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theme/theme2.xml" ContentType="application/vnd.openxmlformats-officedocument.theme+xml"/>
  <Override PartName="/ppt/diagrams/layout2.xml" ContentType="application/vnd.openxmlformats-officedocument.drawingml.diagramLayout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diagrams/drawing2.xml" ContentType="application/vnd.ms-office.drawingml.diagramDrawing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24" r:id="rId1"/>
  </p:sldMasterIdLst>
  <p:notesMasterIdLst>
    <p:notesMasterId r:id="rId23"/>
  </p:notesMasterIdLst>
  <p:sldIdLst>
    <p:sldId id="256" r:id="rId2"/>
    <p:sldId id="27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F5A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9" autoAdjust="0"/>
    <p:restoredTop sz="71300" autoAdjust="0"/>
  </p:normalViewPr>
  <p:slideViewPr>
    <p:cSldViewPr>
      <p:cViewPr varScale="1">
        <p:scale>
          <a:sx n="109" d="100"/>
          <a:sy n="109" d="100"/>
        </p:scale>
        <p:origin x="8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ietf.org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ietf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27637B-48FF-45BA-99D4-1D6AC9D5C38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7F8AF53-FF89-4CB6-B4E8-72705B2728E9}">
      <dgm:prSet phldrT="[Text]"/>
      <dgm:spPr/>
      <dgm:t>
        <a:bodyPr/>
        <a:lstStyle/>
        <a:p>
          <a:r>
            <a:rPr lang="en-US" b="1" dirty="0" smtClean="0"/>
            <a:t>Protocols</a:t>
          </a:r>
          <a:br>
            <a:rPr lang="en-US" b="1" dirty="0" smtClean="0"/>
          </a:br>
          <a:r>
            <a:rPr lang="en-US" dirty="0" smtClean="0"/>
            <a:t>IMAP4, POP3,SMTP, IMAPS</a:t>
          </a:r>
          <a:endParaRPr lang="en-US" dirty="0"/>
        </a:p>
      </dgm:t>
    </dgm:pt>
    <dgm:pt modelId="{8C111A05-1369-4A4D-A0EE-8F7A76F8C40F}" type="parTrans" cxnId="{67023865-99E7-4DD0-AC25-E1714AAC755A}">
      <dgm:prSet/>
      <dgm:spPr/>
      <dgm:t>
        <a:bodyPr/>
        <a:lstStyle/>
        <a:p>
          <a:endParaRPr lang="en-US"/>
        </a:p>
      </dgm:t>
    </dgm:pt>
    <dgm:pt modelId="{645BFD56-7AC8-4141-AA0F-92C69DB10EB0}" type="sibTrans" cxnId="{67023865-99E7-4DD0-AC25-E1714AAC755A}">
      <dgm:prSet/>
      <dgm:spPr/>
      <dgm:t>
        <a:bodyPr/>
        <a:lstStyle/>
        <a:p>
          <a:endParaRPr lang="en-US"/>
        </a:p>
      </dgm:t>
    </dgm:pt>
    <dgm:pt modelId="{4F3BC159-59AB-4143-A5CA-607FDA1514E6}">
      <dgm:prSet phldrT="[Text]"/>
      <dgm:spPr>
        <a:solidFill>
          <a:schemeClr val="accent5">
            <a:alpha val="50000"/>
          </a:schemeClr>
        </a:solidFill>
      </dgm:spPr>
      <dgm:t>
        <a:bodyPr/>
        <a:lstStyle/>
        <a:p>
          <a:r>
            <a:rPr lang="en-US" b="1" dirty="0" smtClean="0"/>
            <a:t>Components</a:t>
          </a:r>
          <a:br>
            <a:rPr lang="en-US" b="1" dirty="0" smtClean="0"/>
          </a:br>
          <a:r>
            <a:rPr lang="en-US" b="0" dirty="0" smtClean="0"/>
            <a:t>MUA, MTA, Delivery </a:t>
          </a:r>
          <a:r>
            <a:rPr lang="en-US" b="0" smtClean="0"/>
            <a:t>Agent (MDA</a:t>
          </a:r>
          <a:r>
            <a:rPr lang="en-US" b="0" dirty="0" smtClean="0"/>
            <a:t>), Access agent (AA), Message Store.</a:t>
          </a:r>
          <a:endParaRPr lang="en-US" dirty="0"/>
        </a:p>
      </dgm:t>
    </dgm:pt>
    <dgm:pt modelId="{AC8D8D38-0584-4CA7-BD38-F889D9B93A1D}" type="parTrans" cxnId="{E9C96664-F9FC-45ED-ADE1-E582A1C768CB}">
      <dgm:prSet/>
      <dgm:spPr/>
      <dgm:t>
        <a:bodyPr/>
        <a:lstStyle/>
        <a:p>
          <a:endParaRPr lang="en-US"/>
        </a:p>
      </dgm:t>
    </dgm:pt>
    <dgm:pt modelId="{9F67F76E-93E8-4380-B45C-F6BCB0EEC008}" type="sibTrans" cxnId="{E9C96664-F9FC-45ED-ADE1-E582A1C768CB}">
      <dgm:prSet/>
      <dgm:spPr/>
      <dgm:t>
        <a:bodyPr/>
        <a:lstStyle/>
        <a:p>
          <a:endParaRPr lang="en-US"/>
        </a:p>
      </dgm:t>
    </dgm:pt>
    <dgm:pt modelId="{60C45694-ED53-423A-A5D5-63678677E296}">
      <dgm:prSet phldrT="[Text]"/>
      <dgm:spPr>
        <a:solidFill>
          <a:schemeClr val="accent3">
            <a:alpha val="50000"/>
          </a:schemeClr>
        </a:solidFill>
      </dgm:spPr>
      <dgm:t>
        <a:bodyPr/>
        <a:lstStyle/>
        <a:p>
          <a:r>
            <a:rPr lang="en-US" b="1" dirty="0" smtClean="0"/>
            <a:t>APIs</a:t>
          </a:r>
          <a:r>
            <a:rPr lang="en-US" b="0" dirty="0" smtClean="0"/>
            <a:t/>
          </a:r>
          <a:br>
            <a:rPr lang="en-US" b="0" dirty="0" smtClean="0"/>
          </a:br>
          <a:r>
            <a:rPr lang="en-US" b="0" dirty="0" smtClean="0"/>
            <a:t>SMTP,  MIME, Various RFC’s </a:t>
          </a:r>
          <a:r>
            <a:rPr lang="en-US" b="0" dirty="0" smtClean="0">
              <a:hlinkClick xmlns:r="http://schemas.openxmlformats.org/officeDocument/2006/relationships" r:id="rId1"/>
            </a:rPr>
            <a:t>http://www.ietf.org</a:t>
          </a:r>
          <a:r>
            <a:rPr lang="en-US" b="0" dirty="0" smtClean="0"/>
            <a:t> </a:t>
          </a:r>
          <a:endParaRPr lang="en-US" b="1" dirty="0"/>
        </a:p>
      </dgm:t>
    </dgm:pt>
    <dgm:pt modelId="{29D3F658-3300-4310-B92F-5CFF14C8F0E0}" type="parTrans" cxnId="{89B87270-3FC0-45A6-8399-862653D9DF56}">
      <dgm:prSet/>
      <dgm:spPr/>
      <dgm:t>
        <a:bodyPr/>
        <a:lstStyle/>
        <a:p>
          <a:endParaRPr lang="en-US"/>
        </a:p>
      </dgm:t>
    </dgm:pt>
    <dgm:pt modelId="{37955995-887A-4B59-8429-54FDCFBF9641}" type="sibTrans" cxnId="{89B87270-3FC0-45A6-8399-862653D9DF56}">
      <dgm:prSet/>
      <dgm:spPr/>
      <dgm:t>
        <a:bodyPr/>
        <a:lstStyle/>
        <a:p>
          <a:endParaRPr lang="en-US"/>
        </a:p>
      </dgm:t>
    </dgm:pt>
    <dgm:pt modelId="{B36EF9F2-952A-46A2-99EE-5FB9B6756530}" type="pres">
      <dgm:prSet presAssocID="{BC27637B-48FF-45BA-99D4-1D6AC9D5C38B}" presName="compositeShape" presStyleCnt="0">
        <dgm:presLayoutVars>
          <dgm:chMax val="7"/>
          <dgm:dir/>
          <dgm:resizeHandles val="exact"/>
        </dgm:presLayoutVars>
      </dgm:prSet>
      <dgm:spPr/>
    </dgm:pt>
    <dgm:pt modelId="{70DAE75A-6989-462C-9125-78A166D9FA86}" type="pres">
      <dgm:prSet presAssocID="{B7F8AF53-FF89-4CB6-B4E8-72705B2728E9}" presName="circ1" presStyleLbl="vennNode1" presStyleIdx="0" presStyleCnt="3"/>
      <dgm:spPr/>
      <dgm:t>
        <a:bodyPr/>
        <a:lstStyle/>
        <a:p>
          <a:endParaRPr lang="en-US"/>
        </a:p>
      </dgm:t>
    </dgm:pt>
    <dgm:pt modelId="{465EE09B-6C08-4586-86DB-F342C746D877}" type="pres">
      <dgm:prSet presAssocID="{B7F8AF53-FF89-4CB6-B4E8-72705B2728E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AE2A36-361C-46AC-AC4F-1999001E76AD}" type="pres">
      <dgm:prSet presAssocID="{4F3BC159-59AB-4143-A5CA-607FDA1514E6}" presName="circ2" presStyleLbl="vennNode1" presStyleIdx="1" presStyleCnt="3"/>
      <dgm:spPr/>
      <dgm:t>
        <a:bodyPr/>
        <a:lstStyle/>
        <a:p>
          <a:endParaRPr lang="en-US"/>
        </a:p>
      </dgm:t>
    </dgm:pt>
    <dgm:pt modelId="{BD15C853-3AFA-4DF1-B436-E603F17031E2}" type="pres">
      <dgm:prSet presAssocID="{4F3BC159-59AB-4143-A5CA-607FDA1514E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1BB002-2D6C-43E7-85B4-30EBC572CADE}" type="pres">
      <dgm:prSet presAssocID="{60C45694-ED53-423A-A5D5-63678677E296}" presName="circ3" presStyleLbl="vennNode1" presStyleIdx="2" presStyleCnt="3"/>
      <dgm:spPr/>
      <dgm:t>
        <a:bodyPr/>
        <a:lstStyle/>
        <a:p>
          <a:endParaRPr lang="en-US"/>
        </a:p>
      </dgm:t>
    </dgm:pt>
    <dgm:pt modelId="{E4D9B3C2-2C33-4F9B-99A9-E92A905EE8CD}" type="pres">
      <dgm:prSet presAssocID="{60C45694-ED53-423A-A5D5-63678677E29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4EAC58-30CA-4C87-AA85-CD90C3271D73}" type="presOf" srcId="{60C45694-ED53-423A-A5D5-63678677E296}" destId="{5B1BB002-2D6C-43E7-85B4-30EBC572CADE}" srcOrd="0" destOrd="0" presId="urn:microsoft.com/office/officeart/2005/8/layout/venn1"/>
    <dgm:cxn modelId="{D41F2399-48A4-461A-8721-75611460AE3C}" type="presOf" srcId="{B7F8AF53-FF89-4CB6-B4E8-72705B2728E9}" destId="{70DAE75A-6989-462C-9125-78A166D9FA86}" srcOrd="0" destOrd="0" presId="urn:microsoft.com/office/officeart/2005/8/layout/venn1"/>
    <dgm:cxn modelId="{A2AA62E3-E1D3-49CE-9837-07C9802F596F}" type="presOf" srcId="{60C45694-ED53-423A-A5D5-63678677E296}" destId="{E4D9B3C2-2C33-4F9B-99A9-E92A905EE8CD}" srcOrd="1" destOrd="0" presId="urn:microsoft.com/office/officeart/2005/8/layout/venn1"/>
    <dgm:cxn modelId="{89B87270-3FC0-45A6-8399-862653D9DF56}" srcId="{BC27637B-48FF-45BA-99D4-1D6AC9D5C38B}" destId="{60C45694-ED53-423A-A5D5-63678677E296}" srcOrd="2" destOrd="0" parTransId="{29D3F658-3300-4310-B92F-5CFF14C8F0E0}" sibTransId="{37955995-887A-4B59-8429-54FDCFBF9641}"/>
    <dgm:cxn modelId="{67023865-99E7-4DD0-AC25-E1714AAC755A}" srcId="{BC27637B-48FF-45BA-99D4-1D6AC9D5C38B}" destId="{B7F8AF53-FF89-4CB6-B4E8-72705B2728E9}" srcOrd="0" destOrd="0" parTransId="{8C111A05-1369-4A4D-A0EE-8F7A76F8C40F}" sibTransId="{645BFD56-7AC8-4141-AA0F-92C69DB10EB0}"/>
    <dgm:cxn modelId="{442B2317-C23E-4400-8753-9DC679CD2659}" type="presOf" srcId="{B7F8AF53-FF89-4CB6-B4E8-72705B2728E9}" destId="{465EE09B-6C08-4586-86DB-F342C746D877}" srcOrd="1" destOrd="0" presId="urn:microsoft.com/office/officeart/2005/8/layout/venn1"/>
    <dgm:cxn modelId="{391B5844-D1F5-4523-B0B8-D7C899AB4E8F}" type="presOf" srcId="{4F3BC159-59AB-4143-A5CA-607FDA1514E6}" destId="{A4AE2A36-361C-46AC-AC4F-1999001E76AD}" srcOrd="0" destOrd="0" presId="urn:microsoft.com/office/officeart/2005/8/layout/venn1"/>
    <dgm:cxn modelId="{7AD23298-5730-46A1-B708-F8EDAF6754BD}" type="presOf" srcId="{BC27637B-48FF-45BA-99D4-1D6AC9D5C38B}" destId="{B36EF9F2-952A-46A2-99EE-5FB9B6756530}" srcOrd="0" destOrd="0" presId="urn:microsoft.com/office/officeart/2005/8/layout/venn1"/>
    <dgm:cxn modelId="{E9C96664-F9FC-45ED-ADE1-E582A1C768CB}" srcId="{BC27637B-48FF-45BA-99D4-1D6AC9D5C38B}" destId="{4F3BC159-59AB-4143-A5CA-607FDA1514E6}" srcOrd="1" destOrd="0" parTransId="{AC8D8D38-0584-4CA7-BD38-F889D9B93A1D}" sibTransId="{9F67F76E-93E8-4380-B45C-F6BCB0EEC008}"/>
    <dgm:cxn modelId="{E3EA50D6-2B92-4BF5-A14B-0BDCB56CB8C3}" type="presOf" srcId="{4F3BC159-59AB-4143-A5CA-607FDA1514E6}" destId="{BD15C853-3AFA-4DF1-B436-E603F17031E2}" srcOrd="1" destOrd="0" presId="urn:microsoft.com/office/officeart/2005/8/layout/venn1"/>
    <dgm:cxn modelId="{958DA5F8-2316-4976-B1F6-0908E94FD39F}" type="presParOf" srcId="{B36EF9F2-952A-46A2-99EE-5FB9B6756530}" destId="{70DAE75A-6989-462C-9125-78A166D9FA86}" srcOrd="0" destOrd="0" presId="urn:microsoft.com/office/officeart/2005/8/layout/venn1"/>
    <dgm:cxn modelId="{FA351450-1062-4765-97CF-D8E9176A7FEA}" type="presParOf" srcId="{B36EF9F2-952A-46A2-99EE-5FB9B6756530}" destId="{465EE09B-6C08-4586-86DB-F342C746D877}" srcOrd="1" destOrd="0" presId="urn:microsoft.com/office/officeart/2005/8/layout/venn1"/>
    <dgm:cxn modelId="{9B82756D-B6BD-47CF-BCDE-37CAD30E763B}" type="presParOf" srcId="{B36EF9F2-952A-46A2-99EE-5FB9B6756530}" destId="{A4AE2A36-361C-46AC-AC4F-1999001E76AD}" srcOrd="2" destOrd="0" presId="urn:microsoft.com/office/officeart/2005/8/layout/venn1"/>
    <dgm:cxn modelId="{74A8EC64-48E2-45EE-BFB2-2402B7536B7A}" type="presParOf" srcId="{B36EF9F2-952A-46A2-99EE-5FB9B6756530}" destId="{BD15C853-3AFA-4DF1-B436-E603F17031E2}" srcOrd="3" destOrd="0" presId="urn:microsoft.com/office/officeart/2005/8/layout/venn1"/>
    <dgm:cxn modelId="{CE8EDF4B-075C-46F7-9FD7-78A49BC32048}" type="presParOf" srcId="{B36EF9F2-952A-46A2-99EE-5FB9B6756530}" destId="{5B1BB002-2D6C-43E7-85B4-30EBC572CADE}" srcOrd="4" destOrd="0" presId="urn:microsoft.com/office/officeart/2005/8/layout/venn1"/>
    <dgm:cxn modelId="{723843CB-93BC-4F1E-A006-BE29F5626E37}" type="presParOf" srcId="{B36EF9F2-952A-46A2-99EE-5FB9B6756530}" destId="{E4D9B3C2-2C33-4F9B-99A9-E92A905EE8C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96D9B2-360F-409B-8944-C60D4512A617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51A7FBBE-4ED1-4CEA-BDBF-0ACAB1AB8AC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IMAP4, POP3, SMTP</a:t>
          </a:r>
          <a:endParaRPr lang="en-US" dirty="0"/>
        </a:p>
      </dgm:t>
    </dgm:pt>
    <dgm:pt modelId="{653F4216-6EE7-41F4-B363-BADFE267FBC8}" type="parTrans" cxnId="{B65DA5BF-EF57-433C-805F-267C93688EE3}">
      <dgm:prSet/>
      <dgm:spPr/>
      <dgm:t>
        <a:bodyPr/>
        <a:lstStyle/>
        <a:p>
          <a:endParaRPr lang="en-US"/>
        </a:p>
      </dgm:t>
    </dgm:pt>
    <dgm:pt modelId="{B1687BBB-13E3-4529-B526-8B09F069137C}" type="sibTrans" cxnId="{B65DA5BF-EF57-433C-805F-267C93688EE3}">
      <dgm:prSet/>
      <dgm:spPr/>
      <dgm:t>
        <a:bodyPr/>
        <a:lstStyle/>
        <a:p>
          <a:endParaRPr lang="en-US"/>
        </a:p>
      </dgm:t>
    </dgm:pt>
    <dgm:pt modelId="{5B494DB3-25B3-4B1C-BA74-414CB976A057}">
      <dgm:prSet phldrT="[Text]"/>
      <dgm:spPr/>
      <dgm:t>
        <a:bodyPr/>
        <a:lstStyle/>
        <a:p>
          <a:r>
            <a:rPr lang="en-US" dirty="0" smtClean="0"/>
            <a:t>DNS, DHCP, </a:t>
          </a:r>
          <a:br>
            <a:rPr lang="en-US" dirty="0" smtClean="0"/>
          </a:br>
          <a:r>
            <a:rPr lang="en-US" dirty="0" smtClean="0"/>
            <a:t>LDAP</a:t>
          </a:r>
          <a:endParaRPr lang="en-US" dirty="0"/>
        </a:p>
      </dgm:t>
    </dgm:pt>
    <dgm:pt modelId="{624D950E-6AC2-42CD-9574-FBEBF3146322}" type="parTrans" cxnId="{A4F87192-EA47-4D04-A5EC-2E925250C3CD}">
      <dgm:prSet/>
      <dgm:spPr/>
      <dgm:t>
        <a:bodyPr/>
        <a:lstStyle/>
        <a:p>
          <a:endParaRPr lang="en-US"/>
        </a:p>
      </dgm:t>
    </dgm:pt>
    <dgm:pt modelId="{BF1F1BC1-F177-4726-8765-983512EA0860}" type="sibTrans" cxnId="{A4F87192-EA47-4D04-A5EC-2E925250C3CD}">
      <dgm:prSet/>
      <dgm:spPr/>
      <dgm:t>
        <a:bodyPr/>
        <a:lstStyle/>
        <a:p>
          <a:endParaRPr lang="en-US"/>
        </a:p>
      </dgm:t>
    </dgm:pt>
    <dgm:pt modelId="{79FA541D-5AF1-4386-A69D-8CD80F13AFC1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Email</a:t>
          </a:r>
          <a:endParaRPr lang="en-US" dirty="0"/>
        </a:p>
      </dgm:t>
    </dgm:pt>
    <dgm:pt modelId="{1228F298-9721-4C20-A980-29AB56AC4AFD}" type="parTrans" cxnId="{C754D552-5527-4DC2-9AD7-44098B346179}">
      <dgm:prSet/>
      <dgm:spPr/>
      <dgm:t>
        <a:bodyPr/>
        <a:lstStyle/>
        <a:p>
          <a:endParaRPr lang="en-US"/>
        </a:p>
      </dgm:t>
    </dgm:pt>
    <dgm:pt modelId="{23B6053E-222D-4A28-B40E-3E0FE78D1F3D}" type="sibTrans" cxnId="{C754D552-5527-4DC2-9AD7-44098B346179}">
      <dgm:prSet/>
      <dgm:spPr/>
      <dgm:t>
        <a:bodyPr/>
        <a:lstStyle/>
        <a:p>
          <a:endParaRPr lang="en-US"/>
        </a:p>
      </dgm:t>
    </dgm:pt>
    <dgm:pt modelId="{75C8CCFF-7AA4-4953-9A65-6634F9311B71}" type="pres">
      <dgm:prSet presAssocID="{0D96D9B2-360F-409B-8944-C60D4512A617}" presName="Name0" presStyleCnt="0">
        <dgm:presLayoutVars>
          <dgm:dir/>
          <dgm:animLvl val="lvl"/>
          <dgm:resizeHandles val="exact"/>
        </dgm:presLayoutVars>
      </dgm:prSet>
      <dgm:spPr/>
    </dgm:pt>
    <dgm:pt modelId="{5153341C-2ED7-4A94-B244-A843D016DDB5}" type="pres">
      <dgm:prSet presAssocID="{79FA541D-5AF1-4386-A69D-8CD80F13AFC1}" presName="Name8" presStyleCnt="0"/>
      <dgm:spPr/>
    </dgm:pt>
    <dgm:pt modelId="{9B0CD5D9-5CBF-4D90-912C-EC889398EEA4}" type="pres">
      <dgm:prSet presAssocID="{79FA541D-5AF1-4386-A69D-8CD80F13AFC1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602255-309E-4921-8E21-438A8AE9204D}" type="pres">
      <dgm:prSet presAssocID="{79FA541D-5AF1-4386-A69D-8CD80F13AFC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FC78BD-5E16-4EC5-9846-5A7104FC4113}" type="pres">
      <dgm:prSet presAssocID="{51A7FBBE-4ED1-4CEA-BDBF-0ACAB1AB8AC5}" presName="Name8" presStyleCnt="0"/>
      <dgm:spPr/>
    </dgm:pt>
    <dgm:pt modelId="{B3467A7F-FB25-44DC-9154-79FFC4EE6B30}" type="pres">
      <dgm:prSet presAssocID="{51A7FBBE-4ED1-4CEA-BDBF-0ACAB1AB8AC5}" presName="level" presStyleLbl="node1" presStyleIdx="1" presStyleCnt="3" custLinFactNeighborX="-45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9A6DD-1CB3-404F-8A68-3EBCD4B59D64}" type="pres">
      <dgm:prSet presAssocID="{51A7FBBE-4ED1-4CEA-BDBF-0ACAB1AB8AC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2C1F3D-C02B-4B6A-8CD0-52B3D2FD2C71}" type="pres">
      <dgm:prSet presAssocID="{5B494DB3-25B3-4B1C-BA74-414CB976A057}" presName="Name8" presStyleCnt="0"/>
      <dgm:spPr/>
    </dgm:pt>
    <dgm:pt modelId="{E893878F-A869-478D-B8E0-A002D1DC4A1A}" type="pres">
      <dgm:prSet presAssocID="{5B494DB3-25B3-4B1C-BA74-414CB976A057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0F2CF9-756B-49DD-90EF-B981DA57DCB4}" type="pres">
      <dgm:prSet presAssocID="{5B494DB3-25B3-4B1C-BA74-414CB976A05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5CF31E-8415-4106-BE97-459B35BF6F0E}" type="presOf" srcId="{79FA541D-5AF1-4386-A69D-8CD80F13AFC1}" destId="{9B0CD5D9-5CBF-4D90-912C-EC889398EEA4}" srcOrd="0" destOrd="0" presId="urn:microsoft.com/office/officeart/2005/8/layout/pyramid1"/>
    <dgm:cxn modelId="{7EC15597-3CD3-42ED-85CE-5A021A28AC83}" type="presOf" srcId="{51A7FBBE-4ED1-4CEA-BDBF-0ACAB1AB8AC5}" destId="{B3467A7F-FB25-44DC-9154-79FFC4EE6B30}" srcOrd="0" destOrd="0" presId="urn:microsoft.com/office/officeart/2005/8/layout/pyramid1"/>
    <dgm:cxn modelId="{85B557CC-0468-4682-9CC5-1C65CE76D9C5}" type="presOf" srcId="{51A7FBBE-4ED1-4CEA-BDBF-0ACAB1AB8AC5}" destId="{1B79A6DD-1CB3-404F-8A68-3EBCD4B59D64}" srcOrd="1" destOrd="0" presId="urn:microsoft.com/office/officeart/2005/8/layout/pyramid1"/>
    <dgm:cxn modelId="{463C0C51-3A63-4A9F-9917-9EE2CC08C00A}" type="presOf" srcId="{79FA541D-5AF1-4386-A69D-8CD80F13AFC1}" destId="{3B602255-309E-4921-8E21-438A8AE9204D}" srcOrd="1" destOrd="0" presId="urn:microsoft.com/office/officeart/2005/8/layout/pyramid1"/>
    <dgm:cxn modelId="{B65DA5BF-EF57-433C-805F-267C93688EE3}" srcId="{0D96D9B2-360F-409B-8944-C60D4512A617}" destId="{51A7FBBE-4ED1-4CEA-BDBF-0ACAB1AB8AC5}" srcOrd="1" destOrd="0" parTransId="{653F4216-6EE7-41F4-B363-BADFE267FBC8}" sibTransId="{B1687BBB-13E3-4529-B526-8B09F069137C}"/>
    <dgm:cxn modelId="{C754D552-5527-4DC2-9AD7-44098B346179}" srcId="{0D96D9B2-360F-409B-8944-C60D4512A617}" destId="{79FA541D-5AF1-4386-A69D-8CD80F13AFC1}" srcOrd="0" destOrd="0" parTransId="{1228F298-9721-4C20-A980-29AB56AC4AFD}" sibTransId="{23B6053E-222D-4A28-B40E-3E0FE78D1F3D}"/>
    <dgm:cxn modelId="{C5E26F2B-004D-48E7-B052-77A90B488401}" type="presOf" srcId="{5B494DB3-25B3-4B1C-BA74-414CB976A057}" destId="{E893878F-A869-478D-B8E0-A002D1DC4A1A}" srcOrd="0" destOrd="0" presId="urn:microsoft.com/office/officeart/2005/8/layout/pyramid1"/>
    <dgm:cxn modelId="{A4F87192-EA47-4D04-A5EC-2E925250C3CD}" srcId="{0D96D9B2-360F-409B-8944-C60D4512A617}" destId="{5B494DB3-25B3-4B1C-BA74-414CB976A057}" srcOrd="2" destOrd="0" parTransId="{624D950E-6AC2-42CD-9574-FBEBF3146322}" sibTransId="{BF1F1BC1-F177-4726-8765-983512EA0860}"/>
    <dgm:cxn modelId="{B0F3827D-ABFA-4582-8855-E0778CCCEDC9}" type="presOf" srcId="{5B494DB3-25B3-4B1C-BA74-414CB976A057}" destId="{4C0F2CF9-756B-49DD-90EF-B981DA57DCB4}" srcOrd="1" destOrd="0" presId="urn:microsoft.com/office/officeart/2005/8/layout/pyramid1"/>
    <dgm:cxn modelId="{2764A5F0-7B04-49F7-AA91-FBB5F8729086}" type="presOf" srcId="{0D96D9B2-360F-409B-8944-C60D4512A617}" destId="{75C8CCFF-7AA4-4953-9A65-6634F9311B71}" srcOrd="0" destOrd="0" presId="urn:microsoft.com/office/officeart/2005/8/layout/pyramid1"/>
    <dgm:cxn modelId="{57243B47-444D-4877-BB9C-99D62AF9BD28}" type="presParOf" srcId="{75C8CCFF-7AA4-4953-9A65-6634F9311B71}" destId="{5153341C-2ED7-4A94-B244-A843D016DDB5}" srcOrd="0" destOrd="0" presId="urn:microsoft.com/office/officeart/2005/8/layout/pyramid1"/>
    <dgm:cxn modelId="{1C9BB8FF-B3B7-4D37-AEF0-1A6C8A7225D5}" type="presParOf" srcId="{5153341C-2ED7-4A94-B244-A843D016DDB5}" destId="{9B0CD5D9-5CBF-4D90-912C-EC889398EEA4}" srcOrd="0" destOrd="0" presId="urn:microsoft.com/office/officeart/2005/8/layout/pyramid1"/>
    <dgm:cxn modelId="{B80EA1F1-20EE-4F42-9BE0-36538E9792F5}" type="presParOf" srcId="{5153341C-2ED7-4A94-B244-A843D016DDB5}" destId="{3B602255-309E-4921-8E21-438A8AE9204D}" srcOrd="1" destOrd="0" presId="urn:microsoft.com/office/officeart/2005/8/layout/pyramid1"/>
    <dgm:cxn modelId="{68B04251-1BAC-4CC1-9566-DCC06BBE44CA}" type="presParOf" srcId="{75C8CCFF-7AA4-4953-9A65-6634F9311B71}" destId="{8FFC78BD-5E16-4EC5-9846-5A7104FC4113}" srcOrd="1" destOrd="0" presId="urn:microsoft.com/office/officeart/2005/8/layout/pyramid1"/>
    <dgm:cxn modelId="{76A5DABA-B1FD-48C3-9CC7-FC224AE19EB2}" type="presParOf" srcId="{8FFC78BD-5E16-4EC5-9846-5A7104FC4113}" destId="{B3467A7F-FB25-44DC-9154-79FFC4EE6B30}" srcOrd="0" destOrd="0" presId="urn:microsoft.com/office/officeart/2005/8/layout/pyramid1"/>
    <dgm:cxn modelId="{1E3B9B2F-6503-4637-8374-84201EEE3885}" type="presParOf" srcId="{8FFC78BD-5E16-4EC5-9846-5A7104FC4113}" destId="{1B79A6DD-1CB3-404F-8A68-3EBCD4B59D64}" srcOrd="1" destOrd="0" presId="urn:microsoft.com/office/officeart/2005/8/layout/pyramid1"/>
    <dgm:cxn modelId="{1A85260C-CA92-4A49-BF1B-D261883792B3}" type="presParOf" srcId="{75C8CCFF-7AA4-4953-9A65-6634F9311B71}" destId="{642C1F3D-C02B-4B6A-8CD0-52B3D2FD2C71}" srcOrd="2" destOrd="0" presId="urn:microsoft.com/office/officeart/2005/8/layout/pyramid1"/>
    <dgm:cxn modelId="{389317C1-8693-4F9C-AC7D-CBCEB4699A6C}" type="presParOf" srcId="{642C1F3D-C02B-4B6A-8CD0-52B3D2FD2C71}" destId="{E893878F-A869-478D-B8E0-A002D1DC4A1A}" srcOrd="0" destOrd="0" presId="urn:microsoft.com/office/officeart/2005/8/layout/pyramid1"/>
    <dgm:cxn modelId="{F17FBE94-BF50-4B56-8167-6493356B256B}" type="presParOf" srcId="{642C1F3D-C02B-4B6A-8CD0-52B3D2FD2C71}" destId="{4C0F2CF9-756B-49DD-90EF-B981DA57DCB4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DAE75A-6989-462C-9125-78A166D9FA86}">
      <dsp:nvSpPr>
        <dsp:cNvPr id="0" name=""/>
        <dsp:cNvSpPr/>
      </dsp:nvSpPr>
      <dsp:spPr>
        <a:xfrm>
          <a:off x="2633662" y="61714"/>
          <a:ext cx="2962275" cy="29622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Protocols</a:t>
          </a:r>
          <a:br>
            <a:rPr lang="en-US" sz="1700" b="1" kern="1200" dirty="0" smtClean="0"/>
          </a:br>
          <a:r>
            <a:rPr lang="en-US" sz="1700" kern="1200" dirty="0" smtClean="0"/>
            <a:t>IMAP4, POP3,SMTP, IMAPS</a:t>
          </a:r>
          <a:endParaRPr lang="en-US" sz="1700" kern="1200" dirty="0"/>
        </a:p>
      </dsp:txBody>
      <dsp:txXfrm>
        <a:off x="3028632" y="580112"/>
        <a:ext cx="2172335" cy="1333023"/>
      </dsp:txXfrm>
    </dsp:sp>
    <dsp:sp modelId="{A4AE2A36-361C-46AC-AC4F-1999001E76AD}">
      <dsp:nvSpPr>
        <dsp:cNvPr id="0" name=""/>
        <dsp:cNvSpPr/>
      </dsp:nvSpPr>
      <dsp:spPr>
        <a:xfrm>
          <a:off x="3702550" y="1913135"/>
          <a:ext cx="2962275" cy="2962275"/>
        </a:xfrm>
        <a:prstGeom prst="ellipse">
          <a:avLst/>
        </a:prstGeom>
        <a:solidFill>
          <a:schemeClr val="accent5">
            <a:alpha val="5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Components</a:t>
          </a:r>
          <a:br>
            <a:rPr lang="en-US" sz="1700" b="1" kern="1200" dirty="0" smtClean="0"/>
          </a:br>
          <a:r>
            <a:rPr lang="en-US" sz="1700" b="0" kern="1200" dirty="0" smtClean="0"/>
            <a:t>MUA, MTA, Delivery </a:t>
          </a:r>
          <a:r>
            <a:rPr lang="en-US" sz="1700" b="0" kern="1200" smtClean="0"/>
            <a:t>Agent (MDA</a:t>
          </a:r>
          <a:r>
            <a:rPr lang="en-US" sz="1700" b="0" kern="1200" dirty="0" smtClean="0"/>
            <a:t>), Access agent (AA), Message Store.</a:t>
          </a:r>
          <a:endParaRPr lang="en-US" sz="1700" kern="1200" dirty="0"/>
        </a:p>
      </dsp:txBody>
      <dsp:txXfrm>
        <a:off x="4608512" y="2678390"/>
        <a:ext cx="1777365" cy="1629251"/>
      </dsp:txXfrm>
    </dsp:sp>
    <dsp:sp modelId="{5B1BB002-2D6C-43E7-85B4-30EBC572CADE}">
      <dsp:nvSpPr>
        <dsp:cNvPr id="0" name=""/>
        <dsp:cNvSpPr/>
      </dsp:nvSpPr>
      <dsp:spPr>
        <a:xfrm>
          <a:off x="1564774" y="1913135"/>
          <a:ext cx="2962275" cy="2962275"/>
        </a:xfrm>
        <a:prstGeom prst="ellipse">
          <a:avLst/>
        </a:prstGeom>
        <a:solidFill>
          <a:schemeClr val="accent3">
            <a:alpha val="5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APIs</a:t>
          </a:r>
          <a:r>
            <a:rPr lang="en-US" sz="1700" b="0" kern="1200" dirty="0" smtClean="0"/>
            <a:t/>
          </a:r>
          <a:br>
            <a:rPr lang="en-US" sz="1700" b="0" kern="1200" dirty="0" smtClean="0"/>
          </a:br>
          <a:r>
            <a:rPr lang="en-US" sz="1700" b="0" kern="1200" dirty="0" smtClean="0"/>
            <a:t>SMTP,  MIME, Various RFC’s </a:t>
          </a:r>
          <a:r>
            <a:rPr lang="en-US" sz="1700" b="0" kern="1200" dirty="0" smtClean="0">
              <a:hlinkClick xmlns:r="http://schemas.openxmlformats.org/officeDocument/2006/relationships" r:id="rId1"/>
            </a:rPr>
            <a:t>http://www.ietf.org</a:t>
          </a:r>
          <a:r>
            <a:rPr lang="en-US" sz="1700" b="0" kern="1200" dirty="0" smtClean="0"/>
            <a:t> </a:t>
          </a:r>
          <a:endParaRPr lang="en-US" sz="1700" b="1" kern="1200" dirty="0"/>
        </a:p>
      </dsp:txBody>
      <dsp:txXfrm>
        <a:off x="1843722" y="2678390"/>
        <a:ext cx="1777365" cy="16292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0CD5D9-5CBF-4D90-912C-EC889398EEA4}">
      <dsp:nvSpPr>
        <dsp:cNvPr id="0" name=""/>
        <dsp:cNvSpPr/>
      </dsp:nvSpPr>
      <dsp:spPr>
        <a:xfrm>
          <a:off x="2768600" y="0"/>
          <a:ext cx="2768600" cy="1645708"/>
        </a:xfrm>
        <a:prstGeom prst="trapezoid">
          <a:avLst>
            <a:gd name="adj" fmla="val 84116"/>
          </a:avLst>
        </a:prstGeom>
        <a:solidFill>
          <a:schemeClr val="accent1">
            <a:lumMod val="60000"/>
            <a:lumOff val="4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Email</a:t>
          </a:r>
          <a:endParaRPr lang="en-US" sz="4500" kern="1200" dirty="0"/>
        </a:p>
      </dsp:txBody>
      <dsp:txXfrm>
        <a:off x="2768600" y="0"/>
        <a:ext cx="2768600" cy="1645708"/>
      </dsp:txXfrm>
    </dsp:sp>
    <dsp:sp modelId="{B3467A7F-FB25-44DC-9154-79FFC4EE6B30}">
      <dsp:nvSpPr>
        <dsp:cNvPr id="0" name=""/>
        <dsp:cNvSpPr/>
      </dsp:nvSpPr>
      <dsp:spPr>
        <a:xfrm>
          <a:off x="1358884" y="1645708"/>
          <a:ext cx="5537200" cy="1645708"/>
        </a:xfrm>
        <a:prstGeom prst="trapezoid">
          <a:avLst>
            <a:gd name="adj" fmla="val 84116"/>
          </a:avLst>
        </a:prstGeom>
        <a:solidFill>
          <a:schemeClr val="accent1">
            <a:lumMod val="60000"/>
            <a:lumOff val="4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IMAP4, POP3, SMTP</a:t>
          </a:r>
          <a:endParaRPr lang="en-US" sz="4500" kern="1200" dirty="0"/>
        </a:p>
      </dsp:txBody>
      <dsp:txXfrm>
        <a:off x="2327894" y="1645708"/>
        <a:ext cx="3599180" cy="1645708"/>
      </dsp:txXfrm>
    </dsp:sp>
    <dsp:sp modelId="{E893878F-A869-478D-B8E0-A002D1DC4A1A}">
      <dsp:nvSpPr>
        <dsp:cNvPr id="0" name=""/>
        <dsp:cNvSpPr/>
      </dsp:nvSpPr>
      <dsp:spPr>
        <a:xfrm>
          <a:off x="0" y="3291416"/>
          <a:ext cx="8305799" cy="1645708"/>
        </a:xfrm>
        <a:prstGeom prst="trapezoid">
          <a:avLst>
            <a:gd name="adj" fmla="val 8411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DNS, DHCP, </a:t>
          </a:r>
          <a:br>
            <a:rPr lang="en-US" sz="4500" kern="1200" dirty="0" smtClean="0"/>
          </a:br>
          <a:r>
            <a:rPr lang="en-US" sz="4500" kern="1200" dirty="0" smtClean="0"/>
            <a:t>LDAP</a:t>
          </a:r>
          <a:endParaRPr lang="en-US" sz="4500" kern="1200" dirty="0"/>
        </a:p>
      </dsp:txBody>
      <dsp:txXfrm>
        <a:off x="1453515" y="3291416"/>
        <a:ext cx="5398770" cy="1645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ACACC-4968-4604-9473-70BE5EF6D4C2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D14DE-E488-4898-9DAD-6800464C8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9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69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D3B7-29B7-49E1-8D5A-E16B9DE06D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55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D3B7-29B7-49E1-8D5A-E16B9DE06D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39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D3B7-29B7-49E1-8D5A-E16B9DE06D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42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D3B7-29B7-49E1-8D5A-E16B9DE06D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4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D3B7-29B7-49E1-8D5A-E16B9DE06D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60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D3B7-29B7-49E1-8D5A-E16B9DE06D0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57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D3B7-29B7-49E1-8D5A-E16B9DE06D0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80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D3B7-29B7-49E1-8D5A-E16B9DE06D0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0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D3B7-29B7-49E1-8D5A-E16B9DE06D0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00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D3B7-29B7-49E1-8D5A-E16B9DE06D0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12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D3B7-29B7-49E1-8D5A-E16B9DE06D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233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D3B7-29B7-49E1-8D5A-E16B9DE06D0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58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D3B7-29B7-49E1-8D5A-E16B9DE06D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83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D3B7-29B7-49E1-8D5A-E16B9DE06D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82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D3B7-29B7-49E1-8D5A-E16B9DE06D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09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D3B7-29B7-49E1-8D5A-E16B9DE06D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91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D3B7-29B7-49E1-8D5A-E16B9DE06D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39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D3B7-29B7-49E1-8D5A-E16B9DE06D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71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D3B7-29B7-49E1-8D5A-E16B9DE06D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53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DDC5-4129-4F74-9962-EEC0A24AF27D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05128"/>
            <a:ext cx="8229600" cy="52242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8CA1-10E4-488C-A365-9CA33BA9EB42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609600"/>
            <a:ext cx="17526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3246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7A2E-3D96-4AEC-9C1A-96A89D71FD13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2A54-E8B2-41E8-90BF-F354C35120FD}" type="datetime1">
              <a:rPr lang="en-US" smtClean="0"/>
              <a:t>1/14/2013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FF5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F6A8-80FE-4913-96D1-0E0869D828D8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5C0C-FF1D-4D3A-BCB3-DE3F2A503749}" type="datetime1">
              <a:rPr lang="en-US" smtClean="0"/>
              <a:t>1/14/2013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05CAEE-CB22-4B3A-A2B0-7938B12DF5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09800"/>
            <a:ext cx="393192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4478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209800"/>
            <a:ext cx="393192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64B1-39E6-4AFF-AF93-72CC30CF67F9}" type="datetime1">
              <a:rPr lang="en-US" smtClean="0"/>
              <a:t>1/14/2013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1447800"/>
            <a:ext cx="0" cy="51054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1051-9D38-4D7F-A5C2-F9DFA582DCEC}" type="datetime1">
              <a:rPr lang="en-US" smtClean="0"/>
              <a:t>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658B-4495-463E-A019-E2FD50F6707C}" type="datetime1">
              <a:rPr lang="en-US" smtClean="0"/>
              <a:t>1/14/2013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7611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4226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275F-177F-40F6-BFB3-5DC6BC1E119B}" type="datetime1">
              <a:rPr lang="en-US" smtClean="0"/>
              <a:t>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6598" y="792080"/>
            <a:ext cx="42802" cy="57611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0"/>
            <a:ext cx="5904390" cy="5714999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419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1EDA-666D-4E7A-A800-54C08F40C191}" type="datetime1">
              <a:rPr lang="en-US" smtClean="0"/>
              <a:t>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41515A6-7B0A-4AA2-BBC9-44EEE3ECA966}" type="datetime1">
              <a:rPr lang="en-US" smtClean="0"/>
              <a:t>1/14/2013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F6669D1-DB19-4C99-869C-C842520164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rgbClr val="FF5A0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heoatmeal.com/comics/emai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IST346: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16074" y="1481328"/>
            <a:ext cx="3124200" cy="4462272"/>
          </a:xfrm>
        </p:spPr>
        <p:txBody>
          <a:bodyPr/>
          <a:lstStyle/>
          <a:p>
            <a:r>
              <a:rPr lang="en-US" b="1" dirty="0" smtClean="0"/>
              <a:t>Email Services</a:t>
            </a:r>
            <a:endParaRPr 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82A2-358C-4EB8-AFE0-71AD3C87FD4D}" type="datetime1">
              <a:rPr lang="en-US" smtClean="0"/>
              <a:t>1/14/2013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IST346: Info Tech Management &amp; Administration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CAEE-CB22-4B3A-A2B0-7938B12DF57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74" y="6065558"/>
            <a:ext cx="3212926" cy="563842"/>
          </a:xfrm>
          <a:prstGeom prst="rect">
            <a:avLst/>
          </a:prstGeom>
        </p:spPr>
      </p:pic>
      <p:pic>
        <p:nvPicPr>
          <p:cNvPr id="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609599"/>
            <a:ext cx="4343400" cy="610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service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email service is important, so why would you implement it without proper monitoring?</a:t>
            </a:r>
          </a:p>
          <a:p>
            <a:pPr lvl="1"/>
            <a:r>
              <a:rPr lang="en-US" dirty="0" smtClean="0"/>
              <a:t>Are the servers/services alive? (ping, telnet, </a:t>
            </a:r>
            <a:r>
              <a:rPr lang="en-US" dirty="0" err="1" smtClean="0"/>
              <a:t>nmap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Disk space (size of disks, volumes, and mailbox databases)</a:t>
            </a:r>
          </a:p>
          <a:p>
            <a:pPr lvl="1"/>
            <a:r>
              <a:rPr lang="en-US" dirty="0" smtClean="0"/>
              <a:t>Disk activity (read/write times)</a:t>
            </a:r>
          </a:p>
          <a:p>
            <a:pPr lvl="1"/>
            <a:r>
              <a:rPr lang="en-US" dirty="0" smtClean="0"/>
              <a:t>Usage (user mailbox sizes and message counts)</a:t>
            </a:r>
          </a:p>
          <a:p>
            <a:pPr lvl="1"/>
            <a:r>
              <a:rPr lang="en-US" dirty="0" smtClean="0"/>
              <a:t>Network traffic (response times for various methods or protocols used to access email by clients)</a:t>
            </a:r>
          </a:p>
          <a:p>
            <a:pPr lvl="1"/>
            <a:r>
              <a:rPr lang="en-US" dirty="0" smtClean="0"/>
              <a:t>CPU utilization (both for the server as a whole and the individual services running within)</a:t>
            </a:r>
          </a:p>
          <a:p>
            <a:pPr lvl="1"/>
            <a:r>
              <a:rPr lang="en-US" dirty="0" smtClean="0"/>
              <a:t>Delivery failures (both internal and external)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8C47-4E08-4F3A-9233-49D29205C162}" type="datetime1">
              <a:rPr lang="en-US" smtClean="0"/>
              <a:t>1/14/2013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475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Scaling: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Email services need to be built to scale as demands inevitable WILL change.</a:t>
            </a:r>
            <a:endParaRPr lang="en-US" dirty="0"/>
          </a:p>
          <a:p>
            <a:r>
              <a:rPr lang="en-US" dirty="0" smtClean="0"/>
              <a:t>Take these things into consideration when planning to scale up or out your email service:</a:t>
            </a:r>
          </a:p>
          <a:p>
            <a:pPr lvl="1"/>
            <a:r>
              <a:rPr lang="en-US" dirty="0" smtClean="0"/>
              <a:t>Number of users</a:t>
            </a:r>
          </a:p>
          <a:p>
            <a:pPr lvl="1"/>
            <a:r>
              <a:rPr lang="en-US" dirty="0" smtClean="0"/>
              <a:t>Amount of mail sent by users</a:t>
            </a:r>
          </a:p>
          <a:p>
            <a:pPr lvl="1"/>
            <a:r>
              <a:rPr lang="en-US" dirty="0" smtClean="0"/>
              <a:t>Size of messages sent</a:t>
            </a:r>
          </a:p>
          <a:p>
            <a:pPr lvl="1"/>
            <a:r>
              <a:rPr lang="en-US" dirty="0" smtClean="0"/>
              <a:t>Large bursts of traffic (promotions, bulk emails, etc..)</a:t>
            </a:r>
          </a:p>
          <a:p>
            <a:pPr lvl="1"/>
            <a:r>
              <a:rPr lang="en-US" dirty="0" smtClean="0"/>
              <a:t>Number of clients connecting (web, outlook, </a:t>
            </a:r>
            <a:r>
              <a:rPr lang="en-US" dirty="0" err="1" smtClean="0"/>
              <a:t>iMail</a:t>
            </a:r>
            <a:r>
              <a:rPr lang="en-US" dirty="0" smtClean="0"/>
              <a:t>, mobile)</a:t>
            </a:r>
          </a:p>
          <a:p>
            <a:pPr lvl="2"/>
            <a:r>
              <a:rPr lang="en-US" dirty="0" smtClean="0"/>
              <a:t>Mobile clients can equal 2 traditional mail clients in terms of there demands on email servers.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DDB6-E60F-485B-8D00-6E7A1F664217}" type="datetime1">
              <a:rPr lang="en-US" smtClean="0"/>
              <a:t>1/14/2013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01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technical regarding email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dependencies, components, and how it works.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DCEB-7D7F-4DE2-91AA-A3A8B13DEEC0}" type="datetime1">
              <a:rPr lang="en-US" smtClean="0"/>
              <a:t>1/14/2013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34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r>
              <a:rPr lang="en-US" dirty="0" smtClean="0"/>
              <a:t>Anatomy of Email - components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364C-FEB1-42BF-9FA1-C50CDDE1A312}" type="datetime1">
              <a:rPr lang="en-US" smtClean="0"/>
              <a:t>1/14/2013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7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43712"/>
          </a:xfrm>
        </p:spPr>
        <p:txBody>
          <a:bodyPr>
            <a:normAutofit/>
          </a:bodyPr>
          <a:lstStyle/>
          <a:p>
            <a:r>
              <a:rPr lang="en-US" dirty="0" smtClean="0"/>
              <a:t>Email Service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/>
          </p:nvPr>
        </p:nvGraphicFramePr>
        <p:xfrm>
          <a:off x="457200" y="1219200"/>
          <a:ext cx="83058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ular Callout 8"/>
          <p:cNvSpPr/>
          <p:nvPr/>
        </p:nvSpPr>
        <p:spPr>
          <a:xfrm>
            <a:off x="5943600" y="1676400"/>
            <a:ext cx="1676400" cy="381000"/>
          </a:xfrm>
          <a:prstGeom prst="wedgeRectCallout">
            <a:avLst>
              <a:gd name="adj1" fmla="val -77272"/>
              <a:gd name="adj2" fmla="val 2555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6858000" y="3429000"/>
            <a:ext cx="1676400" cy="685800"/>
          </a:xfrm>
          <a:prstGeom prst="wedgeRectCallout">
            <a:avLst>
              <a:gd name="adj1" fmla="val -77272"/>
              <a:gd name="adj2" fmla="val 2555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 /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Transport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7315200" y="4800600"/>
            <a:ext cx="1676400" cy="609600"/>
          </a:xfrm>
          <a:prstGeom prst="wedgeRectCallout">
            <a:avLst>
              <a:gd name="adj1" fmla="val -86969"/>
              <a:gd name="adj2" fmla="val 2055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Core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Infrastructure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AF41-0AC2-4D8C-A95D-D1D8CC23DF83}" type="datetime1">
              <a:rPr lang="en-US" smtClean="0"/>
              <a:t>1/14/2013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453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MUA</a:t>
            </a:r>
            <a:r>
              <a:rPr lang="en-US" dirty="0" smtClean="0"/>
              <a:t> – Mail user agent. This is usually a client like Outlook, Thunderbird, or a web browser (in the case of email, for instance)</a:t>
            </a:r>
          </a:p>
          <a:p>
            <a:r>
              <a:rPr lang="en-US" b="1" dirty="0" smtClean="0"/>
              <a:t>MTA</a:t>
            </a:r>
            <a:r>
              <a:rPr lang="en-US" dirty="0" smtClean="0"/>
              <a:t> – Message transfer agent. Sends mail around the internet, from domain to domain. (</a:t>
            </a:r>
            <a:r>
              <a:rPr lang="en-US" dirty="0" err="1" smtClean="0"/>
              <a:t>Eg</a:t>
            </a:r>
            <a:r>
              <a:rPr lang="en-US" dirty="0" smtClean="0"/>
              <a:t>. Sendmail, </a:t>
            </a:r>
            <a:r>
              <a:rPr lang="en-US" dirty="0" err="1" smtClean="0"/>
              <a:t>exim</a:t>
            </a:r>
            <a:r>
              <a:rPr lang="en-US" dirty="0" smtClean="0"/>
              <a:t>, exchange, postfix)</a:t>
            </a:r>
          </a:p>
          <a:p>
            <a:r>
              <a:rPr lang="en-US" b="1" dirty="0" smtClean="0"/>
              <a:t>MDA </a:t>
            </a:r>
            <a:r>
              <a:rPr lang="en-US" dirty="0" smtClean="0"/>
              <a:t> - Mail Delivery agent. Writes mail to the mail message from the MDA to the message store. (</a:t>
            </a:r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. procmail, exchange)</a:t>
            </a:r>
          </a:p>
          <a:p>
            <a:r>
              <a:rPr lang="en-US" b="1" dirty="0" smtClean="0"/>
              <a:t>AA </a:t>
            </a:r>
            <a:r>
              <a:rPr lang="en-US" dirty="0" smtClean="0"/>
              <a:t> - Access agent. Exposes a protocol so users can read mail from the message store. Access protocols are POP3 and IMAP4 (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ews</a:t>
            </a:r>
            <a:r>
              <a:rPr lang="en-US" dirty="0" smtClean="0"/>
              <a:t>, </a:t>
            </a:r>
            <a:r>
              <a:rPr lang="en-US" dirty="0" err="1" smtClean="0"/>
              <a:t>imaps</a:t>
            </a:r>
            <a:r>
              <a:rPr lang="en-US" dirty="0" smtClean="0"/>
              <a:t>, </a:t>
            </a:r>
            <a:r>
              <a:rPr lang="en-US" dirty="0" err="1" smtClean="0"/>
              <a:t>mapi</a:t>
            </a:r>
            <a:r>
              <a:rPr lang="en-US" dirty="0" smtClean="0"/>
              <a:t>)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9C34-1CDD-48A1-9773-FF8318BAA1E7}" type="datetime1">
              <a:rPr lang="en-US" smtClean="0"/>
              <a:t>1/14/2013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24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5301481" y="1283435"/>
            <a:ext cx="3657600" cy="4812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82025" y="1306106"/>
            <a:ext cx="3657600" cy="48660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Components at work –</a:t>
            </a:r>
            <a:r>
              <a:rPr lang="en-US" b="1" dirty="0" smtClean="0"/>
              <a:t>sending</a:t>
            </a:r>
            <a:r>
              <a:rPr lang="en-US" dirty="0" smtClean="0"/>
              <a:t> </a:t>
            </a:r>
            <a:r>
              <a:rPr lang="en-US" b="1" dirty="0" smtClean="0"/>
              <a:t>email</a:t>
            </a:r>
            <a:endParaRPr lang="en-US" b="1" dirty="0"/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35010" y="4724400"/>
            <a:ext cx="1143000" cy="1371600"/>
            <a:chOff x="576" y="1008"/>
            <a:chExt cx="720" cy="864"/>
          </a:xfrm>
        </p:grpSpPr>
        <p:sp>
          <p:nvSpPr>
            <p:cNvPr id="5" name="Rectangle 14"/>
            <p:cNvSpPr>
              <a:spLocks noChangeArrowheads="1"/>
            </p:cNvSpPr>
            <p:nvPr/>
          </p:nvSpPr>
          <p:spPr bwMode="auto">
            <a:xfrm>
              <a:off x="576" y="1008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MUA</a:t>
              </a:r>
              <a:endParaRPr lang="en-US" dirty="0"/>
            </a:p>
          </p:txBody>
        </p:sp>
        <p:sp>
          <p:nvSpPr>
            <p:cNvPr id="6" name="Rectangle 15"/>
            <p:cNvSpPr>
              <a:spLocks noChangeArrowheads="1"/>
            </p:cNvSpPr>
            <p:nvPr/>
          </p:nvSpPr>
          <p:spPr bwMode="auto">
            <a:xfrm>
              <a:off x="576" y="1248"/>
              <a:ext cx="72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16"/>
            <p:cNvSpPr txBox="1">
              <a:spLocks noChangeArrowheads="1"/>
            </p:cNvSpPr>
            <p:nvPr/>
          </p:nvSpPr>
          <p:spPr bwMode="auto">
            <a:xfrm>
              <a:off x="750" y="1392"/>
              <a:ext cx="3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iMail</a:t>
              </a:r>
              <a:endParaRPr lang="en-US" dirty="0"/>
            </a:p>
          </p:txBody>
        </p:sp>
      </p:grp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335010" y="3124200"/>
            <a:ext cx="1143000" cy="1371600"/>
            <a:chOff x="576" y="1008"/>
            <a:chExt cx="720" cy="864"/>
          </a:xfrm>
        </p:grpSpPr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576" y="1008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MUA</a:t>
              </a:r>
              <a:endParaRPr lang="en-US" dirty="0"/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576" y="1248"/>
              <a:ext cx="72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688" y="1392"/>
              <a:ext cx="5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 smtClean="0"/>
                <a:t>Phone</a:t>
              </a:r>
              <a:endParaRPr lang="en-US" dirty="0"/>
            </a:p>
          </p:txBody>
        </p:sp>
      </p:grpSp>
      <p:grpSp>
        <p:nvGrpSpPr>
          <p:cNvPr id="12" name="Group 18"/>
          <p:cNvGrpSpPr>
            <a:grpSpLocks/>
          </p:cNvGrpSpPr>
          <p:nvPr/>
        </p:nvGrpSpPr>
        <p:grpSpPr bwMode="auto">
          <a:xfrm>
            <a:off x="349297" y="1604246"/>
            <a:ext cx="1143000" cy="1371600"/>
            <a:chOff x="576" y="1008"/>
            <a:chExt cx="720" cy="864"/>
          </a:xfrm>
        </p:grpSpPr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576" y="1008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MUA</a:t>
              </a:r>
              <a:endParaRPr lang="en-US" dirty="0"/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576" y="1248"/>
              <a:ext cx="72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624" y="1392"/>
              <a:ext cx="61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Outlook</a:t>
              </a:r>
              <a:endParaRPr lang="en-US" dirty="0"/>
            </a:p>
          </p:txBody>
        </p:sp>
      </p:grpSp>
      <p:grpSp>
        <p:nvGrpSpPr>
          <p:cNvPr id="16" name="Group 18"/>
          <p:cNvGrpSpPr>
            <a:grpSpLocks/>
          </p:cNvGrpSpPr>
          <p:nvPr/>
        </p:nvGrpSpPr>
        <p:grpSpPr bwMode="auto">
          <a:xfrm>
            <a:off x="2588150" y="2213846"/>
            <a:ext cx="1143000" cy="1376363"/>
            <a:chOff x="576" y="1005"/>
            <a:chExt cx="720" cy="867"/>
          </a:xfrm>
        </p:grpSpPr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576" y="1005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MTA</a:t>
              </a:r>
              <a:endParaRPr lang="en-US" dirty="0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576" y="1248"/>
              <a:ext cx="72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624" y="1392"/>
              <a:ext cx="6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sendmail</a:t>
              </a:r>
              <a:endParaRPr 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810925" y="1371600"/>
            <a:ext cx="83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syr.edu</a:t>
            </a:r>
            <a:endParaRPr lang="en-US" dirty="0"/>
          </a:p>
        </p:txBody>
      </p:sp>
      <p:sp>
        <p:nvSpPr>
          <p:cNvPr id="23" name="Cloud 22"/>
          <p:cNvSpPr/>
          <p:nvPr/>
        </p:nvSpPr>
        <p:spPr>
          <a:xfrm>
            <a:off x="3962400" y="3309938"/>
            <a:ext cx="990600" cy="95726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39476" y="28194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703748" y="1375646"/>
            <a:ext cx="1093838" cy="1600200"/>
            <a:chOff x="7086600" y="1371600"/>
            <a:chExt cx="1093838" cy="1600200"/>
          </a:xfrm>
        </p:grpSpPr>
        <p:sp>
          <p:nvSpPr>
            <p:cNvPr id="25" name="Oval 53"/>
            <p:cNvSpPr>
              <a:spLocks noChangeArrowheads="1"/>
            </p:cNvSpPr>
            <p:nvPr/>
          </p:nvSpPr>
          <p:spPr bwMode="auto">
            <a:xfrm>
              <a:off x="7086600" y="1371600"/>
              <a:ext cx="10668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54"/>
            <p:cNvSpPr>
              <a:spLocks noChangeArrowheads="1"/>
            </p:cNvSpPr>
            <p:nvPr/>
          </p:nvSpPr>
          <p:spPr bwMode="auto">
            <a:xfrm>
              <a:off x="7086600" y="2590800"/>
              <a:ext cx="10668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55"/>
            <p:cNvSpPr>
              <a:spLocks noChangeShapeType="1"/>
            </p:cNvSpPr>
            <p:nvPr/>
          </p:nvSpPr>
          <p:spPr bwMode="auto">
            <a:xfrm>
              <a:off x="7086600" y="1600200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56"/>
            <p:cNvSpPr>
              <a:spLocks noChangeShapeType="1"/>
            </p:cNvSpPr>
            <p:nvPr/>
          </p:nvSpPr>
          <p:spPr bwMode="auto">
            <a:xfrm>
              <a:off x="8153400" y="1600200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57"/>
            <p:cNvSpPr txBox="1">
              <a:spLocks noChangeArrowheads="1"/>
            </p:cNvSpPr>
            <p:nvPr/>
          </p:nvSpPr>
          <p:spPr bwMode="auto">
            <a:xfrm>
              <a:off x="7223125" y="1843088"/>
              <a:ext cx="957313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Message</a:t>
              </a:r>
              <a:endParaRPr lang="en-US" dirty="0"/>
            </a:p>
            <a:p>
              <a:r>
                <a:rPr lang="en-US" dirty="0"/>
                <a:t>Store</a:t>
              </a:r>
            </a:p>
          </p:txBody>
        </p:sp>
      </p:grpSp>
      <p:grpSp>
        <p:nvGrpSpPr>
          <p:cNvPr id="31" name="Group 18"/>
          <p:cNvGrpSpPr>
            <a:grpSpLocks/>
          </p:cNvGrpSpPr>
          <p:nvPr/>
        </p:nvGrpSpPr>
        <p:grpSpPr bwMode="auto">
          <a:xfrm>
            <a:off x="7543800" y="4648202"/>
            <a:ext cx="1143000" cy="1371601"/>
            <a:chOff x="576" y="1008"/>
            <a:chExt cx="720" cy="864"/>
          </a:xfrm>
        </p:grpSpPr>
        <p:sp>
          <p:nvSpPr>
            <p:cNvPr id="32" name="Rectangle 14"/>
            <p:cNvSpPr>
              <a:spLocks noChangeArrowheads="1"/>
            </p:cNvSpPr>
            <p:nvPr/>
          </p:nvSpPr>
          <p:spPr bwMode="auto">
            <a:xfrm>
              <a:off x="576" y="1008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MDA</a:t>
              </a:r>
              <a:endParaRPr lang="en-US" dirty="0"/>
            </a:p>
          </p:txBody>
        </p:sp>
        <p:sp>
          <p:nvSpPr>
            <p:cNvPr id="33" name="Rectangle 15"/>
            <p:cNvSpPr>
              <a:spLocks noChangeArrowheads="1"/>
            </p:cNvSpPr>
            <p:nvPr/>
          </p:nvSpPr>
          <p:spPr bwMode="auto">
            <a:xfrm>
              <a:off x="576" y="1248"/>
              <a:ext cx="72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16"/>
            <p:cNvSpPr txBox="1">
              <a:spLocks noChangeArrowheads="1"/>
            </p:cNvSpPr>
            <p:nvPr/>
          </p:nvSpPr>
          <p:spPr bwMode="auto">
            <a:xfrm>
              <a:off x="624" y="1392"/>
              <a:ext cx="62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procmail</a:t>
              </a:r>
              <a:endParaRPr lang="en-US" dirty="0"/>
            </a:p>
          </p:txBody>
        </p:sp>
      </p:grpSp>
      <p:grpSp>
        <p:nvGrpSpPr>
          <p:cNvPr id="35" name="Group 18"/>
          <p:cNvGrpSpPr>
            <a:grpSpLocks/>
          </p:cNvGrpSpPr>
          <p:nvPr/>
        </p:nvGrpSpPr>
        <p:grpSpPr bwMode="auto">
          <a:xfrm>
            <a:off x="5486400" y="3124201"/>
            <a:ext cx="1143000" cy="1376363"/>
            <a:chOff x="576" y="1005"/>
            <a:chExt cx="720" cy="867"/>
          </a:xfrm>
        </p:grpSpPr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576" y="1005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MTA</a:t>
              </a:r>
              <a:endParaRPr lang="en-US" dirty="0"/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576" y="1248"/>
              <a:ext cx="72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16"/>
            <p:cNvSpPr txBox="1">
              <a:spLocks noChangeArrowheads="1"/>
            </p:cNvSpPr>
            <p:nvPr/>
          </p:nvSpPr>
          <p:spPr bwMode="auto">
            <a:xfrm>
              <a:off x="624" y="1392"/>
              <a:ext cx="6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sendmail</a:t>
              </a:r>
              <a:endParaRPr lang="en-US" dirty="0"/>
            </a:p>
          </p:txBody>
        </p:sp>
      </p:grpSp>
      <p:cxnSp>
        <p:nvCxnSpPr>
          <p:cNvPr id="41" name="Straight Arrow Connector 40"/>
          <p:cNvCxnSpPr>
            <a:stCxn id="14" idx="3"/>
          </p:cNvCxnSpPr>
          <p:nvPr/>
        </p:nvCxnSpPr>
        <p:spPr>
          <a:xfrm>
            <a:off x="1492297" y="2480546"/>
            <a:ext cx="1113315" cy="205335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3"/>
          </p:cNvCxnSpPr>
          <p:nvPr/>
        </p:nvCxnSpPr>
        <p:spPr>
          <a:xfrm>
            <a:off x="1478010" y="4000500"/>
            <a:ext cx="1127602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3"/>
          </p:cNvCxnSpPr>
          <p:nvPr/>
        </p:nvCxnSpPr>
        <p:spPr>
          <a:xfrm flipV="1">
            <a:off x="1478010" y="5219701"/>
            <a:ext cx="1127602" cy="380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748612" y="3429000"/>
            <a:ext cx="213788" cy="489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972745" y="3788569"/>
            <a:ext cx="5136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059487" y="4500564"/>
            <a:ext cx="1484313" cy="942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2" idx="0"/>
          </p:cNvCxnSpPr>
          <p:nvPr/>
        </p:nvCxnSpPr>
        <p:spPr>
          <a:xfrm flipV="1">
            <a:off x="8115300" y="3004066"/>
            <a:ext cx="794" cy="164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486400" y="1425414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gmail.com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59807" y="6324600"/>
            <a:ext cx="786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of sending an email from tajorgen@syr.edu to tim.jorgensen@gmail.com </a:t>
            </a:r>
            <a:endParaRPr lang="en-US" dirty="0"/>
          </a:p>
        </p:txBody>
      </p:sp>
      <p:grpSp>
        <p:nvGrpSpPr>
          <p:cNvPr id="48" name="Group 18"/>
          <p:cNvGrpSpPr>
            <a:grpSpLocks/>
          </p:cNvGrpSpPr>
          <p:nvPr/>
        </p:nvGrpSpPr>
        <p:grpSpPr bwMode="auto">
          <a:xfrm>
            <a:off x="2605612" y="4343401"/>
            <a:ext cx="1143000" cy="1371601"/>
            <a:chOff x="576" y="1008"/>
            <a:chExt cx="720" cy="864"/>
          </a:xfrm>
        </p:grpSpPr>
        <p:sp>
          <p:nvSpPr>
            <p:cNvPr id="50" name="Rectangle 14"/>
            <p:cNvSpPr>
              <a:spLocks noChangeArrowheads="1"/>
            </p:cNvSpPr>
            <p:nvPr/>
          </p:nvSpPr>
          <p:spPr bwMode="auto">
            <a:xfrm>
              <a:off x="576" y="1008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MDA</a:t>
              </a:r>
              <a:endParaRPr lang="en-US" dirty="0"/>
            </a:p>
          </p:txBody>
        </p:sp>
        <p:sp>
          <p:nvSpPr>
            <p:cNvPr id="52" name="Rectangle 15"/>
            <p:cNvSpPr>
              <a:spLocks noChangeArrowheads="1"/>
            </p:cNvSpPr>
            <p:nvPr/>
          </p:nvSpPr>
          <p:spPr bwMode="auto">
            <a:xfrm>
              <a:off x="576" y="1248"/>
              <a:ext cx="72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16"/>
            <p:cNvSpPr txBox="1">
              <a:spLocks noChangeArrowheads="1"/>
            </p:cNvSpPr>
            <p:nvPr/>
          </p:nvSpPr>
          <p:spPr bwMode="auto">
            <a:xfrm>
              <a:off x="624" y="1392"/>
              <a:ext cx="66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exchange</a:t>
              </a:r>
              <a:endParaRPr lang="en-US" dirty="0"/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 flipV="1">
            <a:off x="3177112" y="3590210"/>
            <a:ext cx="0" cy="753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CB940-534E-4FC1-A08B-2E4B51D44C03}" type="datetime1">
              <a:rPr lang="en-US" smtClean="0"/>
              <a:t>1/14/2013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75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06806" y="1556265"/>
            <a:ext cx="7794193" cy="46159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Components at work –</a:t>
            </a:r>
            <a:r>
              <a:rPr lang="en-US" b="1" dirty="0" smtClean="0"/>
              <a:t>receiving email</a:t>
            </a:r>
            <a:endParaRPr lang="en-US" b="1" dirty="0"/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35010" y="4724400"/>
            <a:ext cx="1143000" cy="1371600"/>
            <a:chOff x="576" y="1008"/>
            <a:chExt cx="720" cy="864"/>
          </a:xfrm>
        </p:grpSpPr>
        <p:sp>
          <p:nvSpPr>
            <p:cNvPr id="5" name="Rectangle 14"/>
            <p:cNvSpPr>
              <a:spLocks noChangeArrowheads="1"/>
            </p:cNvSpPr>
            <p:nvPr/>
          </p:nvSpPr>
          <p:spPr bwMode="auto">
            <a:xfrm>
              <a:off x="576" y="1008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MUA</a:t>
              </a:r>
              <a:endParaRPr lang="en-US" dirty="0"/>
            </a:p>
          </p:txBody>
        </p:sp>
        <p:sp>
          <p:nvSpPr>
            <p:cNvPr id="6" name="Rectangle 15"/>
            <p:cNvSpPr>
              <a:spLocks noChangeArrowheads="1"/>
            </p:cNvSpPr>
            <p:nvPr/>
          </p:nvSpPr>
          <p:spPr bwMode="auto">
            <a:xfrm>
              <a:off x="576" y="1248"/>
              <a:ext cx="72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16"/>
            <p:cNvSpPr txBox="1">
              <a:spLocks noChangeArrowheads="1"/>
            </p:cNvSpPr>
            <p:nvPr/>
          </p:nvSpPr>
          <p:spPr bwMode="auto">
            <a:xfrm>
              <a:off x="750" y="1392"/>
              <a:ext cx="3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iMail</a:t>
              </a:r>
              <a:endParaRPr lang="en-US" dirty="0"/>
            </a:p>
          </p:txBody>
        </p:sp>
      </p:grp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335010" y="3124200"/>
            <a:ext cx="1143000" cy="1371600"/>
            <a:chOff x="576" y="1008"/>
            <a:chExt cx="720" cy="864"/>
          </a:xfrm>
        </p:grpSpPr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576" y="1008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MUA</a:t>
              </a:r>
              <a:endParaRPr lang="en-US" dirty="0"/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576" y="1248"/>
              <a:ext cx="72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688" y="1392"/>
              <a:ext cx="5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 smtClean="0"/>
                <a:t>Phone</a:t>
              </a:r>
              <a:endParaRPr lang="en-US" dirty="0"/>
            </a:p>
          </p:txBody>
        </p:sp>
      </p:grpSp>
      <p:grpSp>
        <p:nvGrpSpPr>
          <p:cNvPr id="12" name="Group 18"/>
          <p:cNvGrpSpPr>
            <a:grpSpLocks/>
          </p:cNvGrpSpPr>
          <p:nvPr/>
        </p:nvGrpSpPr>
        <p:grpSpPr bwMode="auto">
          <a:xfrm>
            <a:off x="349297" y="1604246"/>
            <a:ext cx="1143000" cy="1371600"/>
            <a:chOff x="576" y="1008"/>
            <a:chExt cx="720" cy="864"/>
          </a:xfrm>
        </p:grpSpPr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576" y="1008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MUA</a:t>
              </a:r>
              <a:endParaRPr lang="en-US" dirty="0"/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576" y="1248"/>
              <a:ext cx="72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624" y="1392"/>
              <a:ext cx="61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Outlook</a:t>
              </a:r>
              <a:endParaRPr lang="en-US" dirty="0"/>
            </a:p>
          </p:txBody>
        </p:sp>
      </p:grpSp>
      <p:grpSp>
        <p:nvGrpSpPr>
          <p:cNvPr id="16" name="Group 18"/>
          <p:cNvGrpSpPr>
            <a:grpSpLocks/>
          </p:cNvGrpSpPr>
          <p:nvPr/>
        </p:nvGrpSpPr>
        <p:grpSpPr bwMode="auto">
          <a:xfrm>
            <a:off x="2086148" y="3119438"/>
            <a:ext cx="1196976" cy="1604963"/>
            <a:chOff x="576" y="1005"/>
            <a:chExt cx="754" cy="1011"/>
          </a:xfrm>
        </p:grpSpPr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576" y="1005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AA</a:t>
              </a:r>
              <a:endParaRPr lang="en-US" dirty="0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576" y="1248"/>
              <a:ext cx="720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612" y="1245"/>
              <a:ext cx="718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Exchange</a:t>
              </a:r>
              <a:br>
                <a:rPr lang="en-US" dirty="0" smtClean="0"/>
              </a:br>
              <a:r>
                <a:rPr lang="en-US" dirty="0" smtClean="0"/>
                <a:t>CAs</a:t>
              </a:r>
            </a:p>
            <a:p>
              <a:r>
                <a:rPr lang="en-US" dirty="0" err="1" smtClean="0"/>
                <a:t>Imaps</a:t>
              </a:r>
              <a:r>
                <a:rPr lang="en-US" dirty="0" smtClean="0"/>
                <a:t>,</a:t>
              </a:r>
            </a:p>
            <a:p>
              <a:r>
                <a:rPr lang="en-US" dirty="0" err="1" smtClean="0"/>
                <a:t>Mapi,EWS</a:t>
              </a:r>
              <a:endParaRPr 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843246" y="1740932"/>
            <a:ext cx="83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syr.edu</a:t>
            </a:r>
            <a:endParaRPr lang="en-US" dirty="0"/>
          </a:p>
        </p:txBody>
      </p:sp>
      <p:sp>
        <p:nvSpPr>
          <p:cNvPr id="23" name="Cloud 22"/>
          <p:cNvSpPr/>
          <p:nvPr/>
        </p:nvSpPr>
        <p:spPr>
          <a:xfrm>
            <a:off x="7467600" y="1135857"/>
            <a:ext cx="1395357" cy="98444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629400" y="1186933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3733800" y="3036304"/>
            <a:ext cx="1093838" cy="1600200"/>
            <a:chOff x="7086600" y="1371600"/>
            <a:chExt cx="1093838" cy="1600200"/>
          </a:xfrm>
        </p:grpSpPr>
        <p:sp>
          <p:nvSpPr>
            <p:cNvPr id="25" name="Oval 53"/>
            <p:cNvSpPr>
              <a:spLocks noChangeArrowheads="1"/>
            </p:cNvSpPr>
            <p:nvPr/>
          </p:nvSpPr>
          <p:spPr bwMode="auto">
            <a:xfrm>
              <a:off x="7086600" y="1371600"/>
              <a:ext cx="10668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54"/>
            <p:cNvSpPr>
              <a:spLocks noChangeArrowheads="1"/>
            </p:cNvSpPr>
            <p:nvPr/>
          </p:nvSpPr>
          <p:spPr bwMode="auto">
            <a:xfrm>
              <a:off x="7086600" y="2590800"/>
              <a:ext cx="10668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55"/>
            <p:cNvSpPr>
              <a:spLocks noChangeShapeType="1"/>
            </p:cNvSpPr>
            <p:nvPr/>
          </p:nvSpPr>
          <p:spPr bwMode="auto">
            <a:xfrm>
              <a:off x="7086600" y="1600200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56"/>
            <p:cNvSpPr>
              <a:spLocks noChangeShapeType="1"/>
            </p:cNvSpPr>
            <p:nvPr/>
          </p:nvSpPr>
          <p:spPr bwMode="auto">
            <a:xfrm>
              <a:off x="8153400" y="1600200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57"/>
            <p:cNvSpPr txBox="1">
              <a:spLocks noChangeArrowheads="1"/>
            </p:cNvSpPr>
            <p:nvPr/>
          </p:nvSpPr>
          <p:spPr bwMode="auto">
            <a:xfrm>
              <a:off x="7223125" y="1843088"/>
              <a:ext cx="957313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Message</a:t>
              </a:r>
              <a:endParaRPr lang="en-US" dirty="0"/>
            </a:p>
            <a:p>
              <a:r>
                <a:rPr lang="en-US" dirty="0"/>
                <a:t>Store</a:t>
              </a:r>
            </a:p>
          </p:txBody>
        </p:sp>
      </p:grpSp>
      <p:grpSp>
        <p:nvGrpSpPr>
          <p:cNvPr id="31" name="Group 18"/>
          <p:cNvGrpSpPr>
            <a:grpSpLocks/>
          </p:cNvGrpSpPr>
          <p:nvPr/>
        </p:nvGrpSpPr>
        <p:grpSpPr bwMode="auto">
          <a:xfrm>
            <a:off x="6705600" y="3099908"/>
            <a:ext cx="1143000" cy="1371601"/>
            <a:chOff x="576" y="1008"/>
            <a:chExt cx="720" cy="864"/>
          </a:xfrm>
        </p:grpSpPr>
        <p:sp>
          <p:nvSpPr>
            <p:cNvPr id="32" name="Rectangle 14"/>
            <p:cNvSpPr>
              <a:spLocks noChangeArrowheads="1"/>
            </p:cNvSpPr>
            <p:nvPr/>
          </p:nvSpPr>
          <p:spPr bwMode="auto">
            <a:xfrm>
              <a:off x="576" y="1008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MTA</a:t>
              </a:r>
              <a:endParaRPr lang="en-US" dirty="0"/>
            </a:p>
          </p:txBody>
        </p:sp>
        <p:sp>
          <p:nvSpPr>
            <p:cNvPr id="33" name="Rectangle 15"/>
            <p:cNvSpPr>
              <a:spLocks noChangeArrowheads="1"/>
            </p:cNvSpPr>
            <p:nvPr/>
          </p:nvSpPr>
          <p:spPr bwMode="auto">
            <a:xfrm>
              <a:off x="576" y="1248"/>
              <a:ext cx="72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16"/>
            <p:cNvSpPr txBox="1">
              <a:spLocks noChangeArrowheads="1"/>
            </p:cNvSpPr>
            <p:nvPr/>
          </p:nvSpPr>
          <p:spPr bwMode="auto">
            <a:xfrm>
              <a:off x="624" y="1392"/>
              <a:ext cx="6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sendmail</a:t>
              </a:r>
              <a:endParaRPr lang="en-US" dirty="0"/>
            </a:p>
          </p:txBody>
        </p:sp>
      </p:grpSp>
      <p:grpSp>
        <p:nvGrpSpPr>
          <p:cNvPr id="35" name="Group 18"/>
          <p:cNvGrpSpPr>
            <a:grpSpLocks/>
          </p:cNvGrpSpPr>
          <p:nvPr/>
        </p:nvGrpSpPr>
        <p:grpSpPr bwMode="auto">
          <a:xfrm>
            <a:off x="5219701" y="3124201"/>
            <a:ext cx="1143000" cy="1376363"/>
            <a:chOff x="576" y="1005"/>
            <a:chExt cx="720" cy="867"/>
          </a:xfrm>
        </p:grpSpPr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576" y="1005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MDA</a:t>
              </a:r>
              <a:endParaRPr lang="en-US" dirty="0"/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576" y="1248"/>
              <a:ext cx="72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16"/>
            <p:cNvSpPr txBox="1">
              <a:spLocks noChangeArrowheads="1"/>
            </p:cNvSpPr>
            <p:nvPr/>
          </p:nvSpPr>
          <p:spPr bwMode="auto">
            <a:xfrm>
              <a:off x="624" y="1392"/>
              <a:ext cx="66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Exchange</a:t>
              </a:r>
            </a:p>
            <a:p>
              <a:r>
                <a:rPr lang="en-US" dirty="0" smtClean="0"/>
                <a:t>hubs</a:t>
              </a:r>
              <a:endParaRPr lang="en-US" dirty="0"/>
            </a:p>
          </p:txBody>
        </p:sp>
      </p:grpSp>
      <p:cxnSp>
        <p:nvCxnSpPr>
          <p:cNvPr id="41" name="Straight Arrow Connector 40"/>
          <p:cNvCxnSpPr>
            <a:stCxn id="17" idx="0"/>
          </p:cNvCxnSpPr>
          <p:nvPr/>
        </p:nvCxnSpPr>
        <p:spPr>
          <a:xfrm flipH="1" flipV="1">
            <a:off x="1339020" y="2480546"/>
            <a:ext cx="1318628" cy="63889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492298" y="3923508"/>
            <a:ext cx="581903" cy="76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477261" y="4724401"/>
            <a:ext cx="1193881" cy="884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229148" y="3836404"/>
            <a:ext cx="5046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794891" y="3846795"/>
            <a:ext cx="433371" cy="4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317392" y="3962004"/>
            <a:ext cx="3809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7696200" y="2110264"/>
            <a:ext cx="695714" cy="865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59807" y="6324600"/>
            <a:ext cx="639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of receiving an email from anywhere to tajorgen@syr.edu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737C-3E9E-4B86-8725-3E5674BDED16}" type="datetime1">
              <a:rPr lang="en-US" smtClean="0"/>
              <a:t>1/14/2013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82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Email addresses, Namespaces, and </a:t>
            </a:r>
            <a:r>
              <a:rPr lang="en-US" b="1" i="1" dirty="0" smtClean="0"/>
              <a:t>You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Format: </a:t>
            </a:r>
            <a:r>
              <a:rPr lang="en-US" b="1" dirty="0" err="1" smtClean="0"/>
              <a:t>mailbox@domain</a:t>
            </a:r>
            <a:endParaRPr lang="en-US" b="1" dirty="0" smtClean="0"/>
          </a:p>
          <a:p>
            <a:r>
              <a:rPr lang="en-US" dirty="0" smtClean="0"/>
              <a:t>Domains use MX records in DNS not A records. This is how mail from </a:t>
            </a:r>
            <a:r>
              <a:rPr lang="en-US" b="1" dirty="0" smtClean="0"/>
              <a:t>northpole.org </a:t>
            </a:r>
            <a:r>
              <a:rPr lang="en-US" dirty="0" smtClean="0"/>
              <a:t>knows where which server to send to </a:t>
            </a:r>
            <a:r>
              <a:rPr lang="en-US" b="1" dirty="0" smtClean="0"/>
              <a:t>syr.edu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dig syr.edu MX</a:t>
            </a:r>
          </a:p>
          <a:p>
            <a:r>
              <a:rPr lang="en-US" dirty="0" smtClean="0"/>
              <a:t>MTA’s will accept mail even if the mailbox does not exist. MDA will reject it if the mailbox is not found.</a:t>
            </a:r>
          </a:p>
          <a:p>
            <a:pPr lvl="1"/>
            <a:r>
              <a:rPr lang="en-US" dirty="0" smtClean="0"/>
              <a:t>“Undeliverable”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988-7967-4E24-90DA-BB04A70514BB}" type="datetime1">
              <a:rPr lang="en-US" smtClean="0"/>
              <a:t>1/14/2013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57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SMTP Protocol in Action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5771614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286000"/>
            <a:ext cx="497819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14400" y="51054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“S” in SMTP stands </a:t>
            </a:r>
            <a:br>
              <a:rPr lang="en-US" b="1" dirty="0" smtClean="0"/>
            </a:br>
            <a:r>
              <a:rPr lang="en-US" b="1" dirty="0" smtClean="0"/>
              <a:t>for “Simple”. </a:t>
            </a:r>
            <a:r>
              <a:rPr lang="en-US" b="1" dirty="0" smtClean="0">
                <a:sym typeface="Wingdings" pitchFamily="2" charset="2"/>
              </a:rPr>
              <a:t>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54EA-9C5C-4B45-A039-C608B9F43592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9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Agenda</a:t>
            </a:r>
          </a:p>
          <a:p>
            <a:r>
              <a:rPr lang="en-US" dirty="0"/>
              <a:t>What is email?</a:t>
            </a:r>
          </a:p>
          <a:p>
            <a:r>
              <a:rPr lang="en-US" dirty="0"/>
              <a:t>Email Policies</a:t>
            </a:r>
          </a:p>
          <a:p>
            <a:r>
              <a:rPr lang="en-US" dirty="0"/>
              <a:t>The technical side of Email</a:t>
            </a:r>
          </a:p>
          <a:p>
            <a:pPr lvl="1"/>
            <a:r>
              <a:rPr lang="en-US" dirty="0"/>
              <a:t>Components</a:t>
            </a:r>
          </a:p>
          <a:p>
            <a:pPr lvl="1"/>
            <a:r>
              <a:rPr lang="en-US" dirty="0"/>
              <a:t>Protocols</a:t>
            </a:r>
          </a:p>
          <a:p>
            <a:r>
              <a:rPr lang="en-US" dirty="0"/>
              <a:t>Email architecture</a:t>
            </a:r>
          </a:p>
          <a:p>
            <a:r>
              <a:rPr lang="en-US" dirty="0"/>
              <a:t>Email Security</a:t>
            </a:r>
          </a:p>
          <a:p>
            <a:pPr lvl="1"/>
            <a:r>
              <a:rPr lang="en-US" dirty="0"/>
              <a:t>SPAM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E34F-E1A8-41EA-BDF0-857AF37CCA38}" type="datetime1">
              <a:rPr lang="en-US" smtClean="0"/>
              <a:t>1/14/2013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CAEE-CB22-4B3A-A2B0-7938B12DF57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84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in an email message?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754380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152400" y="2057400"/>
            <a:ext cx="1219200" cy="762000"/>
          </a:xfrm>
          <a:prstGeom prst="wedgeRoundRectCallout">
            <a:avLst>
              <a:gd name="adj1" fmla="val 69084"/>
              <a:gd name="adj2" fmla="val 722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Envelope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200400" y="4953000"/>
            <a:ext cx="1143000" cy="762000"/>
          </a:xfrm>
          <a:prstGeom prst="wedgeRoundRectCallout">
            <a:avLst>
              <a:gd name="adj1" fmla="val 100158"/>
              <a:gd name="adj2" fmla="val 48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Headers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57200" y="4267200"/>
            <a:ext cx="1143000" cy="762000"/>
          </a:xfrm>
          <a:prstGeom prst="wedgeRoundRectCallout">
            <a:avLst>
              <a:gd name="adj1" fmla="val 92886"/>
              <a:gd name="adj2" fmla="val -873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4421-49EC-47A5-84F8-ED077B897300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29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What is the difference between a Nerd and a </a:t>
            </a:r>
            <a:r>
              <a:rPr lang="en-US" sz="1400" smtClean="0"/>
              <a:t>Geek?</a:t>
            </a:r>
            <a:br>
              <a:rPr lang="en-US" sz="1400" smtClean="0"/>
            </a:br>
            <a:r>
              <a:rPr lang="en-US" sz="1400" dirty="0" smtClean="0"/>
              <a:t>A </a:t>
            </a:r>
            <a:r>
              <a:rPr lang="en-US" sz="1400" dirty="0"/>
              <a:t>nerd is someone whose life revolves around computers and technology</a:t>
            </a:r>
            <a:r>
              <a:rPr lang="en-US" sz="1400" dirty="0" smtClean="0"/>
              <a:t>.</a:t>
            </a:r>
            <a:br>
              <a:rPr lang="en-US" sz="1400" dirty="0" smtClean="0"/>
            </a:br>
            <a:r>
              <a:rPr lang="en-US" sz="1400" dirty="0" smtClean="0"/>
              <a:t> </a:t>
            </a:r>
            <a:br>
              <a:rPr lang="en-US" sz="1400" dirty="0" smtClean="0"/>
            </a:br>
            <a:r>
              <a:rPr lang="en-US" sz="1400" dirty="0" smtClean="0"/>
              <a:t>A </a:t>
            </a:r>
            <a:r>
              <a:rPr lang="en-US" sz="1400" dirty="0"/>
              <a:t>geek is someone whose life revolves around computers and technology, and likes it!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E995B-C451-4B8A-A1C6-D2D187AF4504}" type="datetime1">
              <a:rPr lang="en-US" smtClean="0"/>
              <a:t>1/14/2013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5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email?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means to exchange electronic messages and data on the internet.</a:t>
            </a:r>
          </a:p>
          <a:p>
            <a:r>
              <a:rPr lang="en-US" dirty="0"/>
              <a:t>First email system </a:t>
            </a:r>
            <a:r>
              <a:rPr lang="en-US" dirty="0" smtClean="0"/>
              <a:t>was </a:t>
            </a:r>
            <a:r>
              <a:rPr lang="en-US" dirty="0"/>
              <a:t>MAILBOX, used at Massachusetts Institute of Technology </a:t>
            </a:r>
            <a:r>
              <a:rPr lang="en-US" dirty="0" smtClean="0"/>
              <a:t>starting in1965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4EF9-3100-43D1-8E5B-123214C1C8EC}" type="datetime1">
              <a:rPr lang="en-US" smtClean="0"/>
              <a:t>1/14/2013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1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09" y="591106"/>
            <a:ext cx="83820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Email – a IT manager’s personal nightmare?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646238"/>
            <a:ext cx="3931920" cy="639762"/>
          </a:xfrm>
        </p:spPr>
        <p:txBody>
          <a:bodyPr/>
          <a:lstStyle/>
          <a:p>
            <a:r>
              <a:rPr lang="en-US" dirty="0" smtClean="0"/>
              <a:t>Technology Issues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754880" y="1646238"/>
            <a:ext cx="3931920" cy="639762"/>
          </a:xfrm>
        </p:spPr>
        <p:txBody>
          <a:bodyPr/>
          <a:lstStyle/>
          <a:p>
            <a:r>
              <a:rPr lang="en-US" dirty="0" smtClean="0"/>
              <a:t>Policy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457200" y="2408238"/>
            <a:ext cx="3931920" cy="3992562"/>
          </a:xfrm>
        </p:spPr>
        <p:txBody>
          <a:bodyPr/>
          <a:lstStyle/>
          <a:p>
            <a:r>
              <a:rPr lang="en-US" dirty="0" smtClean="0"/>
              <a:t>Uses a lot of storage. </a:t>
            </a:r>
          </a:p>
          <a:p>
            <a:r>
              <a:rPr lang="en-US" dirty="0" smtClean="0"/>
              <a:t>Complicated service</a:t>
            </a:r>
          </a:p>
          <a:p>
            <a:r>
              <a:rPr lang="en-US" dirty="0" smtClean="0"/>
              <a:t>Requires a lot of servers to operate at scale</a:t>
            </a:r>
          </a:p>
          <a:p>
            <a:r>
              <a:rPr lang="en-US" dirty="0" smtClean="0"/>
              <a:t>Illegitimate email – SPAM</a:t>
            </a:r>
          </a:p>
          <a:p>
            <a:r>
              <a:rPr lang="en-US" dirty="0" smtClean="0"/>
              <a:t>Not very secure </a:t>
            </a:r>
          </a:p>
          <a:p>
            <a:r>
              <a:rPr lang="en-US" dirty="0" smtClean="0"/>
              <a:t>Easy to “spoof”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08238"/>
            <a:ext cx="3931920" cy="3992562"/>
          </a:xfrm>
        </p:spPr>
        <p:txBody>
          <a:bodyPr>
            <a:normAutofit/>
          </a:bodyPr>
          <a:lstStyle/>
          <a:p>
            <a:r>
              <a:rPr lang="en-US" dirty="0" smtClean="0"/>
              <a:t>ECPA compliance- email requires consent, being employed is consent</a:t>
            </a:r>
          </a:p>
          <a:p>
            <a:r>
              <a:rPr lang="en-US" dirty="0" smtClean="0"/>
              <a:t>Archival policy</a:t>
            </a:r>
          </a:p>
          <a:p>
            <a:r>
              <a:rPr lang="en-US" dirty="0" err="1" smtClean="0"/>
              <a:t>Subponeanas</a:t>
            </a:r>
            <a:r>
              <a:rPr lang="en-US" dirty="0" smtClean="0"/>
              <a:t> – pulling emails from backups for a court order</a:t>
            </a:r>
          </a:p>
          <a:p>
            <a:r>
              <a:rPr lang="en-US" dirty="0" smtClean="0"/>
              <a:t>Employees use company property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6324600"/>
            <a:ext cx="5472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And despite all of this, everyone must have email!</a:t>
            </a:r>
            <a:endParaRPr lang="en-US" b="1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01DF-244B-41C3-98BB-8E728676E82E}" type="datetime1">
              <a:rPr lang="en-US" smtClean="0"/>
              <a:t>1/14/2013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94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r>
              <a:rPr lang="en-US" dirty="0" smtClean="0"/>
              <a:t>Organizational policies for 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88745"/>
            <a:ext cx="4038600" cy="49377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Policies governing personal use of corporate email</a:t>
            </a:r>
          </a:p>
          <a:p>
            <a:r>
              <a:rPr lang="en-US" dirty="0" smtClean="0"/>
              <a:t>Policies governing types of data that can be transmitted.</a:t>
            </a:r>
          </a:p>
          <a:p>
            <a:r>
              <a:rPr lang="en-US" dirty="0" smtClean="0"/>
              <a:t>Message size limitations.</a:t>
            </a:r>
          </a:p>
          <a:p>
            <a:r>
              <a:rPr lang="en-US" dirty="0" smtClean="0"/>
              <a:t>Confidentiality / Ownership / Disclosure</a:t>
            </a:r>
          </a:p>
          <a:p>
            <a:r>
              <a:rPr lang="en-US" dirty="0" smtClean="0"/>
              <a:t>Employee is using the company’s property.</a:t>
            </a:r>
          </a:p>
          <a:p>
            <a:r>
              <a:rPr lang="en-US" dirty="0" smtClean="0"/>
              <a:t>Sometimes  the policy is “injected” into the outgoing message.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theoatmeal.com/comics/email</a:t>
            </a:r>
            <a:r>
              <a:rPr lang="en-US" dirty="0" smtClean="0"/>
              <a:t> - funny take :-)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95400"/>
            <a:ext cx="4309323" cy="5291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5B08-3636-4D6F-B53C-F5947157360A}" type="datetime1">
              <a:rPr lang="en-US" smtClean="0"/>
              <a:t>1/14/2013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1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is this different from other namespaces we’ve discussed?</a:t>
            </a:r>
          </a:p>
          <a:p>
            <a:r>
              <a:rPr lang="en-US" dirty="0" smtClean="0"/>
              <a:t>Companies should use consistent email namespaces, so internal and externally bound mail should have the same address.</a:t>
            </a:r>
          </a:p>
          <a:p>
            <a:r>
              <a:rPr lang="en-US" dirty="0" smtClean="0"/>
              <a:t>Try using a namespace that is unique, company-wide.</a:t>
            </a:r>
          </a:p>
          <a:p>
            <a:pPr lvl="1"/>
            <a:r>
              <a:rPr lang="en-US" dirty="0" smtClean="0"/>
              <a:t>Ex: tajorgen, </a:t>
            </a:r>
            <a:r>
              <a:rPr lang="en-US" dirty="0" err="1" smtClean="0"/>
              <a:t>mafudge</a:t>
            </a:r>
            <a:r>
              <a:rPr lang="en-US" dirty="0" smtClean="0"/>
              <a:t>, </a:t>
            </a:r>
            <a:r>
              <a:rPr lang="en-US" dirty="0" err="1" smtClean="0"/>
              <a:t>relstad</a:t>
            </a:r>
            <a:endParaRPr lang="en-US" dirty="0" smtClean="0"/>
          </a:p>
          <a:p>
            <a:pPr lvl="1"/>
            <a:r>
              <a:rPr lang="en-US" dirty="0" err="1" smtClean="0"/>
              <a:t>JohnSmith</a:t>
            </a:r>
            <a:r>
              <a:rPr lang="en-US" dirty="0" smtClean="0"/>
              <a:t> is not always going to be unique</a:t>
            </a:r>
          </a:p>
          <a:p>
            <a:r>
              <a:rPr lang="en-US" dirty="0" smtClean="0"/>
              <a:t>Namespaces should be relatively difficult to change</a:t>
            </a:r>
          </a:p>
          <a:p>
            <a:r>
              <a:rPr lang="en-US" dirty="0" smtClean="0"/>
              <a:t>Tokens should not be reused for a period of time, if at all.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3EE7-198F-4669-8602-C8FBC6C2912A}" type="datetime1">
              <a:rPr lang="en-US" smtClean="0"/>
              <a:t>1/14/2013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6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of 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Email is a utility, a constant, and therefore it’s come to be expected to just work at all times.</a:t>
            </a:r>
          </a:p>
          <a:p>
            <a:r>
              <a:rPr lang="en-US" dirty="0"/>
              <a:t>Unlike many other IT services, inaccessible or missed email will cost a company money.</a:t>
            </a:r>
          </a:p>
          <a:p>
            <a:r>
              <a:rPr lang="en-US" dirty="0" smtClean="0"/>
              <a:t>Outages should be almost non-existent.</a:t>
            </a:r>
          </a:p>
          <a:p>
            <a:r>
              <a:rPr lang="en-US" dirty="0" smtClean="0"/>
              <a:t>If architected properly, mail should never be lost in delivery.</a:t>
            </a:r>
          </a:p>
          <a:p>
            <a:r>
              <a:rPr lang="en-US" dirty="0" smtClean="0"/>
              <a:t>Email services are complex and require many servers/services to operate properly.</a:t>
            </a:r>
          </a:p>
          <a:p>
            <a:r>
              <a:rPr lang="en-US" dirty="0" smtClean="0"/>
              <a:t>Centralization of email services is a must for any modern organization.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EF7E-5079-42FF-8D4D-AC6BCCD9FC88}" type="datetime1">
              <a:rPr lang="en-US" smtClean="0"/>
              <a:t>1/14/2013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11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Spam/Virus Blocking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Spam and Viruses are normal occurrences in email, so a filtering service for both should exist in ALL email systems.</a:t>
            </a:r>
          </a:p>
          <a:p>
            <a:r>
              <a:rPr lang="en-US" dirty="0" smtClean="0"/>
              <a:t>Filtering of Spam and Viruses should be done on a server, not at the email client.</a:t>
            </a:r>
          </a:p>
          <a:p>
            <a:r>
              <a:rPr lang="en-US" dirty="0" smtClean="0"/>
              <a:t>Servers can be upgraded to handle increased load, clients are unpredictable.</a:t>
            </a:r>
          </a:p>
          <a:p>
            <a:r>
              <a:rPr lang="en-US" dirty="0" smtClean="0"/>
              <a:t>If messages are filtered for spam or viruses, logging should also be implemented.</a:t>
            </a:r>
          </a:p>
          <a:p>
            <a:r>
              <a:rPr lang="en-US" dirty="0" smtClean="0"/>
              <a:t>Sometimes false-positives can occur, which is why logging becomes important.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69A9-FCE4-4990-9E26-15D14F68C8D0}" type="datetime1">
              <a:rPr lang="en-US" smtClean="0"/>
              <a:t>1/14/2013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2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Automate as much as possible in an email system.</a:t>
            </a:r>
          </a:p>
          <a:p>
            <a:pPr lvl="1"/>
            <a:r>
              <a:rPr lang="en-US" dirty="0" smtClean="0"/>
              <a:t>Account creation</a:t>
            </a:r>
          </a:p>
          <a:p>
            <a:pPr lvl="1"/>
            <a:r>
              <a:rPr lang="en-US" dirty="0" smtClean="0"/>
              <a:t>Account changes (</a:t>
            </a:r>
            <a:r>
              <a:rPr lang="en-US" dirty="0" err="1" smtClean="0"/>
              <a:t>smtp</a:t>
            </a:r>
            <a:r>
              <a:rPr lang="en-US" dirty="0" smtClean="0"/>
              <a:t> address, display name, etc..)</a:t>
            </a:r>
            <a:endParaRPr lang="en-US" dirty="0"/>
          </a:p>
          <a:p>
            <a:pPr lvl="1"/>
            <a:r>
              <a:rPr lang="en-US" dirty="0" smtClean="0"/>
              <a:t>Moving accounts between email servers</a:t>
            </a:r>
          </a:p>
          <a:p>
            <a:pPr lvl="1"/>
            <a:r>
              <a:rPr lang="en-US" dirty="0" smtClean="0"/>
              <a:t>Access removal for employees who leave the company (depending on the company policy on this)</a:t>
            </a:r>
          </a:p>
          <a:p>
            <a:r>
              <a:rPr lang="en-US" dirty="0" smtClean="0"/>
              <a:t>What should we not automate:</a:t>
            </a:r>
          </a:p>
          <a:p>
            <a:pPr lvl="1"/>
            <a:r>
              <a:rPr lang="en-US" dirty="0" smtClean="0"/>
              <a:t>Setting up away messages for users that are out of the office for extended periods (should always be setup by the user)</a:t>
            </a:r>
          </a:p>
          <a:p>
            <a:pPr lvl="1"/>
            <a:r>
              <a:rPr lang="en-US" dirty="0" smtClean="0"/>
              <a:t>Setting up mail forwarding rules (should always be configured by the user or someone with rights to their account)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8D0F-16C2-416F-B582-D06FF35972AD}" type="datetime1">
              <a:rPr lang="en-US" smtClean="0"/>
              <a:t>1/14/2013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91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T346-Lecture-Template.potx" id="{745B9506-DA5A-4C3B-9420-041A7AC7833B}" vid="{86C19416-D2B8-4139-93D8-8B2EF5A083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cb7aec3-7c55-4f53-b860-67c1306cd9a6">3CA6T5SJM37K-4-1615</_dlc_DocId>
    <_dlc_DocIdUrl xmlns="bcb7aec3-7c55-4f53-b860-67c1306cd9a6">
      <Url>https://mydrive.syr.edu/my/tajorgen/_layouts/15/DocIdRedir.aspx?ID=3CA6T5SJM37K-4-1615</Url>
      <Description>3CA6T5SJM37K-4-1615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2F2469DCFE734DBCA1B1466A16627D" ma:contentTypeVersion="1" ma:contentTypeDescription="Create a new document." ma:contentTypeScope="" ma:versionID="7d33a985a1ecc405ec3b9b4cf37c61a4">
  <xsd:schema xmlns:xsd="http://www.w3.org/2001/XMLSchema" xmlns:xs="http://www.w3.org/2001/XMLSchema" xmlns:p="http://schemas.microsoft.com/office/2006/metadata/properties" xmlns:ns3="bcb7aec3-7c55-4f53-b860-67c1306cd9a6" targetNamespace="http://schemas.microsoft.com/office/2006/metadata/properties" ma:root="true" ma:fieldsID="9f141cc4080445993cb98ee36efff932" ns3:_="">
    <xsd:import namespace="bcb7aec3-7c55-4f53-b860-67c1306cd9a6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7aec3-7c55-4f53-b860-67c1306cd9a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69BC1C-5FCF-4FB2-821F-0BC9BDECFBE3}"/>
</file>

<file path=customXml/itemProps2.xml><?xml version="1.0" encoding="utf-8"?>
<ds:datastoreItem xmlns:ds="http://schemas.openxmlformats.org/officeDocument/2006/customXml" ds:itemID="{A6A538BB-4BE4-44B1-B12F-0A6DFA53E3E8}"/>
</file>

<file path=customXml/itemProps3.xml><?xml version="1.0" encoding="utf-8"?>
<ds:datastoreItem xmlns:ds="http://schemas.openxmlformats.org/officeDocument/2006/customXml" ds:itemID="{5C3A355C-1E57-482F-9C9F-0DF68C8E63B0}"/>
</file>

<file path=customXml/itemProps4.xml><?xml version="1.0" encoding="utf-8"?>
<ds:datastoreItem xmlns:ds="http://schemas.openxmlformats.org/officeDocument/2006/customXml" ds:itemID="{6DB79D48-3E78-484B-950E-84B639CBDF43}"/>
</file>

<file path=docProps/app.xml><?xml version="1.0" encoding="utf-8"?>
<Properties xmlns="http://schemas.openxmlformats.org/officeDocument/2006/extended-properties" xmlns:vt="http://schemas.openxmlformats.org/officeDocument/2006/docPropsVTypes">
  <Template>IST346-Lecture-Template</Template>
  <TotalTime>3</TotalTime>
  <Words>1250</Words>
  <Application>Microsoft Office PowerPoint</Application>
  <PresentationFormat>On-screen Show (4:3)</PresentationFormat>
  <Paragraphs>243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Clarity</vt:lpstr>
      <vt:lpstr>IST346:</vt:lpstr>
      <vt:lpstr>Email Services</vt:lpstr>
      <vt:lpstr>What is email?</vt:lpstr>
      <vt:lpstr>Email – a IT manager’s personal nightmare?</vt:lpstr>
      <vt:lpstr>Organizational policies for email</vt:lpstr>
      <vt:lpstr>Email Namespaces</vt:lpstr>
      <vt:lpstr>Reliability of Email</vt:lpstr>
      <vt:lpstr>Spam/Virus Blocking</vt:lpstr>
      <vt:lpstr>Email automation</vt:lpstr>
      <vt:lpstr>Email service monitoring</vt:lpstr>
      <vt:lpstr>Scaling: considerations</vt:lpstr>
      <vt:lpstr>Getting technical regarding email </vt:lpstr>
      <vt:lpstr>Anatomy of Email - components</vt:lpstr>
      <vt:lpstr>Email Service Dependencies</vt:lpstr>
      <vt:lpstr>Components</vt:lpstr>
      <vt:lpstr>Components at work –sending email</vt:lpstr>
      <vt:lpstr>Components at work –receiving email</vt:lpstr>
      <vt:lpstr>Email addresses, Namespaces, and You!</vt:lpstr>
      <vt:lpstr>SMTP Protocol in Action</vt:lpstr>
      <vt:lpstr>What’s in an email message?</vt:lpstr>
      <vt:lpstr>Questions?</vt:lpstr>
    </vt:vector>
  </TitlesOfParts>
  <Company>Syracuse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IST346:</dc:title>
  <dc:creator>Tim Jorgensen</dc:creator>
  <cp:lastModifiedBy>Tim Jorgensen</cp:lastModifiedBy>
  <cp:revision>1</cp:revision>
  <dcterms:created xsi:type="dcterms:W3CDTF">2013-01-14T21:12:49Z</dcterms:created>
  <dcterms:modified xsi:type="dcterms:W3CDTF">2013-01-14T21:16:30Z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0x010100D32F2469DCFE734DBCA1B1466A16627D</vt:lpwstr>
  </property>
  <property fmtid="{D5CDD505-2E9C-101B-9397-08002B2CF9AE}" pid="3" name="IsMyDocuments">
    <vt:bool>true</vt:bool>
  </property>
  <property fmtid="{D5CDD505-2E9C-101B-9397-08002B2CF9AE}" pid="4" name="_dlc_DocIdItemGuid">
    <vt:lpwstr>c047fef7-3c90-4fe0-af38-74ac6e37fe09</vt:lpwstr>
  </property>
</Properties>
</file>