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1" r:id="rId24"/>
    <p:sldId id="283" r:id="rId25"/>
    <p:sldId id="280" r:id="rId26"/>
    <p:sldId id="282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etf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ietf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 smtClean="0"/>
            <a:t>Protocols</a:t>
          </a:r>
          <a:br>
            <a:rPr lang="en-US" b="1" dirty="0" smtClean="0"/>
          </a:br>
          <a:r>
            <a:rPr lang="en-US" dirty="0" smtClean="0"/>
            <a:t>IMAP4, POP3,SMTP, IMAPS</a:t>
          </a:r>
          <a:endParaRPr lang="en-US" dirty="0"/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 smtClean="0"/>
            <a:t>Components</a:t>
          </a:r>
          <a:br>
            <a:rPr lang="en-US" b="1" dirty="0" smtClean="0"/>
          </a:br>
          <a:r>
            <a:rPr lang="en-US" b="0" dirty="0" smtClean="0"/>
            <a:t>MUA, MTA, Delivery </a:t>
          </a:r>
          <a:r>
            <a:rPr lang="en-US" b="0" smtClean="0"/>
            <a:t>Agent (MDA</a:t>
          </a:r>
          <a:r>
            <a:rPr lang="en-US" b="0" dirty="0" smtClean="0"/>
            <a:t>), Access agent (AA), Message Store.</a:t>
          </a:r>
          <a:endParaRPr lang="en-US" dirty="0"/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 smtClean="0"/>
            <a:t>APIs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SMTP,  MIME, Various RFC’s </a:t>
          </a:r>
          <a:r>
            <a:rPr lang="en-US" b="0" dirty="0" smtClean="0">
              <a:hlinkClick xmlns:r="http://schemas.openxmlformats.org/officeDocument/2006/relationships" r:id="rId1"/>
            </a:rPr>
            <a:t>http://www.ietf.org</a:t>
          </a:r>
          <a:r>
            <a:rPr lang="en-US" b="0" dirty="0" smtClean="0"/>
            <a:t> 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EAC58-30CA-4C87-AA85-CD90C3271D73}" type="presOf" srcId="{60C45694-ED53-423A-A5D5-63678677E296}" destId="{5B1BB002-2D6C-43E7-85B4-30EBC572CADE}" srcOrd="0" destOrd="0" presId="urn:microsoft.com/office/officeart/2005/8/layout/venn1"/>
    <dgm:cxn modelId="{D41F2399-48A4-461A-8721-75611460AE3C}" type="presOf" srcId="{B7F8AF53-FF89-4CB6-B4E8-72705B2728E9}" destId="{70DAE75A-6989-462C-9125-78A166D9FA86}" srcOrd="0" destOrd="0" presId="urn:microsoft.com/office/officeart/2005/8/layout/venn1"/>
    <dgm:cxn modelId="{A2AA62E3-E1D3-49CE-9837-07C9802F596F}" type="presOf" srcId="{60C45694-ED53-423A-A5D5-63678677E296}" destId="{E4D9B3C2-2C33-4F9B-99A9-E92A905EE8CD}" srcOrd="1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442B2317-C23E-4400-8753-9DC679CD2659}" type="presOf" srcId="{B7F8AF53-FF89-4CB6-B4E8-72705B2728E9}" destId="{465EE09B-6C08-4586-86DB-F342C746D877}" srcOrd="1" destOrd="0" presId="urn:microsoft.com/office/officeart/2005/8/layout/venn1"/>
    <dgm:cxn modelId="{391B5844-D1F5-4523-B0B8-D7C899AB4E8F}" type="presOf" srcId="{4F3BC159-59AB-4143-A5CA-607FDA1514E6}" destId="{A4AE2A36-361C-46AC-AC4F-1999001E76AD}" srcOrd="0" destOrd="0" presId="urn:microsoft.com/office/officeart/2005/8/layout/venn1"/>
    <dgm:cxn modelId="{7AD23298-5730-46A1-B708-F8EDAF6754BD}" type="presOf" srcId="{BC27637B-48FF-45BA-99D4-1D6AC9D5C38B}" destId="{B36EF9F2-952A-46A2-99EE-5FB9B6756530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E3EA50D6-2B92-4BF5-A14B-0BDCB56CB8C3}" type="presOf" srcId="{4F3BC159-59AB-4143-A5CA-607FDA1514E6}" destId="{BD15C853-3AFA-4DF1-B436-E603F17031E2}" srcOrd="1" destOrd="0" presId="urn:microsoft.com/office/officeart/2005/8/layout/venn1"/>
    <dgm:cxn modelId="{958DA5F8-2316-4976-B1F6-0908E94FD39F}" type="presParOf" srcId="{B36EF9F2-952A-46A2-99EE-5FB9B6756530}" destId="{70DAE75A-6989-462C-9125-78A166D9FA86}" srcOrd="0" destOrd="0" presId="urn:microsoft.com/office/officeart/2005/8/layout/venn1"/>
    <dgm:cxn modelId="{FA351450-1062-4765-97CF-D8E9176A7FEA}" type="presParOf" srcId="{B36EF9F2-952A-46A2-99EE-5FB9B6756530}" destId="{465EE09B-6C08-4586-86DB-F342C746D877}" srcOrd="1" destOrd="0" presId="urn:microsoft.com/office/officeart/2005/8/layout/venn1"/>
    <dgm:cxn modelId="{9B82756D-B6BD-47CF-BCDE-37CAD30E763B}" type="presParOf" srcId="{B36EF9F2-952A-46A2-99EE-5FB9B6756530}" destId="{A4AE2A36-361C-46AC-AC4F-1999001E76AD}" srcOrd="2" destOrd="0" presId="urn:microsoft.com/office/officeart/2005/8/layout/venn1"/>
    <dgm:cxn modelId="{74A8EC64-48E2-45EE-BFB2-2402B7536B7A}" type="presParOf" srcId="{B36EF9F2-952A-46A2-99EE-5FB9B6756530}" destId="{BD15C853-3AFA-4DF1-B436-E603F17031E2}" srcOrd="3" destOrd="0" presId="urn:microsoft.com/office/officeart/2005/8/layout/venn1"/>
    <dgm:cxn modelId="{CE8EDF4B-075C-46F7-9FD7-78A49BC32048}" type="presParOf" srcId="{B36EF9F2-952A-46A2-99EE-5FB9B6756530}" destId="{5B1BB002-2D6C-43E7-85B4-30EBC572CADE}" srcOrd="4" destOrd="0" presId="urn:microsoft.com/office/officeart/2005/8/layout/venn1"/>
    <dgm:cxn modelId="{723843CB-93BC-4F1E-A006-BE29F5626E37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IMAP4, POP3, SMTP</a:t>
          </a:r>
          <a:endParaRPr lang="en-US" dirty="0"/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 smtClean="0"/>
            <a:t>DNS, DHCP, </a:t>
          </a:r>
          <a:br>
            <a:rPr lang="en-US" dirty="0" smtClean="0"/>
          </a:br>
          <a:r>
            <a:rPr lang="en-US" dirty="0" smtClean="0"/>
            <a:t>LDAP</a:t>
          </a:r>
          <a:endParaRPr lang="en-US" dirty="0"/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9FA541D-5AF1-4386-A69D-8CD80F13AFC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1228F298-9721-4C20-A980-29AB56AC4AFD}" type="parTrans" cxnId="{C754D552-5527-4DC2-9AD7-44098B346179}">
      <dgm:prSet/>
      <dgm:spPr/>
      <dgm:t>
        <a:bodyPr/>
        <a:lstStyle/>
        <a:p>
          <a:endParaRPr lang="en-US"/>
        </a:p>
      </dgm:t>
    </dgm:pt>
    <dgm:pt modelId="{23B6053E-222D-4A28-B40E-3E0FE78D1F3D}" type="sibTrans" cxnId="{C754D552-5527-4DC2-9AD7-44098B346179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5153341C-2ED7-4A94-B244-A843D016DDB5}" type="pres">
      <dgm:prSet presAssocID="{79FA541D-5AF1-4386-A69D-8CD80F13AFC1}" presName="Name8" presStyleCnt="0"/>
      <dgm:spPr/>
    </dgm:pt>
    <dgm:pt modelId="{9B0CD5D9-5CBF-4D90-912C-EC889398EEA4}" type="pres">
      <dgm:prSet presAssocID="{79FA541D-5AF1-4386-A69D-8CD80F13AF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02255-309E-4921-8E21-438A8AE9204D}" type="pres">
      <dgm:prSet presAssocID="{79FA541D-5AF1-4386-A69D-8CD80F13AF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 custLinFactNeighborX="-4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C15597-3CD3-42ED-85CE-5A021A28AC83}" type="presOf" srcId="{51A7FBBE-4ED1-4CEA-BDBF-0ACAB1AB8AC5}" destId="{B3467A7F-FB25-44DC-9154-79FFC4EE6B30}" srcOrd="0" destOrd="0" presId="urn:microsoft.com/office/officeart/2005/8/layout/pyramid1"/>
    <dgm:cxn modelId="{C5E26F2B-004D-48E7-B052-77A90B488401}" type="presOf" srcId="{5B494DB3-25B3-4B1C-BA74-414CB976A057}" destId="{E893878F-A869-478D-B8E0-A002D1DC4A1A}" srcOrd="0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B0F3827D-ABFA-4582-8855-E0778CCCEDC9}" type="presOf" srcId="{5B494DB3-25B3-4B1C-BA74-414CB976A057}" destId="{4C0F2CF9-756B-49DD-90EF-B981DA57DCB4}" srcOrd="1" destOrd="0" presId="urn:microsoft.com/office/officeart/2005/8/layout/pyramid1"/>
    <dgm:cxn modelId="{C754D552-5527-4DC2-9AD7-44098B346179}" srcId="{0D96D9B2-360F-409B-8944-C60D4512A617}" destId="{79FA541D-5AF1-4386-A69D-8CD80F13AFC1}" srcOrd="0" destOrd="0" parTransId="{1228F298-9721-4C20-A980-29AB56AC4AFD}" sibTransId="{23B6053E-222D-4A28-B40E-3E0FE78D1F3D}"/>
    <dgm:cxn modelId="{85B557CC-0468-4682-9CC5-1C65CE76D9C5}" type="presOf" srcId="{51A7FBBE-4ED1-4CEA-BDBF-0ACAB1AB8AC5}" destId="{1B79A6DD-1CB3-404F-8A68-3EBCD4B59D64}" srcOrd="1" destOrd="0" presId="urn:microsoft.com/office/officeart/2005/8/layout/pyramid1"/>
    <dgm:cxn modelId="{DD5CF31E-8415-4106-BE97-459B35BF6F0E}" type="presOf" srcId="{79FA541D-5AF1-4386-A69D-8CD80F13AFC1}" destId="{9B0CD5D9-5CBF-4D90-912C-EC889398EEA4}" srcOrd="0" destOrd="0" presId="urn:microsoft.com/office/officeart/2005/8/layout/pyramid1"/>
    <dgm:cxn modelId="{463C0C51-3A63-4A9F-9917-9EE2CC08C00A}" type="presOf" srcId="{79FA541D-5AF1-4386-A69D-8CD80F13AFC1}" destId="{3B602255-309E-4921-8E21-438A8AE9204D}" srcOrd="1" destOrd="0" presId="urn:microsoft.com/office/officeart/2005/8/layout/pyramid1"/>
    <dgm:cxn modelId="{2764A5F0-7B04-49F7-AA91-FBB5F8729086}" type="presOf" srcId="{0D96D9B2-360F-409B-8944-C60D4512A617}" destId="{75C8CCFF-7AA4-4953-9A65-6634F9311B71}" srcOrd="0" destOrd="0" presId="urn:microsoft.com/office/officeart/2005/8/layout/pyramid1"/>
    <dgm:cxn modelId="{57243B47-444D-4877-BB9C-99D62AF9BD28}" type="presParOf" srcId="{75C8CCFF-7AA4-4953-9A65-6634F9311B71}" destId="{5153341C-2ED7-4A94-B244-A843D016DDB5}" srcOrd="0" destOrd="0" presId="urn:microsoft.com/office/officeart/2005/8/layout/pyramid1"/>
    <dgm:cxn modelId="{1C9BB8FF-B3B7-4D37-AEF0-1A6C8A7225D5}" type="presParOf" srcId="{5153341C-2ED7-4A94-B244-A843D016DDB5}" destId="{9B0CD5D9-5CBF-4D90-912C-EC889398EEA4}" srcOrd="0" destOrd="0" presId="urn:microsoft.com/office/officeart/2005/8/layout/pyramid1"/>
    <dgm:cxn modelId="{B80EA1F1-20EE-4F42-9BE0-36538E9792F5}" type="presParOf" srcId="{5153341C-2ED7-4A94-B244-A843D016DDB5}" destId="{3B602255-309E-4921-8E21-438A8AE9204D}" srcOrd="1" destOrd="0" presId="urn:microsoft.com/office/officeart/2005/8/layout/pyramid1"/>
    <dgm:cxn modelId="{68B04251-1BAC-4CC1-9566-DCC06BBE44CA}" type="presParOf" srcId="{75C8CCFF-7AA4-4953-9A65-6634F9311B71}" destId="{8FFC78BD-5E16-4EC5-9846-5A7104FC4113}" srcOrd="1" destOrd="0" presId="urn:microsoft.com/office/officeart/2005/8/layout/pyramid1"/>
    <dgm:cxn modelId="{76A5DABA-B1FD-48C3-9CC7-FC224AE19EB2}" type="presParOf" srcId="{8FFC78BD-5E16-4EC5-9846-5A7104FC4113}" destId="{B3467A7F-FB25-44DC-9154-79FFC4EE6B30}" srcOrd="0" destOrd="0" presId="urn:microsoft.com/office/officeart/2005/8/layout/pyramid1"/>
    <dgm:cxn modelId="{1E3B9B2F-6503-4637-8374-84201EEE3885}" type="presParOf" srcId="{8FFC78BD-5E16-4EC5-9846-5A7104FC4113}" destId="{1B79A6DD-1CB3-404F-8A68-3EBCD4B59D64}" srcOrd="1" destOrd="0" presId="urn:microsoft.com/office/officeart/2005/8/layout/pyramid1"/>
    <dgm:cxn modelId="{1A85260C-CA92-4A49-BF1B-D261883792B3}" type="presParOf" srcId="{75C8CCFF-7AA4-4953-9A65-6634F9311B71}" destId="{642C1F3D-C02B-4B6A-8CD0-52B3D2FD2C71}" srcOrd="2" destOrd="0" presId="urn:microsoft.com/office/officeart/2005/8/layout/pyramid1"/>
    <dgm:cxn modelId="{389317C1-8693-4F9C-AC7D-CBCEB4699A6C}" type="presParOf" srcId="{642C1F3D-C02B-4B6A-8CD0-52B3D2FD2C71}" destId="{E893878F-A869-478D-B8E0-A002D1DC4A1A}" srcOrd="0" destOrd="0" presId="urn:microsoft.com/office/officeart/2005/8/layout/pyramid1"/>
    <dgm:cxn modelId="{F17FBE94-BF50-4B56-8167-6493356B256B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Protocols</a:t>
          </a:r>
          <a:br>
            <a:rPr lang="en-US" sz="1700" b="1" kern="1200" dirty="0" smtClean="0"/>
          </a:br>
          <a:r>
            <a:rPr lang="en-US" sz="1700" kern="1200" dirty="0" smtClean="0"/>
            <a:t>IMAP4, POP3,SMTP, IMAPS</a:t>
          </a:r>
          <a:endParaRPr lang="en-US" sz="1700" kern="1200" dirty="0"/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Components</a:t>
          </a:r>
          <a:br>
            <a:rPr lang="en-US" sz="1700" b="1" kern="1200" dirty="0" smtClean="0"/>
          </a:br>
          <a:r>
            <a:rPr lang="en-US" sz="1700" b="0" kern="1200" dirty="0" smtClean="0"/>
            <a:t>MUA, MTA, Delivery </a:t>
          </a:r>
          <a:r>
            <a:rPr lang="en-US" sz="1700" b="0" kern="1200" smtClean="0"/>
            <a:t>Agent (MDA</a:t>
          </a:r>
          <a:r>
            <a:rPr lang="en-US" sz="1700" b="0" kern="1200" dirty="0" smtClean="0"/>
            <a:t>), Access agent (AA), Message Store.</a:t>
          </a:r>
          <a:endParaRPr lang="en-US" sz="1700" kern="1200" dirty="0"/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APIs</a:t>
          </a:r>
          <a:r>
            <a:rPr lang="en-US" sz="1700" b="0" kern="1200" dirty="0" smtClean="0"/>
            <a:t/>
          </a:r>
          <a:br>
            <a:rPr lang="en-US" sz="1700" b="0" kern="1200" dirty="0" smtClean="0"/>
          </a:br>
          <a:r>
            <a:rPr lang="en-US" sz="1700" b="0" kern="1200" dirty="0" smtClean="0"/>
            <a:t>SMTP,  MIME, Various RFC’s </a:t>
          </a:r>
          <a:r>
            <a:rPr lang="en-US" sz="1700" b="0" kern="1200" dirty="0" smtClean="0">
              <a:hlinkClick xmlns:r="http://schemas.openxmlformats.org/officeDocument/2006/relationships" r:id="rId1"/>
            </a:rPr>
            <a:t>http://www.ietf.org</a:t>
          </a:r>
          <a:r>
            <a:rPr lang="en-US" sz="1700" b="0" kern="1200" dirty="0" smtClean="0"/>
            <a:t> </a:t>
          </a:r>
          <a:endParaRPr lang="en-US" sz="1700" b="1" kern="1200" dirty="0"/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CD5D9-5CBF-4D90-912C-EC889398EEA4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Email</a:t>
          </a:r>
          <a:endParaRPr lang="en-US" sz="54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58884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IMAP4, POP3, SMTP</a:t>
          </a:r>
          <a:endParaRPr lang="en-US" sz="5400" kern="1200" dirty="0"/>
        </a:p>
      </dsp:txBody>
      <dsp:txXfrm>
        <a:off x="2327894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DNS, DHCP, </a:t>
          </a:r>
          <a:br>
            <a:rPr lang="en-US" sz="5400" kern="1200" dirty="0" smtClean="0"/>
          </a:br>
          <a:r>
            <a:rPr lang="en-US" sz="5400" kern="1200" dirty="0" smtClean="0"/>
            <a:t>LDAP</a:t>
          </a:r>
          <a:endParaRPr lang="en-US" sz="5400" kern="1200" dirty="0"/>
        </a:p>
      </dsp:txBody>
      <dsp:txXfrm>
        <a:off x="1453515" y="3291416"/>
        <a:ext cx="5398770" cy="1645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D867B-1B91-408C-B276-386C442D8B8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11F3-2B10-40DD-BD11-10359D0B5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6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5FA9-4C5C-47EB-9793-305F3A7973A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59F9-B9D7-46A1-8ACD-CF33AC9D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eoatmeal.com/comics/emai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service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email service is important, so why would you implement it without proper monitoring?</a:t>
            </a:r>
          </a:p>
          <a:p>
            <a:pPr lvl="1"/>
            <a:r>
              <a:rPr lang="en-US" dirty="0" smtClean="0"/>
              <a:t>Are the servers/services alive? (ping, telnet, </a:t>
            </a:r>
            <a:r>
              <a:rPr lang="en-US" dirty="0" err="1" smtClean="0"/>
              <a:t>nmap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Disk space (size of disks, volumes, and mailbox databases)</a:t>
            </a:r>
          </a:p>
          <a:p>
            <a:pPr lvl="1"/>
            <a:r>
              <a:rPr lang="en-US" dirty="0" smtClean="0"/>
              <a:t>Disk activity (read/write times)</a:t>
            </a:r>
          </a:p>
          <a:p>
            <a:pPr lvl="1"/>
            <a:r>
              <a:rPr lang="en-US" dirty="0" smtClean="0"/>
              <a:t>Usage (user mailbox sizes and message counts)</a:t>
            </a:r>
          </a:p>
          <a:p>
            <a:pPr lvl="1"/>
            <a:r>
              <a:rPr lang="en-US" dirty="0" smtClean="0"/>
              <a:t>Network traffic (response times for various methods or protocols used to access email by clients)</a:t>
            </a:r>
          </a:p>
          <a:p>
            <a:pPr lvl="1"/>
            <a:r>
              <a:rPr lang="en-US" dirty="0" smtClean="0"/>
              <a:t>CPU utilization (both for the server as a whole and the individual services running within)</a:t>
            </a:r>
          </a:p>
          <a:p>
            <a:pPr lvl="1"/>
            <a:r>
              <a:rPr lang="en-US" dirty="0" smtClean="0"/>
              <a:t>Delivery failures (both internal and external)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Scaling: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Email services need to be built to scale as demands inevitable WILL change.</a:t>
            </a:r>
            <a:endParaRPr lang="en-US" dirty="0"/>
          </a:p>
          <a:p>
            <a:r>
              <a:rPr lang="en-US" dirty="0" smtClean="0"/>
              <a:t>Take these things into consideration when planning to scale up or out your email service:</a:t>
            </a:r>
          </a:p>
          <a:p>
            <a:pPr lvl="1"/>
            <a:r>
              <a:rPr lang="en-US" dirty="0" smtClean="0"/>
              <a:t>Number of users</a:t>
            </a:r>
          </a:p>
          <a:p>
            <a:pPr lvl="1"/>
            <a:r>
              <a:rPr lang="en-US" dirty="0" smtClean="0"/>
              <a:t>Amount of mail sent by users</a:t>
            </a:r>
          </a:p>
          <a:p>
            <a:pPr lvl="1"/>
            <a:r>
              <a:rPr lang="en-US" dirty="0" smtClean="0"/>
              <a:t>Size of messages sent</a:t>
            </a:r>
          </a:p>
          <a:p>
            <a:pPr lvl="1"/>
            <a:r>
              <a:rPr lang="en-US" dirty="0" smtClean="0"/>
              <a:t>Large bursts of traffic (promotions, bulk emails, etc..)</a:t>
            </a:r>
          </a:p>
          <a:p>
            <a:pPr lvl="1"/>
            <a:r>
              <a:rPr lang="en-US" dirty="0" smtClean="0"/>
              <a:t>Number of clients connecting (web, outlook, </a:t>
            </a:r>
            <a:r>
              <a:rPr lang="en-US" dirty="0" err="1" smtClean="0"/>
              <a:t>iMail</a:t>
            </a:r>
            <a:r>
              <a:rPr lang="en-US" dirty="0" smtClean="0"/>
              <a:t>, mobile)</a:t>
            </a:r>
          </a:p>
          <a:p>
            <a:pPr lvl="2"/>
            <a:r>
              <a:rPr lang="en-US" dirty="0" smtClean="0"/>
              <a:t>Mobile clients can equal 2 traditional mail clients in terms of there demands on email servers.</a:t>
            </a:r>
          </a:p>
        </p:txBody>
      </p:sp>
    </p:spTree>
    <p:extLst>
      <p:ext uri="{BB962C8B-B14F-4D97-AF65-F5344CB8AC3E}">
        <p14:creationId xmlns:p14="http://schemas.microsoft.com/office/powerpoint/2010/main" val="71542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technical regarding email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dependencies, components, and how it works.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DCEB-7D7F-4DE2-91AA-A3A8B13DEEC0}" type="datetime1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Anatomy of Email -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24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Email Service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5943600" y="16764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858000" y="3429000"/>
            <a:ext cx="1676400" cy="6858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/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315200" y="4800600"/>
            <a:ext cx="1676400" cy="609600"/>
          </a:xfrm>
          <a:prstGeom prst="wedgeRectCallout">
            <a:avLst>
              <a:gd name="adj1" fmla="val -86969"/>
              <a:gd name="adj2" fmla="val 20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7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MUA</a:t>
            </a:r>
            <a:r>
              <a:rPr lang="en-US" dirty="0" smtClean="0"/>
              <a:t> – Mail user agent. This is usually a client like Outlook, Thunderbird, or a web browser (in the case of </a:t>
            </a:r>
            <a:r>
              <a:rPr lang="en-US" dirty="0" err="1" smtClean="0"/>
              <a:t>gmail</a:t>
            </a:r>
            <a:r>
              <a:rPr lang="en-US" dirty="0" smtClean="0"/>
              <a:t>, for instance)</a:t>
            </a:r>
          </a:p>
          <a:p>
            <a:r>
              <a:rPr lang="en-US" b="1" dirty="0" smtClean="0"/>
              <a:t>MTA</a:t>
            </a:r>
            <a:r>
              <a:rPr lang="en-US" dirty="0" smtClean="0"/>
              <a:t> – Message transfer agent. Sends mail around the internet, from domain to domain. (</a:t>
            </a:r>
            <a:r>
              <a:rPr lang="en-US" dirty="0" err="1" smtClean="0"/>
              <a:t>Eg</a:t>
            </a:r>
            <a:r>
              <a:rPr lang="en-US" dirty="0" smtClean="0"/>
              <a:t>. Sendmail, </a:t>
            </a:r>
            <a:r>
              <a:rPr lang="en-US" dirty="0" err="1" smtClean="0"/>
              <a:t>exim</a:t>
            </a:r>
            <a:r>
              <a:rPr lang="en-US" dirty="0" smtClean="0"/>
              <a:t>, exchange, postfix,)</a:t>
            </a:r>
          </a:p>
          <a:p>
            <a:r>
              <a:rPr lang="en-US" b="1" dirty="0" smtClean="0"/>
              <a:t>MDA </a:t>
            </a:r>
            <a:r>
              <a:rPr lang="en-US" dirty="0" smtClean="0"/>
              <a:t> - Mail Delivery agent. Writes mail to the mail message from the MDA to the message store. (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procmail, exchange)</a:t>
            </a:r>
          </a:p>
          <a:p>
            <a:r>
              <a:rPr lang="en-US" b="1" dirty="0" smtClean="0"/>
              <a:t>AA </a:t>
            </a:r>
            <a:r>
              <a:rPr lang="en-US" dirty="0" smtClean="0"/>
              <a:t> - Access agent. Exposes a protocol so users can read mail from the message store. Access protocols are POP3 and IMAP4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ews</a:t>
            </a:r>
            <a:r>
              <a:rPr lang="en-US" dirty="0" smtClean="0"/>
              <a:t>, </a:t>
            </a:r>
            <a:r>
              <a:rPr lang="en-US" dirty="0" err="1" smtClean="0"/>
              <a:t>imaps</a:t>
            </a:r>
            <a:r>
              <a:rPr lang="en-US" dirty="0" smtClean="0"/>
              <a:t>, </a:t>
            </a:r>
            <a:r>
              <a:rPr lang="en-US" dirty="0" err="1" smtClean="0"/>
              <a:t>mapi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69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301481" y="1283435"/>
            <a:ext cx="3657600" cy="4812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025" y="1306106"/>
            <a:ext cx="3657600" cy="4866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95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Components at work –</a:t>
            </a:r>
            <a:r>
              <a:rPr lang="en-US" sz="4000" b="1" dirty="0" smtClean="0"/>
              <a:t>sending</a:t>
            </a:r>
            <a:r>
              <a:rPr lang="en-US" sz="4000" dirty="0" smtClean="0"/>
              <a:t> </a:t>
            </a:r>
            <a:r>
              <a:rPr lang="en-US" sz="4000" b="1" dirty="0" smtClean="0"/>
              <a:t>email</a:t>
            </a:r>
            <a:endParaRPr lang="en-US" sz="4000" b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5010" y="4724400"/>
            <a:ext cx="1143000" cy="1371600"/>
            <a:chOff x="576" y="1008"/>
            <a:chExt cx="720" cy="864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750" y="1392"/>
              <a:ext cx="3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iMail</a:t>
              </a:r>
              <a:endParaRPr lang="en-US" dirty="0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35010" y="3124200"/>
            <a:ext cx="1143000" cy="1371600"/>
            <a:chOff x="576" y="1008"/>
            <a:chExt cx="720" cy="86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88" y="1392"/>
              <a:ext cx="5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Phone</a:t>
              </a:r>
              <a:endParaRPr lang="en-US" dirty="0"/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49297" y="1604246"/>
            <a:ext cx="1143000" cy="1371600"/>
            <a:chOff x="576" y="1008"/>
            <a:chExt cx="720" cy="864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Outlook</a:t>
              </a:r>
              <a:endParaRPr lang="en-US" dirty="0"/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2588150" y="2213846"/>
            <a:ext cx="1143000" cy="1376363"/>
            <a:chOff x="576" y="1005"/>
            <a:chExt cx="720" cy="867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MTA</a:t>
              </a:r>
              <a:endParaRPr lang="en-US" dirty="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sendmail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0925" y="1371600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syr.edu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3962400" y="3309938"/>
            <a:ext cx="990600" cy="9572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9476" y="28194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703748" y="1375646"/>
            <a:ext cx="1093838" cy="1600200"/>
            <a:chOff x="7086600" y="1371600"/>
            <a:chExt cx="1093838" cy="1600200"/>
          </a:xfrm>
        </p:grpSpPr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7086600" y="13716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7086600" y="25908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70866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81534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7223125" y="1843088"/>
              <a:ext cx="9573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Message</a:t>
              </a:r>
              <a:endParaRPr lang="en-US" dirty="0"/>
            </a:p>
            <a:p>
              <a:r>
                <a:rPr lang="en-US" dirty="0"/>
                <a:t>Store</a:t>
              </a: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7543800" y="4648202"/>
            <a:ext cx="1143000" cy="1371601"/>
            <a:chOff x="576" y="1008"/>
            <a:chExt cx="720" cy="864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MDA</a:t>
              </a:r>
              <a:endParaRPr lang="en-US" dirty="0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procmail</a:t>
              </a:r>
              <a:endParaRPr lang="en-US" dirty="0"/>
            </a:p>
          </p:txBody>
        </p:sp>
      </p:grp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5486400" y="3124201"/>
            <a:ext cx="1143000" cy="1376363"/>
            <a:chOff x="576" y="1005"/>
            <a:chExt cx="720" cy="867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MTA</a:t>
              </a:r>
              <a:endParaRPr lang="en-US" dirty="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sendmail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14" idx="3"/>
          </p:cNvCxnSpPr>
          <p:nvPr/>
        </p:nvCxnSpPr>
        <p:spPr>
          <a:xfrm>
            <a:off x="1492297" y="2480546"/>
            <a:ext cx="1113315" cy="20533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</p:cNvCxnSpPr>
          <p:nvPr/>
        </p:nvCxnSpPr>
        <p:spPr>
          <a:xfrm>
            <a:off x="1478010" y="4000500"/>
            <a:ext cx="112760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</p:cNvCxnSpPr>
          <p:nvPr/>
        </p:nvCxnSpPr>
        <p:spPr>
          <a:xfrm flipV="1">
            <a:off x="1478010" y="5219701"/>
            <a:ext cx="1127602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48612" y="3429000"/>
            <a:ext cx="213788" cy="48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72745" y="3788569"/>
            <a:ext cx="51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59487" y="4500564"/>
            <a:ext cx="1484313" cy="942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0"/>
          </p:cNvCxnSpPr>
          <p:nvPr/>
        </p:nvCxnSpPr>
        <p:spPr>
          <a:xfrm flipV="1">
            <a:off x="8115300" y="3004066"/>
            <a:ext cx="794" cy="164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400" y="142541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gmail.com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9807" y="6324600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sending an email from tajorgen@syr.edu to tim.jorgensen@gmail.com </a:t>
            </a:r>
            <a:endParaRPr lang="en-US" dirty="0"/>
          </a:p>
        </p:txBody>
      </p:sp>
      <p:grpSp>
        <p:nvGrpSpPr>
          <p:cNvPr id="48" name="Group 18"/>
          <p:cNvGrpSpPr>
            <a:grpSpLocks/>
          </p:cNvGrpSpPr>
          <p:nvPr/>
        </p:nvGrpSpPr>
        <p:grpSpPr bwMode="auto">
          <a:xfrm>
            <a:off x="2605612" y="4343401"/>
            <a:ext cx="1143000" cy="1371601"/>
            <a:chOff x="576" y="1008"/>
            <a:chExt cx="720" cy="864"/>
          </a:xfrm>
        </p:grpSpPr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MDA</a:t>
              </a:r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exchange</a:t>
              </a:r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3177112" y="3590210"/>
            <a:ext cx="0" cy="753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7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06806" y="1556265"/>
            <a:ext cx="7794193" cy="461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Components at work –</a:t>
            </a:r>
            <a:r>
              <a:rPr lang="en-US" sz="4000" b="1" dirty="0" smtClean="0"/>
              <a:t>receiving email</a:t>
            </a:r>
            <a:endParaRPr lang="en-US" sz="4000" b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5010" y="4724400"/>
            <a:ext cx="1143000" cy="1371600"/>
            <a:chOff x="576" y="1008"/>
            <a:chExt cx="720" cy="864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750" y="1392"/>
              <a:ext cx="3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iMail</a:t>
              </a:r>
              <a:endParaRPr lang="en-US" dirty="0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35010" y="3124200"/>
            <a:ext cx="1143000" cy="1371600"/>
            <a:chOff x="576" y="1008"/>
            <a:chExt cx="720" cy="86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88" y="1392"/>
              <a:ext cx="5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Phone</a:t>
              </a:r>
              <a:endParaRPr lang="en-US" dirty="0"/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49297" y="1604246"/>
            <a:ext cx="1143000" cy="1371600"/>
            <a:chOff x="576" y="1008"/>
            <a:chExt cx="720" cy="864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MUA</a:t>
              </a:r>
              <a:endParaRPr lang="en-US" dirty="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Outlook</a:t>
              </a:r>
              <a:endParaRPr lang="en-US" dirty="0"/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2086148" y="3119438"/>
            <a:ext cx="1196976" cy="1604963"/>
            <a:chOff x="576" y="1005"/>
            <a:chExt cx="754" cy="1011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12" y="1245"/>
              <a:ext cx="71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Exchange</a:t>
              </a:r>
              <a:br>
                <a:rPr lang="en-US" dirty="0" smtClean="0"/>
              </a:br>
              <a:r>
                <a:rPr lang="en-US" dirty="0" smtClean="0"/>
                <a:t>CAs</a:t>
              </a:r>
            </a:p>
            <a:p>
              <a:r>
                <a:rPr lang="en-US" dirty="0" err="1" smtClean="0"/>
                <a:t>Imaps</a:t>
              </a:r>
              <a:r>
                <a:rPr lang="en-US" dirty="0" smtClean="0"/>
                <a:t>,</a:t>
              </a:r>
            </a:p>
            <a:p>
              <a:r>
                <a:rPr lang="en-US" dirty="0" err="1" smtClean="0"/>
                <a:t>Mapi,EWS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43246" y="1740932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syr.edu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7467600" y="1135857"/>
            <a:ext cx="1395357" cy="98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29822" y="144341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733800" y="3036304"/>
            <a:ext cx="1093838" cy="1600200"/>
            <a:chOff x="7086600" y="1371600"/>
            <a:chExt cx="1093838" cy="1600200"/>
          </a:xfrm>
        </p:grpSpPr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7086600" y="13716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7086600" y="25908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70866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81534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7223125" y="1843088"/>
              <a:ext cx="9573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Message</a:t>
              </a:r>
              <a:endParaRPr lang="en-US" dirty="0"/>
            </a:p>
            <a:p>
              <a:r>
                <a:rPr lang="en-US" dirty="0"/>
                <a:t>Store</a:t>
              </a: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6705600" y="3099908"/>
            <a:ext cx="1143000" cy="1371601"/>
            <a:chOff x="576" y="1008"/>
            <a:chExt cx="720" cy="864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MTA</a:t>
              </a:r>
              <a:endParaRPr lang="en-US" dirty="0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sendmail</a:t>
              </a:r>
              <a:endParaRPr lang="en-US" dirty="0"/>
            </a:p>
          </p:txBody>
        </p:sp>
      </p:grp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5219701" y="3124201"/>
            <a:ext cx="1143000" cy="1376363"/>
            <a:chOff x="576" y="1005"/>
            <a:chExt cx="720" cy="867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MDA</a:t>
              </a:r>
              <a:endParaRPr lang="en-US" dirty="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Exchange</a:t>
              </a:r>
            </a:p>
            <a:p>
              <a:r>
                <a:rPr lang="en-US" dirty="0" smtClean="0"/>
                <a:t>hubs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17" idx="0"/>
          </p:cNvCxnSpPr>
          <p:nvPr/>
        </p:nvCxnSpPr>
        <p:spPr>
          <a:xfrm flipH="1" flipV="1">
            <a:off x="1339020" y="2480546"/>
            <a:ext cx="1318628" cy="6388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92298" y="3923508"/>
            <a:ext cx="581903" cy="7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477261" y="4724401"/>
            <a:ext cx="1193881" cy="88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29148" y="3836404"/>
            <a:ext cx="504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794891" y="3846795"/>
            <a:ext cx="433371" cy="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317392" y="3962004"/>
            <a:ext cx="380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696200" y="2110264"/>
            <a:ext cx="695714" cy="865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9807" y="6324600"/>
            <a:ext cx="639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receiving an email from anywhere to tajorgen@syr.edu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7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addresses, Namespaces, and </a:t>
            </a:r>
            <a:r>
              <a:rPr lang="en-US" b="1" i="1" dirty="0" smtClean="0"/>
              <a:t>You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Format: </a:t>
            </a:r>
            <a:r>
              <a:rPr lang="en-US" b="1" dirty="0" err="1" smtClean="0"/>
              <a:t>mailbox@domain</a:t>
            </a:r>
            <a:endParaRPr lang="en-US" b="1" dirty="0" smtClean="0"/>
          </a:p>
          <a:p>
            <a:r>
              <a:rPr lang="en-US" dirty="0" smtClean="0"/>
              <a:t>Domains use MX records in DNS not A records. This is how mail from </a:t>
            </a:r>
            <a:r>
              <a:rPr lang="en-US" b="1" dirty="0" smtClean="0"/>
              <a:t>northpole.org </a:t>
            </a:r>
            <a:r>
              <a:rPr lang="en-US" dirty="0" smtClean="0"/>
              <a:t>knows where which server to send to </a:t>
            </a:r>
            <a:r>
              <a:rPr lang="en-US" b="1" dirty="0" smtClean="0"/>
              <a:t>syr.edu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dig syr.edu MX</a:t>
            </a:r>
          </a:p>
          <a:p>
            <a:r>
              <a:rPr lang="en-US" dirty="0" smtClean="0"/>
              <a:t>MTA’s will accept mail even if the mailbox does not exist. MDA will reject it if the mailbox is not found.</a:t>
            </a:r>
          </a:p>
          <a:p>
            <a:pPr lvl="1"/>
            <a:r>
              <a:rPr lang="en-US" dirty="0" smtClean="0"/>
              <a:t>“Undeliverable”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6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SMTP Protocol in Action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7161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497819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105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“S” in SMTP stands </a:t>
            </a:r>
            <a:br>
              <a:rPr lang="en-US" b="1" dirty="0" smtClean="0"/>
            </a:br>
            <a:r>
              <a:rPr lang="en-US" b="1" dirty="0" smtClean="0"/>
              <a:t>for “Simple”. 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07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IST346:</a:t>
            </a:r>
            <a:r>
              <a:rPr lang="en-US" dirty="0"/>
              <a:t> </a:t>
            </a:r>
            <a:r>
              <a:rPr lang="en-US" dirty="0" smtClean="0"/>
              <a:t>Email and Messaging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an email message?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75438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52400" y="2057400"/>
            <a:ext cx="1219200" cy="762000"/>
          </a:xfrm>
          <a:prstGeom prst="wedgeRoundRectCallout">
            <a:avLst>
              <a:gd name="adj1" fmla="val 69084"/>
              <a:gd name="adj2" fmla="val 722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Envelope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4953000"/>
            <a:ext cx="1143000" cy="762000"/>
          </a:xfrm>
          <a:prstGeom prst="wedgeRoundRectCallout">
            <a:avLst>
              <a:gd name="adj1" fmla="val 100158"/>
              <a:gd name="adj2" fmla="val 4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4267200"/>
            <a:ext cx="1143000" cy="762000"/>
          </a:xfrm>
          <a:prstGeom prst="wedgeRoundRectCallout">
            <a:avLst>
              <a:gd name="adj1" fmla="val 92886"/>
              <a:gd name="adj2" fmla="val -87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Enterprise Messaging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2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/ Instant Messaging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/ Instant Messaging</a:t>
            </a:r>
          </a:p>
          <a:p>
            <a:pPr lvl="1"/>
            <a:r>
              <a:rPr lang="en-US" dirty="0" smtClean="0"/>
              <a:t>Send messages to people in real-time</a:t>
            </a:r>
          </a:p>
          <a:p>
            <a:pPr lvl="1"/>
            <a:r>
              <a:rPr lang="en-US" dirty="0" smtClean="0"/>
              <a:t>Share information and files</a:t>
            </a:r>
          </a:p>
          <a:p>
            <a:pPr lvl="1"/>
            <a:r>
              <a:rPr lang="en-US" dirty="0" smtClean="0"/>
              <a:t>Not a global namespace for all users like email!</a:t>
            </a:r>
          </a:p>
          <a:p>
            <a:pPr lvl="1"/>
            <a:r>
              <a:rPr lang="en-US" dirty="0" smtClean="0"/>
              <a:t>Proprietary protocols. Applications do not integrate</a:t>
            </a:r>
          </a:p>
          <a:p>
            <a:pPr lvl="1"/>
            <a:r>
              <a:rPr lang="en-US" dirty="0" smtClean="0"/>
              <a:t>Examples: Yammer, Chatter, Slack, Facebook Messenger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7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– Workspace for teams</a:t>
            </a:r>
            <a:endParaRPr lang="en-US" dirty="0"/>
          </a:p>
        </p:txBody>
      </p:sp>
      <p:pic>
        <p:nvPicPr>
          <p:cNvPr id="1026" name="Picture 2" descr="Image result for slack screen 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1" y="1373817"/>
            <a:ext cx="8837073" cy="50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8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Yammer – </a:t>
            </a:r>
            <a:r>
              <a:rPr lang="en-US" sz="3600" dirty="0" smtClean="0"/>
              <a:t>Enterprise social networking</a:t>
            </a:r>
            <a:endParaRPr lang="en-US" sz="3600" dirty="0"/>
          </a:p>
        </p:txBody>
      </p:sp>
      <p:pic>
        <p:nvPicPr>
          <p:cNvPr id="3074" name="Picture 2" descr="Image result for yammer screensh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0" y="1428136"/>
            <a:ext cx="6930994" cy="51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0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/ Video </a:t>
            </a:r>
            <a:r>
              <a:rPr lang="en-US" dirty="0" smtClean="0"/>
              <a:t>Conferencing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audio / video communications.</a:t>
            </a:r>
          </a:p>
          <a:p>
            <a:r>
              <a:rPr lang="en-US" dirty="0" smtClean="0"/>
              <a:t>Can also share screen and files</a:t>
            </a:r>
          </a:p>
          <a:p>
            <a:r>
              <a:rPr lang="en-US" dirty="0" smtClean="0"/>
              <a:t>Again! Not a global namespace.</a:t>
            </a:r>
          </a:p>
          <a:p>
            <a:r>
              <a:rPr lang="en-US" dirty="0" smtClean="0"/>
              <a:t>Proprietary protocols. Applications do not integrate!</a:t>
            </a:r>
          </a:p>
          <a:p>
            <a:r>
              <a:rPr lang="en-US" dirty="0" smtClean="0"/>
              <a:t>Skype</a:t>
            </a:r>
            <a:r>
              <a:rPr lang="en-US" dirty="0"/>
              <a:t>, Google Hangouts, </a:t>
            </a:r>
            <a:r>
              <a:rPr lang="en-US" dirty="0" smtClean="0"/>
              <a:t>Zoom, Facebook workplace, WebEx, </a:t>
            </a:r>
            <a:r>
              <a:rPr lang="en-US" dirty="0" err="1" smtClean="0"/>
              <a:t>Gotomeeting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4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– Team meetings</a:t>
            </a:r>
            <a:endParaRPr lang="en-US" dirty="0"/>
          </a:p>
        </p:txBody>
      </p:sp>
      <p:pic>
        <p:nvPicPr>
          <p:cNvPr id="2050" name="Picture 2" descr="Image result for zoom screensh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4" y="1391059"/>
            <a:ext cx="7899212" cy="51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78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Enterprise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email!</a:t>
            </a:r>
          </a:p>
          <a:p>
            <a:pPr lvl="1"/>
            <a:r>
              <a:rPr lang="en-US" dirty="0" smtClean="0"/>
              <a:t>Governing Policies</a:t>
            </a:r>
          </a:p>
          <a:p>
            <a:pPr lvl="1"/>
            <a:r>
              <a:rPr lang="en-US" dirty="0" smtClean="0"/>
              <a:t>Organization owns the platform – terms of use</a:t>
            </a:r>
          </a:p>
          <a:p>
            <a:r>
              <a:rPr lang="en-US" dirty="0" smtClean="0"/>
              <a:t>Additional Challenges</a:t>
            </a:r>
          </a:p>
          <a:p>
            <a:pPr lvl="1"/>
            <a:r>
              <a:rPr lang="en-US" dirty="0" smtClean="0"/>
              <a:t>Services are often hosted in the cloud as SaaS</a:t>
            </a:r>
          </a:p>
          <a:p>
            <a:pPr lvl="1"/>
            <a:r>
              <a:rPr lang="en-US" dirty="0" smtClean="0"/>
              <a:t>Good SLA’s are necessary!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email?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means to exchange electronic messages and data on the internet.</a:t>
            </a:r>
          </a:p>
          <a:p>
            <a:r>
              <a:rPr lang="en-US" dirty="0"/>
              <a:t>First email system </a:t>
            </a:r>
            <a:r>
              <a:rPr lang="en-US" dirty="0" smtClean="0"/>
              <a:t>was </a:t>
            </a:r>
            <a:r>
              <a:rPr lang="en-US" dirty="0"/>
              <a:t>MAILBOX, used at Massachusetts Institute of Technology </a:t>
            </a:r>
            <a:r>
              <a:rPr lang="en-US" dirty="0" smtClean="0"/>
              <a:t>starting in 1965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4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09" y="591106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Email – a IT manager’s personal nightmare?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46238"/>
            <a:ext cx="3931920" cy="639762"/>
          </a:xfrm>
        </p:spPr>
        <p:txBody>
          <a:bodyPr/>
          <a:lstStyle/>
          <a:p>
            <a:r>
              <a:rPr lang="en-US" dirty="0" smtClean="0"/>
              <a:t>Technology Issues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54880" y="1646238"/>
            <a:ext cx="3931920" cy="639762"/>
          </a:xfrm>
        </p:spPr>
        <p:txBody>
          <a:bodyPr/>
          <a:lstStyle/>
          <a:p>
            <a:r>
              <a:rPr lang="en-US" dirty="0" smtClean="0"/>
              <a:t>Policy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408238"/>
            <a:ext cx="3931920" cy="3992562"/>
          </a:xfrm>
        </p:spPr>
        <p:txBody>
          <a:bodyPr/>
          <a:lstStyle/>
          <a:p>
            <a:r>
              <a:rPr lang="en-US" dirty="0" smtClean="0"/>
              <a:t>Uses a lot of storage. </a:t>
            </a:r>
          </a:p>
          <a:p>
            <a:r>
              <a:rPr lang="en-US" dirty="0" smtClean="0"/>
              <a:t>Complicated service</a:t>
            </a:r>
          </a:p>
          <a:p>
            <a:r>
              <a:rPr lang="en-US" dirty="0" smtClean="0"/>
              <a:t>Requires a lot of servers to operate at scale</a:t>
            </a:r>
          </a:p>
          <a:p>
            <a:r>
              <a:rPr lang="en-US" dirty="0" smtClean="0"/>
              <a:t>Illegitimate email – SPAM</a:t>
            </a:r>
          </a:p>
          <a:p>
            <a:r>
              <a:rPr lang="en-US" dirty="0" smtClean="0"/>
              <a:t>Not very secure </a:t>
            </a:r>
          </a:p>
          <a:p>
            <a:r>
              <a:rPr lang="en-US" dirty="0" smtClean="0"/>
              <a:t>Easy to “spoof”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08238"/>
            <a:ext cx="3931920" cy="3992562"/>
          </a:xfrm>
        </p:spPr>
        <p:txBody>
          <a:bodyPr>
            <a:normAutofit/>
          </a:bodyPr>
          <a:lstStyle/>
          <a:p>
            <a:r>
              <a:rPr lang="en-US" dirty="0" smtClean="0"/>
              <a:t>ECPA compliance- email requires consent, being employed is consent</a:t>
            </a:r>
          </a:p>
          <a:p>
            <a:r>
              <a:rPr lang="en-US" dirty="0" smtClean="0"/>
              <a:t>Archival policy</a:t>
            </a:r>
          </a:p>
          <a:p>
            <a:r>
              <a:rPr lang="en-US" dirty="0" smtClean="0"/>
              <a:t>Subpoenas – pulling emails from backups for a court order</a:t>
            </a:r>
          </a:p>
          <a:p>
            <a:r>
              <a:rPr lang="en-US" dirty="0" smtClean="0"/>
              <a:t>Employees use company property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6324600"/>
            <a:ext cx="547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 despite all of this, everyone must have email!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4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Organizational policies for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88745"/>
            <a:ext cx="4038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Policies governing personal use of corporate email</a:t>
            </a:r>
          </a:p>
          <a:p>
            <a:r>
              <a:rPr lang="en-US" dirty="0" smtClean="0"/>
              <a:t>Policies governing types of data that can be transmitted.</a:t>
            </a:r>
          </a:p>
          <a:p>
            <a:r>
              <a:rPr lang="en-US" dirty="0" smtClean="0"/>
              <a:t>Message size limitations.</a:t>
            </a:r>
          </a:p>
          <a:p>
            <a:r>
              <a:rPr lang="en-US" dirty="0" smtClean="0"/>
              <a:t>Confidentiality / Ownership / Disclosure</a:t>
            </a:r>
          </a:p>
          <a:p>
            <a:r>
              <a:rPr lang="en-US" dirty="0" smtClean="0"/>
              <a:t>Employee is using the company’s property.</a:t>
            </a:r>
          </a:p>
          <a:p>
            <a:r>
              <a:rPr lang="en-US" dirty="0" smtClean="0"/>
              <a:t>Sometimes  the policy is “injected” into the outgoing message.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theoatmeal.com/comics/email</a:t>
            </a:r>
            <a:r>
              <a:rPr lang="en-US" dirty="0" smtClean="0"/>
              <a:t> - funny take :-)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4309323" cy="529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14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is this different from other namespaces we’ve discussed?</a:t>
            </a:r>
          </a:p>
          <a:p>
            <a:r>
              <a:rPr lang="en-US" dirty="0" smtClean="0"/>
              <a:t>Companies should use consistent email namespaces, so internal and externally bound mail should have the same address.</a:t>
            </a:r>
          </a:p>
          <a:p>
            <a:r>
              <a:rPr lang="en-US" dirty="0" smtClean="0"/>
              <a:t>Try using a namespace that is unique, company-wide.</a:t>
            </a:r>
          </a:p>
          <a:p>
            <a:pPr lvl="1"/>
            <a:r>
              <a:rPr lang="en-US" dirty="0" smtClean="0"/>
              <a:t>Ex: tajorgen, </a:t>
            </a:r>
            <a:r>
              <a:rPr lang="en-US" dirty="0" err="1" smtClean="0"/>
              <a:t>mafudge</a:t>
            </a:r>
            <a:r>
              <a:rPr lang="en-US" dirty="0" smtClean="0"/>
              <a:t>, </a:t>
            </a:r>
            <a:r>
              <a:rPr lang="en-US" dirty="0" err="1" smtClean="0"/>
              <a:t>relstad</a:t>
            </a:r>
            <a:endParaRPr lang="en-US" dirty="0" smtClean="0"/>
          </a:p>
          <a:p>
            <a:pPr lvl="1"/>
            <a:r>
              <a:rPr lang="en-US" dirty="0" err="1" smtClean="0"/>
              <a:t>JohnSmith</a:t>
            </a:r>
            <a:r>
              <a:rPr lang="en-US" dirty="0" smtClean="0"/>
              <a:t> is not always going to be unique</a:t>
            </a:r>
          </a:p>
          <a:p>
            <a:r>
              <a:rPr lang="en-US" dirty="0" smtClean="0"/>
              <a:t>Namespaces should be relatively difficult to change</a:t>
            </a:r>
          </a:p>
          <a:p>
            <a:r>
              <a:rPr lang="en-US" dirty="0" smtClean="0"/>
              <a:t>Tokens should not be reused for a period of time, if at all.</a:t>
            </a:r>
          </a:p>
          <a:p>
            <a:r>
              <a:rPr lang="en-US" dirty="0" smtClean="0"/>
              <a:t>The full email </a:t>
            </a:r>
            <a:r>
              <a:rPr lang="en-US" dirty="0" err="1" smtClean="0"/>
              <a:t>addess</a:t>
            </a:r>
            <a:r>
              <a:rPr lang="en-US" dirty="0" smtClean="0"/>
              <a:t> is a global namespace:</a:t>
            </a:r>
          </a:p>
          <a:p>
            <a:pPr lvl="1"/>
            <a:r>
              <a:rPr lang="en-US" dirty="0" smtClean="0"/>
              <a:t>Ex. mafudge@syr.edu or michael.fudge@gmail.com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Email is a utility, a constant, and therefore it’s come to be expected to just work at all times.</a:t>
            </a:r>
          </a:p>
          <a:p>
            <a:r>
              <a:rPr lang="en-US" dirty="0"/>
              <a:t>Unlike many other IT services, inaccessible or missed email will cost a company money.</a:t>
            </a:r>
          </a:p>
          <a:p>
            <a:r>
              <a:rPr lang="en-US" dirty="0" smtClean="0"/>
              <a:t>Outages should be almost non-existent.</a:t>
            </a:r>
          </a:p>
          <a:p>
            <a:r>
              <a:rPr lang="en-US" dirty="0" smtClean="0"/>
              <a:t>If architected properly, mail should never be lost in delivery.</a:t>
            </a:r>
          </a:p>
          <a:p>
            <a:r>
              <a:rPr lang="en-US" dirty="0" smtClean="0"/>
              <a:t>Email services are complex and require many servers/services to operate properly.</a:t>
            </a:r>
          </a:p>
          <a:p>
            <a:r>
              <a:rPr lang="en-US" dirty="0" smtClean="0"/>
              <a:t>Centralization of email services is a must for any modern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Spam/Virus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Spam and Viruses are normal occurrences in email, so a filtering service for both should exist in ALL email systems.</a:t>
            </a:r>
          </a:p>
          <a:p>
            <a:r>
              <a:rPr lang="en-US" dirty="0" smtClean="0"/>
              <a:t>Filtering of Spam and Viruses should be done on a server, not at the email client.</a:t>
            </a:r>
          </a:p>
          <a:p>
            <a:r>
              <a:rPr lang="en-US" dirty="0" smtClean="0"/>
              <a:t>Servers can be upgraded to handle increased load, clients are unpredictable.</a:t>
            </a:r>
          </a:p>
          <a:p>
            <a:r>
              <a:rPr lang="en-US" dirty="0" smtClean="0"/>
              <a:t>If messages are filtered for spam or viruses, logging should also be implemented.</a:t>
            </a:r>
          </a:p>
          <a:p>
            <a:r>
              <a:rPr lang="en-US" dirty="0" smtClean="0"/>
              <a:t>Sometimes false-positives can occur, which is why logging becomes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4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Automate as much as possible in an email system.</a:t>
            </a:r>
          </a:p>
          <a:p>
            <a:pPr lvl="1"/>
            <a:r>
              <a:rPr lang="en-US" dirty="0" smtClean="0"/>
              <a:t>Account creation</a:t>
            </a:r>
          </a:p>
          <a:p>
            <a:pPr lvl="1"/>
            <a:r>
              <a:rPr lang="en-US" dirty="0" smtClean="0"/>
              <a:t>Account changes (</a:t>
            </a:r>
            <a:r>
              <a:rPr lang="en-US" dirty="0" err="1" smtClean="0"/>
              <a:t>smtp</a:t>
            </a:r>
            <a:r>
              <a:rPr lang="en-US" dirty="0" smtClean="0"/>
              <a:t> address, display name, etc..)</a:t>
            </a:r>
            <a:endParaRPr lang="en-US" dirty="0"/>
          </a:p>
          <a:p>
            <a:pPr lvl="1"/>
            <a:r>
              <a:rPr lang="en-US" dirty="0" smtClean="0"/>
              <a:t>Moving accounts between email servers</a:t>
            </a:r>
          </a:p>
          <a:p>
            <a:pPr lvl="1"/>
            <a:r>
              <a:rPr lang="en-US" dirty="0" smtClean="0"/>
              <a:t>Access removal for employees who leave the company (depending on the company policy on this)</a:t>
            </a:r>
          </a:p>
          <a:p>
            <a:r>
              <a:rPr lang="en-US" dirty="0" smtClean="0"/>
              <a:t>What should we not automate:</a:t>
            </a:r>
          </a:p>
          <a:p>
            <a:pPr lvl="1"/>
            <a:r>
              <a:rPr lang="en-US" dirty="0" smtClean="0"/>
              <a:t>Setting up away messages for users that are out of the office for extended periods (should always be setup by the user)</a:t>
            </a:r>
          </a:p>
          <a:p>
            <a:pPr lvl="1"/>
            <a:r>
              <a:rPr lang="en-US" dirty="0" smtClean="0"/>
              <a:t>Setting up mail forwarding rules (should always be configured by the user or someone with rights to their account)</a:t>
            </a:r>
          </a:p>
        </p:txBody>
      </p:sp>
    </p:spTree>
    <p:extLst>
      <p:ext uri="{BB962C8B-B14F-4D97-AF65-F5344CB8AC3E}">
        <p14:creationId xmlns:p14="http://schemas.microsoft.com/office/powerpoint/2010/main" val="23677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1194</Words>
  <Application>Microsoft Office PowerPoint</Application>
  <PresentationFormat>On-screen Show (4:3)</PresentationFormat>
  <Paragraphs>195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IST346: Email and Messaging Services</vt:lpstr>
      <vt:lpstr>What is email?</vt:lpstr>
      <vt:lpstr>Email – a IT manager’s personal nightmare?</vt:lpstr>
      <vt:lpstr>Organizational policies for email</vt:lpstr>
      <vt:lpstr>Email Namespaces</vt:lpstr>
      <vt:lpstr>Reliability of Email</vt:lpstr>
      <vt:lpstr>Spam/Virus Blocking</vt:lpstr>
      <vt:lpstr>Email automation</vt:lpstr>
      <vt:lpstr>Email service monitoring</vt:lpstr>
      <vt:lpstr>Scaling: considerations</vt:lpstr>
      <vt:lpstr>Getting technical regarding email </vt:lpstr>
      <vt:lpstr>Anatomy of Email - components</vt:lpstr>
      <vt:lpstr>Email Service Dependencies</vt:lpstr>
      <vt:lpstr>Components</vt:lpstr>
      <vt:lpstr>Components at work –sending email</vt:lpstr>
      <vt:lpstr>Components at work –receiving email</vt:lpstr>
      <vt:lpstr>Email addresses, Namespaces, and You!</vt:lpstr>
      <vt:lpstr>SMTP Protocol in Action</vt:lpstr>
      <vt:lpstr>What’s in an email message?</vt:lpstr>
      <vt:lpstr>Other Types of Enterprise Messaging</vt:lpstr>
      <vt:lpstr>Chat / Instant Messaging</vt:lpstr>
      <vt:lpstr>Slack – Workspace for teams</vt:lpstr>
      <vt:lpstr>Yammer – Enterprise social networking</vt:lpstr>
      <vt:lpstr>Audio / Video Conferencing </vt:lpstr>
      <vt:lpstr>Zoom – Team meetings</vt:lpstr>
      <vt:lpstr>Challenges of Enterprise Messaging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4</cp:revision>
  <dcterms:created xsi:type="dcterms:W3CDTF">2018-10-31T14:22:35Z</dcterms:created>
  <dcterms:modified xsi:type="dcterms:W3CDTF">2018-10-31T15:37:45Z</dcterms:modified>
</cp:coreProperties>
</file>