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97" r:id="rId2"/>
    <p:sldId id="289" r:id="rId3"/>
    <p:sldId id="258" r:id="rId4"/>
    <p:sldId id="302" r:id="rId5"/>
    <p:sldId id="269" r:id="rId6"/>
    <p:sldId id="270" r:id="rId7"/>
    <p:sldId id="271" r:id="rId8"/>
    <p:sldId id="272" r:id="rId9"/>
    <p:sldId id="291" r:id="rId10"/>
    <p:sldId id="294" r:id="rId11"/>
    <p:sldId id="292" r:id="rId12"/>
    <p:sldId id="301"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Lst>
        </p14:section>
        <p14:section name="Content" id="{2C67B003-B916-43D3-BE5B-B3D36B8F4E1C}">
          <p14:sldIdLst>
            <p14:sldId id="302"/>
            <p14:sldId id="269"/>
            <p14:sldId id="270"/>
            <p14:sldId id="271"/>
            <p14:sldId id="272"/>
            <p14:sldId id="291"/>
            <p14:sldId id="294"/>
          </p14:sldIdLst>
        </p14:section>
        <p14:section name="Wrap-Up" id="{250B09FA-E151-4F0D-B4D4-21A2DA6D2F7E}">
          <p14:sldIdLst>
            <p14:sldId id="292"/>
            <p14:sldId id="301"/>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5" autoAdjust="0"/>
  </p:normalViewPr>
  <p:slideViewPr>
    <p:cSldViewPr snapToGrid="0">
      <p:cViewPr varScale="1">
        <p:scale>
          <a:sx n="73" d="100"/>
          <a:sy n="73" d="100"/>
        </p:scale>
        <p:origin x="32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a:t>
            </a:fld>
            <a:endParaRPr lang="en-US"/>
          </a:p>
        </p:txBody>
      </p:sp>
    </p:spTree>
    <p:extLst>
      <p:ext uri="{BB962C8B-B14F-4D97-AF65-F5344CB8AC3E}">
        <p14:creationId xmlns:p14="http://schemas.microsoft.com/office/powerpoint/2010/main" val="338353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6</a:t>
            </a:fld>
            <a:endParaRPr lang="en-US"/>
          </a:p>
        </p:txBody>
      </p:sp>
    </p:spTree>
    <p:extLst>
      <p:ext uri="{BB962C8B-B14F-4D97-AF65-F5344CB8AC3E}">
        <p14:creationId xmlns:p14="http://schemas.microsoft.com/office/powerpoint/2010/main" val="356937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7</a:t>
            </a:fld>
            <a:endParaRPr lang="en-US"/>
          </a:p>
        </p:txBody>
      </p:sp>
    </p:spTree>
    <p:extLst>
      <p:ext uri="{BB962C8B-B14F-4D97-AF65-F5344CB8AC3E}">
        <p14:creationId xmlns:p14="http://schemas.microsoft.com/office/powerpoint/2010/main" val="1031045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24781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11</a:t>
            </a:fld>
            <a:endParaRPr lang="en-US"/>
          </a:p>
        </p:txBody>
      </p:sp>
    </p:spTree>
    <p:extLst>
      <p:ext uri="{BB962C8B-B14F-4D97-AF65-F5344CB8AC3E}">
        <p14:creationId xmlns:p14="http://schemas.microsoft.com/office/powerpoint/2010/main" val="257705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IST346: Ethics</a:t>
            </a:r>
          </a:p>
        </p:txBody>
      </p:sp>
      <p:pic>
        <p:nvPicPr>
          <p:cNvPr id="8" name="Picture 2">
            <a:extLst>
              <a:ext uri="{FF2B5EF4-FFF2-40B4-BE49-F238E27FC236}">
                <a16:creationId xmlns:a16="http://schemas.microsoft.com/office/drawing/2014/main" id="{EEA110E7-6006-4338-A864-DC803A3EF5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2689" y="1567543"/>
            <a:ext cx="9158383" cy="410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Details of Group Activity</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p:txBody>
          <a:bodyPr>
            <a:normAutofit/>
          </a:bodyPr>
          <a:lstStyle/>
          <a:p>
            <a:r>
              <a:rPr lang="en-US" sz="3200" dirty="0"/>
              <a:t>Divide into large groups of 5-6</a:t>
            </a:r>
          </a:p>
          <a:p>
            <a:r>
              <a:rPr lang="en-US" dirty="0"/>
              <a:t>Each group brainstorms within itself what are the most tricky or common ethical dilemmas.</a:t>
            </a:r>
          </a:p>
          <a:p>
            <a:r>
              <a:rPr lang="en-US" dirty="0"/>
              <a:t>They select one dilemma to explore.</a:t>
            </a:r>
          </a:p>
          <a:p>
            <a:r>
              <a:rPr lang="en-US" dirty="0"/>
              <a:t>On a piece of poster paper, have each group write down their best ethical dilemma and what would be the best decisions to make related to it.</a:t>
            </a:r>
          </a:p>
          <a:p>
            <a:r>
              <a:rPr lang="en-US" dirty="0"/>
              <a:t>Share out to the entire class.</a:t>
            </a:r>
          </a:p>
          <a:p>
            <a:endParaRPr lang="en-US" sz="3200" dirty="0"/>
          </a:p>
        </p:txBody>
      </p:sp>
    </p:spTree>
    <p:extLst>
      <p:ext uri="{BB962C8B-B14F-4D97-AF65-F5344CB8AC3E}">
        <p14:creationId xmlns:p14="http://schemas.microsoft.com/office/powerpoint/2010/main" val="8499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a:solidFill>
                  <a:srgbClr val="FFFFFF"/>
                </a:solidFill>
                <a:latin typeface="+mj-lt"/>
                <a:ea typeface="+mj-ea"/>
                <a:cs typeface="+mj-cs"/>
              </a:rPr>
              <a:t>Exit Ticket</a:t>
            </a: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Share one thing you learned today that you didn’t know before class!</a:t>
            </a:r>
          </a:p>
        </p:txBody>
      </p:sp>
      <p:pic>
        <p:nvPicPr>
          <p:cNvPr id="7" name="Graphic 6" descr="Thought bubble">
            <a:extLst>
              <a:ext uri="{FF2B5EF4-FFF2-40B4-BE49-F238E27FC236}">
                <a16:creationId xmlns:a16="http://schemas.microsoft.com/office/drawing/2014/main" id="{D4765563-368F-4728-A7C9-87996B31B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00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a:t>
            </a:r>
          </a:p>
          <a:p>
            <a:pPr lvl="1"/>
            <a:r>
              <a:rPr lang="en-US" dirty="0"/>
              <a:t>Ethics</a:t>
            </a:r>
          </a:p>
          <a:p>
            <a:r>
              <a:rPr lang="en-US" dirty="0"/>
              <a:t>Wrap-Up</a:t>
            </a:r>
          </a:p>
        </p:txBody>
      </p:sp>
    </p:spTree>
    <p:extLst>
      <p:ext uri="{BB962C8B-B14F-4D97-AF65-F5344CB8AC3E}">
        <p14:creationId xmlns:p14="http://schemas.microsoft.com/office/powerpoint/2010/main" val="289080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What are ethics? How they different from Morals?</a:t>
            </a:r>
          </a:p>
          <a:p>
            <a:pPr marL="514350" lvl="0" indent="-514350">
              <a:buFont typeface="+mj-lt"/>
              <a:buAutoNum type="arabicPeriod"/>
            </a:pPr>
            <a:r>
              <a:rPr lang="en-US" dirty="0"/>
              <a:t>Can you have ethics without them being defined?</a:t>
            </a:r>
          </a:p>
          <a:p>
            <a:pPr marL="514350" lvl="0" indent="-514350">
              <a:buFont typeface="+mj-lt"/>
              <a:buAutoNum type="arabicPeriod"/>
            </a:pPr>
            <a:r>
              <a:rPr lang="en-US" dirty="0"/>
              <a:t>What is the point of defining a code of ethics?</a:t>
            </a:r>
          </a:p>
          <a:p>
            <a:pPr marL="514350" lvl="0" indent="-514350">
              <a:buFont typeface="+mj-lt"/>
              <a:buAutoNum type="arabicPeriod"/>
            </a:pPr>
            <a:r>
              <a:rPr lang="en-US" dirty="0"/>
              <a:t>Is it wise to assume a code of ethics? Why </a:t>
            </a:r>
            <a:r>
              <a:rPr lang="en-US"/>
              <a:t>or why not?</a:t>
            </a:r>
            <a:endParaRPr lang="en-US" dirty="0"/>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3887F5-DA4B-4973-8F7D-AF50EC2CA7B1}"/>
              </a:ext>
            </a:extLst>
          </p:cNvPr>
          <p:cNvSpPr>
            <a:spLocks noGrp="1"/>
          </p:cNvSpPr>
          <p:nvPr>
            <p:ph type="title"/>
          </p:nvPr>
        </p:nvSpPr>
        <p:spPr/>
        <p:txBody>
          <a:bodyPr/>
          <a:lstStyle/>
          <a:p>
            <a:r>
              <a:rPr lang="en-US" dirty="0"/>
              <a:t>Ethics Exercises</a:t>
            </a:r>
          </a:p>
        </p:txBody>
      </p:sp>
      <p:sp>
        <p:nvSpPr>
          <p:cNvPr id="5" name="Text Placeholder 4">
            <a:extLst>
              <a:ext uri="{FF2B5EF4-FFF2-40B4-BE49-F238E27FC236}">
                <a16:creationId xmlns:a16="http://schemas.microsoft.com/office/drawing/2014/main" id="{BFFB14CD-EF0C-40F9-90C0-FB04A55FF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852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1 “You’ve been hacked!”</a:t>
            </a:r>
          </a:p>
        </p:txBody>
      </p:sp>
      <p:sp>
        <p:nvSpPr>
          <p:cNvPr id="5" name="Content Placeholder 4"/>
          <p:cNvSpPr>
            <a:spLocks noGrp="1"/>
          </p:cNvSpPr>
          <p:nvPr>
            <p:ph sz="quarter" idx="1"/>
          </p:nvPr>
        </p:nvSpPr>
        <p:spPr/>
        <p:txBody>
          <a:bodyPr>
            <a:normAutofit fontScale="92500" lnSpcReduction="20000"/>
          </a:bodyPr>
          <a:lstStyle/>
          <a:p>
            <a:r>
              <a:rPr lang="en-US" dirty="0"/>
              <a:t>Dave the SA plays a prank on his co-worker Steve.  He sends a direct computer message (something SA’s can do) to Steve computer with the text “you’ve been hacked!” Believing the message is legitimate, Steve reacts accordingly, changing his passwords and notifying the rest of the SA team of the incident.  Shortly after Dave let’s everyone know is was a joke and they all share a laugh over the “incident”.</a:t>
            </a:r>
          </a:p>
          <a:p>
            <a:endParaRPr lang="en-US" dirty="0"/>
          </a:p>
          <a:p>
            <a:r>
              <a:rPr lang="en-US" dirty="0"/>
              <a:t>What is the ethical problem?</a:t>
            </a:r>
          </a:p>
          <a:p>
            <a:r>
              <a:rPr lang="en-US" dirty="0"/>
              <a:t>If you supervised these individuals, how would you handle this situation?</a:t>
            </a:r>
          </a:p>
        </p:txBody>
      </p:sp>
    </p:spTree>
    <p:extLst>
      <p:ext uri="{BB962C8B-B14F-4D97-AF65-F5344CB8AC3E}">
        <p14:creationId xmlns:p14="http://schemas.microsoft.com/office/powerpoint/2010/main" val="261309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“I wish I didn’t know that.”</a:t>
            </a:r>
          </a:p>
        </p:txBody>
      </p:sp>
      <p:sp>
        <p:nvSpPr>
          <p:cNvPr id="3" name="Content Placeholder 2"/>
          <p:cNvSpPr>
            <a:spLocks noGrp="1"/>
          </p:cNvSpPr>
          <p:nvPr>
            <p:ph sz="quarter" idx="1"/>
          </p:nvPr>
        </p:nvSpPr>
        <p:spPr/>
        <p:txBody>
          <a:bodyPr/>
          <a:lstStyle/>
          <a:p>
            <a:r>
              <a:rPr lang="en-US" dirty="0"/>
              <a:t>While trying to diagnose a server problem, you discover Gigabytes of pirated Movies and Music on your server’s hard drive. Thinking it might be a hack you investigate further, only to find the files belong to a co-worker.</a:t>
            </a:r>
          </a:p>
          <a:p>
            <a:endParaRPr lang="en-US" dirty="0"/>
          </a:p>
          <a:p>
            <a:r>
              <a:rPr lang="en-US" dirty="0"/>
              <a:t>What is the ethical problem?</a:t>
            </a:r>
          </a:p>
          <a:p>
            <a:r>
              <a:rPr lang="en-US" dirty="0"/>
              <a:t>How would you handle this situation?</a:t>
            </a:r>
          </a:p>
          <a:p>
            <a:r>
              <a:rPr lang="en-US" dirty="0"/>
              <a:t>Can policy help in this situation?</a:t>
            </a:r>
          </a:p>
          <a:p>
            <a:pPr>
              <a:buNone/>
            </a:pPr>
            <a:endParaRPr lang="en-US" dirty="0"/>
          </a:p>
          <a:p>
            <a:endParaRPr lang="en-US" dirty="0"/>
          </a:p>
        </p:txBody>
      </p:sp>
    </p:spTree>
    <p:extLst>
      <p:ext uri="{BB962C8B-B14F-4D97-AF65-F5344CB8AC3E}">
        <p14:creationId xmlns:p14="http://schemas.microsoft.com/office/powerpoint/2010/main" val="129160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3 “A sales opportunity”</a:t>
            </a:r>
          </a:p>
        </p:txBody>
      </p:sp>
      <p:sp>
        <p:nvSpPr>
          <p:cNvPr id="5" name="Content Placeholder 4"/>
          <p:cNvSpPr>
            <a:spLocks noGrp="1"/>
          </p:cNvSpPr>
          <p:nvPr>
            <p:ph sz="quarter" idx="1"/>
          </p:nvPr>
        </p:nvSpPr>
        <p:spPr/>
        <p:txBody>
          <a:bodyPr>
            <a:normAutofit fontScale="92500" lnSpcReduction="10000"/>
          </a:bodyPr>
          <a:lstStyle/>
          <a:p>
            <a:r>
              <a:rPr lang="en-US" dirty="0"/>
              <a:t>You’re the lead SA for your company. You’ve been approached by the manager of the sales department (Mary). She is requesting access to one of her staff’s email accounts (Tom) so she can assist in closing a big sales deal while Tom’s on vacation.</a:t>
            </a:r>
          </a:p>
          <a:p>
            <a:endParaRPr lang="en-US" dirty="0"/>
          </a:p>
          <a:p>
            <a:r>
              <a:rPr lang="en-US" dirty="0"/>
              <a:t>What is the ethical problem?</a:t>
            </a:r>
          </a:p>
          <a:p>
            <a:r>
              <a:rPr lang="en-US" dirty="0"/>
              <a:t>What would you do in this situation?</a:t>
            </a:r>
          </a:p>
          <a:p>
            <a:r>
              <a:rPr lang="en-US" dirty="0"/>
              <a:t>Does a supervisor have the right to access her employee’s email?</a:t>
            </a:r>
          </a:p>
          <a:p>
            <a:r>
              <a:rPr lang="en-US" dirty="0"/>
              <a:t>Can policy help in this situation?</a:t>
            </a:r>
          </a:p>
          <a:p>
            <a:endParaRPr lang="en-US" dirty="0"/>
          </a:p>
        </p:txBody>
      </p:sp>
    </p:spTree>
    <p:extLst>
      <p:ext uri="{BB962C8B-B14F-4D97-AF65-F5344CB8AC3E}">
        <p14:creationId xmlns:p14="http://schemas.microsoft.com/office/powerpoint/2010/main" val="85046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4 “The moral dilemma”</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You are the director of Information Technology for your company.  One of your staff from the helpdesk (John) has come to you with a problem. A VP (Tim) brought his notebook in for maintenance, complaining his computer was “sluggish.” When John inspected the computer he stumbled upon sexually explicit material. Though the material is not illegal, it is a violation of the company’s terms of use for IT</a:t>
            </a:r>
          </a:p>
          <a:p>
            <a:endParaRPr lang="en-US" dirty="0"/>
          </a:p>
          <a:p>
            <a:r>
              <a:rPr lang="en-US" dirty="0"/>
              <a:t>What is the ethical problem?</a:t>
            </a:r>
          </a:p>
          <a:p>
            <a:r>
              <a:rPr lang="en-US" dirty="0"/>
              <a:t>What would you do in this situation?</a:t>
            </a:r>
          </a:p>
          <a:p>
            <a:r>
              <a:rPr lang="en-US" dirty="0"/>
              <a:t>Do you believe John acted ethically?</a:t>
            </a:r>
          </a:p>
        </p:txBody>
      </p:sp>
    </p:spTree>
    <p:extLst>
      <p:ext uri="{BB962C8B-B14F-4D97-AF65-F5344CB8AC3E}">
        <p14:creationId xmlns:p14="http://schemas.microsoft.com/office/powerpoint/2010/main" val="324091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Ethical Dilemmas</a:t>
            </a:r>
          </a:p>
        </p:txBody>
      </p:sp>
    </p:spTree>
    <p:extLst>
      <p:ext uri="{BB962C8B-B14F-4D97-AF65-F5344CB8AC3E}">
        <p14:creationId xmlns:p14="http://schemas.microsoft.com/office/powerpoint/2010/main" val="3194866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563</Words>
  <Application>Microsoft Office PowerPoint</Application>
  <PresentationFormat>Widescreen</PresentationFormat>
  <Paragraphs>57</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IST346: Ethics</vt:lpstr>
      <vt:lpstr>Agenda</vt:lpstr>
      <vt:lpstr>Discussion Questions</vt:lpstr>
      <vt:lpstr>Ethics Exercises</vt:lpstr>
      <vt:lpstr>Example 1 “You’ve been hacked!”</vt:lpstr>
      <vt:lpstr>Example 2 “I wish I didn’t know that.”</vt:lpstr>
      <vt:lpstr>Example 3 “A sales opportunity”</vt:lpstr>
      <vt:lpstr>Example 4 “The moral dilemma”</vt:lpstr>
      <vt:lpstr>Group Activity</vt:lpstr>
      <vt:lpstr>Details of Group Activity</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26</cp:revision>
  <dcterms:created xsi:type="dcterms:W3CDTF">2018-06-15T01:33:02Z</dcterms:created>
  <dcterms:modified xsi:type="dcterms:W3CDTF">2018-11-09T21:13:27Z</dcterms:modified>
</cp:coreProperties>
</file>