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8" r:id="rId3"/>
    <p:sldId id="288" r:id="rId4"/>
    <p:sldId id="285" r:id="rId5"/>
    <p:sldId id="301" r:id="rId6"/>
    <p:sldId id="258" r:id="rId7"/>
    <p:sldId id="291" r:id="rId8"/>
    <p:sldId id="304" r:id="rId9"/>
    <p:sldId id="281" r:id="rId10"/>
    <p:sldId id="282" r:id="rId11"/>
    <p:sldId id="284" r:id="rId12"/>
    <p:sldId id="283" r:id="rId13"/>
    <p:sldId id="289" r:id="rId14"/>
    <p:sldId id="293" r:id="rId15"/>
    <p:sldId id="311" r:id="rId16"/>
    <p:sldId id="312" r:id="rId17"/>
    <p:sldId id="303" r:id="rId18"/>
    <p:sldId id="314" r:id="rId19"/>
    <p:sldId id="302" r:id="rId20"/>
    <p:sldId id="318" r:id="rId21"/>
    <p:sldId id="259" r:id="rId22"/>
    <p:sldId id="268" r:id="rId23"/>
    <p:sldId id="267" r:id="rId24"/>
    <p:sldId id="271" r:id="rId25"/>
    <p:sldId id="272" r:id="rId26"/>
    <p:sldId id="273" r:id="rId27"/>
    <p:sldId id="266" r:id="rId28"/>
    <p:sldId id="274" r:id="rId29"/>
    <p:sldId id="315" r:id="rId30"/>
    <p:sldId id="278" r:id="rId31"/>
    <p:sldId id="317" r:id="rId32"/>
    <p:sldId id="31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63521" autoAdjust="0"/>
  </p:normalViewPr>
  <p:slideViewPr>
    <p:cSldViewPr snapToGrid="0">
      <p:cViewPr varScale="1">
        <p:scale>
          <a:sx n="60" d="100"/>
          <a:sy n="60"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0ADB3-81FF-4B78-978B-7E06D9877373}" type="doc">
      <dgm:prSet loTypeId="urn:microsoft.com/office/officeart/2005/8/layout/equation1" loCatId="relationship" qsTypeId="urn:microsoft.com/office/officeart/2005/8/quickstyle/simple1" qsCatId="simple" csTypeId="urn:microsoft.com/office/officeart/2005/8/colors/accent1_1" csCatId="accent1" phldr="1"/>
      <dgm:spPr/>
    </dgm:pt>
    <dgm:pt modelId="{84E2A706-A755-4C98-B7CB-D95C7C524B18}">
      <dgm:prSet phldrT="[Text]"/>
      <dgm:spPr/>
      <dgm:t>
        <a:bodyPr/>
        <a:lstStyle/>
        <a:p>
          <a:r>
            <a:rPr lang="en-US" dirty="0"/>
            <a:t>Code</a:t>
          </a:r>
        </a:p>
      </dgm:t>
    </dgm:pt>
    <dgm:pt modelId="{4B4927C2-917B-4A4B-8D4A-F2A8361C1988}" type="parTrans" cxnId="{94C59DE9-73AA-4B17-920C-9724EFC631F0}">
      <dgm:prSet/>
      <dgm:spPr/>
      <dgm:t>
        <a:bodyPr/>
        <a:lstStyle/>
        <a:p>
          <a:endParaRPr lang="en-US"/>
        </a:p>
      </dgm:t>
    </dgm:pt>
    <dgm:pt modelId="{95DA3CB2-9E8B-489C-9384-276D499DE57B}" type="sibTrans" cxnId="{94C59DE9-73AA-4B17-920C-9724EFC631F0}">
      <dgm:prSet/>
      <dgm:spPr/>
      <dgm:t>
        <a:bodyPr/>
        <a:lstStyle/>
        <a:p>
          <a:endParaRPr lang="en-US"/>
        </a:p>
      </dgm:t>
    </dgm:pt>
    <dgm:pt modelId="{E77BC9D5-0CB7-4EB6-9E7B-4ED00C42C0B7}">
      <dgm:prSet phldrT="[Text]"/>
      <dgm:spPr/>
      <dgm:t>
        <a:bodyPr/>
        <a:lstStyle/>
        <a:p>
          <a:r>
            <a:rPr lang="en-US" dirty="0"/>
            <a:t>System</a:t>
          </a:r>
        </a:p>
      </dgm:t>
    </dgm:pt>
    <dgm:pt modelId="{9F5B59E2-4882-43FB-B7D7-61DB27612E4C}" type="parTrans" cxnId="{DF87A123-7BBB-4AAC-92E5-D72808D3E923}">
      <dgm:prSet/>
      <dgm:spPr/>
      <dgm:t>
        <a:bodyPr/>
        <a:lstStyle/>
        <a:p>
          <a:endParaRPr lang="en-US"/>
        </a:p>
      </dgm:t>
    </dgm:pt>
    <dgm:pt modelId="{A3EFAF2F-8DF9-4A19-937D-97E1F6440E23}" type="sibTrans" cxnId="{DF87A123-7BBB-4AAC-92E5-D72808D3E923}">
      <dgm:prSet/>
      <dgm:spPr/>
      <dgm:t>
        <a:bodyPr/>
        <a:lstStyle/>
        <a:p>
          <a:endParaRPr lang="en-US"/>
        </a:p>
      </dgm:t>
    </dgm:pt>
    <dgm:pt modelId="{051765E3-9773-4A7E-AD0D-2A6B0F9060F0}">
      <dgm:prSet phldrT="[Text]"/>
      <dgm:spPr/>
      <dgm:t>
        <a:bodyPr/>
        <a:lstStyle/>
        <a:p>
          <a:r>
            <a:rPr lang="en-US" dirty="0"/>
            <a:t>Data</a:t>
          </a:r>
        </a:p>
      </dgm:t>
    </dgm:pt>
    <dgm:pt modelId="{C12278C1-AD90-4E53-9B42-7E118721E202}" type="parTrans" cxnId="{6FF35F3E-149E-44B3-A919-5EBB19337D04}">
      <dgm:prSet/>
      <dgm:spPr/>
      <dgm:t>
        <a:bodyPr/>
        <a:lstStyle/>
        <a:p>
          <a:endParaRPr lang="en-US"/>
        </a:p>
      </dgm:t>
    </dgm:pt>
    <dgm:pt modelId="{F79C0E80-538E-4127-8496-B5CEA5AA02B7}" type="sibTrans" cxnId="{6FF35F3E-149E-44B3-A919-5EBB19337D04}">
      <dgm:prSet/>
      <dgm:spPr/>
      <dgm:t>
        <a:bodyPr/>
        <a:lstStyle/>
        <a:p>
          <a:endParaRPr lang="en-US"/>
        </a:p>
      </dgm:t>
    </dgm:pt>
    <dgm:pt modelId="{662F5F51-65B0-48D4-ACD9-02DA505BB41A}">
      <dgm:prSet phldrT="[Text]"/>
      <dgm:spPr/>
      <dgm:t>
        <a:bodyPr/>
        <a:lstStyle/>
        <a:p>
          <a:r>
            <a:rPr lang="en-US" dirty="0"/>
            <a:t>Infra-</a:t>
          </a:r>
          <a:br>
            <a:rPr lang="en-US" dirty="0"/>
          </a:br>
          <a:r>
            <a:rPr lang="en-US" dirty="0"/>
            <a:t>structure</a:t>
          </a:r>
        </a:p>
      </dgm:t>
    </dgm:pt>
    <dgm:pt modelId="{55C36D01-B061-42E5-A815-AAEF7EB9F5E9}" type="parTrans" cxnId="{00CA37E6-6EA2-4429-A992-1ED955C9A2EE}">
      <dgm:prSet/>
      <dgm:spPr/>
      <dgm:t>
        <a:bodyPr/>
        <a:lstStyle/>
        <a:p>
          <a:endParaRPr lang="en-US"/>
        </a:p>
      </dgm:t>
    </dgm:pt>
    <dgm:pt modelId="{350D7DAB-1E0C-4F2D-9064-F11194685BCA}" type="sibTrans" cxnId="{00CA37E6-6EA2-4429-A992-1ED955C9A2EE}">
      <dgm:prSet/>
      <dgm:spPr/>
      <dgm:t>
        <a:bodyPr/>
        <a:lstStyle/>
        <a:p>
          <a:endParaRPr lang="en-US"/>
        </a:p>
      </dgm:t>
    </dgm:pt>
    <dgm:pt modelId="{E6AC2D97-98F4-4940-B239-18411906BCD2}" type="pres">
      <dgm:prSet presAssocID="{3080ADB3-81FF-4B78-978B-7E06D9877373}" presName="linearFlow" presStyleCnt="0">
        <dgm:presLayoutVars>
          <dgm:dir/>
          <dgm:resizeHandles val="exact"/>
        </dgm:presLayoutVars>
      </dgm:prSet>
      <dgm:spPr/>
    </dgm:pt>
    <dgm:pt modelId="{AE644631-F5B1-4DEF-AD74-ABFCCC99BB7B}" type="pres">
      <dgm:prSet presAssocID="{84E2A706-A755-4C98-B7CB-D95C7C524B18}" presName="node" presStyleLbl="node1" presStyleIdx="0" presStyleCnt="4">
        <dgm:presLayoutVars>
          <dgm:bulletEnabled val="1"/>
        </dgm:presLayoutVars>
      </dgm:prSet>
      <dgm:spPr/>
    </dgm:pt>
    <dgm:pt modelId="{16586C39-8252-4842-A547-522BF4DC5497}" type="pres">
      <dgm:prSet presAssocID="{95DA3CB2-9E8B-489C-9384-276D499DE57B}" presName="spacerL" presStyleCnt="0"/>
      <dgm:spPr/>
    </dgm:pt>
    <dgm:pt modelId="{C3F2A8DC-3404-4FBF-9A6E-B21E654EDEC1}" type="pres">
      <dgm:prSet presAssocID="{95DA3CB2-9E8B-489C-9384-276D499DE57B}" presName="sibTrans" presStyleLbl="sibTrans2D1" presStyleIdx="0" presStyleCnt="3"/>
      <dgm:spPr/>
    </dgm:pt>
    <dgm:pt modelId="{001EB847-58A0-4363-AEF3-9CA4F7F407ED}" type="pres">
      <dgm:prSet presAssocID="{95DA3CB2-9E8B-489C-9384-276D499DE57B}" presName="spacerR" presStyleCnt="0"/>
      <dgm:spPr/>
    </dgm:pt>
    <dgm:pt modelId="{B908E7D6-069C-4754-B389-1416588C4327}" type="pres">
      <dgm:prSet presAssocID="{051765E3-9773-4A7E-AD0D-2A6B0F9060F0}" presName="node" presStyleLbl="node1" presStyleIdx="1" presStyleCnt="4">
        <dgm:presLayoutVars>
          <dgm:bulletEnabled val="1"/>
        </dgm:presLayoutVars>
      </dgm:prSet>
      <dgm:spPr/>
    </dgm:pt>
    <dgm:pt modelId="{49DAAACA-BF2E-42F9-BE46-F34611CECD0A}" type="pres">
      <dgm:prSet presAssocID="{F79C0E80-538E-4127-8496-B5CEA5AA02B7}" presName="spacerL" presStyleCnt="0"/>
      <dgm:spPr/>
    </dgm:pt>
    <dgm:pt modelId="{1B1237B1-45D3-448B-A9E5-BD21D5141845}" type="pres">
      <dgm:prSet presAssocID="{F79C0E80-538E-4127-8496-B5CEA5AA02B7}" presName="sibTrans" presStyleLbl="sibTrans2D1" presStyleIdx="1" presStyleCnt="3"/>
      <dgm:spPr/>
    </dgm:pt>
    <dgm:pt modelId="{FA4B6EB2-AE2F-4732-95D2-06963C072469}" type="pres">
      <dgm:prSet presAssocID="{F79C0E80-538E-4127-8496-B5CEA5AA02B7}" presName="spacerR" presStyleCnt="0"/>
      <dgm:spPr/>
    </dgm:pt>
    <dgm:pt modelId="{66600277-4561-43C3-BAEE-6179D710B075}" type="pres">
      <dgm:prSet presAssocID="{662F5F51-65B0-48D4-ACD9-02DA505BB41A}" presName="node" presStyleLbl="node1" presStyleIdx="2" presStyleCnt="4">
        <dgm:presLayoutVars>
          <dgm:bulletEnabled val="1"/>
        </dgm:presLayoutVars>
      </dgm:prSet>
      <dgm:spPr/>
    </dgm:pt>
    <dgm:pt modelId="{CD36DEC5-41A9-4DB0-A867-7193A32807C5}" type="pres">
      <dgm:prSet presAssocID="{350D7DAB-1E0C-4F2D-9064-F11194685BCA}" presName="spacerL" presStyleCnt="0"/>
      <dgm:spPr/>
    </dgm:pt>
    <dgm:pt modelId="{94AA4439-8016-4B2E-84FC-DF803CF27622}" type="pres">
      <dgm:prSet presAssocID="{350D7DAB-1E0C-4F2D-9064-F11194685BCA}" presName="sibTrans" presStyleLbl="sibTrans2D1" presStyleIdx="2" presStyleCnt="3"/>
      <dgm:spPr/>
    </dgm:pt>
    <dgm:pt modelId="{03995A11-8536-4A10-9EB0-9DEBFC5D5570}" type="pres">
      <dgm:prSet presAssocID="{350D7DAB-1E0C-4F2D-9064-F11194685BCA}" presName="spacerR" presStyleCnt="0"/>
      <dgm:spPr/>
    </dgm:pt>
    <dgm:pt modelId="{5E421D75-C555-4F66-BCB1-45361B00C254}" type="pres">
      <dgm:prSet presAssocID="{E77BC9D5-0CB7-4EB6-9E7B-4ED00C42C0B7}" presName="node" presStyleLbl="node1" presStyleIdx="3" presStyleCnt="4">
        <dgm:presLayoutVars>
          <dgm:bulletEnabled val="1"/>
        </dgm:presLayoutVars>
      </dgm:prSet>
      <dgm:spPr/>
    </dgm:pt>
  </dgm:ptLst>
  <dgm:cxnLst>
    <dgm:cxn modelId="{DF87A123-7BBB-4AAC-92E5-D72808D3E923}" srcId="{3080ADB3-81FF-4B78-978B-7E06D9877373}" destId="{E77BC9D5-0CB7-4EB6-9E7B-4ED00C42C0B7}" srcOrd="3" destOrd="0" parTransId="{9F5B59E2-4882-43FB-B7D7-61DB27612E4C}" sibTransId="{A3EFAF2F-8DF9-4A19-937D-97E1F6440E23}"/>
    <dgm:cxn modelId="{C448BD2C-B095-4704-9638-585803B9D561}" type="presOf" srcId="{95DA3CB2-9E8B-489C-9384-276D499DE57B}" destId="{C3F2A8DC-3404-4FBF-9A6E-B21E654EDEC1}" srcOrd="0" destOrd="0" presId="urn:microsoft.com/office/officeart/2005/8/layout/equation1"/>
    <dgm:cxn modelId="{6FF35F3E-149E-44B3-A919-5EBB19337D04}" srcId="{3080ADB3-81FF-4B78-978B-7E06D9877373}" destId="{051765E3-9773-4A7E-AD0D-2A6B0F9060F0}" srcOrd="1" destOrd="0" parTransId="{C12278C1-AD90-4E53-9B42-7E118721E202}" sibTransId="{F79C0E80-538E-4127-8496-B5CEA5AA02B7}"/>
    <dgm:cxn modelId="{343EF962-3E9C-4A92-B06E-104B93E51B7E}" type="presOf" srcId="{051765E3-9773-4A7E-AD0D-2A6B0F9060F0}" destId="{B908E7D6-069C-4754-B389-1416588C4327}" srcOrd="0" destOrd="0" presId="urn:microsoft.com/office/officeart/2005/8/layout/equation1"/>
    <dgm:cxn modelId="{AFC14E43-48BE-4638-B2EC-04B8DF23696B}" type="presOf" srcId="{F79C0E80-538E-4127-8496-B5CEA5AA02B7}" destId="{1B1237B1-45D3-448B-A9E5-BD21D5141845}" srcOrd="0" destOrd="0" presId="urn:microsoft.com/office/officeart/2005/8/layout/equation1"/>
    <dgm:cxn modelId="{EE643B65-7957-4A8A-BB1F-32DB595CB019}" type="presOf" srcId="{662F5F51-65B0-48D4-ACD9-02DA505BB41A}" destId="{66600277-4561-43C3-BAEE-6179D710B075}" srcOrd="0" destOrd="0" presId="urn:microsoft.com/office/officeart/2005/8/layout/equation1"/>
    <dgm:cxn modelId="{88AF5570-0741-43EA-9B98-8A4FFA94977A}" type="presOf" srcId="{3080ADB3-81FF-4B78-978B-7E06D9877373}" destId="{E6AC2D97-98F4-4940-B239-18411906BCD2}" srcOrd="0" destOrd="0" presId="urn:microsoft.com/office/officeart/2005/8/layout/equation1"/>
    <dgm:cxn modelId="{CA7FBC55-1268-4D2E-B305-6AB85996CD4E}" type="presOf" srcId="{E77BC9D5-0CB7-4EB6-9E7B-4ED00C42C0B7}" destId="{5E421D75-C555-4F66-BCB1-45361B00C254}" srcOrd="0" destOrd="0" presId="urn:microsoft.com/office/officeart/2005/8/layout/equation1"/>
    <dgm:cxn modelId="{92274185-C8EB-485F-8441-AE8D77C4BE56}" type="presOf" srcId="{350D7DAB-1E0C-4F2D-9064-F11194685BCA}" destId="{94AA4439-8016-4B2E-84FC-DF803CF27622}" srcOrd="0" destOrd="0" presId="urn:microsoft.com/office/officeart/2005/8/layout/equation1"/>
    <dgm:cxn modelId="{DA811489-6E56-47AB-9BEE-1791E271A4A5}" type="presOf" srcId="{84E2A706-A755-4C98-B7CB-D95C7C524B18}" destId="{AE644631-F5B1-4DEF-AD74-ABFCCC99BB7B}" srcOrd="0" destOrd="0" presId="urn:microsoft.com/office/officeart/2005/8/layout/equation1"/>
    <dgm:cxn modelId="{00CA37E6-6EA2-4429-A992-1ED955C9A2EE}" srcId="{3080ADB3-81FF-4B78-978B-7E06D9877373}" destId="{662F5F51-65B0-48D4-ACD9-02DA505BB41A}" srcOrd="2" destOrd="0" parTransId="{55C36D01-B061-42E5-A815-AAEF7EB9F5E9}" sibTransId="{350D7DAB-1E0C-4F2D-9064-F11194685BCA}"/>
    <dgm:cxn modelId="{94C59DE9-73AA-4B17-920C-9724EFC631F0}" srcId="{3080ADB3-81FF-4B78-978B-7E06D9877373}" destId="{84E2A706-A755-4C98-B7CB-D95C7C524B18}" srcOrd="0" destOrd="0" parTransId="{4B4927C2-917B-4A4B-8D4A-F2A8361C1988}" sibTransId="{95DA3CB2-9E8B-489C-9384-276D499DE57B}"/>
    <dgm:cxn modelId="{22867A77-9051-4D8C-8C58-A650EFB22118}" type="presParOf" srcId="{E6AC2D97-98F4-4940-B239-18411906BCD2}" destId="{AE644631-F5B1-4DEF-AD74-ABFCCC99BB7B}" srcOrd="0" destOrd="0" presId="urn:microsoft.com/office/officeart/2005/8/layout/equation1"/>
    <dgm:cxn modelId="{0046AD40-0511-4A5B-8126-4F502E92CBAA}" type="presParOf" srcId="{E6AC2D97-98F4-4940-B239-18411906BCD2}" destId="{16586C39-8252-4842-A547-522BF4DC5497}" srcOrd="1" destOrd="0" presId="urn:microsoft.com/office/officeart/2005/8/layout/equation1"/>
    <dgm:cxn modelId="{E1A9452E-8FE7-4DBB-A06D-65FEC0C95780}" type="presParOf" srcId="{E6AC2D97-98F4-4940-B239-18411906BCD2}" destId="{C3F2A8DC-3404-4FBF-9A6E-B21E654EDEC1}" srcOrd="2" destOrd="0" presId="urn:microsoft.com/office/officeart/2005/8/layout/equation1"/>
    <dgm:cxn modelId="{49A2B85F-65C9-4524-ADD0-4FECE6C313E9}" type="presParOf" srcId="{E6AC2D97-98F4-4940-B239-18411906BCD2}" destId="{001EB847-58A0-4363-AEF3-9CA4F7F407ED}" srcOrd="3" destOrd="0" presId="urn:microsoft.com/office/officeart/2005/8/layout/equation1"/>
    <dgm:cxn modelId="{A04EF6BB-3CD8-4119-8D05-2931A8A2D7CD}" type="presParOf" srcId="{E6AC2D97-98F4-4940-B239-18411906BCD2}" destId="{B908E7D6-069C-4754-B389-1416588C4327}" srcOrd="4" destOrd="0" presId="urn:microsoft.com/office/officeart/2005/8/layout/equation1"/>
    <dgm:cxn modelId="{C7086334-3032-43C6-9D50-FC8972C2CAA3}" type="presParOf" srcId="{E6AC2D97-98F4-4940-B239-18411906BCD2}" destId="{49DAAACA-BF2E-42F9-BE46-F34611CECD0A}" srcOrd="5" destOrd="0" presId="urn:microsoft.com/office/officeart/2005/8/layout/equation1"/>
    <dgm:cxn modelId="{9E2D6F51-0C1C-4400-89CB-7D5742F0B7B0}" type="presParOf" srcId="{E6AC2D97-98F4-4940-B239-18411906BCD2}" destId="{1B1237B1-45D3-448B-A9E5-BD21D5141845}" srcOrd="6" destOrd="0" presId="urn:microsoft.com/office/officeart/2005/8/layout/equation1"/>
    <dgm:cxn modelId="{5FB8ADFE-6816-4668-B288-3EEA4C297293}" type="presParOf" srcId="{E6AC2D97-98F4-4940-B239-18411906BCD2}" destId="{FA4B6EB2-AE2F-4732-95D2-06963C072469}" srcOrd="7" destOrd="0" presId="urn:microsoft.com/office/officeart/2005/8/layout/equation1"/>
    <dgm:cxn modelId="{8D3EC2ED-9B97-499C-94CB-526FD625D959}" type="presParOf" srcId="{E6AC2D97-98F4-4940-B239-18411906BCD2}" destId="{66600277-4561-43C3-BAEE-6179D710B075}" srcOrd="8" destOrd="0" presId="urn:microsoft.com/office/officeart/2005/8/layout/equation1"/>
    <dgm:cxn modelId="{6B5EB8A3-EECE-49F6-9397-99C764A3681D}" type="presParOf" srcId="{E6AC2D97-98F4-4940-B239-18411906BCD2}" destId="{CD36DEC5-41A9-4DB0-A867-7193A32807C5}" srcOrd="9" destOrd="0" presId="urn:microsoft.com/office/officeart/2005/8/layout/equation1"/>
    <dgm:cxn modelId="{A73E9F72-186A-4079-B57C-251C0968D926}" type="presParOf" srcId="{E6AC2D97-98F4-4940-B239-18411906BCD2}" destId="{94AA4439-8016-4B2E-84FC-DF803CF27622}" srcOrd="10" destOrd="0" presId="urn:microsoft.com/office/officeart/2005/8/layout/equation1"/>
    <dgm:cxn modelId="{EE3BD9A3-3A3F-4162-A5A2-DC351C49B93C}" type="presParOf" srcId="{E6AC2D97-98F4-4940-B239-18411906BCD2}" destId="{03995A11-8536-4A10-9EB0-9DEBFC5D5570}" srcOrd="11" destOrd="0" presId="urn:microsoft.com/office/officeart/2005/8/layout/equation1"/>
    <dgm:cxn modelId="{20F39BFF-D58B-41D6-AC8D-3112D6C650A6}" type="presParOf" srcId="{E6AC2D97-98F4-4940-B239-18411906BCD2}" destId="{5E421D75-C555-4F66-BCB1-45361B00C254}"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1A912-E85E-4F78-A80B-3BFD7B487990}" type="doc">
      <dgm:prSet loTypeId="urn:microsoft.com/office/officeart/2005/8/layout/cycle8" loCatId="cycle" qsTypeId="urn:microsoft.com/office/officeart/2005/8/quickstyle/simple1" qsCatId="simple" csTypeId="urn:microsoft.com/office/officeart/2005/8/colors/colorful1" csCatId="colorful" phldr="1"/>
      <dgm:spPr/>
    </dgm:pt>
    <dgm:pt modelId="{C7D3ABC5-B763-400F-842D-9E7E91B1B2F8}">
      <dgm:prSet phldrT="[Text]" custT="1"/>
      <dgm:spPr/>
      <dgm:t>
        <a:bodyPr/>
        <a:lstStyle/>
        <a:p>
          <a:r>
            <a:rPr lang="en-US" sz="4800" dirty="0"/>
            <a:t>Test</a:t>
          </a:r>
          <a:endParaRPr lang="en-US" sz="4100" dirty="0"/>
        </a:p>
      </dgm:t>
    </dgm:pt>
    <dgm:pt modelId="{78179C03-5200-4BC8-924C-6B41FA259492}" type="parTrans" cxnId="{FC43F2B1-A0DF-4718-A400-236BBE4BC0AC}">
      <dgm:prSet/>
      <dgm:spPr/>
      <dgm:t>
        <a:bodyPr/>
        <a:lstStyle/>
        <a:p>
          <a:endParaRPr lang="en-US"/>
        </a:p>
      </dgm:t>
    </dgm:pt>
    <dgm:pt modelId="{057CDACB-8384-4FED-B222-D72C1EE5FDEA}" type="sibTrans" cxnId="{FC43F2B1-A0DF-4718-A400-236BBE4BC0AC}">
      <dgm:prSet/>
      <dgm:spPr/>
      <dgm:t>
        <a:bodyPr/>
        <a:lstStyle/>
        <a:p>
          <a:endParaRPr lang="en-US"/>
        </a:p>
      </dgm:t>
    </dgm:pt>
    <dgm:pt modelId="{B20456E7-C3A5-4F60-AF8B-D58582E0664A}">
      <dgm:prSet phldrT="[Text]" custT="1"/>
      <dgm:spPr/>
      <dgm:t>
        <a:bodyPr/>
        <a:lstStyle/>
        <a:p>
          <a:r>
            <a:rPr lang="en-US" sz="4800" dirty="0"/>
            <a:t>Prod</a:t>
          </a:r>
          <a:endParaRPr lang="en-US" sz="5800" dirty="0"/>
        </a:p>
      </dgm:t>
    </dgm:pt>
    <dgm:pt modelId="{937589CD-F5DB-424F-9586-8616F638EEF0}" type="parTrans" cxnId="{8C191739-2CAC-4A73-9BCC-9D4F329F5857}">
      <dgm:prSet/>
      <dgm:spPr/>
      <dgm:t>
        <a:bodyPr/>
        <a:lstStyle/>
        <a:p>
          <a:endParaRPr lang="en-US"/>
        </a:p>
      </dgm:t>
    </dgm:pt>
    <dgm:pt modelId="{B24FACEA-D2E1-4E96-8B3F-D65F3F642DF7}" type="sibTrans" cxnId="{8C191739-2CAC-4A73-9BCC-9D4F329F5857}">
      <dgm:prSet/>
      <dgm:spPr/>
      <dgm:t>
        <a:bodyPr/>
        <a:lstStyle/>
        <a:p>
          <a:endParaRPr lang="en-US"/>
        </a:p>
      </dgm:t>
    </dgm:pt>
    <dgm:pt modelId="{EBF6630B-CB70-4D13-9575-9FED8DDE627E}">
      <dgm:prSet phldrT="[Text]"/>
      <dgm:spPr/>
      <dgm:t>
        <a:bodyPr/>
        <a:lstStyle/>
        <a:p>
          <a:r>
            <a:rPr lang="en-US" dirty="0"/>
            <a:t>Dev</a:t>
          </a:r>
        </a:p>
      </dgm:t>
    </dgm:pt>
    <dgm:pt modelId="{9FC03EFD-7775-4E3D-BC7D-3A08B0CCE7CA}" type="parTrans" cxnId="{B39C85E4-1D76-4E3B-BC02-1713A5EB69BC}">
      <dgm:prSet/>
      <dgm:spPr/>
      <dgm:t>
        <a:bodyPr/>
        <a:lstStyle/>
        <a:p>
          <a:endParaRPr lang="en-US"/>
        </a:p>
      </dgm:t>
    </dgm:pt>
    <dgm:pt modelId="{B1D726B9-74FC-4486-A07A-F650C1C99374}" type="sibTrans" cxnId="{B39C85E4-1D76-4E3B-BC02-1713A5EB69BC}">
      <dgm:prSet/>
      <dgm:spPr/>
      <dgm:t>
        <a:bodyPr/>
        <a:lstStyle/>
        <a:p>
          <a:endParaRPr lang="en-US"/>
        </a:p>
      </dgm:t>
    </dgm:pt>
    <dgm:pt modelId="{725AEE77-22D5-4381-A9B2-3BF03DE34CB3}" type="pres">
      <dgm:prSet presAssocID="{3DC1A912-E85E-4F78-A80B-3BFD7B487990}" presName="compositeShape" presStyleCnt="0">
        <dgm:presLayoutVars>
          <dgm:chMax val="7"/>
          <dgm:dir/>
          <dgm:resizeHandles val="exact"/>
        </dgm:presLayoutVars>
      </dgm:prSet>
      <dgm:spPr/>
    </dgm:pt>
    <dgm:pt modelId="{B89C4B30-7234-4526-85A3-83F3A19ECC8F}" type="pres">
      <dgm:prSet presAssocID="{3DC1A912-E85E-4F78-A80B-3BFD7B487990}" presName="wedge1" presStyleLbl="node1" presStyleIdx="0" presStyleCnt="3" custScaleX="100057" custScaleY="99072"/>
      <dgm:spPr/>
    </dgm:pt>
    <dgm:pt modelId="{BFB694FF-0E83-4551-A715-ABFC31D77F61}" type="pres">
      <dgm:prSet presAssocID="{3DC1A912-E85E-4F78-A80B-3BFD7B487990}" presName="dummy1a" presStyleCnt="0"/>
      <dgm:spPr/>
    </dgm:pt>
    <dgm:pt modelId="{ACFDDC4C-9CA9-4EEF-BA0D-E2B2F655BFB6}" type="pres">
      <dgm:prSet presAssocID="{3DC1A912-E85E-4F78-A80B-3BFD7B487990}" presName="dummy1b" presStyleCnt="0"/>
      <dgm:spPr/>
    </dgm:pt>
    <dgm:pt modelId="{08792BB0-264F-4857-8975-6A2DADC578C7}" type="pres">
      <dgm:prSet presAssocID="{3DC1A912-E85E-4F78-A80B-3BFD7B487990}" presName="wedge1Tx" presStyleLbl="node1" presStyleIdx="0" presStyleCnt="3">
        <dgm:presLayoutVars>
          <dgm:chMax val="0"/>
          <dgm:chPref val="0"/>
          <dgm:bulletEnabled val="1"/>
        </dgm:presLayoutVars>
      </dgm:prSet>
      <dgm:spPr/>
    </dgm:pt>
    <dgm:pt modelId="{77E716A4-DA34-4F45-BDAD-DBAD32BCD121}" type="pres">
      <dgm:prSet presAssocID="{3DC1A912-E85E-4F78-A80B-3BFD7B487990}" presName="wedge2" presStyleLbl="node1" presStyleIdx="1" presStyleCnt="3"/>
      <dgm:spPr/>
    </dgm:pt>
    <dgm:pt modelId="{6C742448-5D95-42DE-9833-134A389158DB}" type="pres">
      <dgm:prSet presAssocID="{3DC1A912-E85E-4F78-A80B-3BFD7B487990}" presName="dummy2a" presStyleCnt="0"/>
      <dgm:spPr/>
    </dgm:pt>
    <dgm:pt modelId="{C0F058BB-88F7-4CE5-B972-0DCB32C6F114}" type="pres">
      <dgm:prSet presAssocID="{3DC1A912-E85E-4F78-A80B-3BFD7B487990}" presName="dummy2b" presStyleCnt="0"/>
      <dgm:spPr/>
    </dgm:pt>
    <dgm:pt modelId="{9C0BAAE0-757F-4B14-919B-2C44EF5E3389}" type="pres">
      <dgm:prSet presAssocID="{3DC1A912-E85E-4F78-A80B-3BFD7B487990}" presName="wedge2Tx" presStyleLbl="node1" presStyleIdx="1" presStyleCnt="3">
        <dgm:presLayoutVars>
          <dgm:chMax val="0"/>
          <dgm:chPref val="0"/>
          <dgm:bulletEnabled val="1"/>
        </dgm:presLayoutVars>
      </dgm:prSet>
      <dgm:spPr/>
    </dgm:pt>
    <dgm:pt modelId="{74D8673E-818C-40F9-B570-F498AEAF8F8B}" type="pres">
      <dgm:prSet presAssocID="{3DC1A912-E85E-4F78-A80B-3BFD7B487990}" presName="wedge3" presStyleLbl="node1" presStyleIdx="2" presStyleCnt="3"/>
      <dgm:spPr/>
    </dgm:pt>
    <dgm:pt modelId="{6ED48E52-1CE6-49E6-8B69-40BB2E63813B}" type="pres">
      <dgm:prSet presAssocID="{3DC1A912-E85E-4F78-A80B-3BFD7B487990}" presName="dummy3a" presStyleCnt="0"/>
      <dgm:spPr/>
    </dgm:pt>
    <dgm:pt modelId="{CA9D7D9E-A927-4D8B-AC01-F2B389B4D6BA}" type="pres">
      <dgm:prSet presAssocID="{3DC1A912-E85E-4F78-A80B-3BFD7B487990}" presName="dummy3b" presStyleCnt="0"/>
      <dgm:spPr/>
    </dgm:pt>
    <dgm:pt modelId="{0913E792-BB6E-4DBE-BD8F-C0096F0D26C5}" type="pres">
      <dgm:prSet presAssocID="{3DC1A912-E85E-4F78-A80B-3BFD7B487990}" presName="wedge3Tx" presStyleLbl="node1" presStyleIdx="2" presStyleCnt="3">
        <dgm:presLayoutVars>
          <dgm:chMax val="0"/>
          <dgm:chPref val="0"/>
          <dgm:bulletEnabled val="1"/>
        </dgm:presLayoutVars>
      </dgm:prSet>
      <dgm:spPr/>
    </dgm:pt>
    <dgm:pt modelId="{DD2848C6-1860-4041-BB07-804D5E3C2310}" type="pres">
      <dgm:prSet presAssocID="{057CDACB-8384-4FED-B222-D72C1EE5FDEA}" presName="arrowWedge1" presStyleLbl="fgSibTrans2D1" presStyleIdx="0" presStyleCnt="3"/>
      <dgm:spPr/>
    </dgm:pt>
    <dgm:pt modelId="{00BAEBC9-1BE9-4E9F-9A7E-7E4E4481B30C}" type="pres">
      <dgm:prSet presAssocID="{B24FACEA-D2E1-4E96-8B3F-D65F3F642DF7}" presName="arrowWedge2" presStyleLbl="fgSibTrans2D1" presStyleIdx="1" presStyleCnt="3"/>
      <dgm:spPr/>
    </dgm:pt>
    <dgm:pt modelId="{FF82B53A-9D4D-448B-A990-1B54863EEDC5}" type="pres">
      <dgm:prSet presAssocID="{B1D726B9-74FC-4486-A07A-F650C1C99374}" presName="arrowWedge3" presStyleLbl="fgSibTrans2D1" presStyleIdx="2" presStyleCnt="3"/>
      <dgm:spPr/>
    </dgm:pt>
  </dgm:ptLst>
  <dgm:cxnLst>
    <dgm:cxn modelId="{8C191739-2CAC-4A73-9BCC-9D4F329F5857}" srcId="{3DC1A912-E85E-4F78-A80B-3BFD7B487990}" destId="{B20456E7-C3A5-4F60-AF8B-D58582E0664A}" srcOrd="1" destOrd="0" parTransId="{937589CD-F5DB-424F-9586-8616F638EEF0}" sibTransId="{B24FACEA-D2E1-4E96-8B3F-D65F3F642DF7}"/>
    <dgm:cxn modelId="{ED2C1F3B-F31D-4C53-A1B9-7AF26DB57485}" type="presOf" srcId="{C7D3ABC5-B763-400F-842D-9E7E91B1B2F8}" destId="{08792BB0-264F-4857-8975-6A2DADC578C7}" srcOrd="1" destOrd="0" presId="urn:microsoft.com/office/officeart/2005/8/layout/cycle8"/>
    <dgm:cxn modelId="{2D1C933F-F56A-4C3C-94F9-DB056C95AB43}" type="presOf" srcId="{B20456E7-C3A5-4F60-AF8B-D58582E0664A}" destId="{9C0BAAE0-757F-4B14-919B-2C44EF5E3389}" srcOrd="1" destOrd="0" presId="urn:microsoft.com/office/officeart/2005/8/layout/cycle8"/>
    <dgm:cxn modelId="{C3F6684D-D7A2-44D6-90ED-0D5FCDEBD8CE}" type="presOf" srcId="{EBF6630B-CB70-4D13-9575-9FED8DDE627E}" destId="{74D8673E-818C-40F9-B570-F498AEAF8F8B}" srcOrd="0" destOrd="0" presId="urn:microsoft.com/office/officeart/2005/8/layout/cycle8"/>
    <dgm:cxn modelId="{35A69F55-23F5-4F4D-B679-2DCFDBE189B9}" type="presOf" srcId="{B20456E7-C3A5-4F60-AF8B-D58582E0664A}" destId="{77E716A4-DA34-4F45-BDAD-DBAD32BCD121}" srcOrd="0" destOrd="0" presId="urn:microsoft.com/office/officeart/2005/8/layout/cycle8"/>
    <dgm:cxn modelId="{FC43F2B1-A0DF-4718-A400-236BBE4BC0AC}" srcId="{3DC1A912-E85E-4F78-A80B-3BFD7B487990}" destId="{C7D3ABC5-B763-400F-842D-9E7E91B1B2F8}" srcOrd="0" destOrd="0" parTransId="{78179C03-5200-4BC8-924C-6B41FA259492}" sibTransId="{057CDACB-8384-4FED-B222-D72C1EE5FDEA}"/>
    <dgm:cxn modelId="{C0968DB2-EB85-40F4-891A-17A42960797B}" type="presOf" srcId="{3DC1A912-E85E-4F78-A80B-3BFD7B487990}" destId="{725AEE77-22D5-4381-A9B2-3BF03DE34CB3}" srcOrd="0" destOrd="0" presId="urn:microsoft.com/office/officeart/2005/8/layout/cycle8"/>
    <dgm:cxn modelId="{06D6A4CE-58A4-438E-9566-AEF1D8D732C1}" type="presOf" srcId="{C7D3ABC5-B763-400F-842D-9E7E91B1B2F8}" destId="{B89C4B30-7234-4526-85A3-83F3A19ECC8F}" srcOrd="0" destOrd="0" presId="urn:microsoft.com/office/officeart/2005/8/layout/cycle8"/>
    <dgm:cxn modelId="{255836E4-A47B-4144-814A-B98E57EB947F}" type="presOf" srcId="{EBF6630B-CB70-4D13-9575-9FED8DDE627E}" destId="{0913E792-BB6E-4DBE-BD8F-C0096F0D26C5}" srcOrd="1" destOrd="0" presId="urn:microsoft.com/office/officeart/2005/8/layout/cycle8"/>
    <dgm:cxn modelId="{B39C85E4-1D76-4E3B-BC02-1713A5EB69BC}" srcId="{3DC1A912-E85E-4F78-A80B-3BFD7B487990}" destId="{EBF6630B-CB70-4D13-9575-9FED8DDE627E}" srcOrd="2" destOrd="0" parTransId="{9FC03EFD-7775-4E3D-BC7D-3A08B0CCE7CA}" sibTransId="{B1D726B9-74FC-4486-A07A-F650C1C99374}"/>
    <dgm:cxn modelId="{318BFCFF-4282-4924-BB51-9F89F0DE3E3E}" type="presParOf" srcId="{725AEE77-22D5-4381-A9B2-3BF03DE34CB3}" destId="{B89C4B30-7234-4526-85A3-83F3A19ECC8F}" srcOrd="0" destOrd="0" presId="urn:microsoft.com/office/officeart/2005/8/layout/cycle8"/>
    <dgm:cxn modelId="{9AAE722C-1855-4B84-9C00-F3DB4FE8323D}" type="presParOf" srcId="{725AEE77-22D5-4381-A9B2-3BF03DE34CB3}" destId="{BFB694FF-0E83-4551-A715-ABFC31D77F61}" srcOrd="1" destOrd="0" presId="urn:microsoft.com/office/officeart/2005/8/layout/cycle8"/>
    <dgm:cxn modelId="{DCBE7B4B-CD93-4A95-9364-058B916C42D7}" type="presParOf" srcId="{725AEE77-22D5-4381-A9B2-3BF03DE34CB3}" destId="{ACFDDC4C-9CA9-4EEF-BA0D-E2B2F655BFB6}" srcOrd="2" destOrd="0" presId="urn:microsoft.com/office/officeart/2005/8/layout/cycle8"/>
    <dgm:cxn modelId="{7A36AF6C-DCEB-4F2A-88FC-8C4B6A1AB45B}" type="presParOf" srcId="{725AEE77-22D5-4381-A9B2-3BF03DE34CB3}" destId="{08792BB0-264F-4857-8975-6A2DADC578C7}" srcOrd="3" destOrd="0" presId="urn:microsoft.com/office/officeart/2005/8/layout/cycle8"/>
    <dgm:cxn modelId="{FBEF755B-8511-4AB5-A8BF-40E29E00FD57}" type="presParOf" srcId="{725AEE77-22D5-4381-A9B2-3BF03DE34CB3}" destId="{77E716A4-DA34-4F45-BDAD-DBAD32BCD121}" srcOrd="4" destOrd="0" presId="urn:microsoft.com/office/officeart/2005/8/layout/cycle8"/>
    <dgm:cxn modelId="{B72A9D67-C57A-40DE-A492-59C9A93AE9EE}" type="presParOf" srcId="{725AEE77-22D5-4381-A9B2-3BF03DE34CB3}" destId="{6C742448-5D95-42DE-9833-134A389158DB}" srcOrd="5" destOrd="0" presId="urn:microsoft.com/office/officeart/2005/8/layout/cycle8"/>
    <dgm:cxn modelId="{FA78222C-8C19-429F-9C31-2C604B0988E7}" type="presParOf" srcId="{725AEE77-22D5-4381-A9B2-3BF03DE34CB3}" destId="{C0F058BB-88F7-4CE5-B972-0DCB32C6F114}" srcOrd="6" destOrd="0" presId="urn:microsoft.com/office/officeart/2005/8/layout/cycle8"/>
    <dgm:cxn modelId="{B844E9EF-CB37-424E-B9B5-8ACE6998D587}" type="presParOf" srcId="{725AEE77-22D5-4381-A9B2-3BF03DE34CB3}" destId="{9C0BAAE0-757F-4B14-919B-2C44EF5E3389}" srcOrd="7" destOrd="0" presId="urn:microsoft.com/office/officeart/2005/8/layout/cycle8"/>
    <dgm:cxn modelId="{88E7187E-689D-4C5D-8CFA-DF3557499FE7}" type="presParOf" srcId="{725AEE77-22D5-4381-A9B2-3BF03DE34CB3}" destId="{74D8673E-818C-40F9-B570-F498AEAF8F8B}" srcOrd="8" destOrd="0" presId="urn:microsoft.com/office/officeart/2005/8/layout/cycle8"/>
    <dgm:cxn modelId="{272E5F10-C907-45E2-BD21-2B95CC1B0C46}" type="presParOf" srcId="{725AEE77-22D5-4381-A9B2-3BF03DE34CB3}" destId="{6ED48E52-1CE6-49E6-8B69-40BB2E63813B}" srcOrd="9" destOrd="0" presId="urn:microsoft.com/office/officeart/2005/8/layout/cycle8"/>
    <dgm:cxn modelId="{A3D295D4-B48B-4E1F-B92E-5FE06420F6DD}" type="presParOf" srcId="{725AEE77-22D5-4381-A9B2-3BF03DE34CB3}" destId="{CA9D7D9E-A927-4D8B-AC01-F2B389B4D6BA}" srcOrd="10" destOrd="0" presId="urn:microsoft.com/office/officeart/2005/8/layout/cycle8"/>
    <dgm:cxn modelId="{5D41BC71-4F8E-4214-8935-DB2AC391EA3D}" type="presParOf" srcId="{725AEE77-22D5-4381-A9B2-3BF03DE34CB3}" destId="{0913E792-BB6E-4DBE-BD8F-C0096F0D26C5}" srcOrd="11" destOrd="0" presId="urn:microsoft.com/office/officeart/2005/8/layout/cycle8"/>
    <dgm:cxn modelId="{D6023F14-782E-4F65-8F9E-A081D9D2028D}" type="presParOf" srcId="{725AEE77-22D5-4381-A9B2-3BF03DE34CB3}" destId="{DD2848C6-1860-4041-BB07-804D5E3C2310}" srcOrd="12" destOrd="0" presId="urn:microsoft.com/office/officeart/2005/8/layout/cycle8"/>
    <dgm:cxn modelId="{0C5C7ECA-40A6-4188-81C8-F82EAE437B15}" type="presParOf" srcId="{725AEE77-22D5-4381-A9B2-3BF03DE34CB3}" destId="{00BAEBC9-1BE9-4E9F-9A7E-7E4E4481B30C}" srcOrd="13" destOrd="0" presId="urn:microsoft.com/office/officeart/2005/8/layout/cycle8"/>
    <dgm:cxn modelId="{264F8F5E-79BE-4D8F-89EA-12EA3914F83D}" type="presParOf" srcId="{725AEE77-22D5-4381-A9B2-3BF03DE34CB3}" destId="{FF82B53A-9D4D-448B-A990-1B54863EEDC5}"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44631-F5B1-4DEF-AD74-ABFCCC99BB7B}">
      <dsp:nvSpPr>
        <dsp:cNvPr id="0" name=""/>
        <dsp:cNvSpPr/>
      </dsp:nvSpPr>
      <dsp:spPr>
        <a:xfrm>
          <a:off x="469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Code</a:t>
          </a:r>
        </a:p>
      </dsp:txBody>
      <dsp:txXfrm>
        <a:off x="195619" y="852180"/>
        <a:ext cx="921880" cy="921880"/>
      </dsp:txXfrm>
    </dsp:sp>
    <dsp:sp modelId="{C3F2A8DC-3404-4FBF-9A6E-B21E654EDEC1}">
      <dsp:nvSpPr>
        <dsp:cNvPr id="0" name=""/>
        <dsp:cNvSpPr/>
      </dsp:nvSpPr>
      <dsp:spPr>
        <a:xfrm>
          <a:off x="1414290"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14520" y="1224195"/>
        <a:ext cx="555705" cy="177851"/>
      </dsp:txXfrm>
    </dsp:sp>
    <dsp:sp modelId="{B908E7D6-069C-4754-B389-1416588C4327}">
      <dsp:nvSpPr>
        <dsp:cNvPr id="0" name=""/>
        <dsp:cNvSpPr/>
      </dsp:nvSpPr>
      <dsp:spPr>
        <a:xfrm>
          <a:off x="2276319"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2467246" y="852180"/>
        <a:ext cx="921880" cy="921880"/>
      </dsp:txXfrm>
    </dsp:sp>
    <dsp:sp modelId="{1B1237B1-45D3-448B-A9E5-BD21D5141845}">
      <dsp:nvSpPr>
        <dsp:cNvPr id="0" name=""/>
        <dsp:cNvSpPr/>
      </dsp:nvSpPr>
      <dsp:spPr>
        <a:xfrm>
          <a:off x="3685917" y="935038"/>
          <a:ext cx="756165" cy="756165"/>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786147" y="1224195"/>
        <a:ext cx="555705" cy="177851"/>
      </dsp:txXfrm>
    </dsp:sp>
    <dsp:sp modelId="{66600277-4561-43C3-BAEE-6179D710B075}">
      <dsp:nvSpPr>
        <dsp:cNvPr id="0" name=""/>
        <dsp:cNvSpPr/>
      </dsp:nvSpPr>
      <dsp:spPr>
        <a:xfrm>
          <a:off x="4547946"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Infra-</a:t>
          </a:r>
          <a:br>
            <a:rPr lang="en-US" sz="1800" kern="1200" dirty="0"/>
          </a:br>
          <a:r>
            <a:rPr lang="en-US" sz="1800" kern="1200" dirty="0"/>
            <a:t>structure</a:t>
          </a:r>
        </a:p>
      </dsp:txBody>
      <dsp:txXfrm>
        <a:off x="4738873" y="852180"/>
        <a:ext cx="921880" cy="921880"/>
      </dsp:txXfrm>
    </dsp:sp>
    <dsp:sp modelId="{94AA4439-8016-4B2E-84FC-DF803CF27622}">
      <dsp:nvSpPr>
        <dsp:cNvPr id="0" name=""/>
        <dsp:cNvSpPr/>
      </dsp:nvSpPr>
      <dsp:spPr>
        <a:xfrm>
          <a:off x="5957543" y="935038"/>
          <a:ext cx="756165" cy="756165"/>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057773" y="1090808"/>
        <a:ext cx="555705" cy="444625"/>
      </dsp:txXfrm>
    </dsp:sp>
    <dsp:sp modelId="{5E421D75-C555-4F66-BCB1-45361B00C254}">
      <dsp:nvSpPr>
        <dsp:cNvPr id="0" name=""/>
        <dsp:cNvSpPr/>
      </dsp:nvSpPr>
      <dsp:spPr>
        <a:xfrm>
          <a:off x="6819572" y="661253"/>
          <a:ext cx="1303734" cy="130373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System</a:t>
          </a:r>
        </a:p>
      </dsp:txBody>
      <dsp:txXfrm>
        <a:off x="7010499" y="852180"/>
        <a:ext cx="921880" cy="921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C4B30-7234-4526-85A3-83F3A19ECC8F}">
      <dsp:nvSpPr>
        <dsp:cNvPr id="0" name=""/>
        <dsp:cNvSpPr/>
      </dsp:nvSpPr>
      <dsp:spPr>
        <a:xfrm>
          <a:off x="836953" y="299796"/>
          <a:ext cx="3657207" cy="3621204"/>
        </a:xfrm>
        <a:prstGeom prst="pie">
          <a:avLst>
            <a:gd name="adj1" fmla="val 16200000"/>
            <a:gd name="adj2" fmla="val 1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Test</a:t>
          </a:r>
          <a:endParaRPr lang="en-US" sz="4100" kern="1200" dirty="0"/>
        </a:p>
      </dsp:txBody>
      <dsp:txXfrm>
        <a:off x="2764388" y="1067147"/>
        <a:ext cx="1306145" cy="1077739"/>
      </dsp:txXfrm>
    </dsp:sp>
    <dsp:sp modelId="{77E716A4-DA34-4F45-BDAD-DBAD32BCD121}">
      <dsp:nvSpPr>
        <dsp:cNvPr id="0" name=""/>
        <dsp:cNvSpPr/>
      </dsp:nvSpPr>
      <dsp:spPr>
        <a:xfrm>
          <a:off x="762717" y="413377"/>
          <a:ext cx="3655123" cy="3655123"/>
        </a:xfrm>
        <a:prstGeom prst="pie">
          <a:avLst>
            <a:gd name="adj1" fmla="val 1800000"/>
            <a:gd name="adj2" fmla="val 90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Prod</a:t>
          </a:r>
          <a:endParaRPr lang="en-US" sz="5800" kern="1200" dirty="0"/>
        </a:p>
      </dsp:txBody>
      <dsp:txXfrm>
        <a:off x="1632984" y="2784856"/>
        <a:ext cx="1958102" cy="957294"/>
      </dsp:txXfrm>
    </dsp:sp>
    <dsp:sp modelId="{74D8673E-818C-40F9-B570-F498AEAF8F8B}">
      <dsp:nvSpPr>
        <dsp:cNvPr id="0" name=""/>
        <dsp:cNvSpPr/>
      </dsp:nvSpPr>
      <dsp:spPr>
        <a:xfrm>
          <a:off x="687439" y="282836"/>
          <a:ext cx="3655123" cy="3655123"/>
        </a:xfrm>
        <a:prstGeom prst="pie">
          <a:avLst>
            <a:gd name="adj1" fmla="val 9000000"/>
            <a:gd name="adj2" fmla="val 162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US" sz="5800" kern="1200" dirty="0"/>
            <a:t>Dev</a:t>
          </a:r>
        </a:p>
      </dsp:txBody>
      <dsp:txXfrm>
        <a:off x="1110824" y="1057375"/>
        <a:ext cx="1305401" cy="1087834"/>
      </dsp:txXfrm>
    </dsp:sp>
    <dsp:sp modelId="{DD2848C6-1860-4041-BB07-804D5E3C2310}">
      <dsp:nvSpPr>
        <dsp:cNvPr id="0" name=""/>
        <dsp:cNvSpPr/>
      </dsp:nvSpPr>
      <dsp:spPr>
        <a:xfrm>
          <a:off x="612017" y="56734"/>
          <a:ext cx="4107663" cy="4107663"/>
        </a:xfrm>
        <a:prstGeom prst="circularArrow">
          <a:avLst>
            <a:gd name="adj1" fmla="val 5085"/>
            <a:gd name="adj2" fmla="val 327528"/>
            <a:gd name="adj3" fmla="val 1472472"/>
            <a:gd name="adj4" fmla="val 16199432"/>
            <a:gd name="adj5" fmla="val 593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0BAEBC9-1BE9-4E9F-9A7E-7E4E4481B30C}">
      <dsp:nvSpPr>
        <dsp:cNvPr id="0" name=""/>
        <dsp:cNvSpPr/>
      </dsp:nvSpPr>
      <dsp:spPr>
        <a:xfrm>
          <a:off x="536447" y="186876"/>
          <a:ext cx="4107663" cy="4107663"/>
        </a:xfrm>
        <a:prstGeom prst="circularArrow">
          <a:avLst>
            <a:gd name="adj1" fmla="val 5085"/>
            <a:gd name="adj2" fmla="val 327528"/>
            <a:gd name="adj3" fmla="val 8671970"/>
            <a:gd name="adj4" fmla="val 1800502"/>
            <a:gd name="adj5" fmla="val 593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82B53A-9D4D-448B-A990-1B54863EEDC5}">
      <dsp:nvSpPr>
        <dsp:cNvPr id="0" name=""/>
        <dsp:cNvSpPr/>
      </dsp:nvSpPr>
      <dsp:spPr>
        <a:xfrm>
          <a:off x="460867" y="56567"/>
          <a:ext cx="4107663" cy="4107663"/>
        </a:xfrm>
        <a:prstGeom prst="circularArrow">
          <a:avLst>
            <a:gd name="adj1" fmla="val 5085"/>
            <a:gd name="adj2" fmla="val 327528"/>
            <a:gd name="adj3" fmla="val 15873039"/>
            <a:gd name="adj4" fmla="val 9000000"/>
            <a:gd name="adj5" fmla="val 5932"/>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6868D1-ECB2-431F-838E-69AB39781D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683776-E5E1-4641-B4A3-8EC1CA526E5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D0D19-45C0-44E3-89F3-ECCF8A6FF141}" type="datetimeFigureOut">
              <a:rPr lang="en-US" smtClean="0"/>
              <a:t>8/11/2018</a:t>
            </a:fld>
            <a:endParaRPr lang="en-US"/>
          </a:p>
        </p:txBody>
      </p:sp>
      <p:sp>
        <p:nvSpPr>
          <p:cNvPr id="4" name="Slide Image Placeholder 3">
            <a:extLst>
              <a:ext uri="{FF2B5EF4-FFF2-40B4-BE49-F238E27FC236}">
                <a16:creationId xmlns:a16="http://schemas.microsoft.com/office/drawing/2014/main" id="{13F4AC84-3483-4099-801A-A8D6764E3A3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841CCE44-CF86-44C6-A8E9-CF582D89C02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2EB459B6-D31B-4614-8F7F-1A415E29B07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197AD6E7-A7C0-4DAE-840E-67A8A974D4B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FC9AB-7B39-4BAC-9708-E80D5B372A62}" type="slidenum">
              <a:rPr lang="en-US" smtClean="0"/>
              <a:t>‹#›</a:t>
            </a:fld>
            <a:endParaRPr lang="en-US"/>
          </a:p>
        </p:txBody>
      </p:sp>
    </p:spTree>
    <p:extLst>
      <p:ext uri="{BB962C8B-B14F-4D97-AF65-F5344CB8AC3E}">
        <p14:creationId xmlns:p14="http://schemas.microsoft.com/office/powerpoint/2010/main" val="773367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evopsdictionary.com/wiki/Damon_Edward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devopsdictionary.com/index.php?title=DevOps&amp;action=edit&amp;redlink=1" TargetMode="External"/><Relationship Id="rId4" Type="http://schemas.openxmlformats.org/officeDocument/2006/relationships/hyperlink" Target="http://devopsdictionary.com/index.php?title=John_Willis&amp;action=edit&amp;redlink=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webinar will provide an overview of dev ops technologies like containerization, scripting an source code management and explain how they can be used to help data science teams collaborate, address setup / dependency issues, and trivialize deployment of data science products to public or private clouds.</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a:t>
            </a:fld>
            <a:endParaRPr lang="en-US"/>
          </a:p>
        </p:txBody>
      </p:sp>
    </p:spTree>
    <p:extLst>
      <p:ext uri="{BB962C8B-B14F-4D97-AF65-F5344CB8AC3E}">
        <p14:creationId xmlns:p14="http://schemas.microsoft.com/office/powerpoint/2010/main" val="50829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finally now that we understand how systems come together, how data science products are deployed, and the complexities with managing the process we can now define DevOps because we can see the need for it. </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11</a:t>
            </a:fld>
            <a:endParaRPr lang="en-US"/>
          </a:p>
        </p:txBody>
      </p:sp>
    </p:spTree>
    <p:extLst>
      <p:ext uri="{BB962C8B-B14F-4D97-AF65-F5344CB8AC3E}">
        <p14:creationId xmlns:p14="http://schemas.microsoft.com/office/powerpoint/2010/main" val="1643250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CAMS</a:t>
            </a:r>
            <a:r>
              <a:rPr lang="en-US" sz="1200" b="0" i="0" kern="1200" dirty="0">
                <a:solidFill>
                  <a:schemeClr val="tx1"/>
                </a:solidFill>
                <a:effectLst/>
                <a:latin typeface="+mn-lt"/>
                <a:ea typeface="+mn-ea"/>
                <a:cs typeface="+mn-cs"/>
              </a:rPr>
              <a:t> was first coined by </a:t>
            </a:r>
            <a:r>
              <a:rPr lang="en-US" sz="1200" b="0" i="0" u="none" strike="noStrike" kern="1200" dirty="0">
                <a:solidFill>
                  <a:schemeClr val="tx1"/>
                </a:solidFill>
                <a:effectLst/>
                <a:latin typeface="+mn-lt"/>
                <a:ea typeface="+mn-ea"/>
                <a:cs typeface="+mn-cs"/>
                <a:hlinkClick r:id="rId3" tooltip="Damon Edwards"/>
              </a:rPr>
              <a:t>Damon Edwards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John Willis (page does not exist)"/>
              </a:rPr>
              <a:t>John Willis</a:t>
            </a:r>
            <a:r>
              <a:rPr lang="en-US" sz="1200" b="0" i="0" kern="1200" dirty="0">
                <a:solidFill>
                  <a:schemeClr val="tx1"/>
                </a:solidFill>
                <a:effectLst/>
                <a:latin typeface="+mn-lt"/>
                <a:ea typeface="+mn-ea"/>
                <a:cs typeface="+mn-cs"/>
              </a:rPr>
              <a:t> at </a:t>
            </a:r>
            <a:r>
              <a:rPr lang="en-US" sz="1200" b="0" i="0" kern="1200" dirty="0" err="1">
                <a:solidFill>
                  <a:schemeClr val="tx1"/>
                </a:solidFill>
                <a:effectLst/>
                <a:latin typeface="+mn-lt"/>
                <a:ea typeface="+mn-ea"/>
                <a:cs typeface="+mn-cs"/>
              </a:rPr>
              <a:t>DevOpsDays</a:t>
            </a:r>
            <a:r>
              <a:rPr lang="en-US" sz="1200" b="0" i="0" kern="1200" dirty="0">
                <a:solidFill>
                  <a:schemeClr val="tx1"/>
                </a:solidFill>
                <a:effectLst/>
                <a:latin typeface="+mn-lt"/>
                <a:ea typeface="+mn-ea"/>
                <a:cs typeface="+mn-cs"/>
              </a:rPr>
              <a:t> Mountainview 2010 It is an acronym describing the core values of the </a:t>
            </a:r>
            <a:r>
              <a:rPr lang="en-US" sz="1200" b="0" i="0" u="none" strike="noStrike" kern="1200" dirty="0">
                <a:solidFill>
                  <a:schemeClr val="tx1"/>
                </a:solidFill>
                <a:effectLst/>
                <a:latin typeface="+mn-lt"/>
                <a:ea typeface="+mn-ea"/>
                <a:cs typeface="+mn-cs"/>
                <a:hlinkClick r:id="rId5" tooltip="DevOps (page does not exist)"/>
              </a:rPr>
              <a:t>DevOps Movement</a:t>
            </a:r>
            <a:r>
              <a:rPr lang="en-US" sz="1200" b="0" i="0" kern="1200" dirty="0">
                <a:solidFill>
                  <a:schemeClr val="tx1"/>
                </a:solidFill>
                <a:effectLst/>
                <a:latin typeface="+mn-lt"/>
                <a:ea typeface="+mn-ea"/>
                <a:cs typeface="+mn-cs"/>
              </a:rPr>
              <a:t>: Culture, Automation, Measurement, and Sharing.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t>
            </a:r>
            <a:r>
              <a:rPr lang="en-US" sz="1200" b="0" i="0" kern="1200" baseline="0" dirty="0">
                <a:solidFill>
                  <a:schemeClr val="tx1"/>
                </a:solidFill>
                <a:effectLst/>
                <a:latin typeface="+mn-lt"/>
                <a:ea typeface="+mn-ea"/>
                <a:cs typeface="+mn-cs"/>
              </a:rPr>
              <a:t> BULLETS]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12</a:t>
            </a:fld>
            <a:endParaRPr lang="en-US"/>
          </a:p>
        </p:txBody>
      </p:sp>
    </p:spTree>
    <p:extLst>
      <p:ext uri="{BB962C8B-B14F-4D97-AF65-F5344CB8AC3E}">
        <p14:creationId xmlns:p14="http://schemas.microsoft.com/office/powerpoint/2010/main" val="186205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Systems thinking</a:t>
            </a:r>
            <a:r>
              <a:rPr lang="en-US" dirty="0"/>
              <a:t>  - imagine your systems as a whole not as parts</a:t>
            </a:r>
          </a:p>
          <a:p>
            <a:r>
              <a:rPr lang="en-US" b="1" dirty="0"/>
              <a:t>Culture of ownership</a:t>
            </a:r>
            <a:r>
              <a:rPr lang="en-US" dirty="0"/>
              <a:t> – over the entire system and process. Everyone on the team has the same vested interest whether you’re a DBA, Developer, Data Scientist, Systems Administrator</a:t>
            </a:r>
          </a:p>
          <a:p>
            <a:r>
              <a:rPr lang="en-US" b="1" dirty="0"/>
              <a:t>Shortening feedback loops</a:t>
            </a:r>
            <a:r>
              <a:rPr lang="en-US" dirty="0"/>
              <a:t> -  take less time to fix problems and achieve goals. Try not to bog yourself down in bureaucracy and process. </a:t>
            </a:r>
          </a:p>
          <a:p>
            <a:r>
              <a:rPr lang="en-US" b="1" dirty="0"/>
              <a:t>Culture of experimentation and learning - </a:t>
            </a:r>
            <a:r>
              <a:rPr lang="en-US" b="0" dirty="0"/>
              <a:t> focus on learning from your mistakes, and setup a technology environment which encourages and supports this.</a:t>
            </a:r>
            <a:endParaRPr lang="en-US" b="1" dirty="0"/>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13</a:t>
            </a:fld>
            <a:endParaRPr lang="en-US"/>
          </a:p>
        </p:txBody>
      </p:sp>
    </p:spTree>
    <p:extLst>
      <p:ext uri="{BB962C8B-B14F-4D97-AF65-F5344CB8AC3E}">
        <p14:creationId xmlns:p14="http://schemas.microsoft.com/office/powerpoint/2010/main" val="1564446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14</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15</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a:t>
            </a:r>
            <a:r>
              <a:rPr lang="en-US" baseline="0" dirty="0"/>
              <a:t> this mindset, you’re ready for DevOps.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16</a:t>
            </a:fld>
            <a:endParaRPr lang="en-US"/>
          </a:p>
        </p:txBody>
      </p:sp>
    </p:spTree>
    <p:extLst>
      <p:ext uri="{BB962C8B-B14F-4D97-AF65-F5344CB8AC3E}">
        <p14:creationId xmlns:p14="http://schemas.microsoft.com/office/powerpoint/2010/main" val="376260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tools which help us execute the philosophy behind DevOps. </a:t>
            </a:r>
          </a:p>
          <a:p>
            <a:endParaRPr lang="en-US" dirty="0"/>
          </a:p>
          <a:p>
            <a:pPr marL="171450" indent="-171450">
              <a:buFontTx/>
              <a:buChar char="-"/>
            </a:pPr>
            <a:r>
              <a:rPr lang="en-US" b="1" dirty="0"/>
              <a:t>Source Code Management </a:t>
            </a:r>
            <a:r>
              <a:rPr lang="en-US" b="0" dirty="0"/>
              <a:t>tools </a:t>
            </a:r>
            <a:r>
              <a:rPr lang="en-US" dirty="0"/>
              <a:t>like </a:t>
            </a:r>
            <a:r>
              <a:rPr lang="en-US" dirty="0" err="1"/>
              <a:t>Git</a:t>
            </a:r>
            <a:r>
              <a:rPr lang="en-US" baseline="0" dirty="0"/>
              <a:t> allow us to work collaboratively, store multiple versions of our code and configurations, manage releases, and track changes to not only our applications but our infrastructure dependencies too.</a:t>
            </a:r>
            <a:br>
              <a:rPr lang="en-US" baseline="0" dirty="0"/>
            </a:br>
            <a:endParaRPr lang="en-US" baseline="0" dirty="0"/>
          </a:p>
          <a:p>
            <a:pPr marL="171450" indent="-171450">
              <a:buFontTx/>
              <a:buChar char="-"/>
            </a:pPr>
            <a:r>
              <a:rPr lang="en-US" b="1" baseline="0" dirty="0"/>
              <a:t>Virtualization  and Containerization </a:t>
            </a:r>
            <a:r>
              <a:rPr lang="en-US" baseline="0" dirty="0"/>
              <a:t>tools are a key component which allows us to treat our servers like cattle, abstracting away an application’s dependencies so that they can be deployed easily to different hardware.</a:t>
            </a:r>
            <a:br>
              <a:rPr lang="en-US" baseline="0" dirty="0"/>
            </a:br>
            <a:endParaRPr lang="en-US" baseline="0" dirty="0"/>
          </a:p>
          <a:p>
            <a:pPr marL="171450" indent="-171450">
              <a:buFontTx/>
              <a:buChar char="-"/>
            </a:pPr>
            <a:r>
              <a:rPr lang="en-US" b="1" baseline="0" dirty="0"/>
              <a:t>Configuration Management </a:t>
            </a:r>
            <a:r>
              <a:rPr lang="en-US" b="0" baseline="0" dirty="0"/>
              <a:t> tools allow us to manage complete environment tools allow us to control and manage an application’s dependencies as a whole. In addition these tools allow us to push changes to existing systems.</a:t>
            </a:r>
          </a:p>
          <a:p>
            <a:pPr marL="171450" indent="-171450">
              <a:buFontTx/>
              <a:buChar char="-"/>
            </a:pPr>
            <a:endParaRPr lang="en-US" b="0" baseline="0" dirty="0"/>
          </a:p>
          <a:p>
            <a:pPr marL="171450" indent="-171450">
              <a:buFontTx/>
              <a:buChar char="-"/>
            </a:pPr>
            <a:r>
              <a:rPr lang="en-US" b="1" baseline="0" dirty="0"/>
              <a:t>Orchestration </a:t>
            </a:r>
            <a:r>
              <a:rPr lang="en-US" b="0" baseline="0" dirty="0"/>
              <a:t>tools are best thought of as the combination of containerization + configuration management. These platforms abstract away the compute, network and storage of your hardware resources into a virtual pool of resources which can be allocated to your application as needed.  Orchestration tools  represent the next logical progression of containerization and configuration management and many of them incorporate such technologies into their platform.</a:t>
            </a:r>
          </a:p>
          <a:p>
            <a:pPr marL="171450" indent="-171450">
              <a:buFontTx/>
              <a:buChar char="-"/>
            </a:pPr>
            <a:endParaRPr lang="en-US" b="0" baseline="0" dirty="0"/>
          </a:p>
          <a:p>
            <a:pPr marL="171450" indent="-171450">
              <a:buFontTx/>
              <a:buChar char="-"/>
            </a:pPr>
            <a:r>
              <a:rPr lang="en-US" b="1" dirty="0"/>
              <a:t>Continuous</a:t>
            </a:r>
            <a:r>
              <a:rPr lang="en-US" b="1" baseline="0" dirty="0"/>
              <a:t> Integration / Continuous Delivery </a:t>
            </a:r>
            <a:r>
              <a:rPr lang="en-US" b="0" baseline="0" dirty="0"/>
              <a:t> tools pick up code commits from source code management tools and execute a task. They can test committed code to ensure no new bugs were introduced, or work with orchestration tools to automatically deploy an application to a test environment for use by beta testers. Likewise, they can even deploy changes into production!</a:t>
            </a:r>
          </a:p>
          <a:p>
            <a:pPr marL="171450" indent="-171450">
              <a:buFontTx/>
              <a:buChar char="-"/>
            </a:pPr>
            <a:endParaRPr lang="en-US" b="0" baseline="0" dirty="0"/>
          </a:p>
          <a:p>
            <a:pPr marL="171450" indent="-171450">
              <a:buFontTx/>
              <a:buChar char="-"/>
            </a:pPr>
            <a:r>
              <a:rPr lang="en-US" b="1" baseline="0" dirty="0"/>
              <a:t>Monitoring / Logging </a:t>
            </a:r>
            <a:r>
              <a:rPr lang="en-US" b="0" baseline="0" dirty="0"/>
              <a:t>– one of the core values of </a:t>
            </a:r>
            <a:r>
              <a:rPr lang="en-US" b="0" baseline="0" dirty="0" err="1"/>
              <a:t>devops</a:t>
            </a:r>
            <a:r>
              <a:rPr lang="en-US" b="0" baseline="0" dirty="0"/>
              <a:t> is measurement, and these tools assist with that.  They help us determine if services crash and why, and can perform auto-restarts. They can collect </a:t>
            </a:r>
            <a:r>
              <a:rPr lang="en-US" b="0" baseline="0" dirty="0" err="1"/>
              <a:t>useage</a:t>
            </a:r>
            <a:r>
              <a:rPr lang="en-US" b="0" baseline="0" dirty="0"/>
              <a:t> data (telemetry) so we can measure how our users interact with our applications – valuable information which can be used to create new features and enhancements.</a:t>
            </a:r>
          </a:p>
          <a:p>
            <a:pPr marL="171450" indent="-171450">
              <a:buFontTx/>
              <a:buChar char="-"/>
            </a:pPr>
            <a:endParaRPr lang="en-US" b="0" baseline="0" dirty="0"/>
          </a:p>
          <a:p>
            <a:pPr marL="171450" indent="-171450">
              <a:buFontTx/>
              <a:buChar char="-"/>
            </a:pPr>
            <a:endParaRPr lang="en-US" b="0" baseline="0" dirty="0"/>
          </a:p>
          <a:p>
            <a:pPr marL="171450" indent="-171450">
              <a:buFontTx/>
              <a:buChar char="-"/>
            </a:pPr>
            <a:r>
              <a:rPr lang="en-US" b="0" baseline="0" dirty="0"/>
              <a:t>ELK </a:t>
            </a:r>
            <a:r>
              <a:rPr lang="en-US" b="0" baseline="0" dirty="0" err="1"/>
              <a:t>Elasticsearch</a:t>
            </a:r>
            <a:r>
              <a:rPr lang="en-US" b="0" baseline="0" dirty="0"/>
              <a:t> </a:t>
            </a:r>
            <a:r>
              <a:rPr lang="en-US" b="0" baseline="0" dirty="0" err="1"/>
              <a:t>Logstash</a:t>
            </a:r>
            <a:r>
              <a:rPr lang="en-US" b="0" baseline="0" dirty="0"/>
              <a:t> </a:t>
            </a:r>
            <a:r>
              <a:rPr lang="en-US" b="0" baseline="0" dirty="0" err="1"/>
              <a:t>Kibana</a:t>
            </a:r>
            <a:endParaRPr lang="en-US" b="1" dirty="0"/>
          </a:p>
        </p:txBody>
      </p:sp>
      <p:sp>
        <p:nvSpPr>
          <p:cNvPr id="4" name="Slide Number Placeholder 3"/>
          <p:cNvSpPr>
            <a:spLocks noGrp="1"/>
          </p:cNvSpPr>
          <p:nvPr>
            <p:ph type="sldNum" sz="quarter" idx="10"/>
          </p:nvPr>
        </p:nvSpPr>
        <p:spPr/>
        <p:txBody>
          <a:bodyPr/>
          <a:lstStyle/>
          <a:p>
            <a:fld id="{3E2FC9AB-7B39-4BAC-9708-E80D5B372A62}" type="slidenum">
              <a:rPr lang="en-US" smtClean="0"/>
              <a:t>17</a:t>
            </a:fld>
            <a:endParaRPr lang="en-US"/>
          </a:p>
        </p:txBody>
      </p:sp>
    </p:spTree>
    <p:extLst>
      <p:ext uri="{BB962C8B-B14F-4D97-AF65-F5344CB8AC3E}">
        <p14:creationId xmlns:p14="http://schemas.microsoft.com/office/powerpoint/2010/main" val="173158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deep dive into two important aspects of DevOps for data science. Source code management and containerization. </a:t>
            </a:r>
          </a:p>
          <a:p>
            <a:endParaRPr lang="en-US" dirty="0"/>
          </a:p>
          <a:p>
            <a:r>
              <a:rPr lang="en-US" dirty="0"/>
              <a:t>Git is different from other SCM’s in that the code check-in/check-out process is independent of the code sharing process.</a:t>
            </a:r>
          </a:p>
          <a:p>
            <a:endParaRPr lang="en-US" dirty="0"/>
          </a:p>
          <a:p>
            <a:r>
              <a:rPr lang="en-US" dirty="0"/>
              <a:t>With </a:t>
            </a:r>
            <a:r>
              <a:rPr lang="en-US" dirty="0" err="1"/>
              <a:t>git</a:t>
            </a:r>
            <a:r>
              <a:rPr lang="en-US" dirty="0"/>
              <a:t> you can commit code changes locally</a:t>
            </a:r>
            <a:r>
              <a:rPr lang="en-US" baseline="0" dirty="0"/>
              <a:t> and then when you need to share with another person (or system in the case of DevOps) you can push the code changes to a remote repository. </a:t>
            </a:r>
          </a:p>
          <a:p>
            <a:endParaRPr lang="en-US" baseline="0" dirty="0"/>
          </a:p>
          <a:p>
            <a:r>
              <a:rPr lang="en-US" baseline="0" dirty="0"/>
              <a:t>The diagram explains a basic </a:t>
            </a:r>
            <a:r>
              <a:rPr lang="en-US" baseline="0" dirty="0" err="1"/>
              <a:t>Git</a:t>
            </a:r>
            <a:r>
              <a:rPr lang="en-US" baseline="0" dirty="0"/>
              <a:t> work flow. The working directory, staging area and Repository are local to the developer. The .git repository is a special folder which tracks changes to the working directory. </a:t>
            </a:r>
          </a:p>
          <a:p>
            <a:endParaRPr lang="en-US" baseline="0" dirty="0"/>
          </a:p>
          <a:p>
            <a:r>
              <a:rPr lang="en-US" baseline="0" dirty="0"/>
              <a:t>[Explain the rest]</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18</a:t>
            </a:fld>
            <a:endParaRPr lang="en-US"/>
          </a:p>
        </p:txBody>
      </p:sp>
    </p:spTree>
    <p:extLst>
      <p:ext uri="{BB962C8B-B14F-4D97-AF65-F5344CB8AC3E}">
        <p14:creationId xmlns:p14="http://schemas.microsoft.com/office/powerpoint/2010/main" val="907512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great resources for those Data Scientists looking to learn git.</a:t>
            </a:r>
          </a:p>
          <a:p>
            <a:endParaRPr lang="en-US" dirty="0"/>
          </a:p>
          <a:p>
            <a:r>
              <a:rPr lang="en-US" dirty="0"/>
              <a:t>The first “Development Workflows for Data Scientists” is an O’Reilly media book by the authors of GitHub. It a great overview of how Git and Github can help data scientists with their workflows.</a:t>
            </a:r>
          </a:p>
          <a:p>
            <a:endParaRPr lang="en-US" dirty="0"/>
          </a:p>
          <a:p>
            <a:r>
              <a:rPr lang="en-US" dirty="0"/>
              <a:t>The second “Introduction to Git for Data Science” is a </a:t>
            </a:r>
            <a:r>
              <a:rPr lang="en-US" dirty="0" err="1"/>
              <a:t>DataCamp</a:t>
            </a:r>
            <a:r>
              <a:rPr lang="en-US" dirty="0"/>
              <a:t> course. It’s more hands on and in-depth than the book.</a:t>
            </a:r>
          </a:p>
        </p:txBody>
      </p:sp>
      <p:sp>
        <p:nvSpPr>
          <p:cNvPr id="4" name="Slide Number Placeholder 3"/>
          <p:cNvSpPr>
            <a:spLocks noGrp="1"/>
          </p:cNvSpPr>
          <p:nvPr>
            <p:ph type="sldNum" sz="quarter" idx="10"/>
          </p:nvPr>
        </p:nvSpPr>
        <p:spPr/>
        <p:txBody>
          <a:bodyPr/>
          <a:lstStyle/>
          <a:p>
            <a:fld id="{3E2FC9AB-7B39-4BAC-9708-E80D5B372A62}" type="slidenum">
              <a:rPr lang="en-US" smtClean="0"/>
              <a:t>19</a:t>
            </a:fld>
            <a:endParaRPr lang="en-US"/>
          </a:p>
        </p:txBody>
      </p:sp>
    </p:spTree>
    <p:extLst>
      <p:ext uri="{BB962C8B-B14F-4D97-AF65-F5344CB8AC3E}">
        <p14:creationId xmlns:p14="http://schemas.microsoft.com/office/powerpoint/2010/main" val="3704683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version control is a git workflow for data science teams. It is a command line interface which integrates Git or GitHub for your code and Cloud Storage such as Amazon S3 or Google Cloud Platform for your data. </a:t>
            </a:r>
          </a:p>
          <a:p>
            <a:endParaRPr lang="en-US" dirty="0"/>
          </a:p>
          <a:p>
            <a:r>
              <a:rPr lang="en-US" dirty="0"/>
              <a:t>DVC encapsulates best practices of data science teams in the exploratory data science pipeline where the data scientists are constantly writing code to engineer features, split data sets, train models, and evaluate them.</a:t>
            </a:r>
          </a:p>
          <a:p>
            <a:endParaRPr lang="en-US" dirty="0"/>
          </a:p>
          <a:p>
            <a:r>
              <a:rPr lang="en-US" dirty="0"/>
              <a:t>It does this by storing the code in Git (where it belongs) and the data in shared storage outside of git (data is not code and does not belong in git). This simplifies the best practices of using git in data science, and is ideal for code sharing among teams. </a:t>
            </a:r>
          </a:p>
        </p:txBody>
      </p:sp>
      <p:sp>
        <p:nvSpPr>
          <p:cNvPr id="4" name="Slide Number Placeholder 3"/>
          <p:cNvSpPr>
            <a:spLocks noGrp="1"/>
          </p:cNvSpPr>
          <p:nvPr>
            <p:ph type="sldNum" sz="quarter" idx="10"/>
          </p:nvPr>
        </p:nvSpPr>
        <p:spPr/>
        <p:txBody>
          <a:bodyPr/>
          <a:lstStyle/>
          <a:p>
            <a:fld id="{3E2FC9AB-7B39-4BAC-9708-E80D5B372A62}" type="slidenum">
              <a:rPr lang="en-US" smtClean="0"/>
              <a:t>20</a:t>
            </a:fld>
            <a:endParaRPr lang="en-US"/>
          </a:p>
        </p:txBody>
      </p:sp>
    </p:spTree>
    <p:extLst>
      <p:ext uri="{BB962C8B-B14F-4D97-AF65-F5344CB8AC3E}">
        <p14:creationId xmlns:p14="http://schemas.microsoft.com/office/powerpoint/2010/main" val="248343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like to think about data science from an analytics perspective. I find most people unfamiliar with data science can understand it when I approach it this way. </a:t>
            </a:r>
          </a:p>
          <a:p>
            <a:endParaRPr lang="en-US" dirty="0"/>
          </a:p>
          <a:p>
            <a:r>
              <a:rPr lang="en-US" dirty="0"/>
              <a:t>Analytics is about obtaining insights from data, while data science is more targeted</a:t>
            </a:r>
            <a:r>
              <a:rPr lang="en-US" baseline="0" dirty="0"/>
              <a:t>, its </a:t>
            </a:r>
            <a:r>
              <a:rPr lang="en-US" dirty="0"/>
              <a:t>about supporting the decision making process with data.</a:t>
            </a:r>
          </a:p>
          <a:p>
            <a:endParaRPr lang="en-US" baseline="0" dirty="0"/>
          </a:p>
          <a:p>
            <a:pPr marL="171450" indent="-171450">
              <a:buFont typeface="Arial" panose="020B0604020202020204" pitchFamily="34" charset="0"/>
              <a:buChar char="•"/>
            </a:pPr>
            <a:r>
              <a:rPr lang="en-US" baseline="0" dirty="0"/>
              <a:t>With Retrospective analytics, we know what happened, then there is a great deal of manual effort to turn that into decisions and actions.</a:t>
            </a:r>
          </a:p>
          <a:p>
            <a:pPr marL="171450" indent="-171450">
              <a:buFont typeface="Arial" panose="020B0604020202020204" pitchFamily="34" charset="0"/>
              <a:buChar char="•"/>
            </a:pPr>
            <a:r>
              <a:rPr lang="en-US" baseline="0" dirty="0"/>
              <a:t>With Diagnostic Analytics, we know why something happened, but we still need manual effort to turn that into decisions and actions.</a:t>
            </a:r>
          </a:p>
          <a:p>
            <a:pPr marL="171450" indent="-171450">
              <a:buFont typeface="Arial" panose="020B0604020202020204" pitchFamily="34" charset="0"/>
              <a:buChar char="•"/>
            </a:pPr>
            <a:r>
              <a:rPr lang="en-US" baseline="0" dirty="0"/>
              <a:t>With Predictive analytics we know what’s going to happen so very little manual intervention is required to make a decision or take an action.</a:t>
            </a:r>
          </a:p>
          <a:p>
            <a:pPr marL="171450" indent="-171450">
              <a:buFont typeface="Arial" panose="020B0604020202020204" pitchFamily="34" charset="0"/>
              <a:buChar char="•"/>
            </a:pPr>
            <a:r>
              <a:rPr lang="en-US" baseline="0" dirty="0"/>
              <a:t>With Prescriptive analytics the process through to decision or action is automated. Automated decision making is called “decision support” while automated actions are called “decision automation” </a:t>
            </a:r>
          </a:p>
          <a:p>
            <a:endParaRPr lang="en-US" dirty="0"/>
          </a:p>
          <a:p>
            <a:r>
              <a:rPr lang="en-US" dirty="0"/>
              <a:t>[ADVANCE]</a:t>
            </a:r>
          </a:p>
          <a:p>
            <a:endParaRPr lang="en-US" dirty="0"/>
          </a:p>
          <a:p>
            <a:r>
              <a:rPr lang="en-US" dirty="0"/>
              <a:t>Data Science sits firmly in the realm of decision automation, decision support and predictive analytics. We  use data to drive our decision making.</a:t>
            </a:r>
          </a:p>
        </p:txBody>
      </p:sp>
      <p:sp>
        <p:nvSpPr>
          <p:cNvPr id="4" name="Slide Number Placeholder 3"/>
          <p:cNvSpPr>
            <a:spLocks noGrp="1"/>
          </p:cNvSpPr>
          <p:nvPr>
            <p:ph type="sldNum" sz="quarter" idx="10"/>
          </p:nvPr>
        </p:nvSpPr>
        <p:spPr/>
        <p:txBody>
          <a:bodyPr/>
          <a:lstStyle/>
          <a:p>
            <a:fld id="{1FB8DE1D-8E33-4945-8725-E31E97FC6CBB}" type="slidenum">
              <a:rPr lang="en-US" smtClean="0"/>
              <a:t>3</a:t>
            </a:fld>
            <a:endParaRPr lang="en-US"/>
          </a:p>
        </p:txBody>
      </p:sp>
    </p:spTree>
    <p:extLst>
      <p:ext uri="{BB962C8B-B14F-4D97-AF65-F5344CB8AC3E}">
        <p14:creationId xmlns:p14="http://schemas.microsoft.com/office/powerpoint/2010/main" val="644042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Wordpress</a:t>
            </a:r>
            <a:r>
              <a:rPr lang="en-US" dirty="0"/>
              <a:t> is a popular blog website application. It’s typically used as an example of how containerization works making it the </a:t>
            </a:r>
            <a:r>
              <a:rPr lang="en-US" sz="1200" dirty="0"/>
              <a:t>– The Hello Word of Containerization</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22</a:t>
            </a:fld>
            <a:endParaRPr lang="en-US"/>
          </a:p>
        </p:txBody>
      </p:sp>
    </p:spTree>
    <p:extLst>
      <p:ext uri="{BB962C8B-B14F-4D97-AF65-F5344CB8AC3E}">
        <p14:creationId xmlns:p14="http://schemas.microsoft.com/office/powerpoint/2010/main" val="2435256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Everything is on one server</a:t>
            </a:r>
          </a:p>
          <a:p>
            <a:pPr marL="171450" indent="-171450">
              <a:buFont typeface="Arial" panose="020B0604020202020204" pitchFamily="34" charset="0"/>
              <a:buChar char="•"/>
            </a:pPr>
            <a:r>
              <a:rPr lang="en-US" dirty="0"/>
              <a:t>Inefficient use of hardware –Dedicated hardware for test and development usually sits idle.</a:t>
            </a:r>
          </a:p>
          <a:p>
            <a:pPr marL="171450" indent="-171450">
              <a:buFont typeface="Arial" panose="020B0604020202020204" pitchFamily="34" charset="0"/>
              <a:buChar char="•"/>
            </a:pPr>
            <a:r>
              <a:rPr lang="en-US" dirty="0"/>
              <a:t>The only way to scale is to upgrade the hardware. – Buy more memory or upgrade the server.</a:t>
            </a:r>
          </a:p>
          <a:p>
            <a:pPr marL="171450" indent="-171450">
              <a:buFont typeface="Arial" panose="020B0604020202020204" pitchFamily="34" charset="0"/>
              <a:buChar char="•"/>
            </a:pPr>
            <a:r>
              <a:rPr lang="en-US" dirty="0"/>
              <a:t>Easy to administer and secure – There’s only 3 operating systems to administer and harden</a:t>
            </a:r>
          </a:p>
          <a:p>
            <a:pPr marL="171450" indent="-171450">
              <a:buFont typeface="Arial" panose="020B0604020202020204" pitchFamily="34" charset="0"/>
              <a:buChar char="•"/>
            </a:pPr>
            <a:r>
              <a:rPr lang="en-US" dirty="0"/>
              <a:t>Need to duplicate the same environment in dev, test and prod which is wasteful – high hardware costs.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E1FE140-0363-44EC-BA88-1BC3F722D67C}" type="slidenum">
              <a:rPr lang="en-US" smtClean="0"/>
              <a:t>23</a:t>
            </a:fld>
            <a:endParaRPr lang="en-US"/>
          </a:p>
        </p:txBody>
      </p:sp>
    </p:spTree>
    <p:extLst>
      <p:ext uri="{BB962C8B-B14F-4D97-AF65-F5344CB8AC3E}">
        <p14:creationId xmlns:p14="http://schemas.microsoft.com/office/powerpoint/2010/main" val="4248480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up components / services into their own server –we know scaling this way is good, but its also costly</a:t>
            </a:r>
          </a:p>
          <a:p>
            <a:r>
              <a:rPr lang="en-US" dirty="0"/>
              <a:t>This separates concerns and makes the system easier to secure and manage – we can use the web server and the database server independently. We don’t need to install extra libraries on the server – only those needed to accomplish the job.</a:t>
            </a:r>
          </a:p>
          <a:p>
            <a:r>
              <a:rPr lang="en-US" dirty="0"/>
              <a:t>Costs of multiple hardware and operating systems to maintain. – This example has 2X the hardware!</a:t>
            </a:r>
          </a:p>
          <a:p>
            <a:r>
              <a:rPr lang="en-US" dirty="0"/>
              <a:t>Maintain extra versions for test and development – more hardware and operating systems.</a:t>
            </a:r>
          </a:p>
          <a:p>
            <a:endParaRPr lang="en-US" dirty="0"/>
          </a:p>
        </p:txBody>
      </p:sp>
      <p:sp>
        <p:nvSpPr>
          <p:cNvPr id="4" name="Slide Number Placeholder 3"/>
          <p:cNvSpPr>
            <a:spLocks noGrp="1"/>
          </p:cNvSpPr>
          <p:nvPr>
            <p:ph type="sldNum" sz="quarter" idx="10"/>
          </p:nvPr>
        </p:nvSpPr>
        <p:spPr/>
        <p:txBody>
          <a:bodyPr/>
          <a:lstStyle/>
          <a:p>
            <a:fld id="{0E1FE140-0363-44EC-BA88-1BC3F722D67C}" type="slidenum">
              <a:rPr lang="en-US" smtClean="0"/>
              <a:t>24</a:t>
            </a:fld>
            <a:endParaRPr lang="en-US"/>
          </a:p>
        </p:txBody>
      </p:sp>
    </p:spTree>
    <p:extLst>
      <p:ext uri="{BB962C8B-B14F-4D97-AF65-F5344CB8AC3E}">
        <p14:creationId xmlns:p14="http://schemas.microsoft.com/office/powerpoint/2010/main" val="546323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Virtualization maximizes our hardware investment as we can run multiple operating systems with separate environments over the same hardware.</a:t>
            </a:r>
          </a:p>
          <a:p>
            <a:endParaRPr lang="en-US" dirty="0"/>
          </a:p>
          <a:p>
            <a:r>
              <a:rPr lang="en-US" dirty="0"/>
              <a:t>This allows us to scale horizontally and break up our application into multiple services which support an isolation of responsibilities across the application’s components.</a:t>
            </a:r>
          </a:p>
          <a:p>
            <a:endParaRPr lang="en-US" dirty="0"/>
          </a:p>
          <a:p>
            <a:r>
              <a:rPr lang="en-US" dirty="0"/>
              <a:t>Virtualization does not reduce the management complexity. We still have to manage 6 operating systems in this example, and with each operating system in isolation, configurations can get out of sync.</a:t>
            </a:r>
          </a:p>
        </p:txBody>
      </p:sp>
      <p:sp>
        <p:nvSpPr>
          <p:cNvPr id="4" name="Slide Number Placeholder 3"/>
          <p:cNvSpPr>
            <a:spLocks noGrp="1"/>
          </p:cNvSpPr>
          <p:nvPr>
            <p:ph type="sldNum" sz="quarter" idx="10"/>
          </p:nvPr>
        </p:nvSpPr>
        <p:spPr/>
        <p:txBody>
          <a:bodyPr/>
          <a:lstStyle/>
          <a:p>
            <a:fld id="{0E1FE140-0363-44EC-BA88-1BC3F722D67C}" type="slidenum">
              <a:rPr lang="en-US" smtClean="0"/>
              <a:t>25</a:t>
            </a:fld>
            <a:endParaRPr lang="en-US"/>
          </a:p>
        </p:txBody>
      </p:sp>
    </p:spTree>
    <p:extLst>
      <p:ext uri="{BB962C8B-B14F-4D97-AF65-F5344CB8AC3E}">
        <p14:creationId xmlns:p14="http://schemas.microsoft.com/office/powerpoint/2010/main" val="3697048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26</a:t>
            </a:fld>
            <a:endParaRPr lang="en-US"/>
          </a:p>
        </p:txBody>
      </p:sp>
    </p:spTree>
    <p:extLst>
      <p:ext uri="{BB962C8B-B14F-4D97-AF65-F5344CB8AC3E}">
        <p14:creationId xmlns:p14="http://schemas.microsoft.com/office/powerpoint/2010/main" val="798109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containerization are:</a:t>
            </a:r>
          </a:p>
          <a:p>
            <a:endParaRPr lang="en-US" dirty="0"/>
          </a:p>
          <a:p>
            <a:r>
              <a:rPr lang="en-US" dirty="0"/>
              <a:t>Consistent Environment- it’s the same environment everywhere it runs.</a:t>
            </a:r>
          </a:p>
          <a:p>
            <a:r>
              <a:rPr lang="en-US" dirty="0"/>
              <a:t>Portable – They run anywhere you can install the container runtime.</a:t>
            </a:r>
          </a:p>
          <a:p>
            <a:r>
              <a:rPr lang="en-US" dirty="0"/>
              <a:t>Cloud-Friendly / Ready – The containers can be easily run in the cloud with zero additional configuration.</a:t>
            </a:r>
          </a:p>
          <a:p>
            <a:r>
              <a:rPr lang="en-US" dirty="0"/>
              <a:t>Isolated – containers run on the same host but are isolated from one another</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27</a:t>
            </a:fld>
            <a:endParaRPr lang="en-US"/>
          </a:p>
        </p:txBody>
      </p:sp>
    </p:spTree>
    <p:extLst>
      <p:ext uri="{BB962C8B-B14F-4D97-AF65-F5344CB8AC3E}">
        <p14:creationId xmlns:p14="http://schemas.microsoft.com/office/powerpoint/2010/main" val="3804641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all the things required to be installed on a new employee’s computer before she can get started on the data science team.</a:t>
            </a:r>
          </a:p>
          <a:p>
            <a:endParaRPr lang="en-US" dirty="0"/>
          </a:p>
          <a:p>
            <a:r>
              <a:rPr lang="en-US" dirty="0"/>
              <a:t>[ADVANCE]</a:t>
            </a:r>
          </a:p>
          <a:p>
            <a:endParaRPr lang="en-US" dirty="0"/>
          </a:p>
          <a:p>
            <a:r>
              <a:rPr lang="en-US" dirty="0"/>
              <a:t>That’s a lot of stuff. Now let’s see how it works with containerization:</a:t>
            </a:r>
          </a:p>
          <a:p>
            <a:endParaRPr lang="en-US" dirty="0"/>
          </a:p>
          <a:p>
            <a:r>
              <a:rPr lang="en-US" dirty="0"/>
              <a:t>Explain what </a:t>
            </a:r>
            <a:r>
              <a:rPr lang="en-US"/>
              <a:t>is going on here.</a:t>
            </a:r>
            <a:endParaRPr lang="en-US" dirty="0"/>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28</a:t>
            </a:fld>
            <a:endParaRPr lang="en-US"/>
          </a:p>
        </p:txBody>
      </p:sp>
    </p:spTree>
    <p:extLst>
      <p:ext uri="{BB962C8B-B14F-4D97-AF65-F5344CB8AC3E}">
        <p14:creationId xmlns:p14="http://schemas.microsoft.com/office/powerpoint/2010/main" val="2515380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put it all together with an example, specifically one which demonstrates how </a:t>
            </a:r>
            <a:r>
              <a:rPr lang="en-US" dirty="0" err="1"/>
              <a:t>devops</a:t>
            </a:r>
            <a:r>
              <a:rPr lang="en-US" dirty="0"/>
              <a:t> address the challenge of deploying a data product.</a:t>
            </a:r>
          </a:p>
          <a:p>
            <a:endParaRPr lang="en-US" dirty="0"/>
          </a:p>
          <a:p>
            <a:r>
              <a:rPr lang="en-US" dirty="0"/>
              <a:t>Specifically the diagram, taken from the book “Development Workflows for Data Scientists” depicts how Scotiabank deploys its risk management models to production.  </a:t>
            </a:r>
          </a:p>
          <a:p>
            <a:endParaRPr lang="en-US" dirty="0"/>
          </a:p>
          <a:p>
            <a:r>
              <a:rPr lang="en-US" dirty="0"/>
              <a:t>The data scientist commits the model to GitHub, which initiates a TeamCity Build of the infrastructure required containers which then get stored in </a:t>
            </a:r>
            <a:r>
              <a:rPr lang="en-US" dirty="0" err="1"/>
              <a:t>artifactory</a:t>
            </a:r>
            <a:r>
              <a:rPr lang="en-US" dirty="0"/>
              <a:t>. Concurrently, the Puppet server (</a:t>
            </a:r>
            <a:r>
              <a:rPr lang="en-US" dirty="0" err="1"/>
              <a:t>adorabily</a:t>
            </a:r>
            <a:r>
              <a:rPr lang="en-US" dirty="0"/>
              <a:t> named the puppet master) grabs configuration data from the github repository and along with the packaged container, deploys to Amazon EC2. </a:t>
            </a:r>
          </a:p>
          <a:p>
            <a:endParaRPr lang="en-US" dirty="0"/>
          </a:p>
          <a:p>
            <a:r>
              <a:rPr lang="en-US" dirty="0"/>
              <a:t>Meanwhile other data scientists use the model to manage risk scenarios.</a:t>
            </a:r>
          </a:p>
          <a:p>
            <a:endParaRPr lang="en-US" dirty="0"/>
          </a:p>
          <a:p>
            <a:r>
              <a:rPr lang="en-US" dirty="0"/>
              <a:t>DevOps automates the process of taking the work of one data science team and placing it into the hands of another!</a:t>
            </a:r>
          </a:p>
          <a:p>
            <a:endParaRPr lang="en-US" dirty="0"/>
          </a:p>
          <a:p>
            <a:endParaRPr lang="en-US" dirty="0"/>
          </a:p>
          <a:p>
            <a:endParaRPr lang="en-US" dirty="0"/>
          </a:p>
          <a:p>
            <a:r>
              <a:rPr lang="en-US" dirty="0"/>
              <a:t>The data persists in the  RDS = Amazon Relational Data Service</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29</a:t>
            </a:fld>
            <a:endParaRPr lang="en-US"/>
          </a:p>
        </p:txBody>
      </p:sp>
    </p:spTree>
    <p:extLst>
      <p:ext uri="{BB962C8B-B14F-4D97-AF65-F5344CB8AC3E}">
        <p14:creationId xmlns:p14="http://schemas.microsoft.com/office/powerpoint/2010/main" val="2391399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conclude with some Data Science cloud offerings.</a:t>
            </a:r>
          </a:p>
        </p:txBody>
      </p:sp>
      <p:sp>
        <p:nvSpPr>
          <p:cNvPr id="4" name="Slide Number Placeholder 3"/>
          <p:cNvSpPr>
            <a:spLocks noGrp="1"/>
          </p:cNvSpPr>
          <p:nvPr>
            <p:ph type="sldNum" sz="quarter" idx="10"/>
          </p:nvPr>
        </p:nvSpPr>
        <p:spPr/>
        <p:txBody>
          <a:bodyPr/>
          <a:lstStyle/>
          <a:p>
            <a:fld id="{0E1FE140-0363-44EC-BA88-1BC3F722D67C}" type="slidenum">
              <a:rPr lang="en-US" smtClean="0"/>
              <a:t>30</a:t>
            </a:fld>
            <a:endParaRPr lang="en-US"/>
          </a:p>
        </p:txBody>
      </p:sp>
    </p:spTree>
    <p:extLst>
      <p:ext uri="{BB962C8B-B14F-4D97-AF65-F5344CB8AC3E}">
        <p14:creationId xmlns:p14="http://schemas.microsoft.com/office/powerpoint/2010/main" val="307983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webinar will provide an overview of dev ops technologies like containerization, scripting an source code management and explain how they can be used to help data science teams collaborate, address setup / dependency issues, and trivialize deployment of data science products to public or private clouds.</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32</a:t>
            </a:fld>
            <a:endParaRPr lang="en-US"/>
          </a:p>
        </p:txBody>
      </p:sp>
    </p:spTree>
    <p:extLst>
      <p:ext uri="{BB962C8B-B14F-4D97-AF65-F5344CB8AC3E}">
        <p14:creationId xmlns:p14="http://schemas.microsoft.com/office/powerpoint/2010/main" val="249358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models of the data science process. I grabbed this one from Wikipedia because its so simple,</a:t>
            </a:r>
            <a:r>
              <a:rPr lang="en-US" baseline="0" dirty="0"/>
              <a:t> </a:t>
            </a:r>
            <a:r>
              <a:rPr lang="en-US" dirty="0"/>
              <a:t>direct, and fits well within the context of my talk. Let me walk you through</a:t>
            </a:r>
            <a:r>
              <a:rPr lang="en-US" baseline="0" dirty="0"/>
              <a:t> the data science process.</a:t>
            </a:r>
            <a:endParaRPr lang="en-US" dirty="0"/>
          </a:p>
          <a:p>
            <a:endParaRPr lang="en-US" dirty="0"/>
          </a:p>
          <a:p>
            <a:r>
              <a:rPr lang="en-US" dirty="0"/>
              <a:t>We might spend some time in Exploratory data analysis, eventually finding insights, and then building a machine learning model to help make decisions.</a:t>
            </a:r>
          </a:p>
        </p:txBody>
      </p:sp>
      <p:sp>
        <p:nvSpPr>
          <p:cNvPr id="4" name="Slide Number Placeholder 3"/>
          <p:cNvSpPr>
            <a:spLocks noGrp="1"/>
          </p:cNvSpPr>
          <p:nvPr>
            <p:ph type="sldNum" sz="quarter" idx="10"/>
          </p:nvPr>
        </p:nvSpPr>
        <p:spPr/>
        <p:txBody>
          <a:bodyPr/>
          <a:lstStyle/>
          <a:p>
            <a:fld id="{3E2FC9AB-7B39-4BAC-9708-E80D5B372A62}" type="slidenum">
              <a:rPr lang="en-US" smtClean="0"/>
              <a:t>4</a:t>
            </a:fld>
            <a:endParaRPr lang="en-US"/>
          </a:p>
        </p:txBody>
      </p:sp>
    </p:spTree>
    <p:extLst>
      <p:ext uri="{BB962C8B-B14F-4D97-AF65-F5344CB8AC3E}">
        <p14:creationId xmlns:p14="http://schemas.microsoft.com/office/powerpoint/2010/main" val="127027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D58E933-D754-418E-855D-E5AA60F0C2F0}"/>
              </a:ext>
            </a:extLst>
          </p:cNvPr>
          <p:cNvSpPr>
            <a:spLocks noGrp="1"/>
          </p:cNvSpPr>
          <p:nvPr>
            <p:ph type="body" idx="1"/>
          </p:nvPr>
        </p:nvSpPr>
        <p:spPr/>
        <p:txBody>
          <a:bodyPr/>
          <a:lstStyle/>
          <a:p>
            <a:r>
              <a:rPr lang="en-US" dirty="0"/>
              <a:t>Let suppose you want to create an app so that when you take a picture of an object it will instantly tell you whether that object is a hot dog or not. Let’s see how the data science process applies to this example.</a:t>
            </a:r>
          </a:p>
          <a:p>
            <a:endParaRPr lang="en-US" dirty="0"/>
          </a:p>
          <a:p>
            <a:r>
              <a:rPr lang="en-US" dirty="0"/>
              <a:t>Supervised learning to train a model based on photos classified as either a hot dog or not</a:t>
            </a:r>
          </a:p>
          <a:p>
            <a:endParaRPr lang="en-US" dirty="0"/>
          </a:p>
          <a:p>
            <a:r>
              <a:rPr lang="en-US" dirty="0"/>
              <a:t>Need a classifier – naïve </a:t>
            </a:r>
            <a:r>
              <a:rPr lang="en-US" dirty="0" err="1"/>
              <a:t>bayes</a:t>
            </a:r>
            <a:r>
              <a:rPr lang="en-US" dirty="0"/>
              <a:t>, decision tree, etc.</a:t>
            </a:r>
          </a:p>
          <a:p>
            <a:endParaRPr lang="en-US" dirty="0"/>
          </a:p>
          <a:p>
            <a:r>
              <a:rPr lang="en-US" dirty="0"/>
              <a:t>Data Science tells us that this type of problem is better solved with more data so we collect a vast mount of data, prepare it and use it to train our model. </a:t>
            </a:r>
          </a:p>
          <a:p>
            <a:endParaRPr lang="en-US" dirty="0"/>
          </a:p>
          <a:p>
            <a:r>
              <a:rPr lang="en-US" dirty="0"/>
              <a:t>We then evaluate our model’s accuracy and try different things to improve it. </a:t>
            </a:r>
          </a:p>
          <a:p>
            <a:endParaRPr lang="en-US" dirty="0"/>
          </a:p>
          <a:p>
            <a:r>
              <a:rPr lang="en-US" dirty="0"/>
              <a:t>Once we get the model the way we like we can roll it into production. For a mobile app, this could mean our model is a web API – a simple “function” on the web where the photo is the input and whether it’s a hot dog is output. This is an example of a data product. The model is placed in production and used by millions of users who download the app. </a:t>
            </a:r>
          </a:p>
          <a:p>
            <a:endParaRPr lang="en-US" dirty="0"/>
          </a:p>
          <a:p>
            <a:r>
              <a:rPr lang="en-US" dirty="0"/>
              <a:t>We might consider a version of the app which allows the user to provide feedback when a photo is incorrectly classified. This feedback would then be used to train a new version of the model which would eventually roll into an update version.</a:t>
            </a:r>
          </a:p>
          <a:p>
            <a:endParaRPr lang="en-US" dirty="0"/>
          </a:p>
          <a:p>
            <a:r>
              <a:rPr lang="en-US" dirty="0"/>
              <a:t>Rinse  Lather Repeat</a:t>
            </a:r>
          </a:p>
        </p:txBody>
      </p:sp>
    </p:spTree>
    <p:extLst>
      <p:ext uri="{BB962C8B-B14F-4D97-AF65-F5344CB8AC3E}">
        <p14:creationId xmlns:p14="http://schemas.microsoft.com/office/powerpoint/2010/main" val="2595759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Dealing with data sets </a:t>
            </a:r>
            <a:r>
              <a:rPr lang="en-US" dirty="0"/>
              <a:t>– How do you share them across your data science team?</a:t>
            </a:r>
          </a:p>
          <a:p>
            <a:r>
              <a:rPr lang="en-US" b="1" dirty="0"/>
              <a:t>Reproducing Experiments </a:t>
            </a:r>
            <a:r>
              <a:rPr lang="en-US" dirty="0"/>
              <a:t>– How easy is it to take the R code you’ve written along with its dependencies and share it with your team mates do they can execute your code?</a:t>
            </a:r>
          </a:p>
          <a:p>
            <a:r>
              <a:rPr lang="en-US" b="1" dirty="0"/>
              <a:t>Working Together </a:t>
            </a:r>
            <a:r>
              <a:rPr lang="en-US" dirty="0"/>
              <a:t>– How do you work concurrently with a co-worker on a statistical model in Python ? You could divide the work</a:t>
            </a:r>
          </a:p>
          <a:p>
            <a:r>
              <a:rPr lang="en-US" b="1" dirty="0"/>
              <a:t>Deploying data products </a:t>
            </a:r>
            <a:r>
              <a:rPr lang="en-US" dirty="0"/>
              <a:t>– How do we move our findings into production and guarantee what we have done is reproduceable? </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1636791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context</a:t>
            </a:r>
            <a:r>
              <a:rPr lang="en-US" baseline="0" dirty="0"/>
              <a:t> with the data science process, here are the challenges. </a:t>
            </a:r>
          </a:p>
          <a:p>
            <a:endParaRPr lang="en-US" baseline="0" dirty="0"/>
          </a:p>
          <a:p>
            <a:r>
              <a:rPr lang="en-US" baseline="0" dirty="0"/>
              <a:t>[ADVANCE]</a:t>
            </a:r>
          </a:p>
          <a:p>
            <a:endParaRPr lang="en-US" baseline="0" dirty="0"/>
          </a:p>
          <a:p>
            <a:endParaRPr lang="en-US" baseline="0" dirty="0"/>
          </a:p>
          <a:p>
            <a:r>
              <a:rPr lang="en-US" baseline="0" dirty="0"/>
              <a:t>As we will see, Dev Ops can help!</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7</a:t>
            </a:fld>
            <a:endParaRPr lang="en-US"/>
          </a:p>
        </p:txBody>
      </p:sp>
    </p:spTree>
    <p:extLst>
      <p:ext uri="{BB962C8B-B14F-4D97-AF65-F5344CB8AC3E}">
        <p14:creationId xmlns:p14="http://schemas.microsoft.com/office/powerpoint/2010/main" val="1929177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define </a:t>
            </a:r>
            <a:r>
              <a:rPr lang="en-US" dirty="0" err="1"/>
              <a:t>devops</a:t>
            </a:r>
            <a:r>
              <a:rPr lang="en-US" dirty="0"/>
              <a:t>, let’s cover a few more things.  Every system</a:t>
            </a:r>
            <a:r>
              <a:rPr lang="en-US" baseline="0" dirty="0"/>
              <a:t> regardless of whether it includes data science or not </a:t>
            </a:r>
            <a:r>
              <a:rPr lang="en-US" dirty="0"/>
              <a:t>consists</a:t>
            </a:r>
            <a:r>
              <a:rPr lang="en-US" baseline="0" dirty="0"/>
              <a:t> of there components </a:t>
            </a:r>
            <a:r>
              <a:rPr lang="en-US" dirty="0"/>
              <a:t>Code, Data and Infrastructure. </a:t>
            </a:r>
          </a:p>
          <a:p>
            <a:endParaRPr lang="en-US" dirty="0"/>
          </a:p>
          <a:p>
            <a:r>
              <a:rPr lang="en-US" dirty="0"/>
              <a:t>[READ</a:t>
            </a:r>
            <a:r>
              <a:rPr lang="en-US" baseline="0" dirty="0"/>
              <a:t> BULLETS]</a:t>
            </a:r>
            <a:endParaRPr lang="en-US" dirty="0"/>
          </a:p>
          <a:p>
            <a:endParaRPr lang="en-US" dirty="0"/>
          </a:p>
          <a:p>
            <a:r>
              <a:rPr lang="en-US" dirty="0"/>
              <a:t>Consider our hotdog app.  </a:t>
            </a:r>
          </a:p>
          <a:p>
            <a:endParaRPr lang="en-US" dirty="0"/>
          </a:p>
          <a:p>
            <a:pPr marL="171450" indent="-171450">
              <a:buFontTx/>
              <a:buChar char="-"/>
            </a:pPr>
            <a:r>
              <a:rPr lang="en-US" dirty="0"/>
              <a:t>The code is our algorithm to determine whether it’s a hot dog, as well as the mobile app and web </a:t>
            </a:r>
            <a:r>
              <a:rPr lang="en-US" dirty="0" err="1"/>
              <a:t>api</a:t>
            </a:r>
            <a:r>
              <a:rPr lang="en-US" dirty="0"/>
              <a:t>. </a:t>
            </a:r>
          </a:p>
          <a:p>
            <a:pPr marL="171450" indent="-171450">
              <a:buFontTx/>
              <a:buChar char="-"/>
            </a:pPr>
            <a:r>
              <a:rPr lang="en-US" dirty="0"/>
              <a:t>The data are the photos we use to train the hot dog detection model and the feedback our users give us when the model is right or wrong. </a:t>
            </a:r>
          </a:p>
          <a:p>
            <a:pPr marL="171450" indent="-171450">
              <a:buFontTx/>
              <a:buChar char="-"/>
            </a:pPr>
            <a:r>
              <a:rPr lang="en-US" dirty="0"/>
              <a:t>The infrastructure are the servers needed to run the back end of the web app, store the images, feedback from the users, including the function which predicts if the photo is a hot dog.</a:t>
            </a:r>
          </a:p>
          <a:p>
            <a:endParaRPr lang="en-US" dirty="0"/>
          </a:p>
          <a:p>
            <a:r>
              <a:rPr lang="en-US" dirty="0"/>
              <a:t>Managing the code and data are relatively trivial, but the infrastructure can be a challenge, as we’ll see next. </a:t>
            </a:r>
          </a:p>
        </p:txBody>
      </p:sp>
      <p:sp>
        <p:nvSpPr>
          <p:cNvPr id="4" name="Slide Number Placeholder 3"/>
          <p:cNvSpPr>
            <a:spLocks noGrp="1"/>
          </p:cNvSpPr>
          <p:nvPr>
            <p:ph type="sldNum" sz="quarter" idx="10"/>
          </p:nvPr>
        </p:nvSpPr>
        <p:spPr/>
        <p:txBody>
          <a:bodyPr/>
          <a:lstStyle/>
          <a:p>
            <a:fld id="{3E2FC9AB-7B39-4BAC-9708-E80D5B372A62}" type="slidenum">
              <a:rPr lang="en-US" smtClean="0"/>
              <a:t>8</a:t>
            </a:fld>
            <a:endParaRPr lang="en-US"/>
          </a:p>
        </p:txBody>
      </p:sp>
    </p:spTree>
    <p:extLst>
      <p:ext uri="{BB962C8B-B14F-4D97-AF65-F5344CB8AC3E}">
        <p14:creationId xmlns:p14="http://schemas.microsoft.com/office/powerpoint/2010/main" val="219859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infrastructure is such a challenge in systems is because to manage our system properly we need three different infrastructures </a:t>
            </a:r>
          </a:p>
          <a:p>
            <a:endParaRPr lang="en-US" dirty="0"/>
          </a:p>
          <a:p>
            <a:r>
              <a:rPr lang="en-US" dirty="0"/>
              <a:t>Dev, Test, and Prod.</a:t>
            </a:r>
          </a:p>
          <a:p>
            <a:endParaRPr lang="en-US" dirty="0"/>
          </a:p>
          <a:p>
            <a:r>
              <a:rPr lang="en-US" dirty="0"/>
              <a:t>[READ</a:t>
            </a:r>
            <a:r>
              <a:rPr lang="en-US" baseline="0" dirty="0"/>
              <a:t> BULLETS]</a:t>
            </a:r>
            <a:endParaRPr lang="en-US" dirty="0"/>
          </a:p>
          <a:p>
            <a:endParaRPr lang="en-US" dirty="0"/>
          </a:p>
          <a:p>
            <a:r>
              <a:rPr lang="en-US" dirty="0"/>
              <a:t>What if we find a problem in our hot dog app or would like to release a new more accurate predictive model? It would be irresponsible to just correct it on the live production servers. In the case of the mobile app running on the phone, you CANT!  First we fix the problem and test it on our own system as the developer. Next, we deploy it to a test environment where others can test the changes. This also allows us to make sure our change plays </a:t>
            </a:r>
            <a:r>
              <a:rPr lang="en-US" dirty="0" err="1"/>
              <a:t>niice</a:t>
            </a:r>
            <a:r>
              <a:rPr lang="en-US" dirty="0"/>
              <a:t> with the other components in our system. Finally when everything looks good we move it into production.</a:t>
            </a:r>
          </a:p>
          <a:p>
            <a:endParaRPr lang="en-US" dirty="0"/>
          </a:p>
          <a:p>
            <a:r>
              <a:rPr lang="en-US" dirty="0"/>
              <a:t>This seems really simple, conceptually but actually its’ not. Systems are complex and their configurations can be difficult to reproduce. In addition, we must maintain and secure the infrastructure which runs our app. </a:t>
            </a:r>
          </a:p>
          <a:p>
            <a:endParaRPr lang="en-US" dirty="0"/>
          </a:p>
          <a:p>
            <a:r>
              <a:rPr lang="en-US" dirty="0"/>
              <a:t>Consider our hot dog detector runs Tensor flow and flask on python 3. Those applications must be installed in the dev, test, and prod environments. Furthermore, its more than likely you’re not doing this by yourself, so it would be several dev environments.  Yikes!</a:t>
            </a:r>
          </a:p>
        </p:txBody>
      </p:sp>
      <p:sp>
        <p:nvSpPr>
          <p:cNvPr id="4" name="Slide Number Placeholder 3"/>
          <p:cNvSpPr>
            <a:spLocks noGrp="1"/>
          </p:cNvSpPr>
          <p:nvPr>
            <p:ph type="sldNum" sz="quarter" idx="10"/>
          </p:nvPr>
        </p:nvSpPr>
        <p:spPr/>
        <p:txBody>
          <a:bodyPr/>
          <a:lstStyle/>
          <a:p>
            <a:fld id="{E564724E-7CB4-4288-908A-97852378BB2E}" type="slidenum">
              <a:rPr lang="en-US" smtClean="0"/>
              <a:t>9</a:t>
            </a:fld>
            <a:endParaRPr lang="en-US"/>
          </a:p>
        </p:txBody>
      </p:sp>
    </p:spTree>
    <p:extLst>
      <p:ext uri="{BB962C8B-B14F-4D97-AF65-F5344CB8AC3E}">
        <p14:creationId xmlns:p14="http://schemas.microsoft.com/office/powerpoint/2010/main" val="3427557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to discuss before we get into </a:t>
            </a:r>
            <a:r>
              <a:rPr lang="en-US" dirty="0" err="1"/>
              <a:t>devops</a:t>
            </a:r>
            <a:r>
              <a:rPr lang="en-US" dirty="0"/>
              <a:t> is how services are scaled.  </a:t>
            </a:r>
          </a:p>
          <a:p>
            <a:endParaRPr lang="en-US" dirty="0"/>
          </a:p>
          <a:p>
            <a:r>
              <a:rPr lang="en-US" dirty="0"/>
              <a:t>[CLICK, READ]</a:t>
            </a:r>
          </a:p>
          <a:p>
            <a:endParaRPr lang="en-US" dirty="0"/>
          </a:p>
          <a:p>
            <a:r>
              <a:rPr lang="en-US" dirty="0"/>
              <a:t>To be compatible with the </a:t>
            </a:r>
            <a:r>
              <a:rPr lang="en-US" dirty="0" err="1"/>
              <a:t>devOps</a:t>
            </a:r>
            <a:r>
              <a:rPr lang="en-US" dirty="0"/>
              <a:t> universe we need to build apps that scale out. More on this as we cover </a:t>
            </a:r>
            <a:r>
              <a:rPr lang="en-US" dirty="0" err="1"/>
              <a:t>devOps</a:t>
            </a:r>
            <a:r>
              <a:rPr lang="en-US" dirty="0"/>
              <a:t> next.</a:t>
            </a:r>
          </a:p>
        </p:txBody>
      </p:sp>
      <p:sp>
        <p:nvSpPr>
          <p:cNvPr id="4" name="Slide Number Placeholder 3"/>
          <p:cNvSpPr>
            <a:spLocks noGrp="1"/>
          </p:cNvSpPr>
          <p:nvPr>
            <p:ph type="sldNum" sz="quarter" idx="10"/>
          </p:nvPr>
        </p:nvSpPr>
        <p:spPr/>
        <p:txBody>
          <a:bodyPr/>
          <a:lstStyle/>
          <a:p>
            <a:fld id="{3E2FC9AB-7B39-4BAC-9708-E80D5B372A62}" type="slidenum">
              <a:rPr lang="en-US" smtClean="0"/>
              <a:t>10</a:t>
            </a:fld>
            <a:endParaRPr lang="en-US"/>
          </a:p>
        </p:txBody>
      </p:sp>
    </p:spTree>
    <p:extLst>
      <p:ext uri="{BB962C8B-B14F-4D97-AF65-F5344CB8AC3E}">
        <p14:creationId xmlns:p14="http://schemas.microsoft.com/office/powerpoint/2010/main" val="3239215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6A29-C009-441E-8BD8-352B7F53D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48D8A1-C195-4645-9431-8D9BB2C29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9AF562-BE71-44E5-AEE3-3A5C6FA21098}"/>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6A95F900-40FF-49AB-8592-0995933A82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63FA2B-5390-4830-AA40-3B8F7808D854}"/>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1327985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8226-43E8-4B29-B58F-965F41D636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E40673-2B4F-40E5-B910-6EFAB46BC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215A6-FE2A-4D04-A21C-23C1BE3339B3}"/>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44B85906-C6F0-44D4-9B4C-F10C5F97FF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53A257-85C0-48B1-9B09-5DBAE8E8F138}"/>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157425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52850-C67F-4B72-97E6-677A6F9D03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2BD197-1E74-4BD2-A130-679D30FF53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BE09C-6508-4105-B832-423CB5C67EBE}"/>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183800A3-E0FF-4F7C-98D6-A40DEB22B8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6CD915-4310-4ADD-90A7-3A01841EEC28}"/>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233981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B98C-574B-4C6F-B24C-DBAA23FD1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072EEA-ADDB-4094-B39B-1071C7DA81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F0389-CB19-4592-BF11-37509A5BD054}"/>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D4407388-EA04-44E8-8EA0-CAC770077E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2EC75D-F53C-4E78-B0F7-1092BFBD6D0E}"/>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1260021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9C31-F0E8-4857-9FF1-829F03066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975A5A-989A-4EF8-9398-BC89573E8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62F0BA-BAD4-4C6D-8F85-532BBEAAD910}"/>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5F016467-FFFB-45C2-8C47-05F50A34B0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C20EF0-5D3A-4B70-A678-DE4A3372D18C}"/>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412653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89D3-D8A8-4078-828F-09BB6D1B7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3BBBA-B36B-45F4-84F2-8CFC53B2E2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1D7617-7047-4490-B88C-31D92298C3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51C969-9692-43EB-9C77-FA6AAFB864D1}"/>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6" name="Footer Placeholder 5">
            <a:extLst>
              <a:ext uri="{FF2B5EF4-FFF2-40B4-BE49-F238E27FC236}">
                <a16:creationId xmlns:a16="http://schemas.microsoft.com/office/drawing/2014/main" id="{76B6AB89-2262-4215-B55F-952BB7297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6711CA-C5F4-448C-A264-1A895A0923F8}"/>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68650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4569-840F-472D-9DF1-9CC0FBC49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1818C2-B592-4974-8DD5-286BE3391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F569CB-40D0-4677-A2FE-EB678D7E9B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84862D-DF3F-453E-991F-EEA34A0FC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C7D1BA-6B06-43DA-BE9D-1CF81A8987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3E3C52-90A4-4675-9817-9432916D051A}"/>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8" name="Footer Placeholder 7">
            <a:extLst>
              <a:ext uri="{FF2B5EF4-FFF2-40B4-BE49-F238E27FC236}">
                <a16:creationId xmlns:a16="http://schemas.microsoft.com/office/drawing/2014/main" id="{33A68056-F8BD-49C1-905A-4149A7D8B8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11EAE9-037B-44A1-BBAA-18176B3400E2}"/>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54699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4704-3FAB-478F-BBA0-EEAC862FEA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81529-4CFE-433A-BD65-27AE1364E34F}"/>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4" name="Footer Placeholder 3">
            <a:extLst>
              <a:ext uri="{FF2B5EF4-FFF2-40B4-BE49-F238E27FC236}">
                <a16:creationId xmlns:a16="http://schemas.microsoft.com/office/drawing/2014/main" id="{7B82F346-6434-4D8F-B286-536068BE110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831A00-F4DD-4ED4-9B8A-7AA1C2C6B94E}"/>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381386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BA4611-4471-4422-84FA-D01EADE63214}"/>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3" name="Footer Placeholder 2">
            <a:extLst>
              <a:ext uri="{FF2B5EF4-FFF2-40B4-BE49-F238E27FC236}">
                <a16:creationId xmlns:a16="http://schemas.microsoft.com/office/drawing/2014/main" id="{7D19287C-641F-47BD-9C9B-E11CC1AC54E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11990D0-7736-4E16-B246-ABE2213CCC58}"/>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272987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B55B-C7B0-424D-9094-98A89FC9B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FE692F-004A-4AE6-B38B-D875F4B27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72EB0D-B85F-4E28-876B-CB5564159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9B2DB1-0533-4AA7-B703-383553AAE1E5}"/>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6" name="Footer Placeholder 5">
            <a:extLst>
              <a:ext uri="{FF2B5EF4-FFF2-40B4-BE49-F238E27FC236}">
                <a16:creationId xmlns:a16="http://schemas.microsoft.com/office/drawing/2014/main" id="{AFCAEFCA-CDEB-4987-BE6C-557AEA7FDD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C6722B-587E-4749-86BF-20C01EA87409}"/>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262074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13B4C-795F-4ECE-BD6D-5A1875333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E5989E-1874-45DB-83A2-3A22E30AC0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C7EDE73-3735-4E9B-8D38-09689D245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1ACB98-912D-42D3-AA15-FCB9D89D6064}"/>
              </a:ext>
            </a:extLst>
          </p:cNvPr>
          <p:cNvSpPr>
            <a:spLocks noGrp="1"/>
          </p:cNvSpPr>
          <p:nvPr>
            <p:ph type="dt" sz="half" idx="10"/>
          </p:nvPr>
        </p:nvSpPr>
        <p:spPr/>
        <p:txBody>
          <a:bodyPr/>
          <a:lstStyle/>
          <a:p>
            <a:fld id="{E26C2B3B-5DB6-43C3-801E-593BF435540E}" type="datetimeFigureOut">
              <a:rPr lang="en-US" smtClean="0"/>
              <a:t>8/11/2018</a:t>
            </a:fld>
            <a:endParaRPr lang="en-US" dirty="0"/>
          </a:p>
        </p:txBody>
      </p:sp>
      <p:sp>
        <p:nvSpPr>
          <p:cNvPr id="6" name="Footer Placeholder 5">
            <a:extLst>
              <a:ext uri="{FF2B5EF4-FFF2-40B4-BE49-F238E27FC236}">
                <a16:creationId xmlns:a16="http://schemas.microsoft.com/office/drawing/2014/main" id="{6E3CDA5F-08CA-4656-BD0A-0363B364DA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9E606D-C782-4EB7-8DC5-83CA3E9DA51C}"/>
              </a:ext>
            </a:extLst>
          </p:cNvPr>
          <p:cNvSpPr>
            <a:spLocks noGrp="1"/>
          </p:cNvSpPr>
          <p:nvPr>
            <p:ph type="sldNum" sz="quarter" idx="12"/>
          </p:nvPr>
        </p:nvSpPr>
        <p:spPr/>
        <p:txBody>
          <a:bodyPr/>
          <a:lstStyle/>
          <a:p>
            <a:fld id="{654621F6-051A-49E4-A8F2-6C0E976B7F63}" type="slidenum">
              <a:rPr lang="en-US" smtClean="0"/>
              <a:t>‹#›</a:t>
            </a:fld>
            <a:endParaRPr lang="en-US" dirty="0"/>
          </a:p>
        </p:txBody>
      </p:sp>
    </p:spTree>
    <p:extLst>
      <p:ext uri="{BB962C8B-B14F-4D97-AF65-F5344CB8AC3E}">
        <p14:creationId xmlns:p14="http://schemas.microsoft.com/office/powerpoint/2010/main" val="160397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584D4-48A6-457F-8BFE-CBAFF9858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7D334-F6EA-4274-9DC1-773AD9BD9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F7B36-9CE5-48C9-AAC2-6BD8D710F6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C2B3B-5DB6-43C3-801E-593BF435540E}" type="datetimeFigureOut">
              <a:rPr lang="en-US" smtClean="0"/>
              <a:t>8/11/2018</a:t>
            </a:fld>
            <a:endParaRPr lang="en-US" dirty="0"/>
          </a:p>
        </p:txBody>
      </p:sp>
      <p:sp>
        <p:nvSpPr>
          <p:cNvPr id="5" name="Footer Placeholder 4">
            <a:extLst>
              <a:ext uri="{FF2B5EF4-FFF2-40B4-BE49-F238E27FC236}">
                <a16:creationId xmlns:a16="http://schemas.microsoft.com/office/drawing/2014/main" id="{BF51D4A9-82C3-42CC-AA55-4EF191ECBA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7AA0F1-2515-4E0C-A663-F786D521A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621F6-051A-49E4-A8F2-6C0E976B7F63}" type="slidenum">
              <a:rPr lang="en-US" smtClean="0"/>
              <a:t>‹#›</a:t>
            </a:fld>
            <a:endParaRPr lang="en-US" dirty="0"/>
          </a:p>
        </p:txBody>
      </p:sp>
    </p:spTree>
    <p:extLst>
      <p:ext uri="{BB962C8B-B14F-4D97-AF65-F5344CB8AC3E}">
        <p14:creationId xmlns:p14="http://schemas.microsoft.com/office/powerpoint/2010/main" val="18616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sources.github.com/downloads/development-workflows-data-scientists.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datacamp.com/courses/introduction-to-git-for-data-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FD69-D84F-4F8C-AD1D-EE75601ADC94}"/>
              </a:ext>
            </a:extLst>
          </p:cNvPr>
          <p:cNvSpPr>
            <a:spLocks noGrp="1"/>
          </p:cNvSpPr>
          <p:nvPr>
            <p:ph type="ctrTitle"/>
          </p:nvPr>
        </p:nvSpPr>
        <p:spPr/>
        <p:txBody>
          <a:bodyPr/>
          <a:lstStyle/>
          <a:p>
            <a:r>
              <a:rPr lang="en-US" dirty="0"/>
              <a:t>DevOps for Data Science</a:t>
            </a:r>
          </a:p>
        </p:txBody>
      </p:sp>
      <p:sp>
        <p:nvSpPr>
          <p:cNvPr id="3" name="Subtitle 2">
            <a:extLst>
              <a:ext uri="{FF2B5EF4-FFF2-40B4-BE49-F238E27FC236}">
                <a16:creationId xmlns:a16="http://schemas.microsoft.com/office/drawing/2014/main" id="{4FED5F13-F9E0-4B9C-B758-EC1BF251B97F}"/>
              </a:ext>
            </a:extLst>
          </p:cNvPr>
          <p:cNvSpPr>
            <a:spLocks noGrp="1"/>
          </p:cNvSpPr>
          <p:nvPr>
            <p:ph type="subTitle" idx="1"/>
          </p:nvPr>
        </p:nvSpPr>
        <p:spPr>
          <a:xfrm>
            <a:off x="1524000" y="3602038"/>
            <a:ext cx="9144000" cy="2826754"/>
          </a:xfrm>
        </p:spPr>
        <p:txBody>
          <a:bodyPr>
            <a:normAutofit fontScale="92500"/>
          </a:bodyPr>
          <a:lstStyle/>
          <a:p>
            <a:r>
              <a:rPr lang="en-US" sz="3200" dirty="0"/>
              <a:t>Why containerization, cloud, scripting and source code management are essential for data science teams.</a:t>
            </a:r>
          </a:p>
          <a:p>
            <a:r>
              <a:rPr lang="en-US" dirty="0"/>
              <a:t>Michael A. Fudge, Jr</a:t>
            </a:r>
          </a:p>
          <a:p>
            <a:r>
              <a:rPr lang="en-US" dirty="0"/>
              <a:t>Assistant Professor of Practice</a:t>
            </a:r>
          </a:p>
          <a:p>
            <a:r>
              <a:rPr lang="en-US" dirty="0"/>
              <a:t>The School of Information Studies</a:t>
            </a:r>
          </a:p>
          <a:p>
            <a:r>
              <a:rPr lang="en-US" dirty="0"/>
              <a:t>Syracuse University </a:t>
            </a:r>
          </a:p>
        </p:txBody>
      </p:sp>
    </p:spTree>
    <p:extLst>
      <p:ext uri="{BB962C8B-B14F-4D97-AF65-F5344CB8AC3E}">
        <p14:creationId xmlns:p14="http://schemas.microsoft.com/office/powerpoint/2010/main" val="287563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Services: How do you address growth?</a:t>
            </a:r>
          </a:p>
        </p:txBody>
      </p:sp>
      <p:sp>
        <p:nvSpPr>
          <p:cNvPr id="4" name="Text Placeholder 3"/>
          <p:cNvSpPr>
            <a:spLocks noGrp="1"/>
          </p:cNvSpPr>
          <p:nvPr>
            <p:ph type="body" idx="1"/>
          </p:nvPr>
        </p:nvSpPr>
        <p:spPr>
          <a:xfrm>
            <a:off x="2153842" y="1841576"/>
            <a:ext cx="3868340" cy="637391"/>
          </a:xfrm>
        </p:spPr>
        <p:txBody>
          <a:bodyPr>
            <a:normAutofit/>
          </a:bodyPr>
          <a:lstStyle/>
          <a:p>
            <a:r>
              <a:rPr lang="en-US" sz="2800" dirty="0"/>
              <a:t>Vertical “Scale Up”</a:t>
            </a:r>
          </a:p>
        </p:txBody>
      </p:sp>
      <p:sp>
        <p:nvSpPr>
          <p:cNvPr id="5" name="Content Placeholder 4"/>
          <p:cNvSpPr>
            <a:spLocks noGrp="1"/>
          </p:cNvSpPr>
          <p:nvPr>
            <p:ph sz="half" idx="2"/>
          </p:nvPr>
        </p:nvSpPr>
        <p:spPr>
          <a:xfrm>
            <a:off x="2153842" y="2478965"/>
            <a:ext cx="3868340" cy="2102585"/>
          </a:xfrm>
        </p:spPr>
        <p:txBody>
          <a:bodyPr>
            <a:noAutofit/>
          </a:bodyPr>
          <a:lstStyle/>
          <a:p>
            <a:r>
              <a:rPr lang="en-US" sz="2400" dirty="0"/>
              <a:t>Add more resources to an existing system running the service.</a:t>
            </a:r>
          </a:p>
          <a:p>
            <a:r>
              <a:rPr lang="en-US" sz="2400" dirty="0"/>
              <a:t>Easier, but limited scale.</a:t>
            </a:r>
          </a:p>
          <a:p>
            <a:r>
              <a:rPr lang="en-US" sz="2400" dirty="0"/>
              <a:t>Single point of failure</a:t>
            </a:r>
          </a:p>
        </p:txBody>
      </p:sp>
      <p:sp>
        <p:nvSpPr>
          <p:cNvPr id="6" name="Text Placeholder 5"/>
          <p:cNvSpPr>
            <a:spLocks noGrp="1"/>
          </p:cNvSpPr>
          <p:nvPr>
            <p:ph type="body" sz="quarter" idx="3"/>
          </p:nvPr>
        </p:nvSpPr>
        <p:spPr>
          <a:xfrm>
            <a:off x="6153151" y="1841576"/>
            <a:ext cx="3887391" cy="637391"/>
          </a:xfrm>
        </p:spPr>
        <p:txBody>
          <a:bodyPr>
            <a:normAutofit/>
          </a:bodyPr>
          <a:lstStyle/>
          <a:p>
            <a:r>
              <a:rPr lang="en-US" sz="2800" dirty="0"/>
              <a:t>Horizontal “Scale Out”</a:t>
            </a:r>
          </a:p>
        </p:txBody>
      </p:sp>
      <p:sp>
        <p:nvSpPr>
          <p:cNvPr id="7" name="Content Placeholder 6"/>
          <p:cNvSpPr>
            <a:spLocks noGrp="1"/>
          </p:cNvSpPr>
          <p:nvPr>
            <p:ph sz="quarter" idx="4"/>
          </p:nvPr>
        </p:nvSpPr>
        <p:spPr>
          <a:xfrm>
            <a:off x="6153151" y="2478966"/>
            <a:ext cx="3887391" cy="1799216"/>
          </a:xfrm>
        </p:spPr>
        <p:txBody>
          <a:bodyPr>
            <a:noAutofit/>
          </a:bodyPr>
          <a:lstStyle/>
          <a:p>
            <a:r>
              <a:rPr lang="en-US" sz="2400" dirty="0"/>
              <a:t>Run the service over multiple systems, and orchestrate communication between them.</a:t>
            </a:r>
          </a:p>
          <a:p>
            <a:r>
              <a:rPr lang="en-US" sz="2400" dirty="0"/>
              <a:t>Harder, but massive scale.</a:t>
            </a:r>
          </a:p>
          <a:p>
            <a:r>
              <a:rPr lang="en-US" sz="2400" dirty="0"/>
              <a:t>Overhead to manage nodes.</a:t>
            </a:r>
          </a:p>
        </p:txBody>
      </p:sp>
      <p:grpSp>
        <p:nvGrpSpPr>
          <p:cNvPr id="3" name="Group 2">
            <a:extLst>
              <a:ext uri="{FF2B5EF4-FFF2-40B4-BE49-F238E27FC236}">
                <a16:creationId xmlns:a16="http://schemas.microsoft.com/office/drawing/2014/main" id="{A141DACE-0307-46AE-9C4A-78F90B40FA72}"/>
              </a:ext>
            </a:extLst>
          </p:cNvPr>
          <p:cNvGrpSpPr/>
          <p:nvPr/>
        </p:nvGrpSpPr>
        <p:grpSpPr>
          <a:xfrm>
            <a:off x="2331829" y="4855832"/>
            <a:ext cx="2491724" cy="1378683"/>
            <a:chOff x="2348322" y="4204409"/>
            <a:chExt cx="2491724" cy="1378683"/>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7735" y="4621925"/>
              <a:ext cx="666962" cy="95120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06831" y="4252157"/>
              <a:ext cx="933215" cy="133093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8322" y="4873153"/>
              <a:ext cx="490806" cy="699980"/>
            </a:xfrm>
            <a:prstGeom prst="rect">
              <a:avLst/>
            </a:prstGeom>
          </p:spPr>
        </p:pic>
        <p:sp>
          <p:nvSpPr>
            <p:cNvPr id="15" name="Curved Down Arrow 14"/>
            <p:cNvSpPr/>
            <p:nvPr/>
          </p:nvSpPr>
          <p:spPr>
            <a:xfrm rot="20658607">
              <a:off x="2604870" y="4471085"/>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urved Down Arrow 15"/>
            <p:cNvSpPr/>
            <p:nvPr/>
          </p:nvSpPr>
          <p:spPr>
            <a:xfrm rot="20658607">
              <a:off x="3456610" y="4204409"/>
              <a:ext cx="556172" cy="3016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grpSp>
        <p:nvGrpSpPr>
          <p:cNvPr id="20" name="Group 19">
            <a:extLst>
              <a:ext uri="{FF2B5EF4-FFF2-40B4-BE49-F238E27FC236}">
                <a16:creationId xmlns:a16="http://schemas.microsoft.com/office/drawing/2014/main" id="{BD18D868-ED58-4435-B0EA-85917644A50C}"/>
              </a:ext>
            </a:extLst>
          </p:cNvPr>
          <p:cNvGrpSpPr/>
          <p:nvPr/>
        </p:nvGrpSpPr>
        <p:grpSpPr>
          <a:xfrm>
            <a:off x="6400858" y="5273346"/>
            <a:ext cx="3100385" cy="795046"/>
            <a:chOff x="6347631" y="4652472"/>
            <a:chExt cx="3100385" cy="795046"/>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7631" y="4747538"/>
              <a:ext cx="490806" cy="69998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6482" y="4747538"/>
              <a:ext cx="490806" cy="69998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96846" y="4703583"/>
              <a:ext cx="490806" cy="69998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7210" y="4652472"/>
              <a:ext cx="490806" cy="699980"/>
            </a:xfrm>
            <a:prstGeom prst="rect">
              <a:avLst/>
            </a:prstGeom>
          </p:spPr>
        </p:pic>
        <p:sp>
          <p:nvSpPr>
            <p:cNvPr id="17" name="Cross 16"/>
            <p:cNvSpPr/>
            <p:nvPr/>
          </p:nvSpPr>
          <p:spPr>
            <a:xfrm>
              <a:off x="6910001" y="4992506"/>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ross 17"/>
            <p:cNvSpPr/>
            <p:nvPr/>
          </p:nvSpPr>
          <p:spPr>
            <a:xfrm>
              <a:off x="7821806" y="4979237"/>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Cross 18"/>
            <p:cNvSpPr/>
            <p:nvPr/>
          </p:nvSpPr>
          <p:spPr>
            <a:xfrm>
              <a:off x="8656450" y="4937607"/>
              <a:ext cx="231962" cy="230639"/>
            </a:xfrm>
            <a:prstGeom prst="plus">
              <a:avLst>
                <a:gd name="adj" fmla="val 389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243461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C8434-3D2F-43AE-BEB7-76A24A2967B1}"/>
              </a:ext>
            </a:extLst>
          </p:cNvPr>
          <p:cNvSpPr>
            <a:spLocks noGrp="1"/>
          </p:cNvSpPr>
          <p:nvPr>
            <p:ph type="title"/>
          </p:nvPr>
        </p:nvSpPr>
        <p:spPr/>
        <p:txBody>
          <a:bodyPr/>
          <a:lstStyle/>
          <a:p>
            <a:r>
              <a:rPr lang="en-US" dirty="0"/>
              <a:t>What is DevOps?</a:t>
            </a:r>
          </a:p>
        </p:txBody>
      </p:sp>
      <p:sp>
        <p:nvSpPr>
          <p:cNvPr id="5" name="Content Placeholder 4">
            <a:extLst>
              <a:ext uri="{FF2B5EF4-FFF2-40B4-BE49-F238E27FC236}">
                <a16:creationId xmlns:a16="http://schemas.microsoft.com/office/drawing/2014/main" id="{31C5A881-8EA0-4753-880A-87E65879DF4E}"/>
              </a:ext>
            </a:extLst>
          </p:cNvPr>
          <p:cNvSpPr>
            <a:spLocks noGrp="1"/>
          </p:cNvSpPr>
          <p:nvPr>
            <p:ph idx="1"/>
          </p:nvPr>
        </p:nvSpPr>
        <p:spPr>
          <a:xfrm>
            <a:off x="838200" y="1825625"/>
            <a:ext cx="3874477" cy="4351338"/>
          </a:xfrm>
        </p:spPr>
        <p:txBody>
          <a:bodyPr/>
          <a:lstStyle/>
          <a:p>
            <a:r>
              <a:rPr lang="en-US" dirty="0"/>
              <a:t>A set of practices to reduce the time between making a change to a system and realizing that change in production, without sacrificing quality of system stability.</a:t>
            </a:r>
          </a:p>
          <a:p>
            <a:pPr marL="0" indent="0">
              <a:buNone/>
            </a:pPr>
            <a:endParaRPr lang="en-US" dirty="0"/>
          </a:p>
        </p:txBody>
      </p:sp>
      <p:pic>
        <p:nvPicPr>
          <p:cNvPr id="1026" name="Picture 2" descr="Illustration showing stages in a DevOps toolchain">
            <a:extLst>
              <a:ext uri="{FF2B5EF4-FFF2-40B4-BE49-F238E27FC236}">
                <a16:creationId xmlns:a16="http://schemas.microsoft.com/office/drawing/2014/main" id="{8AFB369F-951A-4256-8EE7-4E8E15183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827" y="1977902"/>
            <a:ext cx="6911818" cy="39148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CF06EE1-E370-4E62-BCDD-ACBBDB38AD47}"/>
              </a:ext>
            </a:extLst>
          </p:cNvPr>
          <p:cNvSpPr/>
          <p:nvPr/>
        </p:nvSpPr>
        <p:spPr>
          <a:xfrm>
            <a:off x="5671127" y="5892799"/>
            <a:ext cx="6096000" cy="307777"/>
          </a:xfrm>
          <a:prstGeom prst="rect">
            <a:avLst/>
          </a:prstGeom>
        </p:spPr>
        <p:txBody>
          <a:bodyPr>
            <a:spAutoFit/>
          </a:bodyPr>
          <a:lstStyle/>
          <a:p>
            <a:r>
              <a:rPr lang="en-US" sz="1400" dirty="0"/>
              <a:t>https://en.wikipedia.org/wiki/DevOps#/media/File:Devops-toolchain.svg</a:t>
            </a:r>
          </a:p>
        </p:txBody>
      </p:sp>
    </p:spTree>
    <p:extLst>
      <p:ext uri="{BB962C8B-B14F-4D97-AF65-F5344CB8AC3E}">
        <p14:creationId xmlns:p14="http://schemas.microsoft.com/office/powerpoint/2010/main" val="401192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891CE-808E-48DA-9AC3-58B4F7F3BAB7}"/>
              </a:ext>
            </a:extLst>
          </p:cNvPr>
          <p:cNvSpPr>
            <a:spLocks noGrp="1"/>
          </p:cNvSpPr>
          <p:nvPr>
            <p:ph type="title"/>
          </p:nvPr>
        </p:nvSpPr>
        <p:spPr>
          <a:xfrm>
            <a:off x="838200" y="365125"/>
            <a:ext cx="10515600" cy="1325563"/>
          </a:xfrm>
        </p:spPr>
        <p:txBody>
          <a:bodyPr/>
          <a:lstStyle/>
          <a:p>
            <a:r>
              <a:rPr lang="en-US"/>
              <a:t>Core Values of DevOps - CAMS</a:t>
            </a:r>
            <a:endParaRPr lang="en-US" dirty="0"/>
          </a:p>
        </p:txBody>
      </p:sp>
      <p:sp>
        <p:nvSpPr>
          <p:cNvPr id="5" name="Content Placeholder 4">
            <a:extLst>
              <a:ext uri="{FF2B5EF4-FFF2-40B4-BE49-F238E27FC236}">
                <a16:creationId xmlns:a16="http://schemas.microsoft.com/office/drawing/2014/main" id="{711C6A2F-559D-47E9-AA84-2030CCC50FA6}"/>
              </a:ext>
            </a:extLst>
          </p:cNvPr>
          <p:cNvSpPr>
            <a:spLocks noGrp="1"/>
          </p:cNvSpPr>
          <p:nvPr>
            <p:ph idx="1"/>
          </p:nvPr>
        </p:nvSpPr>
        <p:spPr/>
        <p:txBody>
          <a:bodyPr>
            <a:normAutofit/>
          </a:bodyPr>
          <a:lstStyle/>
          <a:p>
            <a:r>
              <a:rPr lang="en-US" sz="3200" b="1" dirty="0"/>
              <a:t>Culture</a:t>
            </a:r>
            <a:r>
              <a:rPr lang="en-US" dirty="0"/>
              <a:t> – breaking down barriers between teams, shortening feedback loops</a:t>
            </a:r>
          </a:p>
          <a:p>
            <a:r>
              <a:rPr lang="en-US" sz="3200" b="1" dirty="0"/>
              <a:t>Automation</a:t>
            </a:r>
            <a:r>
              <a:rPr lang="en-US" dirty="0"/>
              <a:t> – productivity gains in deployment, systems thinking</a:t>
            </a:r>
          </a:p>
          <a:p>
            <a:r>
              <a:rPr lang="en-US" sz="3200" b="1" dirty="0"/>
              <a:t>Measurement</a:t>
            </a:r>
            <a:r>
              <a:rPr lang="en-US" dirty="0"/>
              <a:t> – basing decisions on data instead of guessing</a:t>
            </a:r>
          </a:p>
          <a:p>
            <a:r>
              <a:rPr lang="en-US" sz="3200" b="1" dirty="0"/>
              <a:t>Sharing </a:t>
            </a:r>
            <a:r>
              <a:rPr lang="en-US" dirty="0"/>
              <a:t>– tooling, discoveries and lessons</a:t>
            </a:r>
          </a:p>
          <a:p>
            <a:pPr marL="0" indent="0">
              <a:buNone/>
            </a:pPr>
            <a:endParaRPr lang="en-US" dirty="0"/>
          </a:p>
        </p:txBody>
      </p:sp>
    </p:spTree>
    <p:extLst>
      <p:ext uri="{BB962C8B-B14F-4D97-AF65-F5344CB8AC3E}">
        <p14:creationId xmlns:p14="http://schemas.microsoft.com/office/powerpoint/2010/main" val="29488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0E48-91C4-43CA-A1C4-9A2C80CD629C}"/>
              </a:ext>
            </a:extLst>
          </p:cNvPr>
          <p:cNvSpPr>
            <a:spLocks noGrp="1"/>
          </p:cNvSpPr>
          <p:nvPr>
            <p:ph type="title"/>
          </p:nvPr>
        </p:nvSpPr>
        <p:spPr/>
        <p:txBody>
          <a:bodyPr/>
          <a:lstStyle/>
          <a:p>
            <a:r>
              <a:rPr lang="en-US" dirty="0"/>
              <a:t>DevOps Goals</a:t>
            </a:r>
          </a:p>
        </p:txBody>
      </p:sp>
      <p:sp>
        <p:nvSpPr>
          <p:cNvPr id="3" name="Content Placeholder 2">
            <a:extLst>
              <a:ext uri="{FF2B5EF4-FFF2-40B4-BE49-F238E27FC236}">
                <a16:creationId xmlns:a16="http://schemas.microsoft.com/office/drawing/2014/main" id="{9AA17F7B-0A18-4026-B851-3E252D0884D0}"/>
              </a:ext>
            </a:extLst>
          </p:cNvPr>
          <p:cNvSpPr>
            <a:spLocks noGrp="1"/>
          </p:cNvSpPr>
          <p:nvPr>
            <p:ph idx="1"/>
          </p:nvPr>
        </p:nvSpPr>
        <p:spPr/>
        <p:txBody>
          <a:bodyPr/>
          <a:lstStyle/>
          <a:p>
            <a:r>
              <a:rPr lang="en-US" b="1" dirty="0"/>
              <a:t>Systems thinking</a:t>
            </a:r>
            <a:r>
              <a:rPr lang="en-US" dirty="0"/>
              <a:t>  - imagine your systems as a whole not as parts</a:t>
            </a:r>
          </a:p>
          <a:p>
            <a:r>
              <a:rPr lang="en-US" b="1" dirty="0"/>
              <a:t>Culture of ownership</a:t>
            </a:r>
            <a:r>
              <a:rPr lang="en-US" dirty="0"/>
              <a:t> – over the entire system and process</a:t>
            </a:r>
          </a:p>
          <a:p>
            <a:r>
              <a:rPr lang="en-US" b="1" dirty="0"/>
              <a:t>Shortening feedback loops</a:t>
            </a:r>
            <a:r>
              <a:rPr lang="en-US" dirty="0"/>
              <a:t> -  take less time to fix problems and achieve goals.</a:t>
            </a:r>
          </a:p>
          <a:p>
            <a:r>
              <a:rPr lang="en-US" b="1" dirty="0"/>
              <a:t>Culture of experimentation and learning</a:t>
            </a:r>
          </a:p>
        </p:txBody>
      </p:sp>
    </p:spTree>
    <p:extLst>
      <p:ext uri="{BB962C8B-B14F-4D97-AF65-F5344CB8AC3E}">
        <p14:creationId xmlns:p14="http://schemas.microsoft.com/office/powerpoint/2010/main" val="355777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838200" y="365125"/>
            <a:ext cx="11038490" cy="1325563"/>
          </a:xfrm>
        </p:spPr>
        <p:txBody>
          <a:bodyPr/>
          <a:lstStyle/>
          <a:p>
            <a:r>
              <a:rPr lang="en-US" dirty="0"/>
              <a:t>Infrastructure as Code Methodology for DevOps</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lnSpcReduction="10000"/>
          </a:bodyPr>
          <a:lstStyle/>
          <a:p>
            <a:r>
              <a:rPr lang="en-US" sz="3200" dirty="0"/>
              <a:t>Treat your infrastructure as if it were code!</a:t>
            </a:r>
          </a:p>
          <a:p>
            <a:r>
              <a:rPr lang="en-US" sz="3200" dirty="0"/>
              <a:t>Store configurations, dependencies and scripts to bootstrap your systems in a source code management (SCM) system like Git.</a:t>
            </a:r>
          </a:p>
          <a:p>
            <a:r>
              <a:rPr lang="en-US" sz="3200" dirty="0"/>
              <a:t>This allows you set-up and tear down environments quickly and easily and deploy your systems in Dev, Test or Production.</a:t>
            </a:r>
          </a:p>
          <a:p>
            <a:r>
              <a:rPr lang="en-US" sz="3200" b="1" dirty="0"/>
              <a:t>Servers are commodity / utility resources, and not at all strategic.</a:t>
            </a:r>
          </a:p>
          <a:p>
            <a:pPr marL="0" indent="0">
              <a:buNone/>
            </a:pPr>
            <a:endParaRPr lang="en-US" sz="3200" dirty="0"/>
          </a:p>
          <a:p>
            <a:endParaRPr lang="en-US" sz="3200" dirty="0"/>
          </a:p>
        </p:txBody>
      </p:sp>
    </p:spTree>
    <p:extLst>
      <p:ext uri="{BB962C8B-B14F-4D97-AF65-F5344CB8AC3E}">
        <p14:creationId xmlns:p14="http://schemas.microsoft.com/office/powerpoint/2010/main" val="16426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Servers like Cattle, Not Pets</a:t>
            </a:r>
          </a:p>
        </p:txBody>
      </p:sp>
      <p:sp>
        <p:nvSpPr>
          <p:cNvPr id="3" name="Content Placeholder 2"/>
          <p:cNvSpPr>
            <a:spLocks noGrp="1"/>
          </p:cNvSpPr>
          <p:nvPr>
            <p:ph idx="1"/>
          </p:nvPr>
        </p:nvSpPr>
        <p:spPr>
          <a:xfrm>
            <a:off x="4189862" y="1825624"/>
            <a:ext cx="7163937" cy="4588823"/>
          </a:xfrm>
        </p:spPr>
        <p:txBody>
          <a:bodyPr>
            <a:normAutofit fontScale="92500"/>
          </a:bodyPr>
          <a:lstStyle/>
          <a:p>
            <a:r>
              <a:rPr lang="en-US" dirty="0"/>
              <a:t>Pet servers </a:t>
            </a:r>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dirty="0"/>
              <a:t>Cattle servers:</a:t>
            </a:r>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838200" y="1690688"/>
            <a:ext cx="3074186" cy="21972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20035"/>
            <a:ext cx="3099235" cy="218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 center  two peo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31" y="112546"/>
            <a:ext cx="11973179" cy="6745453"/>
          </a:xfrm>
          <a:prstGeom prst="rect">
            <a:avLst/>
          </a:prstGeom>
          <a:noFill/>
          <a:extLst>
            <a:ext uri="{909E8E84-426E-40DD-AFC4-6F175D3DCCD1}">
              <a14:hiddenFill xmlns:a14="http://schemas.microsoft.com/office/drawing/2010/main">
                <a:solidFill>
                  <a:srgbClr val="FFFFFF"/>
                </a:solidFill>
              </a14:hiddenFill>
            </a:ext>
          </a:extLst>
        </p:spPr>
      </p:pic>
      <p:sp>
        <p:nvSpPr>
          <p:cNvPr id="4" name="Oval Callout 3"/>
          <p:cNvSpPr/>
          <p:nvPr/>
        </p:nvSpPr>
        <p:spPr>
          <a:xfrm>
            <a:off x="8857397" y="112546"/>
            <a:ext cx="3111689" cy="1839084"/>
          </a:xfrm>
          <a:prstGeom prst="wedgeEllipseCallout">
            <a:avLst>
              <a:gd name="adj1" fmla="val -87367"/>
              <a:gd name="adj2" fmla="val 7753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Which one of these runs our email?</a:t>
            </a:r>
          </a:p>
        </p:txBody>
      </p:sp>
      <p:sp>
        <p:nvSpPr>
          <p:cNvPr id="6" name="Oval Callout 5"/>
          <p:cNvSpPr/>
          <p:nvPr/>
        </p:nvSpPr>
        <p:spPr>
          <a:xfrm>
            <a:off x="357118" y="3106548"/>
            <a:ext cx="3111689" cy="1839084"/>
          </a:xfrm>
          <a:prstGeom prst="wedgeEllipseCallout">
            <a:avLst>
              <a:gd name="adj1" fmla="val 100790"/>
              <a:gd name="adj2" fmla="val -864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Any of them!</a:t>
            </a:r>
          </a:p>
        </p:txBody>
      </p:sp>
    </p:spTree>
    <p:extLst>
      <p:ext uri="{BB962C8B-B14F-4D97-AF65-F5344CB8AC3E}">
        <p14:creationId xmlns:p14="http://schemas.microsoft.com/office/powerpoint/2010/main" val="331612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7C8906-13BA-470D-9FC2-7DD65D6F9163}"/>
              </a:ext>
            </a:extLst>
          </p:cNvPr>
          <p:cNvSpPr>
            <a:spLocks noGrp="1"/>
          </p:cNvSpPr>
          <p:nvPr>
            <p:ph type="title"/>
          </p:nvPr>
        </p:nvSpPr>
        <p:spPr/>
        <p:txBody>
          <a:bodyPr/>
          <a:lstStyle/>
          <a:p>
            <a:r>
              <a:rPr lang="en-US" dirty="0"/>
              <a:t>Essential DevOps Toolbox for </a:t>
            </a:r>
            <a:r>
              <a:rPr lang="en-US" dirty="0" err="1"/>
              <a:t>IaC</a:t>
            </a:r>
            <a:endParaRPr lang="en-US" dirty="0"/>
          </a:p>
        </p:txBody>
      </p:sp>
      <p:sp>
        <p:nvSpPr>
          <p:cNvPr id="6" name="Content Placeholder 5">
            <a:extLst>
              <a:ext uri="{FF2B5EF4-FFF2-40B4-BE49-F238E27FC236}">
                <a16:creationId xmlns:a16="http://schemas.microsoft.com/office/drawing/2014/main" id="{46EF21E3-23D2-4E52-92DA-040BB6CC8B71}"/>
              </a:ext>
            </a:extLst>
          </p:cNvPr>
          <p:cNvSpPr>
            <a:spLocks noGrp="1"/>
          </p:cNvSpPr>
          <p:nvPr>
            <p:ph idx="1"/>
          </p:nvPr>
        </p:nvSpPr>
        <p:spPr/>
        <p:txBody>
          <a:bodyPr/>
          <a:lstStyle/>
          <a:p>
            <a:r>
              <a:rPr lang="en-US" b="1" dirty="0"/>
              <a:t>Source Code Management </a:t>
            </a:r>
            <a:r>
              <a:rPr lang="en-US" dirty="0"/>
              <a:t>(</a:t>
            </a:r>
            <a:r>
              <a:rPr lang="en-US" dirty="0" err="1"/>
              <a:t>git</a:t>
            </a:r>
            <a:r>
              <a:rPr lang="en-US" dirty="0"/>
              <a:t>, subversion, mercurial)</a:t>
            </a:r>
          </a:p>
          <a:p>
            <a:r>
              <a:rPr lang="en-US" b="1" dirty="0"/>
              <a:t>Virtualization / Containerization </a:t>
            </a:r>
            <a:r>
              <a:rPr lang="en-US" dirty="0"/>
              <a:t>(VMWare, Vagrant, Docker, CoreOS)</a:t>
            </a:r>
          </a:p>
          <a:p>
            <a:r>
              <a:rPr lang="en-US" b="1" dirty="0"/>
              <a:t>Configuration Management  </a:t>
            </a:r>
            <a:r>
              <a:rPr lang="en-US" dirty="0"/>
              <a:t>(</a:t>
            </a:r>
            <a:r>
              <a:rPr lang="en-US" dirty="0" err="1"/>
              <a:t>Ansible</a:t>
            </a:r>
            <a:r>
              <a:rPr lang="en-US" dirty="0"/>
              <a:t>, Chef, Puppet, Docker-Compose)</a:t>
            </a:r>
          </a:p>
          <a:p>
            <a:r>
              <a:rPr lang="en-US" b="1" dirty="0"/>
              <a:t>Orchestration </a:t>
            </a:r>
            <a:r>
              <a:rPr lang="en-US" dirty="0"/>
              <a:t>(Kubernetes, </a:t>
            </a:r>
            <a:r>
              <a:rPr lang="en-US" dirty="0" err="1"/>
              <a:t>Mesos</a:t>
            </a:r>
            <a:r>
              <a:rPr lang="en-US" dirty="0"/>
              <a:t>, Rancher, Docker Swarm)</a:t>
            </a:r>
          </a:p>
          <a:p>
            <a:r>
              <a:rPr lang="en-US" b="1" dirty="0"/>
              <a:t>Continuous Integration / Continuous Delivery </a:t>
            </a:r>
            <a:r>
              <a:rPr lang="en-US" dirty="0"/>
              <a:t>(Jenkins, TeamCity)</a:t>
            </a:r>
          </a:p>
          <a:p>
            <a:r>
              <a:rPr lang="en-US" b="1" dirty="0"/>
              <a:t>Monitoring / Logging </a:t>
            </a:r>
            <a:r>
              <a:rPr lang="en-US" dirty="0"/>
              <a:t>(</a:t>
            </a:r>
            <a:r>
              <a:rPr lang="en-US" dirty="0" err="1"/>
              <a:t>Monit</a:t>
            </a:r>
            <a:r>
              <a:rPr lang="en-US" dirty="0"/>
              <a:t>, Nagios, ELK Stack) </a:t>
            </a:r>
          </a:p>
          <a:p>
            <a:endParaRPr lang="en-US" dirty="0"/>
          </a:p>
          <a:p>
            <a:endParaRPr lang="en-US" dirty="0"/>
          </a:p>
          <a:p>
            <a:endParaRPr lang="en-US" dirty="0"/>
          </a:p>
        </p:txBody>
      </p:sp>
    </p:spTree>
    <p:extLst>
      <p:ext uri="{BB962C8B-B14F-4D97-AF65-F5344CB8AC3E}">
        <p14:creationId xmlns:p14="http://schemas.microsoft.com/office/powerpoint/2010/main" val="205387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 Distributed Source Code Management</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7732" y="1458676"/>
            <a:ext cx="8551380" cy="50922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56330" y="6488668"/>
            <a:ext cx="5470408" cy="369332"/>
          </a:xfrm>
          <a:prstGeom prst="rect">
            <a:avLst/>
          </a:prstGeom>
        </p:spPr>
        <p:txBody>
          <a:bodyPr wrap="none">
            <a:spAutoFit/>
          </a:bodyPr>
          <a:lstStyle/>
          <a:p>
            <a:r>
              <a:rPr lang="en-US" dirty="0"/>
              <a:t>http://navtechno.blogspot.com/2016/02/git-basics.html</a:t>
            </a:r>
          </a:p>
        </p:txBody>
      </p:sp>
    </p:spTree>
    <p:extLst>
      <p:ext uri="{BB962C8B-B14F-4D97-AF65-F5344CB8AC3E}">
        <p14:creationId xmlns:p14="http://schemas.microsoft.com/office/powerpoint/2010/main" val="700926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7DBB-8BB4-4E01-8F65-4104ADB6B9C0}"/>
              </a:ext>
            </a:extLst>
          </p:cNvPr>
          <p:cNvSpPr>
            <a:spLocks noGrp="1"/>
          </p:cNvSpPr>
          <p:nvPr>
            <p:ph type="title"/>
          </p:nvPr>
        </p:nvSpPr>
        <p:spPr/>
        <p:txBody>
          <a:bodyPr/>
          <a:lstStyle/>
          <a:p>
            <a:r>
              <a:rPr lang="en-US" dirty="0"/>
              <a:t>Resources Git in Data Science</a:t>
            </a:r>
          </a:p>
        </p:txBody>
      </p:sp>
      <p:sp>
        <p:nvSpPr>
          <p:cNvPr id="3" name="Content Placeholder 2">
            <a:extLst>
              <a:ext uri="{FF2B5EF4-FFF2-40B4-BE49-F238E27FC236}">
                <a16:creationId xmlns:a16="http://schemas.microsoft.com/office/drawing/2014/main" id="{B02E2BE3-8518-42CB-A58B-8DCF9816F4F4}"/>
              </a:ext>
            </a:extLst>
          </p:cNvPr>
          <p:cNvSpPr>
            <a:spLocks noGrp="1"/>
          </p:cNvSpPr>
          <p:nvPr>
            <p:ph idx="1"/>
          </p:nvPr>
        </p:nvSpPr>
        <p:spPr>
          <a:xfrm>
            <a:off x="838200" y="1825625"/>
            <a:ext cx="10515600" cy="3854739"/>
          </a:xfrm>
        </p:spPr>
        <p:txBody>
          <a:bodyPr/>
          <a:lstStyle/>
          <a:p>
            <a:r>
              <a:rPr lang="en-US" dirty="0"/>
              <a:t>“Development Workflows for Data Scientists”</a:t>
            </a:r>
          </a:p>
          <a:p>
            <a:pPr lvl="1"/>
            <a:r>
              <a:rPr lang="en-US" dirty="0">
                <a:hlinkClick r:id="rId3"/>
              </a:rPr>
              <a:t>https://resources.github.com/downloads/development-workflows-data-scientists.pdf</a:t>
            </a:r>
            <a:r>
              <a:rPr lang="en-US" dirty="0"/>
              <a:t> </a:t>
            </a:r>
            <a:br>
              <a:rPr lang="en-US" dirty="0"/>
            </a:br>
            <a:endParaRPr lang="en-US" dirty="0"/>
          </a:p>
          <a:p>
            <a:r>
              <a:rPr lang="en-US" dirty="0"/>
              <a:t>“Course: Introduction to Git for Data Science”</a:t>
            </a:r>
          </a:p>
          <a:p>
            <a:pPr lvl="1"/>
            <a:r>
              <a:rPr lang="en-US" dirty="0">
                <a:hlinkClick r:id="rId4"/>
              </a:rPr>
              <a:t>https://www.datacamp.com/courses/introduction-to-git-for-data-science</a:t>
            </a:r>
            <a:r>
              <a:rPr lang="en-US" dirty="0"/>
              <a:t> </a:t>
            </a:r>
          </a:p>
          <a:p>
            <a:pPr marL="457200" lvl="1" indent="0">
              <a:buNone/>
            </a:pPr>
            <a:endParaRPr lang="en-US" dirty="0"/>
          </a:p>
          <a:p>
            <a:pPr lvl="1"/>
            <a:endParaRPr lang="en-US" dirty="0"/>
          </a:p>
        </p:txBody>
      </p:sp>
    </p:spTree>
    <p:extLst>
      <p:ext uri="{BB962C8B-B14F-4D97-AF65-F5344CB8AC3E}">
        <p14:creationId xmlns:p14="http://schemas.microsoft.com/office/powerpoint/2010/main" val="196531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6A94-B81B-40F0-8292-ECCE289D465B}"/>
              </a:ext>
            </a:extLst>
          </p:cNvPr>
          <p:cNvSpPr>
            <a:spLocks noGrp="1"/>
          </p:cNvSpPr>
          <p:nvPr>
            <p:ph type="title"/>
          </p:nvPr>
        </p:nvSpPr>
        <p:spPr/>
        <p:txBody>
          <a:bodyPr/>
          <a:lstStyle/>
          <a:p>
            <a:r>
              <a:rPr lang="en-US" dirty="0"/>
              <a:t>Goals of This Webinar</a:t>
            </a:r>
          </a:p>
        </p:txBody>
      </p:sp>
      <p:sp>
        <p:nvSpPr>
          <p:cNvPr id="3" name="Content Placeholder 2">
            <a:extLst>
              <a:ext uri="{FF2B5EF4-FFF2-40B4-BE49-F238E27FC236}">
                <a16:creationId xmlns:a16="http://schemas.microsoft.com/office/drawing/2014/main" id="{899C746F-ABAF-4011-BA5F-A58D824590B7}"/>
              </a:ext>
            </a:extLst>
          </p:cNvPr>
          <p:cNvSpPr>
            <a:spLocks noGrp="1"/>
          </p:cNvSpPr>
          <p:nvPr>
            <p:ph idx="1"/>
          </p:nvPr>
        </p:nvSpPr>
        <p:spPr/>
        <p:txBody>
          <a:bodyPr/>
          <a:lstStyle/>
          <a:p>
            <a:r>
              <a:rPr lang="en-US" dirty="0"/>
              <a:t>Understand the Data Science Process and Its Challenges</a:t>
            </a:r>
          </a:p>
          <a:p>
            <a:r>
              <a:rPr lang="en-US" dirty="0"/>
              <a:t>Provide a very high level overview of DevOps</a:t>
            </a:r>
          </a:p>
          <a:p>
            <a:r>
              <a:rPr lang="en-US" dirty="0"/>
              <a:t>Discuss the tools used in DevOps</a:t>
            </a:r>
          </a:p>
          <a:p>
            <a:r>
              <a:rPr lang="en-US" dirty="0"/>
              <a:t>Explain how DevOps can be used in Data Science</a:t>
            </a:r>
          </a:p>
          <a:p>
            <a:r>
              <a:rPr lang="en-US" dirty="0"/>
              <a:t>Dive deeper into specific DevOps tools appropriate to Data Science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8052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6869-2637-4FED-AC59-1B743CDE5BE4}"/>
              </a:ext>
            </a:extLst>
          </p:cNvPr>
          <p:cNvSpPr>
            <a:spLocks noGrp="1"/>
          </p:cNvSpPr>
          <p:nvPr>
            <p:ph type="title"/>
          </p:nvPr>
        </p:nvSpPr>
        <p:spPr/>
        <p:txBody>
          <a:bodyPr/>
          <a:lstStyle/>
          <a:p>
            <a:r>
              <a:rPr lang="en-US" dirty="0"/>
              <a:t>Data Version Control</a:t>
            </a:r>
          </a:p>
        </p:txBody>
      </p:sp>
      <p:pic>
        <p:nvPicPr>
          <p:cNvPr id="5" name="Content Placeholder 4">
            <a:extLst>
              <a:ext uri="{FF2B5EF4-FFF2-40B4-BE49-F238E27FC236}">
                <a16:creationId xmlns:a16="http://schemas.microsoft.com/office/drawing/2014/main" id="{418B0C3F-AFD3-45FA-9B17-D59767B5ADAD}"/>
              </a:ext>
            </a:extLst>
          </p:cNvPr>
          <p:cNvPicPr>
            <a:picLocks noGrp="1" noChangeAspect="1"/>
          </p:cNvPicPr>
          <p:nvPr>
            <p:ph idx="1"/>
          </p:nvPr>
        </p:nvPicPr>
        <p:blipFill>
          <a:blip r:embed="rId3"/>
          <a:stretch>
            <a:fillRect/>
          </a:stretch>
        </p:blipFill>
        <p:spPr>
          <a:xfrm>
            <a:off x="1298074" y="1273379"/>
            <a:ext cx="9314507" cy="5038521"/>
          </a:xfrm>
          <a:prstGeom prst="rect">
            <a:avLst/>
          </a:prstGeom>
        </p:spPr>
      </p:pic>
      <p:sp>
        <p:nvSpPr>
          <p:cNvPr id="4" name="Rectangle 3">
            <a:extLst>
              <a:ext uri="{FF2B5EF4-FFF2-40B4-BE49-F238E27FC236}">
                <a16:creationId xmlns:a16="http://schemas.microsoft.com/office/drawing/2014/main" id="{0C13B849-43E9-4273-877B-001079B890D5}"/>
              </a:ext>
            </a:extLst>
          </p:cNvPr>
          <p:cNvSpPr/>
          <p:nvPr/>
        </p:nvSpPr>
        <p:spPr>
          <a:xfrm>
            <a:off x="3983658" y="6319982"/>
            <a:ext cx="4224683" cy="369332"/>
          </a:xfrm>
          <a:prstGeom prst="rect">
            <a:avLst/>
          </a:prstGeom>
        </p:spPr>
        <p:txBody>
          <a:bodyPr wrap="none">
            <a:spAutoFit/>
          </a:bodyPr>
          <a:lstStyle/>
          <a:p>
            <a:r>
              <a:rPr lang="en-US" dirty="0"/>
              <a:t>https://github.com/dataversioncontrol/dvc</a:t>
            </a:r>
          </a:p>
        </p:txBody>
      </p:sp>
    </p:spTree>
    <p:extLst>
      <p:ext uri="{BB962C8B-B14F-4D97-AF65-F5344CB8AC3E}">
        <p14:creationId xmlns:p14="http://schemas.microsoft.com/office/powerpoint/2010/main" val="475233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DC40-E452-48A9-9289-1C99345E125E}"/>
              </a:ext>
            </a:extLst>
          </p:cNvPr>
          <p:cNvSpPr>
            <a:spLocks noGrp="1"/>
          </p:cNvSpPr>
          <p:nvPr>
            <p:ph type="title"/>
          </p:nvPr>
        </p:nvSpPr>
        <p:spPr/>
        <p:txBody>
          <a:bodyPr/>
          <a:lstStyle/>
          <a:p>
            <a:r>
              <a:rPr lang="en-US" dirty="0"/>
              <a:t>What is Containerization?</a:t>
            </a:r>
          </a:p>
        </p:txBody>
      </p:sp>
      <p:sp>
        <p:nvSpPr>
          <p:cNvPr id="3" name="Content Placeholder 2">
            <a:extLst>
              <a:ext uri="{FF2B5EF4-FFF2-40B4-BE49-F238E27FC236}">
                <a16:creationId xmlns:a16="http://schemas.microsoft.com/office/drawing/2014/main" id="{3C7705D7-D43B-4A5D-AFF3-BC5B30538C68}"/>
              </a:ext>
            </a:extLst>
          </p:cNvPr>
          <p:cNvSpPr>
            <a:spLocks noGrp="1"/>
          </p:cNvSpPr>
          <p:nvPr>
            <p:ph idx="1"/>
          </p:nvPr>
        </p:nvSpPr>
        <p:spPr/>
        <p:txBody>
          <a:bodyPr>
            <a:normAutofit/>
          </a:bodyPr>
          <a:lstStyle/>
          <a:p>
            <a:r>
              <a:rPr lang="en-US" sz="3200" dirty="0"/>
              <a:t>Containerization is the next step in virtualization. </a:t>
            </a:r>
          </a:p>
          <a:p>
            <a:r>
              <a:rPr lang="en-US" sz="3200" dirty="0"/>
              <a:t>Instead of virtualizing the entire operating system we virtualize the app itself.</a:t>
            </a:r>
          </a:p>
          <a:p>
            <a:r>
              <a:rPr lang="en-US" sz="3200" dirty="0"/>
              <a:t>Containerization Trivializes</a:t>
            </a:r>
          </a:p>
          <a:p>
            <a:pPr lvl="1"/>
            <a:r>
              <a:rPr lang="en-US" sz="2800" dirty="0"/>
              <a:t>Moving applications from dev to test to prod</a:t>
            </a:r>
          </a:p>
          <a:p>
            <a:pPr lvl="1"/>
            <a:r>
              <a:rPr lang="en-US" sz="2800" dirty="0"/>
              <a:t>Software Dependencies, making it easy to reproduce experiments and analysis</a:t>
            </a:r>
          </a:p>
        </p:txBody>
      </p:sp>
    </p:spTree>
    <p:extLst>
      <p:ext uri="{BB962C8B-B14F-4D97-AF65-F5344CB8AC3E}">
        <p14:creationId xmlns:p14="http://schemas.microsoft.com/office/powerpoint/2010/main" val="1064921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F847-093A-4FAC-B961-9A1F6B425BA6}"/>
              </a:ext>
            </a:extLst>
          </p:cNvPr>
          <p:cNvSpPr>
            <a:spLocks noGrp="1"/>
          </p:cNvSpPr>
          <p:nvPr>
            <p:ph type="title"/>
          </p:nvPr>
        </p:nvSpPr>
        <p:spPr/>
        <p:txBody>
          <a:bodyPr>
            <a:normAutofit/>
          </a:bodyPr>
          <a:lstStyle/>
          <a:p>
            <a:r>
              <a:rPr lang="en-US" dirty="0"/>
              <a:t>Understanding Containerization by Example</a:t>
            </a:r>
          </a:p>
        </p:txBody>
      </p:sp>
      <p:sp>
        <p:nvSpPr>
          <p:cNvPr id="3" name="Content Placeholder 2">
            <a:extLst>
              <a:ext uri="{FF2B5EF4-FFF2-40B4-BE49-F238E27FC236}">
                <a16:creationId xmlns:a16="http://schemas.microsoft.com/office/drawing/2014/main" id="{3E8E4045-44E8-470E-86D4-63FFAB5E55EE}"/>
              </a:ext>
            </a:extLst>
          </p:cNvPr>
          <p:cNvSpPr>
            <a:spLocks noGrp="1"/>
          </p:cNvSpPr>
          <p:nvPr>
            <p:ph idx="1"/>
          </p:nvPr>
        </p:nvSpPr>
        <p:spPr/>
        <p:txBody>
          <a:bodyPr>
            <a:normAutofit/>
          </a:bodyPr>
          <a:lstStyle/>
          <a:p>
            <a:r>
              <a:rPr lang="en-US" sz="3200" dirty="0"/>
              <a:t>WordPress blog application</a:t>
            </a:r>
          </a:p>
          <a:p>
            <a:r>
              <a:rPr lang="en-US" sz="3200" dirty="0"/>
              <a:t>WordPress Consists of </a:t>
            </a:r>
          </a:p>
          <a:p>
            <a:pPr lvl="1"/>
            <a:r>
              <a:rPr lang="en-US" sz="2800" dirty="0"/>
              <a:t>A database storage layer (usually in MySQL)</a:t>
            </a:r>
          </a:p>
          <a:p>
            <a:pPr lvl="1"/>
            <a:r>
              <a:rPr lang="en-US" sz="2800" dirty="0"/>
              <a:t>Web application in PHP</a:t>
            </a:r>
          </a:p>
          <a:p>
            <a:pPr lvl="1"/>
            <a:r>
              <a:rPr lang="en-US" sz="2800" dirty="0"/>
              <a:t>Page Cache Layer (optional)</a:t>
            </a:r>
          </a:p>
          <a:p>
            <a:pPr lvl="1"/>
            <a:r>
              <a:rPr lang="en-US" sz="2800" dirty="0"/>
              <a:t>HTTP proxy (optional)</a:t>
            </a:r>
          </a:p>
        </p:txBody>
      </p:sp>
    </p:spTree>
    <p:extLst>
      <p:ext uri="{BB962C8B-B14F-4D97-AF65-F5344CB8AC3E}">
        <p14:creationId xmlns:p14="http://schemas.microsoft.com/office/powerpoint/2010/main" val="1200762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A025-141F-4C64-ADD8-6AB2E223E623}"/>
              </a:ext>
            </a:extLst>
          </p:cNvPr>
          <p:cNvSpPr>
            <a:spLocks noGrp="1"/>
          </p:cNvSpPr>
          <p:nvPr>
            <p:ph type="title"/>
          </p:nvPr>
        </p:nvSpPr>
        <p:spPr>
          <a:xfrm>
            <a:off x="838200" y="365125"/>
            <a:ext cx="10515600" cy="1325563"/>
          </a:xfrm>
        </p:spPr>
        <p:txBody>
          <a:bodyPr/>
          <a:lstStyle/>
          <a:p>
            <a:r>
              <a:rPr lang="en-US" dirty="0"/>
              <a:t>Monolithic Deployment</a:t>
            </a:r>
          </a:p>
        </p:txBody>
      </p:sp>
      <p:sp>
        <p:nvSpPr>
          <p:cNvPr id="3" name="Content Placeholder 2">
            <a:extLst>
              <a:ext uri="{FF2B5EF4-FFF2-40B4-BE49-F238E27FC236}">
                <a16:creationId xmlns:a16="http://schemas.microsoft.com/office/drawing/2014/main" id="{5BCE06A4-B27A-41EF-8426-F586E354F459}"/>
              </a:ext>
            </a:extLst>
          </p:cNvPr>
          <p:cNvSpPr>
            <a:spLocks noGrp="1"/>
          </p:cNvSpPr>
          <p:nvPr>
            <p:ph sz="half" idx="1"/>
          </p:nvPr>
        </p:nvSpPr>
        <p:spPr>
          <a:xfrm>
            <a:off x="838201" y="1825625"/>
            <a:ext cx="4396819" cy="4351338"/>
          </a:xfrm>
        </p:spPr>
        <p:txBody>
          <a:bodyPr>
            <a:normAutofit/>
          </a:bodyPr>
          <a:lstStyle/>
          <a:p>
            <a:r>
              <a:rPr lang="en-US" dirty="0"/>
              <a:t>Everything is on one server</a:t>
            </a:r>
          </a:p>
          <a:p>
            <a:r>
              <a:rPr lang="en-US" dirty="0"/>
              <a:t>Inefficient use of hardware</a:t>
            </a:r>
          </a:p>
          <a:p>
            <a:r>
              <a:rPr lang="en-US" dirty="0"/>
              <a:t>The only way to scale is to upgrade the hardware.</a:t>
            </a:r>
          </a:p>
          <a:p>
            <a:r>
              <a:rPr lang="en-US" dirty="0"/>
              <a:t>Easy to administer and secure</a:t>
            </a:r>
          </a:p>
          <a:p>
            <a:r>
              <a:rPr lang="en-US" dirty="0"/>
              <a:t>Need to duplicate the same environment in dev, test and prod which is wasteful.</a:t>
            </a:r>
          </a:p>
        </p:txBody>
      </p:sp>
      <p:grpSp>
        <p:nvGrpSpPr>
          <p:cNvPr id="17" name="Group 16">
            <a:extLst>
              <a:ext uri="{FF2B5EF4-FFF2-40B4-BE49-F238E27FC236}">
                <a16:creationId xmlns:a16="http://schemas.microsoft.com/office/drawing/2014/main" id="{44139E89-BD5D-4EB2-AC84-C0ABA2190D31}"/>
              </a:ext>
            </a:extLst>
          </p:cNvPr>
          <p:cNvGrpSpPr/>
          <p:nvPr/>
        </p:nvGrpSpPr>
        <p:grpSpPr>
          <a:xfrm>
            <a:off x="7185580" y="875667"/>
            <a:ext cx="3880701" cy="3035432"/>
            <a:chOff x="6096000" y="1310325"/>
            <a:chExt cx="4289196" cy="3305634"/>
          </a:xfrm>
        </p:grpSpPr>
        <p:grpSp>
          <p:nvGrpSpPr>
            <p:cNvPr id="15" name="Group 14">
              <a:extLst>
                <a:ext uri="{FF2B5EF4-FFF2-40B4-BE49-F238E27FC236}">
                  <a16:creationId xmlns:a16="http://schemas.microsoft.com/office/drawing/2014/main" id="{353EC11B-FF81-46C6-8972-A4396999A6CE}"/>
                </a:ext>
              </a:extLst>
            </p:cNvPr>
            <p:cNvGrpSpPr/>
            <p:nvPr/>
          </p:nvGrpSpPr>
          <p:grpSpPr>
            <a:xfrm>
              <a:off x="6096000" y="1734647"/>
              <a:ext cx="4289196" cy="2881312"/>
              <a:chOff x="6306532" y="1690688"/>
              <a:chExt cx="4289196" cy="2881312"/>
            </a:xfrm>
          </p:grpSpPr>
          <p:sp>
            <p:nvSpPr>
              <p:cNvPr id="14" name="Rectangle 13">
                <a:extLst>
                  <a:ext uri="{FF2B5EF4-FFF2-40B4-BE49-F238E27FC236}">
                    <a16:creationId xmlns:a16="http://schemas.microsoft.com/office/drawing/2014/main" id="{04B45C61-39D6-4C71-B9CF-85F9DAAF5C63}"/>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6A9FB36-0977-49F4-BA28-DDDB27141EE8}"/>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0B7A1C3-72C1-433A-B811-C126412F2351}"/>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 (Hardware)</a:t>
                </a:r>
              </a:p>
            </p:txBody>
          </p:sp>
          <p:sp>
            <p:nvSpPr>
              <p:cNvPr id="6" name="Rectangle 5">
                <a:extLst>
                  <a:ext uri="{FF2B5EF4-FFF2-40B4-BE49-F238E27FC236}">
                    <a16:creationId xmlns:a16="http://schemas.microsoft.com/office/drawing/2014/main" id="{F4F91A8C-FDB0-4929-95B8-B9DC94151F98}"/>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Operating System</a:t>
                </a:r>
              </a:p>
            </p:txBody>
          </p:sp>
          <p:sp>
            <p:nvSpPr>
              <p:cNvPr id="7" name="Rectangle 6">
                <a:extLst>
                  <a:ext uri="{FF2B5EF4-FFF2-40B4-BE49-F238E27FC236}">
                    <a16:creationId xmlns:a16="http://schemas.microsoft.com/office/drawing/2014/main" id="{BBF735FF-B85C-4E95-BB5A-341B97FDA8D7}"/>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Dependencies / Libraries</a:t>
                </a:r>
              </a:p>
            </p:txBody>
          </p:sp>
          <p:sp>
            <p:nvSpPr>
              <p:cNvPr id="8" name="Rectangle 7">
                <a:extLst>
                  <a:ext uri="{FF2B5EF4-FFF2-40B4-BE49-F238E27FC236}">
                    <a16:creationId xmlns:a16="http://schemas.microsoft.com/office/drawing/2014/main" id="{949FE86C-4EC4-48CB-B466-EAE4284C3A9B}"/>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9" name="Rectangle 8">
                <a:extLst>
                  <a:ext uri="{FF2B5EF4-FFF2-40B4-BE49-F238E27FC236}">
                    <a16:creationId xmlns:a16="http://schemas.microsoft.com/office/drawing/2014/main" id="{5647C10F-4A2D-4932-8005-1FA5D6B0CD13}"/>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Dell</a:t>
                </a:r>
                <a:br>
                  <a:rPr lang="en-US" dirty="0"/>
                </a:br>
                <a:r>
                  <a:rPr lang="en-US" dirty="0"/>
                  <a:t>PowerEdge</a:t>
                </a:r>
              </a:p>
            </p:txBody>
          </p:sp>
          <p:sp>
            <p:nvSpPr>
              <p:cNvPr id="10" name="Rectangle 9">
                <a:extLst>
                  <a:ext uri="{FF2B5EF4-FFF2-40B4-BE49-F238E27FC236}">
                    <a16:creationId xmlns:a16="http://schemas.microsoft.com/office/drawing/2014/main" id="{FD2E1FFB-96AF-4BDA-A22A-AAB3D52AADE0}"/>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Ubuntu</a:t>
                </a:r>
                <a:br>
                  <a:rPr lang="en-US" dirty="0"/>
                </a:br>
                <a:r>
                  <a:rPr lang="en-US" dirty="0"/>
                  <a:t>Linux</a:t>
                </a:r>
              </a:p>
            </p:txBody>
          </p:sp>
          <p:sp>
            <p:nvSpPr>
              <p:cNvPr id="11" name="Rectangle 10">
                <a:extLst>
                  <a:ext uri="{FF2B5EF4-FFF2-40B4-BE49-F238E27FC236}">
                    <a16:creationId xmlns:a16="http://schemas.microsoft.com/office/drawing/2014/main" id="{BA8E7B05-3192-4905-A43B-1A406472D2C6}"/>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PHP, MySQL, Nginx, Etc.</a:t>
                </a:r>
              </a:p>
            </p:txBody>
          </p:sp>
          <p:sp>
            <p:nvSpPr>
              <p:cNvPr id="12" name="Rectangle 11">
                <a:extLst>
                  <a:ext uri="{FF2B5EF4-FFF2-40B4-BE49-F238E27FC236}">
                    <a16:creationId xmlns:a16="http://schemas.microsoft.com/office/drawing/2014/main" id="{DEB2F9A2-33B1-4494-BCEE-5690F0AAF9C9}"/>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WordPress</a:t>
                </a:r>
              </a:p>
            </p:txBody>
          </p:sp>
        </p:grpSp>
        <p:sp>
          <p:nvSpPr>
            <p:cNvPr id="16" name="Rectangle 15">
              <a:extLst>
                <a:ext uri="{FF2B5EF4-FFF2-40B4-BE49-F238E27FC236}">
                  <a16:creationId xmlns:a16="http://schemas.microsoft.com/office/drawing/2014/main" id="{97ED3645-58B3-4EF7-9B93-70F2414E8E5A}"/>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Production</a:t>
              </a:r>
            </a:p>
          </p:txBody>
        </p:sp>
      </p:grpSp>
      <p:grpSp>
        <p:nvGrpSpPr>
          <p:cNvPr id="31" name="Group 30">
            <a:extLst>
              <a:ext uri="{FF2B5EF4-FFF2-40B4-BE49-F238E27FC236}">
                <a16:creationId xmlns:a16="http://schemas.microsoft.com/office/drawing/2014/main" id="{D9B042D5-2620-4D7F-99B2-8AB65C21A024}"/>
              </a:ext>
            </a:extLst>
          </p:cNvPr>
          <p:cNvGrpSpPr/>
          <p:nvPr/>
        </p:nvGrpSpPr>
        <p:grpSpPr>
          <a:xfrm>
            <a:off x="8967804" y="4364610"/>
            <a:ext cx="2994023" cy="2320418"/>
            <a:chOff x="6096000" y="1310325"/>
            <a:chExt cx="4289196" cy="3305634"/>
          </a:xfrm>
        </p:grpSpPr>
        <p:grpSp>
          <p:nvGrpSpPr>
            <p:cNvPr id="32" name="Group 31">
              <a:extLst>
                <a:ext uri="{FF2B5EF4-FFF2-40B4-BE49-F238E27FC236}">
                  <a16:creationId xmlns:a16="http://schemas.microsoft.com/office/drawing/2014/main" id="{C62E5BEB-CB10-4370-A778-85D64A2EF9A9}"/>
                </a:ext>
              </a:extLst>
            </p:cNvPr>
            <p:cNvGrpSpPr/>
            <p:nvPr/>
          </p:nvGrpSpPr>
          <p:grpSpPr>
            <a:xfrm>
              <a:off x="6096000" y="1734647"/>
              <a:ext cx="4289196" cy="2881312"/>
              <a:chOff x="6306532" y="1690688"/>
              <a:chExt cx="4289196" cy="2881312"/>
            </a:xfrm>
          </p:grpSpPr>
          <p:sp>
            <p:nvSpPr>
              <p:cNvPr id="34" name="Rectangle 33">
                <a:extLst>
                  <a:ext uri="{FF2B5EF4-FFF2-40B4-BE49-F238E27FC236}">
                    <a16:creationId xmlns:a16="http://schemas.microsoft.com/office/drawing/2014/main" id="{FD86567C-1112-482D-A87D-45731E6626C0}"/>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35" name="Rectangle 34">
                <a:extLst>
                  <a:ext uri="{FF2B5EF4-FFF2-40B4-BE49-F238E27FC236}">
                    <a16:creationId xmlns:a16="http://schemas.microsoft.com/office/drawing/2014/main" id="{50BBC692-96B7-452D-B967-E833F30DF88F}"/>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36" name="Rectangle 35">
                <a:extLst>
                  <a:ext uri="{FF2B5EF4-FFF2-40B4-BE49-F238E27FC236}">
                    <a16:creationId xmlns:a16="http://schemas.microsoft.com/office/drawing/2014/main" id="{3CF999AE-E2FC-4FCA-8DD1-2787F45AC6F2}"/>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Server (Hardware)</a:t>
                </a:r>
              </a:p>
            </p:txBody>
          </p:sp>
          <p:sp>
            <p:nvSpPr>
              <p:cNvPr id="37" name="Rectangle 36">
                <a:extLst>
                  <a:ext uri="{FF2B5EF4-FFF2-40B4-BE49-F238E27FC236}">
                    <a16:creationId xmlns:a16="http://schemas.microsoft.com/office/drawing/2014/main" id="{E2FF47E8-60EF-4BB3-84EF-C45FB710247B}"/>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Operating System</a:t>
                </a:r>
              </a:p>
            </p:txBody>
          </p:sp>
          <p:sp>
            <p:nvSpPr>
              <p:cNvPr id="38" name="Rectangle 37">
                <a:extLst>
                  <a:ext uri="{FF2B5EF4-FFF2-40B4-BE49-F238E27FC236}">
                    <a16:creationId xmlns:a16="http://schemas.microsoft.com/office/drawing/2014/main" id="{8EAD91A0-2B77-4F26-B09D-A4A0EDD37F3C}"/>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App Dependencies / Libraries</a:t>
                </a:r>
              </a:p>
            </p:txBody>
          </p:sp>
          <p:sp>
            <p:nvSpPr>
              <p:cNvPr id="39" name="Rectangle 38">
                <a:extLst>
                  <a:ext uri="{FF2B5EF4-FFF2-40B4-BE49-F238E27FC236}">
                    <a16:creationId xmlns:a16="http://schemas.microsoft.com/office/drawing/2014/main" id="{680A7514-E266-4247-A6E1-E71F131D8B2A}"/>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p:txBody>
          </p:sp>
          <p:sp>
            <p:nvSpPr>
              <p:cNvPr id="40" name="Rectangle 39">
                <a:extLst>
                  <a:ext uri="{FF2B5EF4-FFF2-40B4-BE49-F238E27FC236}">
                    <a16:creationId xmlns:a16="http://schemas.microsoft.com/office/drawing/2014/main" id="{7E1EC1BC-A7C0-493C-BB96-7A457991FAC9}"/>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Dell</a:t>
                </a:r>
                <a:br>
                  <a:rPr lang="en-US" sz="1400" dirty="0"/>
                </a:br>
                <a:r>
                  <a:rPr lang="en-US" sz="1400" dirty="0"/>
                  <a:t>PowerEdge</a:t>
                </a:r>
              </a:p>
            </p:txBody>
          </p:sp>
          <p:sp>
            <p:nvSpPr>
              <p:cNvPr id="41" name="Rectangle 40">
                <a:extLst>
                  <a:ext uri="{FF2B5EF4-FFF2-40B4-BE49-F238E27FC236}">
                    <a16:creationId xmlns:a16="http://schemas.microsoft.com/office/drawing/2014/main" id="{CED43DF5-BFF5-4C40-8391-498FB863B77D}"/>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Ubuntu</a:t>
                </a:r>
                <a:br>
                  <a:rPr lang="en-US" sz="1400" dirty="0"/>
                </a:br>
                <a:r>
                  <a:rPr lang="en-US" sz="1400" dirty="0"/>
                  <a:t>Linux</a:t>
                </a:r>
              </a:p>
            </p:txBody>
          </p:sp>
          <p:sp>
            <p:nvSpPr>
              <p:cNvPr id="42" name="Rectangle 41">
                <a:extLst>
                  <a:ext uri="{FF2B5EF4-FFF2-40B4-BE49-F238E27FC236}">
                    <a16:creationId xmlns:a16="http://schemas.microsoft.com/office/drawing/2014/main" id="{AC33B0F8-9790-49B9-AA7A-18E02A34BEBF}"/>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PHP, MySQL, Nginx, Etc.</a:t>
                </a:r>
              </a:p>
            </p:txBody>
          </p:sp>
          <p:sp>
            <p:nvSpPr>
              <p:cNvPr id="43" name="Rectangle 42">
                <a:extLst>
                  <a:ext uri="{FF2B5EF4-FFF2-40B4-BE49-F238E27FC236}">
                    <a16:creationId xmlns:a16="http://schemas.microsoft.com/office/drawing/2014/main" id="{BECE37B7-30A7-4318-96FD-6D3509FEE813}"/>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WordPress</a:t>
                </a:r>
              </a:p>
            </p:txBody>
          </p:sp>
        </p:grpSp>
        <p:sp>
          <p:nvSpPr>
            <p:cNvPr id="33" name="Rectangle 32">
              <a:extLst>
                <a:ext uri="{FF2B5EF4-FFF2-40B4-BE49-F238E27FC236}">
                  <a16:creationId xmlns:a16="http://schemas.microsoft.com/office/drawing/2014/main" id="{C2318F88-FAFA-4CB0-BFB4-8EF8901EE404}"/>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Development</a:t>
              </a:r>
            </a:p>
          </p:txBody>
        </p:sp>
      </p:grpSp>
      <p:grpSp>
        <p:nvGrpSpPr>
          <p:cNvPr id="44" name="Group 43">
            <a:extLst>
              <a:ext uri="{FF2B5EF4-FFF2-40B4-BE49-F238E27FC236}">
                <a16:creationId xmlns:a16="http://schemas.microsoft.com/office/drawing/2014/main" id="{CDA8C17E-0EEA-4759-A254-8A441A8AACAF}"/>
              </a:ext>
            </a:extLst>
          </p:cNvPr>
          <p:cNvGrpSpPr/>
          <p:nvPr/>
        </p:nvGrpSpPr>
        <p:grpSpPr>
          <a:xfrm>
            <a:off x="5765328" y="4364610"/>
            <a:ext cx="2994023" cy="2320418"/>
            <a:chOff x="6096000" y="1310325"/>
            <a:chExt cx="4289196" cy="3305634"/>
          </a:xfrm>
        </p:grpSpPr>
        <p:grpSp>
          <p:nvGrpSpPr>
            <p:cNvPr id="45" name="Group 44">
              <a:extLst>
                <a:ext uri="{FF2B5EF4-FFF2-40B4-BE49-F238E27FC236}">
                  <a16:creationId xmlns:a16="http://schemas.microsoft.com/office/drawing/2014/main" id="{BA224522-C4D3-45CD-BC9B-9CABB45B9DA9}"/>
                </a:ext>
              </a:extLst>
            </p:cNvPr>
            <p:cNvGrpSpPr/>
            <p:nvPr/>
          </p:nvGrpSpPr>
          <p:grpSpPr>
            <a:xfrm>
              <a:off x="6096000" y="1734647"/>
              <a:ext cx="4289196" cy="2881312"/>
              <a:chOff x="6306532" y="1690688"/>
              <a:chExt cx="4289196" cy="2881312"/>
            </a:xfrm>
          </p:grpSpPr>
          <p:sp>
            <p:nvSpPr>
              <p:cNvPr id="47" name="Rectangle 46">
                <a:extLst>
                  <a:ext uri="{FF2B5EF4-FFF2-40B4-BE49-F238E27FC236}">
                    <a16:creationId xmlns:a16="http://schemas.microsoft.com/office/drawing/2014/main" id="{FB1E51BF-06AA-42FC-9CAC-91C3CDB0B9B6}"/>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48" name="Rectangle 47">
                <a:extLst>
                  <a:ext uri="{FF2B5EF4-FFF2-40B4-BE49-F238E27FC236}">
                    <a16:creationId xmlns:a16="http://schemas.microsoft.com/office/drawing/2014/main" id="{52E36818-E3AD-45CF-B197-A77FDF8BD33B}"/>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400" dirty="0"/>
              </a:p>
            </p:txBody>
          </p:sp>
          <p:sp>
            <p:nvSpPr>
              <p:cNvPr id="49" name="Rectangle 48">
                <a:extLst>
                  <a:ext uri="{FF2B5EF4-FFF2-40B4-BE49-F238E27FC236}">
                    <a16:creationId xmlns:a16="http://schemas.microsoft.com/office/drawing/2014/main" id="{A98546E2-A188-44A4-827E-C308F54E9095}"/>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Server (Hardware)</a:t>
                </a:r>
              </a:p>
            </p:txBody>
          </p:sp>
          <p:sp>
            <p:nvSpPr>
              <p:cNvPr id="50" name="Rectangle 49">
                <a:extLst>
                  <a:ext uri="{FF2B5EF4-FFF2-40B4-BE49-F238E27FC236}">
                    <a16:creationId xmlns:a16="http://schemas.microsoft.com/office/drawing/2014/main" id="{5BF54332-21CC-4600-9BB7-F3395D5C0DA3}"/>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Operating System</a:t>
                </a:r>
              </a:p>
            </p:txBody>
          </p:sp>
          <p:sp>
            <p:nvSpPr>
              <p:cNvPr id="51" name="Rectangle 50">
                <a:extLst>
                  <a:ext uri="{FF2B5EF4-FFF2-40B4-BE49-F238E27FC236}">
                    <a16:creationId xmlns:a16="http://schemas.microsoft.com/office/drawing/2014/main" id="{0F937D22-22EE-4DD2-9379-99C6B66395BF}"/>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App Dependencies / Libraries</a:t>
                </a:r>
              </a:p>
            </p:txBody>
          </p:sp>
          <p:sp>
            <p:nvSpPr>
              <p:cNvPr id="52" name="Rectangle 51">
                <a:extLst>
                  <a:ext uri="{FF2B5EF4-FFF2-40B4-BE49-F238E27FC236}">
                    <a16:creationId xmlns:a16="http://schemas.microsoft.com/office/drawing/2014/main" id="{6FDF739D-DB68-453D-9A8F-95FF9F3D8F7A}"/>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Application</a:t>
                </a:r>
              </a:p>
            </p:txBody>
          </p:sp>
          <p:sp>
            <p:nvSpPr>
              <p:cNvPr id="53" name="Rectangle 52">
                <a:extLst>
                  <a:ext uri="{FF2B5EF4-FFF2-40B4-BE49-F238E27FC236}">
                    <a16:creationId xmlns:a16="http://schemas.microsoft.com/office/drawing/2014/main" id="{11FAC885-3349-404B-B5E4-494995393E5F}"/>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Dell</a:t>
                </a:r>
                <a:br>
                  <a:rPr lang="en-US" sz="1400" dirty="0"/>
                </a:br>
                <a:r>
                  <a:rPr lang="en-US" sz="1400" dirty="0"/>
                  <a:t>PowerEdge</a:t>
                </a:r>
              </a:p>
            </p:txBody>
          </p:sp>
          <p:sp>
            <p:nvSpPr>
              <p:cNvPr id="54" name="Rectangle 53">
                <a:extLst>
                  <a:ext uri="{FF2B5EF4-FFF2-40B4-BE49-F238E27FC236}">
                    <a16:creationId xmlns:a16="http://schemas.microsoft.com/office/drawing/2014/main" id="{1204E6C6-830F-40A5-902B-9665DDDDFEEE}"/>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Ubuntu</a:t>
                </a:r>
                <a:br>
                  <a:rPr lang="en-US" sz="1400" dirty="0"/>
                </a:br>
                <a:r>
                  <a:rPr lang="en-US" sz="1400" dirty="0"/>
                  <a:t>Linux</a:t>
                </a:r>
              </a:p>
            </p:txBody>
          </p:sp>
          <p:sp>
            <p:nvSpPr>
              <p:cNvPr id="55" name="Rectangle 54">
                <a:extLst>
                  <a:ext uri="{FF2B5EF4-FFF2-40B4-BE49-F238E27FC236}">
                    <a16:creationId xmlns:a16="http://schemas.microsoft.com/office/drawing/2014/main" id="{E92291E7-2ABE-4106-A5EE-84922A8B5E40}"/>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PHP, MySQL, Nginx, Etc.</a:t>
                </a:r>
              </a:p>
            </p:txBody>
          </p:sp>
          <p:sp>
            <p:nvSpPr>
              <p:cNvPr id="56" name="Rectangle 55">
                <a:extLst>
                  <a:ext uri="{FF2B5EF4-FFF2-40B4-BE49-F238E27FC236}">
                    <a16:creationId xmlns:a16="http://schemas.microsoft.com/office/drawing/2014/main" id="{FDA71F8A-18D9-42E8-8A3A-4091363D35AF}"/>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WordPress</a:t>
                </a:r>
              </a:p>
            </p:txBody>
          </p:sp>
        </p:grpSp>
        <p:sp>
          <p:nvSpPr>
            <p:cNvPr id="46" name="Rectangle 45">
              <a:extLst>
                <a:ext uri="{FF2B5EF4-FFF2-40B4-BE49-F238E27FC236}">
                  <a16:creationId xmlns:a16="http://schemas.microsoft.com/office/drawing/2014/main" id="{DE413EAE-ECCB-4D06-A845-D16C033A5B20}"/>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t>Test</a:t>
              </a:r>
            </a:p>
          </p:txBody>
        </p:sp>
      </p:grpSp>
    </p:spTree>
    <p:extLst>
      <p:ext uri="{BB962C8B-B14F-4D97-AF65-F5344CB8AC3E}">
        <p14:creationId xmlns:p14="http://schemas.microsoft.com/office/powerpoint/2010/main" val="2564672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D13C-60E1-4BCC-9E7A-A9A705405CC0}"/>
              </a:ext>
            </a:extLst>
          </p:cNvPr>
          <p:cNvSpPr>
            <a:spLocks noGrp="1"/>
          </p:cNvSpPr>
          <p:nvPr>
            <p:ph type="title"/>
          </p:nvPr>
        </p:nvSpPr>
        <p:spPr/>
        <p:txBody>
          <a:bodyPr/>
          <a:lstStyle/>
          <a:p>
            <a:r>
              <a:rPr lang="en-US" dirty="0"/>
              <a:t>Horizontal Scaling</a:t>
            </a:r>
          </a:p>
        </p:txBody>
      </p:sp>
      <p:sp>
        <p:nvSpPr>
          <p:cNvPr id="3" name="Content Placeholder 2">
            <a:extLst>
              <a:ext uri="{FF2B5EF4-FFF2-40B4-BE49-F238E27FC236}">
                <a16:creationId xmlns:a16="http://schemas.microsoft.com/office/drawing/2014/main" id="{3664D709-ACED-40AE-80D4-C24358F7C249}"/>
              </a:ext>
            </a:extLst>
          </p:cNvPr>
          <p:cNvSpPr>
            <a:spLocks noGrp="1"/>
          </p:cNvSpPr>
          <p:nvPr>
            <p:ph sz="half" idx="1"/>
          </p:nvPr>
        </p:nvSpPr>
        <p:spPr>
          <a:xfrm>
            <a:off x="838200" y="1825625"/>
            <a:ext cx="5181600" cy="4667250"/>
          </a:xfrm>
        </p:spPr>
        <p:txBody>
          <a:bodyPr>
            <a:normAutofit/>
          </a:bodyPr>
          <a:lstStyle/>
          <a:p>
            <a:r>
              <a:rPr lang="en-US" dirty="0"/>
              <a:t>Break up components / services into their own server</a:t>
            </a:r>
          </a:p>
          <a:p>
            <a:r>
              <a:rPr lang="en-US" dirty="0"/>
              <a:t>This separates concerns and makes the system easier to secure and manage.</a:t>
            </a:r>
          </a:p>
          <a:p>
            <a:r>
              <a:rPr lang="en-US" dirty="0"/>
              <a:t>Costs of multiple hardware and operating systems to maintain.</a:t>
            </a:r>
          </a:p>
          <a:p>
            <a:r>
              <a:rPr lang="en-US" dirty="0"/>
              <a:t>Maintain extra versions for test and development</a:t>
            </a:r>
          </a:p>
        </p:txBody>
      </p:sp>
      <p:grpSp>
        <p:nvGrpSpPr>
          <p:cNvPr id="5" name="Group 4">
            <a:extLst>
              <a:ext uri="{FF2B5EF4-FFF2-40B4-BE49-F238E27FC236}">
                <a16:creationId xmlns:a16="http://schemas.microsoft.com/office/drawing/2014/main" id="{E32067E8-8E7F-4A86-97E0-47FC5C9B6611}"/>
              </a:ext>
            </a:extLst>
          </p:cNvPr>
          <p:cNvGrpSpPr/>
          <p:nvPr/>
        </p:nvGrpSpPr>
        <p:grpSpPr>
          <a:xfrm>
            <a:off x="5957186" y="988848"/>
            <a:ext cx="2922863" cy="2787290"/>
            <a:chOff x="6096000" y="1310325"/>
            <a:chExt cx="4289196" cy="3305634"/>
          </a:xfrm>
        </p:grpSpPr>
        <p:grpSp>
          <p:nvGrpSpPr>
            <p:cNvPr id="6" name="Group 5">
              <a:extLst>
                <a:ext uri="{FF2B5EF4-FFF2-40B4-BE49-F238E27FC236}">
                  <a16:creationId xmlns:a16="http://schemas.microsoft.com/office/drawing/2014/main" id="{B3D4B622-2B4D-43C3-A166-A09EFD8E5DED}"/>
                </a:ext>
              </a:extLst>
            </p:cNvPr>
            <p:cNvGrpSpPr/>
            <p:nvPr/>
          </p:nvGrpSpPr>
          <p:grpSpPr>
            <a:xfrm>
              <a:off x="6096000" y="1734647"/>
              <a:ext cx="4289196" cy="2881312"/>
              <a:chOff x="6306532" y="1690688"/>
              <a:chExt cx="4289196" cy="2881312"/>
            </a:xfrm>
          </p:grpSpPr>
          <p:sp>
            <p:nvSpPr>
              <p:cNvPr id="8" name="Rectangle 7">
                <a:extLst>
                  <a:ext uri="{FF2B5EF4-FFF2-40B4-BE49-F238E27FC236}">
                    <a16:creationId xmlns:a16="http://schemas.microsoft.com/office/drawing/2014/main" id="{EBDA67F6-C74B-4188-84B7-110580373468}"/>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9" name="Rectangle 8">
                <a:extLst>
                  <a:ext uri="{FF2B5EF4-FFF2-40B4-BE49-F238E27FC236}">
                    <a16:creationId xmlns:a16="http://schemas.microsoft.com/office/drawing/2014/main" id="{F0B1E9BA-2CAC-4E7C-B346-8A7F9229CE20}"/>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10" name="Rectangle 9">
                <a:extLst>
                  <a:ext uri="{FF2B5EF4-FFF2-40B4-BE49-F238E27FC236}">
                    <a16:creationId xmlns:a16="http://schemas.microsoft.com/office/drawing/2014/main" id="{DA110BA2-1AFF-4DF7-BDAE-9341D829CA93}"/>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Server (HW)</a:t>
                </a:r>
              </a:p>
            </p:txBody>
          </p:sp>
          <p:sp>
            <p:nvSpPr>
              <p:cNvPr id="11" name="Rectangle 10">
                <a:extLst>
                  <a:ext uri="{FF2B5EF4-FFF2-40B4-BE49-F238E27FC236}">
                    <a16:creationId xmlns:a16="http://schemas.microsoft.com/office/drawing/2014/main" id="{E552A8F8-9B74-4C1A-A8DF-8DCCCB9EBBA8}"/>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OS</a:t>
                </a:r>
              </a:p>
            </p:txBody>
          </p:sp>
          <p:sp>
            <p:nvSpPr>
              <p:cNvPr id="12" name="Rectangle 11">
                <a:extLst>
                  <a:ext uri="{FF2B5EF4-FFF2-40B4-BE49-F238E27FC236}">
                    <a16:creationId xmlns:a16="http://schemas.microsoft.com/office/drawing/2014/main" id="{8AEFB7A2-7FE2-448E-B9CE-75E3FD3D5E2D}"/>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App Deps / Libraries</a:t>
                </a:r>
              </a:p>
            </p:txBody>
          </p:sp>
          <p:sp>
            <p:nvSpPr>
              <p:cNvPr id="13" name="Rectangle 12">
                <a:extLst>
                  <a:ext uri="{FF2B5EF4-FFF2-40B4-BE49-F238E27FC236}">
                    <a16:creationId xmlns:a16="http://schemas.microsoft.com/office/drawing/2014/main" id="{6FA66B9F-AF92-4F7C-B522-14C670B77F36}"/>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p:txBody>
          </p:sp>
          <p:sp>
            <p:nvSpPr>
              <p:cNvPr id="14" name="Rectangle 13">
                <a:extLst>
                  <a:ext uri="{FF2B5EF4-FFF2-40B4-BE49-F238E27FC236}">
                    <a16:creationId xmlns:a16="http://schemas.microsoft.com/office/drawing/2014/main" id="{296531F2-7CDF-4656-9EDC-A4D4D9A5BDF9}"/>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Dell</a:t>
                </a:r>
                <a:br>
                  <a:rPr lang="en-US" sz="1600" dirty="0"/>
                </a:br>
                <a:r>
                  <a:rPr lang="en-US" sz="1600" dirty="0"/>
                  <a:t>Server</a:t>
                </a:r>
              </a:p>
            </p:txBody>
          </p:sp>
          <p:sp>
            <p:nvSpPr>
              <p:cNvPr id="15" name="Rectangle 14">
                <a:extLst>
                  <a:ext uri="{FF2B5EF4-FFF2-40B4-BE49-F238E27FC236}">
                    <a16:creationId xmlns:a16="http://schemas.microsoft.com/office/drawing/2014/main" id="{8C57BC5D-9B8C-4711-ACE6-61234D4619D8}"/>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Ubuntu</a:t>
                </a:r>
                <a:br>
                  <a:rPr lang="en-US" sz="1600" dirty="0"/>
                </a:br>
                <a:r>
                  <a:rPr lang="en-US" sz="1600" dirty="0"/>
                  <a:t>Linux</a:t>
                </a:r>
              </a:p>
            </p:txBody>
          </p:sp>
          <p:sp>
            <p:nvSpPr>
              <p:cNvPr id="16" name="Rectangle 15">
                <a:extLst>
                  <a:ext uri="{FF2B5EF4-FFF2-40B4-BE49-F238E27FC236}">
                    <a16:creationId xmlns:a16="http://schemas.microsoft.com/office/drawing/2014/main" id="{9D7E8740-8ACE-4C3A-B798-271F27BCE50C}"/>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PHP, Nginx</a:t>
                </a:r>
              </a:p>
            </p:txBody>
          </p:sp>
          <p:sp>
            <p:nvSpPr>
              <p:cNvPr id="17" name="Rectangle 16">
                <a:extLst>
                  <a:ext uri="{FF2B5EF4-FFF2-40B4-BE49-F238E27FC236}">
                    <a16:creationId xmlns:a16="http://schemas.microsoft.com/office/drawing/2014/main" id="{AFED58D2-FB4F-4332-A523-C58BECACF643}"/>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WordPress</a:t>
                </a:r>
                <a:br>
                  <a:rPr lang="en-US" sz="1600" dirty="0"/>
                </a:br>
                <a:r>
                  <a:rPr lang="en-US" sz="1600" dirty="0"/>
                  <a:t>Website</a:t>
                </a:r>
              </a:p>
            </p:txBody>
          </p:sp>
        </p:grpSp>
        <p:sp>
          <p:nvSpPr>
            <p:cNvPr id="7" name="Rectangle 6">
              <a:extLst>
                <a:ext uri="{FF2B5EF4-FFF2-40B4-BE49-F238E27FC236}">
                  <a16:creationId xmlns:a16="http://schemas.microsoft.com/office/drawing/2014/main" id="{6EC6C86D-8D9F-45C7-A27B-FB2A0515B590}"/>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Production - Web</a:t>
              </a:r>
            </a:p>
          </p:txBody>
        </p:sp>
      </p:grpSp>
      <p:grpSp>
        <p:nvGrpSpPr>
          <p:cNvPr id="18" name="Group 17">
            <a:extLst>
              <a:ext uri="{FF2B5EF4-FFF2-40B4-BE49-F238E27FC236}">
                <a16:creationId xmlns:a16="http://schemas.microsoft.com/office/drawing/2014/main" id="{364D979D-597F-437F-B30E-5A119FDA053B}"/>
              </a:ext>
            </a:extLst>
          </p:cNvPr>
          <p:cNvGrpSpPr/>
          <p:nvPr/>
        </p:nvGrpSpPr>
        <p:grpSpPr>
          <a:xfrm>
            <a:off x="9034610" y="999542"/>
            <a:ext cx="2922863" cy="2737131"/>
            <a:chOff x="6096000" y="1310325"/>
            <a:chExt cx="4289196" cy="3305634"/>
          </a:xfrm>
        </p:grpSpPr>
        <p:grpSp>
          <p:nvGrpSpPr>
            <p:cNvPr id="19" name="Group 18">
              <a:extLst>
                <a:ext uri="{FF2B5EF4-FFF2-40B4-BE49-F238E27FC236}">
                  <a16:creationId xmlns:a16="http://schemas.microsoft.com/office/drawing/2014/main" id="{F8176DA5-33F1-441B-99E3-6DD2A83F05B9}"/>
                </a:ext>
              </a:extLst>
            </p:cNvPr>
            <p:cNvGrpSpPr/>
            <p:nvPr/>
          </p:nvGrpSpPr>
          <p:grpSpPr>
            <a:xfrm>
              <a:off x="6096000" y="1734647"/>
              <a:ext cx="4289196" cy="2881312"/>
              <a:chOff x="6306532" y="1690688"/>
              <a:chExt cx="4289196" cy="2881312"/>
            </a:xfrm>
          </p:grpSpPr>
          <p:sp>
            <p:nvSpPr>
              <p:cNvPr id="21" name="Rectangle 20">
                <a:extLst>
                  <a:ext uri="{FF2B5EF4-FFF2-40B4-BE49-F238E27FC236}">
                    <a16:creationId xmlns:a16="http://schemas.microsoft.com/office/drawing/2014/main" id="{738850E5-7881-4AFC-9351-020E640B42CC}"/>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CDC5AD8F-CBB5-4248-B059-5D37F0242F81}"/>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23" name="Rectangle 22">
                <a:extLst>
                  <a:ext uri="{FF2B5EF4-FFF2-40B4-BE49-F238E27FC236}">
                    <a16:creationId xmlns:a16="http://schemas.microsoft.com/office/drawing/2014/main" id="{6C5EAD3A-18D3-4560-9876-1EAAB54EDCE5}"/>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Server (HW)</a:t>
                </a:r>
              </a:p>
            </p:txBody>
          </p:sp>
          <p:sp>
            <p:nvSpPr>
              <p:cNvPr id="24" name="Rectangle 23">
                <a:extLst>
                  <a:ext uri="{FF2B5EF4-FFF2-40B4-BE49-F238E27FC236}">
                    <a16:creationId xmlns:a16="http://schemas.microsoft.com/office/drawing/2014/main" id="{4A9FD3C0-9DEB-4327-B04F-D91D73E2304A}"/>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OW</a:t>
                </a:r>
              </a:p>
            </p:txBody>
          </p:sp>
          <p:sp>
            <p:nvSpPr>
              <p:cNvPr id="25" name="Rectangle 24">
                <a:extLst>
                  <a:ext uri="{FF2B5EF4-FFF2-40B4-BE49-F238E27FC236}">
                    <a16:creationId xmlns:a16="http://schemas.microsoft.com/office/drawing/2014/main" id="{8E5AD51D-95F9-4B9A-8D84-AA518629FDE7}"/>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App Deps / Libraries</a:t>
                </a:r>
              </a:p>
            </p:txBody>
          </p:sp>
          <p:sp>
            <p:nvSpPr>
              <p:cNvPr id="26" name="Rectangle 25">
                <a:extLst>
                  <a:ext uri="{FF2B5EF4-FFF2-40B4-BE49-F238E27FC236}">
                    <a16:creationId xmlns:a16="http://schemas.microsoft.com/office/drawing/2014/main" id="{2B6EC6DE-404F-46BF-A11A-802E8E2EE725}"/>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p:txBody>
          </p:sp>
          <p:sp>
            <p:nvSpPr>
              <p:cNvPr id="27" name="Rectangle 26">
                <a:extLst>
                  <a:ext uri="{FF2B5EF4-FFF2-40B4-BE49-F238E27FC236}">
                    <a16:creationId xmlns:a16="http://schemas.microsoft.com/office/drawing/2014/main" id="{705F0A71-54BA-4CA6-B75D-2A1A0DB7CF12}"/>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IBM</a:t>
                </a:r>
                <a:br>
                  <a:rPr lang="en-US" sz="1600" dirty="0"/>
                </a:br>
                <a:r>
                  <a:rPr lang="en-US" sz="1600" dirty="0"/>
                  <a:t>Server</a:t>
                </a:r>
              </a:p>
            </p:txBody>
          </p:sp>
          <p:sp>
            <p:nvSpPr>
              <p:cNvPr id="28" name="Rectangle 27">
                <a:extLst>
                  <a:ext uri="{FF2B5EF4-FFF2-40B4-BE49-F238E27FC236}">
                    <a16:creationId xmlns:a16="http://schemas.microsoft.com/office/drawing/2014/main" id="{D9ACDE48-4A0D-4873-BCFE-379924568B6D}"/>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Ubuntu</a:t>
                </a:r>
                <a:br>
                  <a:rPr lang="en-US" sz="1600" dirty="0"/>
                </a:br>
                <a:r>
                  <a:rPr lang="en-US" sz="1600" dirty="0"/>
                  <a:t>Linux</a:t>
                </a:r>
              </a:p>
            </p:txBody>
          </p:sp>
          <p:sp>
            <p:nvSpPr>
              <p:cNvPr id="29" name="Rectangle 28">
                <a:extLst>
                  <a:ext uri="{FF2B5EF4-FFF2-40B4-BE49-F238E27FC236}">
                    <a16:creationId xmlns:a16="http://schemas.microsoft.com/office/drawing/2014/main" id="{AB375684-410C-42A5-9B6D-DDE08A17B0C7}"/>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MySQL</a:t>
                </a:r>
              </a:p>
            </p:txBody>
          </p:sp>
          <p:sp>
            <p:nvSpPr>
              <p:cNvPr id="30" name="Rectangle 29">
                <a:extLst>
                  <a:ext uri="{FF2B5EF4-FFF2-40B4-BE49-F238E27FC236}">
                    <a16:creationId xmlns:a16="http://schemas.microsoft.com/office/drawing/2014/main" id="{BFCCDC80-DE21-4357-A230-AED84D8BB619}"/>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WordPress</a:t>
                </a:r>
                <a:br>
                  <a:rPr lang="en-US" sz="1600" dirty="0"/>
                </a:br>
                <a:r>
                  <a:rPr lang="en-US" sz="1600" dirty="0"/>
                  <a:t>Database</a:t>
                </a:r>
              </a:p>
            </p:txBody>
          </p:sp>
        </p:grpSp>
        <p:sp>
          <p:nvSpPr>
            <p:cNvPr id="20" name="Rectangle 19">
              <a:extLst>
                <a:ext uri="{FF2B5EF4-FFF2-40B4-BE49-F238E27FC236}">
                  <a16:creationId xmlns:a16="http://schemas.microsoft.com/office/drawing/2014/main" id="{ED5D10EE-253B-43EB-9EFB-1D2AD2F79FA4}"/>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Production - Database</a:t>
              </a:r>
            </a:p>
          </p:txBody>
        </p:sp>
      </p:grpSp>
      <p:grpSp>
        <p:nvGrpSpPr>
          <p:cNvPr id="44" name="Group 43">
            <a:extLst>
              <a:ext uri="{FF2B5EF4-FFF2-40B4-BE49-F238E27FC236}">
                <a16:creationId xmlns:a16="http://schemas.microsoft.com/office/drawing/2014/main" id="{12E36FD9-C6AA-4FEB-ACD5-DF581891051B}"/>
              </a:ext>
            </a:extLst>
          </p:cNvPr>
          <p:cNvGrpSpPr/>
          <p:nvPr/>
        </p:nvGrpSpPr>
        <p:grpSpPr>
          <a:xfrm>
            <a:off x="5803472" y="4052761"/>
            <a:ext cx="1676631" cy="1510072"/>
            <a:chOff x="6096000" y="1310325"/>
            <a:chExt cx="4289196" cy="3305634"/>
          </a:xfrm>
        </p:grpSpPr>
        <p:grpSp>
          <p:nvGrpSpPr>
            <p:cNvPr id="45" name="Group 44">
              <a:extLst>
                <a:ext uri="{FF2B5EF4-FFF2-40B4-BE49-F238E27FC236}">
                  <a16:creationId xmlns:a16="http://schemas.microsoft.com/office/drawing/2014/main" id="{A878CB7E-A29A-44DF-9398-ECA453458820}"/>
                </a:ext>
              </a:extLst>
            </p:cNvPr>
            <p:cNvGrpSpPr/>
            <p:nvPr/>
          </p:nvGrpSpPr>
          <p:grpSpPr>
            <a:xfrm>
              <a:off x="6096000" y="1734647"/>
              <a:ext cx="4289196" cy="2881312"/>
              <a:chOff x="6306532" y="1690688"/>
              <a:chExt cx="4289196" cy="2881312"/>
            </a:xfrm>
          </p:grpSpPr>
          <p:sp>
            <p:nvSpPr>
              <p:cNvPr id="47" name="Rectangle 46">
                <a:extLst>
                  <a:ext uri="{FF2B5EF4-FFF2-40B4-BE49-F238E27FC236}">
                    <a16:creationId xmlns:a16="http://schemas.microsoft.com/office/drawing/2014/main" id="{4B1C8101-E1AA-4D1F-8DD8-355A26252203}"/>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48" name="Rectangle 47">
                <a:extLst>
                  <a:ext uri="{FF2B5EF4-FFF2-40B4-BE49-F238E27FC236}">
                    <a16:creationId xmlns:a16="http://schemas.microsoft.com/office/drawing/2014/main" id="{8BB04002-3930-43B1-967C-9741A33361DD}"/>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49" name="Rectangle 48">
                <a:extLst>
                  <a:ext uri="{FF2B5EF4-FFF2-40B4-BE49-F238E27FC236}">
                    <a16:creationId xmlns:a16="http://schemas.microsoft.com/office/drawing/2014/main" id="{C3036C01-51F5-484D-8B6A-DF0A3A88314D}"/>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50" name="Rectangle 49">
                <a:extLst>
                  <a:ext uri="{FF2B5EF4-FFF2-40B4-BE49-F238E27FC236}">
                    <a16:creationId xmlns:a16="http://schemas.microsoft.com/office/drawing/2014/main" id="{9452F5BC-9BF5-4CD6-83B3-E8202E6788BC}"/>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51" name="Rectangle 50">
                <a:extLst>
                  <a:ext uri="{FF2B5EF4-FFF2-40B4-BE49-F238E27FC236}">
                    <a16:creationId xmlns:a16="http://schemas.microsoft.com/office/drawing/2014/main" id="{9030A999-64B8-4C1C-8A41-AD9AC0B597E0}"/>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52" name="Rectangle 51">
                <a:extLst>
                  <a:ext uri="{FF2B5EF4-FFF2-40B4-BE49-F238E27FC236}">
                    <a16:creationId xmlns:a16="http://schemas.microsoft.com/office/drawing/2014/main" id="{66D76D26-2910-4F38-B8D1-6139612C6883}"/>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Rectangle 52">
                <a:extLst>
                  <a:ext uri="{FF2B5EF4-FFF2-40B4-BE49-F238E27FC236}">
                    <a16:creationId xmlns:a16="http://schemas.microsoft.com/office/drawing/2014/main" id="{2E457D14-359B-4B26-AA3B-D7971A29B84B}"/>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54" name="Rectangle 53">
                <a:extLst>
                  <a:ext uri="{FF2B5EF4-FFF2-40B4-BE49-F238E27FC236}">
                    <a16:creationId xmlns:a16="http://schemas.microsoft.com/office/drawing/2014/main" id="{149966C6-041C-4BF8-AAF7-AA00AB52BD58}"/>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55" name="Rectangle 54">
                <a:extLst>
                  <a:ext uri="{FF2B5EF4-FFF2-40B4-BE49-F238E27FC236}">
                    <a16:creationId xmlns:a16="http://schemas.microsoft.com/office/drawing/2014/main" id="{52D2C6DC-B6F8-46CE-9183-7B85CE5BA8E2}"/>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56" name="Rectangle 55">
                <a:extLst>
                  <a:ext uri="{FF2B5EF4-FFF2-40B4-BE49-F238E27FC236}">
                    <a16:creationId xmlns:a16="http://schemas.microsoft.com/office/drawing/2014/main" id="{9E9C3943-8082-4E77-A7A5-720291CF38B1}"/>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46" name="Rectangle 45">
              <a:extLst>
                <a:ext uri="{FF2B5EF4-FFF2-40B4-BE49-F238E27FC236}">
                  <a16:creationId xmlns:a16="http://schemas.microsoft.com/office/drawing/2014/main" id="{5489F7C3-F53C-48BC-9A41-D7BBE8C9D4F7}"/>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Test - Web</a:t>
              </a:r>
            </a:p>
          </p:txBody>
        </p:sp>
      </p:grpSp>
      <p:grpSp>
        <p:nvGrpSpPr>
          <p:cNvPr id="57" name="Group 56">
            <a:extLst>
              <a:ext uri="{FF2B5EF4-FFF2-40B4-BE49-F238E27FC236}">
                <a16:creationId xmlns:a16="http://schemas.microsoft.com/office/drawing/2014/main" id="{BA1C0CCD-BF58-4868-8E06-A24AB6E555F4}"/>
              </a:ext>
            </a:extLst>
          </p:cNvPr>
          <p:cNvGrpSpPr/>
          <p:nvPr/>
        </p:nvGrpSpPr>
        <p:grpSpPr>
          <a:xfrm>
            <a:off x="7543115" y="4049510"/>
            <a:ext cx="1676631" cy="1510072"/>
            <a:chOff x="6096000" y="1310325"/>
            <a:chExt cx="4289196" cy="3305634"/>
          </a:xfrm>
        </p:grpSpPr>
        <p:grpSp>
          <p:nvGrpSpPr>
            <p:cNvPr id="58" name="Group 57">
              <a:extLst>
                <a:ext uri="{FF2B5EF4-FFF2-40B4-BE49-F238E27FC236}">
                  <a16:creationId xmlns:a16="http://schemas.microsoft.com/office/drawing/2014/main" id="{6135CB6C-D530-44F6-81F9-195B3B012687}"/>
                </a:ext>
              </a:extLst>
            </p:cNvPr>
            <p:cNvGrpSpPr/>
            <p:nvPr/>
          </p:nvGrpSpPr>
          <p:grpSpPr>
            <a:xfrm>
              <a:off x="6096000" y="1734647"/>
              <a:ext cx="4289196" cy="2881312"/>
              <a:chOff x="6306532" y="1690688"/>
              <a:chExt cx="4289196" cy="2881312"/>
            </a:xfrm>
          </p:grpSpPr>
          <p:sp>
            <p:nvSpPr>
              <p:cNvPr id="60" name="Rectangle 59">
                <a:extLst>
                  <a:ext uri="{FF2B5EF4-FFF2-40B4-BE49-F238E27FC236}">
                    <a16:creationId xmlns:a16="http://schemas.microsoft.com/office/drawing/2014/main" id="{92A6C6B9-132A-48D0-B575-FABA59C2CDDE}"/>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61" name="Rectangle 60">
                <a:extLst>
                  <a:ext uri="{FF2B5EF4-FFF2-40B4-BE49-F238E27FC236}">
                    <a16:creationId xmlns:a16="http://schemas.microsoft.com/office/drawing/2014/main" id="{0EB9DD55-420B-492C-9CBD-66C566CC1379}"/>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62" name="Rectangle 61">
                <a:extLst>
                  <a:ext uri="{FF2B5EF4-FFF2-40B4-BE49-F238E27FC236}">
                    <a16:creationId xmlns:a16="http://schemas.microsoft.com/office/drawing/2014/main" id="{1934FDF8-E907-4C43-A38C-8D51070713B4}"/>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63" name="Rectangle 62">
                <a:extLst>
                  <a:ext uri="{FF2B5EF4-FFF2-40B4-BE49-F238E27FC236}">
                    <a16:creationId xmlns:a16="http://schemas.microsoft.com/office/drawing/2014/main" id="{B8260855-FE9E-4C20-B6F7-A3FF90504FC7}"/>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64" name="Rectangle 63">
                <a:extLst>
                  <a:ext uri="{FF2B5EF4-FFF2-40B4-BE49-F238E27FC236}">
                    <a16:creationId xmlns:a16="http://schemas.microsoft.com/office/drawing/2014/main" id="{6B7AF6FD-2EF0-4A0A-A577-3FB61ED738EC}"/>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65" name="Rectangle 64">
                <a:extLst>
                  <a:ext uri="{FF2B5EF4-FFF2-40B4-BE49-F238E27FC236}">
                    <a16:creationId xmlns:a16="http://schemas.microsoft.com/office/drawing/2014/main" id="{19D2AAD2-3E35-477E-A469-53EAFE9703E7}"/>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6" name="Rectangle 65">
                <a:extLst>
                  <a:ext uri="{FF2B5EF4-FFF2-40B4-BE49-F238E27FC236}">
                    <a16:creationId xmlns:a16="http://schemas.microsoft.com/office/drawing/2014/main" id="{BFF8427D-16C4-4D0D-AE01-7421397EF888}"/>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67" name="Rectangle 66">
                <a:extLst>
                  <a:ext uri="{FF2B5EF4-FFF2-40B4-BE49-F238E27FC236}">
                    <a16:creationId xmlns:a16="http://schemas.microsoft.com/office/drawing/2014/main" id="{95D919E8-7436-45A3-B593-2E53E9BB3622}"/>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68" name="Rectangle 67">
                <a:extLst>
                  <a:ext uri="{FF2B5EF4-FFF2-40B4-BE49-F238E27FC236}">
                    <a16:creationId xmlns:a16="http://schemas.microsoft.com/office/drawing/2014/main" id="{DCBCF410-C9D3-45F5-A97F-0329CAE3EBCF}"/>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69" name="Rectangle 68">
                <a:extLst>
                  <a:ext uri="{FF2B5EF4-FFF2-40B4-BE49-F238E27FC236}">
                    <a16:creationId xmlns:a16="http://schemas.microsoft.com/office/drawing/2014/main" id="{11AB148D-A865-4A67-877E-D87D554CEB5F}"/>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59" name="Rectangle 58">
              <a:extLst>
                <a:ext uri="{FF2B5EF4-FFF2-40B4-BE49-F238E27FC236}">
                  <a16:creationId xmlns:a16="http://schemas.microsoft.com/office/drawing/2014/main" id="{BB996293-AACF-454C-A8DC-CC491A5F8A5D}"/>
                </a:ext>
              </a:extLst>
            </p:cNvPr>
            <p:cNvSpPr/>
            <p:nvPr/>
          </p:nvSpPr>
          <p:spPr>
            <a:xfrm>
              <a:off x="6096000" y="1310325"/>
              <a:ext cx="4289196" cy="4243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Test - Database</a:t>
              </a:r>
            </a:p>
          </p:txBody>
        </p:sp>
      </p:grpSp>
      <p:grpSp>
        <p:nvGrpSpPr>
          <p:cNvPr id="70" name="Group 69">
            <a:extLst>
              <a:ext uri="{FF2B5EF4-FFF2-40B4-BE49-F238E27FC236}">
                <a16:creationId xmlns:a16="http://schemas.microsoft.com/office/drawing/2014/main" id="{5ABCCF2D-ADFD-4BF3-B1C5-04248AB926B7}"/>
              </a:ext>
            </a:extLst>
          </p:cNvPr>
          <p:cNvGrpSpPr/>
          <p:nvPr/>
        </p:nvGrpSpPr>
        <p:grpSpPr>
          <a:xfrm>
            <a:off x="8437372" y="5123338"/>
            <a:ext cx="1676631" cy="1510072"/>
            <a:chOff x="6096000" y="1310325"/>
            <a:chExt cx="4289196" cy="3305634"/>
          </a:xfrm>
        </p:grpSpPr>
        <p:grpSp>
          <p:nvGrpSpPr>
            <p:cNvPr id="71" name="Group 70">
              <a:extLst>
                <a:ext uri="{FF2B5EF4-FFF2-40B4-BE49-F238E27FC236}">
                  <a16:creationId xmlns:a16="http://schemas.microsoft.com/office/drawing/2014/main" id="{7DF3A1FB-A692-4FAA-A1EA-F6AA86336747}"/>
                </a:ext>
              </a:extLst>
            </p:cNvPr>
            <p:cNvGrpSpPr/>
            <p:nvPr/>
          </p:nvGrpSpPr>
          <p:grpSpPr>
            <a:xfrm>
              <a:off x="6096000" y="1734647"/>
              <a:ext cx="4289196" cy="2881312"/>
              <a:chOff x="6306532" y="1690688"/>
              <a:chExt cx="4289196" cy="2881312"/>
            </a:xfrm>
          </p:grpSpPr>
          <p:sp>
            <p:nvSpPr>
              <p:cNvPr id="73" name="Rectangle 72">
                <a:extLst>
                  <a:ext uri="{FF2B5EF4-FFF2-40B4-BE49-F238E27FC236}">
                    <a16:creationId xmlns:a16="http://schemas.microsoft.com/office/drawing/2014/main" id="{7835E763-9B8E-42FA-BD15-F2F12FB67B86}"/>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74" name="Rectangle 73">
                <a:extLst>
                  <a:ext uri="{FF2B5EF4-FFF2-40B4-BE49-F238E27FC236}">
                    <a16:creationId xmlns:a16="http://schemas.microsoft.com/office/drawing/2014/main" id="{9CD89C8C-4F4E-48A7-A1BE-82F3A6EDF929}"/>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75" name="Rectangle 74">
                <a:extLst>
                  <a:ext uri="{FF2B5EF4-FFF2-40B4-BE49-F238E27FC236}">
                    <a16:creationId xmlns:a16="http://schemas.microsoft.com/office/drawing/2014/main" id="{CC30FD42-EB77-4EEA-98E4-72341F656962}"/>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76" name="Rectangle 75">
                <a:extLst>
                  <a:ext uri="{FF2B5EF4-FFF2-40B4-BE49-F238E27FC236}">
                    <a16:creationId xmlns:a16="http://schemas.microsoft.com/office/drawing/2014/main" id="{8ADD97CE-5E89-4A35-81CB-07F89FB9526B}"/>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77" name="Rectangle 76">
                <a:extLst>
                  <a:ext uri="{FF2B5EF4-FFF2-40B4-BE49-F238E27FC236}">
                    <a16:creationId xmlns:a16="http://schemas.microsoft.com/office/drawing/2014/main" id="{1CDBEE3C-B995-4803-9BDE-38BE493B4560}"/>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78" name="Rectangle 77">
                <a:extLst>
                  <a:ext uri="{FF2B5EF4-FFF2-40B4-BE49-F238E27FC236}">
                    <a16:creationId xmlns:a16="http://schemas.microsoft.com/office/drawing/2014/main" id="{011F53BA-8311-4145-8824-C4BEE73AEDAE}"/>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9" name="Rectangle 78">
                <a:extLst>
                  <a:ext uri="{FF2B5EF4-FFF2-40B4-BE49-F238E27FC236}">
                    <a16:creationId xmlns:a16="http://schemas.microsoft.com/office/drawing/2014/main" id="{EBFCF0D2-AB74-42EE-8A39-02CFAF882878}"/>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80" name="Rectangle 79">
                <a:extLst>
                  <a:ext uri="{FF2B5EF4-FFF2-40B4-BE49-F238E27FC236}">
                    <a16:creationId xmlns:a16="http://schemas.microsoft.com/office/drawing/2014/main" id="{10A00711-C1C0-4A7B-A8FD-90AC90F0A4C8}"/>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81" name="Rectangle 80">
                <a:extLst>
                  <a:ext uri="{FF2B5EF4-FFF2-40B4-BE49-F238E27FC236}">
                    <a16:creationId xmlns:a16="http://schemas.microsoft.com/office/drawing/2014/main" id="{651753F9-4FC3-4D01-984A-81290828DEC3}"/>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82" name="Rectangle 81">
                <a:extLst>
                  <a:ext uri="{FF2B5EF4-FFF2-40B4-BE49-F238E27FC236}">
                    <a16:creationId xmlns:a16="http://schemas.microsoft.com/office/drawing/2014/main" id="{85A93E3C-332B-41D4-9A9E-273FF6F6D9FB}"/>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72" name="Rectangle 71">
              <a:extLst>
                <a:ext uri="{FF2B5EF4-FFF2-40B4-BE49-F238E27FC236}">
                  <a16:creationId xmlns:a16="http://schemas.microsoft.com/office/drawing/2014/main" id="{185ECF55-9F0C-4881-AAB2-D9B9D33CAFFA}"/>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Dev - Web</a:t>
              </a:r>
            </a:p>
          </p:txBody>
        </p:sp>
      </p:grpSp>
      <p:grpSp>
        <p:nvGrpSpPr>
          <p:cNvPr id="83" name="Group 82">
            <a:extLst>
              <a:ext uri="{FF2B5EF4-FFF2-40B4-BE49-F238E27FC236}">
                <a16:creationId xmlns:a16="http://schemas.microsoft.com/office/drawing/2014/main" id="{97CFD3E7-D805-4493-ACC8-DE1528926372}"/>
              </a:ext>
            </a:extLst>
          </p:cNvPr>
          <p:cNvGrpSpPr/>
          <p:nvPr/>
        </p:nvGrpSpPr>
        <p:grpSpPr>
          <a:xfrm>
            <a:off x="10210180" y="5120480"/>
            <a:ext cx="1676631" cy="1510072"/>
            <a:chOff x="6096000" y="1310325"/>
            <a:chExt cx="4289196" cy="3305634"/>
          </a:xfrm>
        </p:grpSpPr>
        <p:grpSp>
          <p:nvGrpSpPr>
            <p:cNvPr id="84" name="Group 83">
              <a:extLst>
                <a:ext uri="{FF2B5EF4-FFF2-40B4-BE49-F238E27FC236}">
                  <a16:creationId xmlns:a16="http://schemas.microsoft.com/office/drawing/2014/main" id="{75926D32-EBA5-4BB1-8591-8176009BAB74}"/>
                </a:ext>
              </a:extLst>
            </p:cNvPr>
            <p:cNvGrpSpPr/>
            <p:nvPr/>
          </p:nvGrpSpPr>
          <p:grpSpPr>
            <a:xfrm>
              <a:off x="6096000" y="1734647"/>
              <a:ext cx="4289196" cy="2881312"/>
              <a:chOff x="6306532" y="1690688"/>
              <a:chExt cx="4289196" cy="2881312"/>
            </a:xfrm>
          </p:grpSpPr>
          <p:sp>
            <p:nvSpPr>
              <p:cNvPr id="86" name="Rectangle 85">
                <a:extLst>
                  <a:ext uri="{FF2B5EF4-FFF2-40B4-BE49-F238E27FC236}">
                    <a16:creationId xmlns:a16="http://schemas.microsoft.com/office/drawing/2014/main" id="{85DCDB6D-BEDE-439D-B0AA-067C3A60224B}"/>
                  </a:ext>
                </a:extLst>
              </p:cNvPr>
              <p:cNvSpPr/>
              <p:nvPr/>
            </p:nvSpPr>
            <p:spPr>
              <a:xfrm>
                <a:off x="8834880" y="1690688"/>
                <a:ext cx="1760848"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87" name="Rectangle 86">
                <a:extLst>
                  <a:ext uri="{FF2B5EF4-FFF2-40B4-BE49-F238E27FC236}">
                    <a16:creationId xmlns:a16="http://schemas.microsoft.com/office/drawing/2014/main" id="{4032548B-3299-4732-9671-248574CF40BC}"/>
                  </a:ext>
                </a:extLst>
              </p:cNvPr>
              <p:cNvSpPr/>
              <p:nvPr/>
            </p:nvSpPr>
            <p:spPr>
              <a:xfrm>
                <a:off x="6306532" y="1690688"/>
                <a:ext cx="2460396" cy="2881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88" name="Rectangle 87">
                <a:extLst>
                  <a:ext uri="{FF2B5EF4-FFF2-40B4-BE49-F238E27FC236}">
                    <a16:creationId xmlns:a16="http://schemas.microsoft.com/office/drawing/2014/main" id="{BD4B0B75-CD62-4506-8549-B04B283945CF}"/>
                  </a:ext>
                </a:extLst>
              </p:cNvPr>
              <p:cNvSpPr/>
              <p:nvPr/>
            </p:nvSpPr>
            <p:spPr>
              <a:xfrm>
                <a:off x="6391372" y="3874147"/>
                <a:ext cx="2290713"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89" name="Rectangle 88">
                <a:extLst>
                  <a:ext uri="{FF2B5EF4-FFF2-40B4-BE49-F238E27FC236}">
                    <a16:creationId xmlns:a16="http://schemas.microsoft.com/office/drawing/2014/main" id="{5CE43D0B-AA7C-4525-9ADA-1D317079DAB5}"/>
                  </a:ext>
                </a:extLst>
              </p:cNvPr>
              <p:cNvSpPr/>
              <p:nvPr/>
            </p:nvSpPr>
            <p:spPr>
              <a:xfrm>
                <a:off x="6391372" y="3196989"/>
                <a:ext cx="2290713"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90" name="Rectangle 89">
                <a:extLst>
                  <a:ext uri="{FF2B5EF4-FFF2-40B4-BE49-F238E27FC236}">
                    <a16:creationId xmlns:a16="http://schemas.microsoft.com/office/drawing/2014/main" id="{43AAA12A-6DC9-423C-B3DA-C4E31BF56E89}"/>
                  </a:ext>
                </a:extLst>
              </p:cNvPr>
              <p:cNvSpPr/>
              <p:nvPr/>
            </p:nvSpPr>
            <p:spPr>
              <a:xfrm>
                <a:off x="6391372" y="2519831"/>
                <a:ext cx="2290713"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91" name="Rectangle 90">
                <a:extLst>
                  <a:ext uri="{FF2B5EF4-FFF2-40B4-BE49-F238E27FC236}">
                    <a16:creationId xmlns:a16="http://schemas.microsoft.com/office/drawing/2014/main" id="{84D95E94-A84C-4988-828A-0F56EE12EFF9}"/>
                  </a:ext>
                </a:extLst>
              </p:cNvPr>
              <p:cNvSpPr/>
              <p:nvPr/>
            </p:nvSpPr>
            <p:spPr>
              <a:xfrm>
                <a:off x="6391372" y="1825625"/>
                <a:ext cx="2290713"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2" name="Rectangle 91">
                <a:extLst>
                  <a:ext uri="{FF2B5EF4-FFF2-40B4-BE49-F238E27FC236}">
                    <a16:creationId xmlns:a16="http://schemas.microsoft.com/office/drawing/2014/main" id="{92794A5C-558F-457A-8558-13A6DDCA2877}"/>
                  </a:ext>
                </a:extLst>
              </p:cNvPr>
              <p:cNvSpPr/>
              <p:nvPr/>
            </p:nvSpPr>
            <p:spPr>
              <a:xfrm>
                <a:off x="8909903" y="3874147"/>
                <a:ext cx="1582132" cy="5962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dirty="0"/>
              </a:p>
            </p:txBody>
          </p:sp>
          <p:sp>
            <p:nvSpPr>
              <p:cNvPr id="93" name="Rectangle 92">
                <a:extLst>
                  <a:ext uri="{FF2B5EF4-FFF2-40B4-BE49-F238E27FC236}">
                    <a16:creationId xmlns:a16="http://schemas.microsoft.com/office/drawing/2014/main" id="{49488F58-408F-4487-80F5-15258F72126E}"/>
                  </a:ext>
                </a:extLst>
              </p:cNvPr>
              <p:cNvSpPr/>
              <p:nvPr/>
            </p:nvSpPr>
            <p:spPr>
              <a:xfrm>
                <a:off x="8909903" y="3196989"/>
                <a:ext cx="1582132" cy="59629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dirty="0"/>
              </a:p>
            </p:txBody>
          </p:sp>
          <p:sp>
            <p:nvSpPr>
              <p:cNvPr id="94" name="Rectangle 93">
                <a:extLst>
                  <a:ext uri="{FF2B5EF4-FFF2-40B4-BE49-F238E27FC236}">
                    <a16:creationId xmlns:a16="http://schemas.microsoft.com/office/drawing/2014/main" id="{90924576-3CE5-4949-B265-4CA7A600D018}"/>
                  </a:ext>
                </a:extLst>
              </p:cNvPr>
              <p:cNvSpPr/>
              <p:nvPr/>
            </p:nvSpPr>
            <p:spPr>
              <a:xfrm>
                <a:off x="8909903" y="2519831"/>
                <a:ext cx="1582132" cy="5962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95" name="Rectangle 94">
                <a:extLst>
                  <a:ext uri="{FF2B5EF4-FFF2-40B4-BE49-F238E27FC236}">
                    <a16:creationId xmlns:a16="http://schemas.microsoft.com/office/drawing/2014/main" id="{54A5F805-E95F-4700-80C4-EAA0DB974AD7}"/>
                  </a:ext>
                </a:extLst>
              </p:cNvPr>
              <p:cNvSpPr/>
              <p:nvPr/>
            </p:nvSpPr>
            <p:spPr>
              <a:xfrm>
                <a:off x="8909903" y="1825625"/>
                <a:ext cx="1582132" cy="596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sp>
          <p:nvSpPr>
            <p:cNvPr id="85" name="Rectangle 84">
              <a:extLst>
                <a:ext uri="{FF2B5EF4-FFF2-40B4-BE49-F238E27FC236}">
                  <a16:creationId xmlns:a16="http://schemas.microsoft.com/office/drawing/2014/main" id="{7BFFBC55-25EB-4FDF-846C-0E80EBB8F430}"/>
                </a:ext>
              </a:extLst>
            </p:cNvPr>
            <p:cNvSpPr/>
            <p:nvPr/>
          </p:nvSpPr>
          <p:spPr>
            <a:xfrm>
              <a:off x="6096000" y="1310325"/>
              <a:ext cx="4289196" cy="42432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t>Dev - Database</a:t>
              </a:r>
            </a:p>
          </p:txBody>
        </p:sp>
      </p:grpSp>
    </p:spTree>
    <p:extLst>
      <p:ext uri="{BB962C8B-B14F-4D97-AF65-F5344CB8AC3E}">
        <p14:creationId xmlns:p14="http://schemas.microsoft.com/office/powerpoint/2010/main" val="186491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4266-FD22-470F-A71C-25D1A1903D95}"/>
              </a:ext>
            </a:extLst>
          </p:cNvPr>
          <p:cNvSpPr>
            <a:spLocks noGrp="1"/>
          </p:cNvSpPr>
          <p:nvPr>
            <p:ph type="title"/>
          </p:nvPr>
        </p:nvSpPr>
        <p:spPr/>
        <p:txBody>
          <a:bodyPr/>
          <a:lstStyle/>
          <a:p>
            <a:r>
              <a:rPr lang="en-US" dirty="0"/>
              <a:t>Virtualization</a:t>
            </a:r>
          </a:p>
        </p:txBody>
      </p:sp>
      <p:sp>
        <p:nvSpPr>
          <p:cNvPr id="3" name="Content Placeholder 2">
            <a:extLst>
              <a:ext uri="{FF2B5EF4-FFF2-40B4-BE49-F238E27FC236}">
                <a16:creationId xmlns:a16="http://schemas.microsoft.com/office/drawing/2014/main" id="{9E0B760D-6C03-482E-91AB-987BB8E8595A}"/>
              </a:ext>
            </a:extLst>
          </p:cNvPr>
          <p:cNvSpPr>
            <a:spLocks noGrp="1"/>
          </p:cNvSpPr>
          <p:nvPr>
            <p:ph sz="half" idx="1"/>
          </p:nvPr>
        </p:nvSpPr>
        <p:spPr>
          <a:xfrm>
            <a:off x="728511" y="1950000"/>
            <a:ext cx="6071647" cy="3880818"/>
          </a:xfrm>
        </p:spPr>
        <p:txBody>
          <a:bodyPr>
            <a:normAutofit/>
          </a:bodyPr>
          <a:lstStyle/>
          <a:p>
            <a:r>
              <a:rPr lang="en-US" dirty="0"/>
              <a:t>Optimize your</a:t>
            </a:r>
            <a:br>
              <a:rPr lang="en-US" dirty="0"/>
            </a:br>
            <a:r>
              <a:rPr lang="en-US" dirty="0"/>
              <a:t>investment in hardware</a:t>
            </a:r>
          </a:p>
          <a:p>
            <a:r>
              <a:rPr lang="en-US" dirty="0"/>
              <a:t>Each host runs as a</a:t>
            </a:r>
            <a:br>
              <a:rPr lang="en-US" dirty="0"/>
            </a:br>
            <a:r>
              <a:rPr lang="en-US" dirty="0"/>
              <a:t>virtual machine</a:t>
            </a:r>
          </a:p>
          <a:p>
            <a:r>
              <a:rPr lang="en-US" dirty="0"/>
              <a:t>Hardware not required for test and development environments</a:t>
            </a:r>
          </a:p>
          <a:p>
            <a:r>
              <a:rPr lang="en-US" dirty="0"/>
              <a:t>Must maintain multiple operating systems and configurations</a:t>
            </a:r>
          </a:p>
          <a:p>
            <a:endParaRPr lang="en-US" dirty="0"/>
          </a:p>
        </p:txBody>
      </p:sp>
      <p:grpSp>
        <p:nvGrpSpPr>
          <p:cNvPr id="52" name="Group 51">
            <a:extLst>
              <a:ext uri="{FF2B5EF4-FFF2-40B4-BE49-F238E27FC236}">
                <a16:creationId xmlns:a16="http://schemas.microsoft.com/office/drawing/2014/main" id="{7C5BC587-BE45-4716-AB3E-9E4B4B3F0F09}"/>
              </a:ext>
            </a:extLst>
          </p:cNvPr>
          <p:cNvGrpSpPr/>
          <p:nvPr/>
        </p:nvGrpSpPr>
        <p:grpSpPr>
          <a:xfrm>
            <a:off x="4886317" y="681037"/>
            <a:ext cx="4832717" cy="2897899"/>
            <a:chOff x="6319191" y="872823"/>
            <a:chExt cx="4832717" cy="2897899"/>
          </a:xfrm>
        </p:grpSpPr>
        <p:sp>
          <p:nvSpPr>
            <p:cNvPr id="22" name="Rectangle 21">
              <a:extLst>
                <a:ext uri="{FF2B5EF4-FFF2-40B4-BE49-F238E27FC236}">
                  <a16:creationId xmlns:a16="http://schemas.microsoft.com/office/drawing/2014/main" id="{44D4A4CB-0FD7-4AE0-85BE-1951630583E4}"/>
                </a:ext>
              </a:extLst>
            </p:cNvPr>
            <p:cNvSpPr/>
            <p:nvPr/>
          </p:nvSpPr>
          <p:spPr>
            <a:xfrm>
              <a:off x="6319191" y="1239067"/>
              <a:ext cx="4832717" cy="2531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8EED5CC-9AA6-4239-AA0F-CBB9EA109822}"/>
                </a:ext>
              </a:extLst>
            </p:cNvPr>
            <p:cNvSpPr/>
            <p:nvPr/>
          </p:nvSpPr>
          <p:spPr>
            <a:xfrm>
              <a:off x="6395953" y="3407672"/>
              <a:ext cx="4654774" cy="318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 (HW)</a:t>
              </a:r>
            </a:p>
          </p:txBody>
        </p:sp>
        <p:sp>
          <p:nvSpPr>
            <p:cNvPr id="24" name="Rectangle 23">
              <a:extLst>
                <a:ext uri="{FF2B5EF4-FFF2-40B4-BE49-F238E27FC236}">
                  <a16:creationId xmlns:a16="http://schemas.microsoft.com/office/drawing/2014/main" id="{7DD92DC5-CA87-47FE-9860-4AFE306CFD12}"/>
                </a:ext>
              </a:extLst>
            </p:cNvPr>
            <p:cNvSpPr/>
            <p:nvPr/>
          </p:nvSpPr>
          <p:spPr>
            <a:xfrm>
              <a:off x="6395952" y="3059058"/>
              <a:ext cx="4654775"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Hypervisor Host OS</a:t>
              </a:r>
            </a:p>
          </p:txBody>
        </p:sp>
        <p:sp>
          <p:nvSpPr>
            <p:cNvPr id="25" name="Rectangle 24">
              <a:extLst>
                <a:ext uri="{FF2B5EF4-FFF2-40B4-BE49-F238E27FC236}">
                  <a16:creationId xmlns:a16="http://schemas.microsoft.com/office/drawing/2014/main" id="{B8ED2FCD-EDD4-4BF1-8BDF-D88C5AB9352B}"/>
                </a:ext>
              </a:extLst>
            </p:cNvPr>
            <p:cNvSpPr/>
            <p:nvPr/>
          </p:nvSpPr>
          <p:spPr>
            <a:xfrm>
              <a:off x="6395953" y="1929837"/>
              <a:ext cx="73039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26" name="Rectangle 25">
              <a:extLst>
                <a:ext uri="{FF2B5EF4-FFF2-40B4-BE49-F238E27FC236}">
                  <a16:creationId xmlns:a16="http://schemas.microsoft.com/office/drawing/2014/main" id="{46BDCB72-A7AB-4AF2-81BC-4D22F8260401}"/>
                </a:ext>
              </a:extLst>
            </p:cNvPr>
            <p:cNvSpPr/>
            <p:nvPr/>
          </p:nvSpPr>
          <p:spPr>
            <a:xfrm>
              <a:off x="6385647" y="1357631"/>
              <a:ext cx="740697"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20" name="Rectangle 19">
              <a:extLst>
                <a:ext uri="{FF2B5EF4-FFF2-40B4-BE49-F238E27FC236}">
                  <a16:creationId xmlns:a16="http://schemas.microsoft.com/office/drawing/2014/main" id="{C1DF784F-BD51-4AE4-9415-78C7CAB348A0}"/>
                </a:ext>
              </a:extLst>
            </p:cNvPr>
            <p:cNvSpPr/>
            <p:nvPr/>
          </p:nvSpPr>
          <p:spPr>
            <a:xfrm>
              <a:off x="6319192" y="872824"/>
              <a:ext cx="1585688" cy="3728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Production</a:t>
              </a:r>
            </a:p>
          </p:txBody>
        </p:sp>
        <p:sp>
          <p:nvSpPr>
            <p:cNvPr id="31" name="Rectangle 30">
              <a:extLst>
                <a:ext uri="{FF2B5EF4-FFF2-40B4-BE49-F238E27FC236}">
                  <a16:creationId xmlns:a16="http://schemas.microsoft.com/office/drawing/2014/main" id="{E702DDCD-9757-4C2D-8293-013EFA1EEA76}"/>
                </a:ext>
              </a:extLst>
            </p:cNvPr>
            <p:cNvSpPr/>
            <p:nvPr/>
          </p:nvSpPr>
          <p:spPr>
            <a:xfrm>
              <a:off x="6396832" y="2511768"/>
              <a:ext cx="720085"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sp>
          <p:nvSpPr>
            <p:cNvPr id="32" name="Rectangle 31">
              <a:extLst>
                <a:ext uri="{FF2B5EF4-FFF2-40B4-BE49-F238E27FC236}">
                  <a16:creationId xmlns:a16="http://schemas.microsoft.com/office/drawing/2014/main" id="{0A1F3081-44F5-4F3D-B0E6-9890B9C596D6}"/>
                </a:ext>
              </a:extLst>
            </p:cNvPr>
            <p:cNvSpPr/>
            <p:nvPr/>
          </p:nvSpPr>
          <p:spPr>
            <a:xfrm>
              <a:off x="7184795" y="2511768"/>
              <a:ext cx="699975"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sp>
          <p:nvSpPr>
            <p:cNvPr id="34" name="Rectangle 33">
              <a:extLst>
                <a:ext uri="{FF2B5EF4-FFF2-40B4-BE49-F238E27FC236}">
                  <a16:creationId xmlns:a16="http://schemas.microsoft.com/office/drawing/2014/main" id="{0C48277C-EFB7-4F5C-B49E-38AAC54D8AAD}"/>
                </a:ext>
              </a:extLst>
            </p:cNvPr>
            <p:cNvSpPr/>
            <p:nvPr/>
          </p:nvSpPr>
          <p:spPr>
            <a:xfrm>
              <a:off x="7179641" y="1929837"/>
              <a:ext cx="705129"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35" name="Rectangle 34">
              <a:extLst>
                <a:ext uri="{FF2B5EF4-FFF2-40B4-BE49-F238E27FC236}">
                  <a16:creationId xmlns:a16="http://schemas.microsoft.com/office/drawing/2014/main" id="{726CF199-DAD4-4720-B35F-5A18603D0F1F}"/>
                </a:ext>
              </a:extLst>
            </p:cNvPr>
            <p:cNvSpPr/>
            <p:nvPr/>
          </p:nvSpPr>
          <p:spPr>
            <a:xfrm>
              <a:off x="7188305" y="1357631"/>
              <a:ext cx="696465"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36" name="Rectangle 35">
              <a:extLst>
                <a:ext uri="{FF2B5EF4-FFF2-40B4-BE49-F238E27FC236}">
                  <a16:creationId xmlns:a16="http://schemas.microsoft.com/office/drawing/2014/main" id="{70362C4E-C962-46D1-84FC-9EFAF28EEDDC}"/>
                </a:ext>
              </a:extLst>
            </p:cNvPr>
            <p:cNvSpPr/>
            <p:nvPr/>
          </p:nvSpPr>
          <p:spPr>
            <a:xfrm>
              <a:off x="7963329" y="872823"/>
              <a:ext cx="1522746" cy="366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Development</a:t>
              </a:r>
            </a:p>
          </p:txBody>
        </p:sp>
        <p:sp>
          <p:nvSpPr>
            <p:cNvPr id="37" name="Rectangle 36">
              <a:extLst>
                <a:ext uri="{FF2B5EF4-FFF2-40B4-BE49-F238E27FC236}">
                  <a16:creationId xmlns:a16="http://schemas.microsoft.com/office/drawing/2014/main" id="{031223CF-7EFC-4D90-834E-4AF7034310DD}"/>
                </a:ext>
              </a:extLst>
            </p:cNvPr>
            <p:cNvSpPr/>
            <p:nvPr/>
          </p:nvSpPr>
          <p:spPr>
            <a:xfrm>
              <a:off x="9536649" y="879408"/>
              <a:ext cx="1615259" cy="3662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a:t>
              </a:r>
            </a:p>
          </p:txBody>
        </p:sp>
        <p:sp>
          <p:nvSpPr>
            <p:cNvPr id="38" name="Rectangle 37">
              <a:extLst>
                <a:ext uri="{FF2B5EF4-FFF2-40B4-BE49-F238E27FC236}">
                  <a16:creationId xmlns:a16="http://schemas.microsoft.com/office/drawing/2014/main" id="{4084365B-5E5F-4995-A128-B3E922D75572}"/>
                </a:ext>
              </a:extLst>
            </p:cNvPr>
            <p:cNvSpPr/>
            <p:nvPr/>
          </p:nvSpPr>
          <p:spPr>
            <a:xfrm>
              <a:off x="7966842" y="1343343"/>
              <a:ext cx="740697"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39" name="Rectangle 38">
              <a:extLst>
                <a:ext uri="{FF2B5EF4-FFF2-40B4-BE49-F238E27FC236}">
                  <a16:creationId xmlns:a16="http://schemas.microsoft.com/office/drawing/2014/main" id="{2A4B8C1F-5190-4B49-84C8-18F61EDEAA36}"/>
                </a:ext>
              </a:extLst>
            </p:cNvPr>
            <p:cNvSpPr/>
            <p:nvPr/>
          </p:nvSpPr>
          <p:spPr>
            <a:xfrm>
              <a:off x="8769500" y="1343343"/>
              <a:ext cx="6990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40" name="Rectangle 39">
              <a:extLst>
                <a:ext uri="{FF2B5EF4-FFF2-40B4-BE49-F238E27FC236}">
                  <a16:creationId xmlns:a16="http://schemas.microsoft.com/office/drawing/2014/main" id="{A71AA838-21EE-44B4-97F9-59A3B3AD3906}"/>
                </a:ext>
              </a:extLst>
            </p:cNvPr>
            <p:cNvSpPr/>
            <p:nvPr/>
          </p:nvSpPr>
          <p:spPr>
            <a:xfrm>
              <a:off x="9550603" y="1357631"/>
              <a:ext cx="729173"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41" name="Rectangle 40">
              <a:extLst>
                <a:ext uri="{FF2B5EF4-FFF2-40B4-BE49-F238E27FC236}">
                  <a16:creationId xmlns:a16="http://schemas.microsoft.com/office/drawing/2014/main" id="{82E84C65-A8D0-40EB-99C3-18529E2F02CA}"/>
                </a:ext>
              </a:extLst>
            </p:cNvPr>
            <p:cNvSpPr/>
            <p:nvPr/>
          </p:nvSpPr>
          <p:spPr>
            <a:xfrm>
              <a:off x="10337348" y="1357631"/>
              <a:ext cx="732489"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42" name="Rectangle 41">
              <a:extLst>
                <a:ext uri="{FF2B5EF4-FFF2-40B4-BE49-F238E27FC236}">
                  <a16:creationId xmlns:a16="http://schemas.microsoft.com/office/drawing/2014/main" id="{551C61FB-8C32-4A1C-9241-6B46B11474BB}"/>
                </a:ext>
              </a:extLst>
            </p:cNvPr>
            <p:cNvSpPr/>
            <p:nvPr/>
          </p:nvSpPr>
          <p:spPr>
            <a:xfrm>
              <a:off x="7963329" y="1912180"/>
              <a:ext cx="73039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43" name="Rectangle 42">
              <a:extLst>
                <a:ext uri="{FF2B5EF4-FFF2-40B4-BE49-F238E27FC236}">
                  <a16:creationId xmlns:a16="http://schemas.microsoft.com/office/drawing/2014/main" id="{FA0B5BB7-FFBC-4342-A896-339493F2214A}"/>
                </a:ext>
              </a:extLst>
            </p:cNvPr>
            <p:cNvSpPr/>
            <p:nvPr/>
          </p:nvSpPr>
          <p:spPr>
            <a:xfrm>
              <a:off x="8765989" y="1912180"/>
              <a:ext cx="69903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44" name="Rectangle 43">
              <a:extLst>
                <a:ext uri="{FF2B5EF4-FFF2-40B4-BE49-F238E27FC236}">
                  <a16:creationId xmlns:a16="http://schemas.microsoft.com/office/drawing/2014/main" id="{E9F5FF46-068C-4443-934B-BA1AF61B1306}"/>
                </a:ext>
              </a:extLst>
            </p:cNvPr>
            <p:cNvSpPr/>
            <p:nvPr/>
          </p:nvSpPr>
          <p:spPr>
            <a:xfrm>
              <a:off x="9536649" y="1928265"/>
              <a:ext cx="73039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45" name="Rectangle 44">
              <a:extLst>
                <a:ext uri="{FF2B5EF4-FFF2-40B4-BE49-F238E27FC236}">
                  <a16:creationId xmlns:a16="http://schemas.microsoft.com/office/drawing/2014/main" id="{A6DC090E-2103-47CF-9E42-2B0DB07AD33C}"/>
                </a:ext>
              </a:extLst>
            </p:cNvPr>
            <p:cNvSpPr/>
            <p:nvPr/>
          </p:nvSpPr>
          <p:spPr>
            <a:xfrm>
              <a:off x="10320337" y="1928265"/>
              <a:ext cx="73039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48" name="Rectangle 47">
              <a:extLst>
                <a:ext uri="{FF2B5EF4-FFF2-40B4-BE49-F238E27FC236}">
                  <a16:creationId xmlns:a16="http://schemas.microsoft.com/office/drawing/2014/main" id="{95973D5C-E855-4CEA-AD4A-8A25DCA255A0}"/>
                </a:ext>
              </a:extLst>
            </p:cNvPr>
            <p:cNvSpPr/>
            <p:nvPr/>
          </p:nvSpPr>
          <p:spPr>
            <a:xfrm>
              <a:off x="7982180" y="2503611"/>
              <a:ext cx="720085"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sp>
          <p:nvSpPr>
            <p:cNvPr id="49" name="Rectangle 48">
              <a:extLst>
                <a:ext uri="{FF2B5EF4-FFF2-40B4-BE49-F238E27FC236}">
                  <a16:creationId xmlns:a16="http://schemas.microsoft.com/office/drawing/2014/main" id="{5DA72E80-B3C0-4AD9-BDB3-50BDDAA4C078}"/>
                </a:ext>
              </a:extLst>
            </p:cNvPr>
            <p:cNvSpPr/>
            <p:nvPr/>
          </p:nvSpPr>
          <p:spPr>
            <a:xfrm>
              <a:off x="8770144" y="2503611"/>
              <a:ext cx="684766"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sp>
          <p:nvSpPr>
            <p:cNvPr id="50" name="Rectangle 49">
              <a:extLst>
                <a:ext uri="{FF2B5EF4-FFF2-40B4-BE49-F238E27FC236}">
                  <a16:creationId xmlns:a16="http://schemas.microsoft.com/office/drawing/2014/main" id="{C822FB7F-7956-446F-9612-C9D360ADB1F3}"/>
                </a:ext>
              </a:extLst>
            </p:cNvPr>
            <p:cNvSpPr/>
            <p:nvPr/>
          </p:nvSpPr>
          <p:spPr>
            <a:xfrm>
              <a:off x="9549385" y="2506597"/>
              <a:ext cx="73039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sp>
          <p:nvSpPr>
            <p:cNvPr id="51" name="Rectangle 50">
              <a:extLst>
                <a:ext uri="{FF2B5EF4-FFF2-40B4-BE49-F238E27FC236}">
                  <a16:creationId xmlns:a16="http://schemas.microsoft.com/office/drawing/2014/main" id="{D2FADC68-6954-46DE-A805-9D20D07284A4}"/>
                </a:ext>
              </a:extLst>
            </p:cNvPr>
            <p:cNvSpPr/>
            <p:nvPr/>
          </p:nvSpPr>
          <p:spPr>
            <a:xfrm>
              <a:off x="10337348" y="2506597"/>
              <a:ext cx="720085"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Guest OS</a:t>
              </a:r>
            </a:p>
          </p:txBody>
        </p:sp>
      </p:grpSp>
      <p:grpSp>
        <p:nvGrpSpPr>
          <p:cNvPr id="62" name="Group 61">
            <a:extLst>
              <a:ext uri="{FF2B5EF4-FFF2-40B4-BE49-F238E27FC236}">
                <a16:creationId xmlns:a16="http://schemas.microsoft.com/office/drawing/2014/main" id="{2A9DFDD4-07A7-4944-A8A9-4F07532622FE}"/>
              </a:ext>
            </a:extLst>
          </p:cNvPr>
          <p:cNvGrpSpPr/>
          <p:nvPr/>
        </p:nvGrpSpPr>
        <p:grpSpPr>
          <a:xfrm>
            <a:off x="9868652" y="1054155"/>
            <a:ext cx="1764023" cy="2531653"/>
            <a:chOff x="10198590" y="2851644"/>
            <a:chExt cx="1764023" cy="2531653"/>
          </a:xfrm>
        </p:grpSpPr>
        <p:sp>
          <p:nvSpPr>
            <p:cNvPr id="21" name="Rectangle 20">
              <a:extLst>
                <a:ext uri="{FF2B5EF4-FFF2-40B4-BE49-F238E27FC236}">
                  <a16:creationId xmlns:a16="http://schemas.microsoft.com/office/drawing/2014/main" id="{8D46883B-B93F-4F1A-983E-E2839E1F97A0}"/>
                </a:ext>
              </a:extLst>
            </p:cNvPr>
            <p:cNvSpPr/>
            <p:nvPr/>
          </p:nvSpPr>
          <p:spPr>
            <a:xfrm>
              <a:off x="10198590" y="2851644"/>
              <a:ext cx="1764023" cy="25316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5D88AC-7D39-4772-BB08-E8F1F2D84341}"/>
                </a:ext>
              </a:extLst>
            </p:cNvPr>
            <p:cNvSpPr/>
            <p:nvPr/>
          </p:nvSpPr>
          <p:spPr>
            <a:xfrm>
              <a:off x="10283353" y="2967176"/>
              <a:ext cx="768462"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Web</a:t>
              </a:r>
            </a:p>
          </p:txBody>
        </p:sp>
        <p:sp>
          <p:nvSpPr>
            <p:cNvPr id="53" name="Rectangle 52">
              <a:extLst>
                <a:ext uri="{FF2B5EF4-FFF2-40B4-BE49-F238E27FC236}">
                  <a16:creationId xmlns:a16="http://schemas.microsoft.com/office/drawing/2014/main" id="{A8E7CBA8-6062-4975-8110-BF83B0B0750D}"/>
                </a:ext>
              </a:extLst>
            </p:cNvPr>
            <p:cNvSpPr/>
            <p:nvPr/>
          </p:nvSpPr>
          <p:spPr>
            <a:xfrm>
              <a:off x="11108039" y="2964974"/>
              <a:ext cx="768462"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a:t>
              </a:r>
              <a:br>
                <a:rPr lang="en-US" sz="1600" dirty="0"/>
              </a:br>
              <a:r>
                <a:rPr lang="en-US" sz="1600" dirty="0"/>
                <a:t>Db</a:t>
              </a:r>
            </a:p>
          </p:txBody>
        </p:sp>
        <p:sp>
          <p:nvSpPr>
            <p:cNvPr id="55" name="Rectangle 54">
              <a:extLst>
                <a:ext uri="{FF2B5EF4-FFF2-40B4-BE49-F238E27FC236}">
                  <a16:creationId xmlns:a16="http://schemas.microsoft.com/office/drawing/2014/main" id="{A3CBD196-91BD-462F-9D8B-BB34B24A0D62}"/>
                </a:ext>
              </a:extLst>
            </p:cNvPr>
            <p:cNvSpPr/>
            <p:nvPr/>
          </p:nvSpPr>
          <p:spPr>
            <a:xfrm>
              <a:off x="10283353" y="3533968"/>
              <a:ext cx="76846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PHP,</a:t>
              </a:r>
            </a:p>
            <a:p>
              <a:pPr algn="ctr"/>
              <a:r>
                <a:rPr lang="en-US" sz="1600" dirty="0"/>
                <a:t>Nginx</a:t>
              </a:r>
            </a:p>
          </p:txBody>
        </p:sp>
        <p:sp>
          <p:nvSpPr>
            <p:cNvPr id="56" name="Rectangle 55">
              <a:extLst>
                <a:ext uri="{FF2B5EF4-FFF2-40B4-BE49-F238E27FC236}">
                  <a16:creationId xmlns:a16="http://schemas.microsoft.com/office/drawing/2014/main" id="{17855CE1-677A-4EE8-9BD6-A39DD80E39DB}"/>
                </a:ext>
              </a:extLst>
            </p:cNvPr>
            <p:cNvSpPr/>
            <p:nvPr/>
          </p:nvSpPr>
          <p:spPr>
            <a:xfrm>
              <a:off x="11108039" y="3533968"/>
              <a:ext cx="768461"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My</a:t>
              </a:r>
              <a:br>
                <a:rPr lang="en-US" sz="1600" dirty="0"/>
              </a:br>
              <a:r>
                <a:rPr lang="en-US" sz="1600" dirty="0"/>
                <a:t>SQL</a:t>
              </a:r>
            </a:p>
          </p:txBody>
        </p:sp>
        <p:sp>
          <p:nvSpPr>
            <p:cNvPr id="57" name="Rectangle 56">
              <a:extLst>
                <a:ext uri="{FF2B5EF4-FFF2-40B4-BE49-F238E27FC236}">
                  <a16:creationId xmlns:a16="http://schemas.microsoft.com/office/drawing/2014/main" id="{6FD7DB99-192A-4F6D-9CA8-7D8EC5F21FA5}"/>
                </a:ext>
              </a:extLst>
            </p:cNvPr>
            <p:cNvSpPr/>
            <p:nvPr/>
          </p:nvSpPr>
          <p:spPr>
            <a:xfrm>
              <a:off x="10283353" y="4122505"/>
              <a:ext cx="76846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Ubuntu</a:t>
              </a:r>
              <a:br>
                <a:rPr lang="en-US" sz="1400" dirty="0"/>
              </a:br>
              <a:r>
                <a:rPr lang="en-US" sz="1400" dirty="0"/>
                <a:t>Linux</a:t>
              </a:r>
            </a:p>
          </p:txBody>
        </p:sp>
        <p:sp>
          <p:nvSpPr>
            <p:cNvPr id="58" name="Rectangle 57">
              <a:extLst>
                <a:ext uri="{FF2B5EF4-FFF2-40B4-BE49-F238E27FC236}">
                  <a16:creationId xmlns:a16="http://schemas.microsoft.com/office/drawing/2014/main" id="{BF573BCE-A408-4561-812D-077EA9F72391}"/>
                </a:ext>
              </a:extLst>
            </p:cNvPr>
            <p:cNvSpPr/>
            <p:nvPr/>
          </p:nvSpPr>
          <p:spPr>
            <a:xfrm>
              <a:off x="11117156" y="4117470"/>
              <a:ext cx="76846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Ubuntu</a:t>
              </a:r>
              <a:br>
                <a:rPr lang="en-US" sz="1400" dirty="0"/>
              </a:br>
              <a:r>
                <a:rPr lang="en-US" sz="1400" dirty="0"/>
                <a:t>Linux</a:t>
              </a:r>
            </a:p>
          </p:txBody>
        </p:sp>
        <p:sp>
          <p:nvSpPr>
            <p:cNvPr id="60" name="Rectangle 59">
              <a:extLst>
                <a:ext uri="{FF2B5EF4-FFF2-40B4-BE49-F238E27FC236}">
                  <a16:creationId xmlns:a16="http://schemas.microsoft.com/office/drawing/2014/main" id="{21F390B3-3D23-4DC7-8675-B3E789617049}"/>
                </a:ext>
              </a:extLst>
            </p:cNvPr>
            <p:cNvSpPr/>
            <p:nvPr/>
          </p:nvSpPr>
          <p:spPr>
            <a:xfrm>
              <a:off x="10283353" y="4685251"/>
              <a:ext cx="1602264"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VMWare ESX</a:t>
              </a:r>
            </a:p>
          </p:txBody>
        </p:sp>
        <p:sp>
          <p:nvSpPr>
            <p:cNvPr id="61" name="Rectangle 60">
              <a:extLst>
                <a:ext uri="{FF2B5EF4-FFF2-40B4-BE49-F238E27FC236}">
                  <a16:creationId xmlns:a16="http://schemas.microsoft.com/office/drawing/2014/main" id="{39C3D8D2-6C33-4E10-A0D9-5DF69D17FA95}"/>
                </a:ext>
              </a:extLst>
            </p:cNvPr>
            <p:cNvSpPr/>
            <p:nvPr/>
          </p:nvSpPr>
          <p:spPr>
            <a:xfrm>
              <a:off x="10283352" y="5024420"/>
              <a:ext cx="1605675" cy="318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Dell PowerEdge</a:t>
              </a:r>
            </a:p>
          </p:txBody>
        </p:sp>
      </p:grpSp>
    </p:spTree>
    <p:extLst>
      <p:ext uri="{BB962C8B-B14F-4D97-AF65-F5344CB8AC3E}">
        <p14:creationId xmlns:p14="http://schemas.microsoft.com/office/powerpoint/2010/main" val="18862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A53E-C0DC-4505-90A4-8CA3C8CC950B}"/>
              </a:ext>
            </a:extLst>
          </p:cNvPr>
          <p:cNvSpPr>
            <a:spLocks noGrp="1"/>
          </p:cNvSpPr>
          <p:nvPr>
            <p:ph type="title"/>
          </p:nvPr>
        </p:nvSpPr>
        <p:spPr/>
        <p:txBody>
          <a:bodyPr/>
          <a:lstStyle/>
          <a:p>
            <a:r>
              <a:rPr lang="en-US" dirty="0"/>
              <a:t>Containerization</a:t>
            </a:r>
          </a:p>
        </p:txBody>
      </p:sp>
      <p:sp>
        <p:nvSpPr>
          <p:cNvPr id="3" name="Content Placeholder 2">
            <a:extLst>
              <a:ext uri="{FF2B5EF4-FFF2-40B4-BE49-F238E27FC236}">
                <a16:creationId xmlns:a16="http://schemas.microsoft.com/office/drawing/2014/main" id="{B8603DC5-06D7-4B55-9A3C-95BAB04FFF59}"/>
              </a:ext>
            </a:extLst>
          </p:cNvPr>
          <p:cNvSpPr>
            <a:spLocks noGrp="1"/>
          </p:cNvSpPr>
          <p:nvPr>
            <p:ph idx="1"/>
          </p:nvPr>
        </p:nvSpPr>
        <p:spPr>
          <a:xfrm>
            <a:off x="838200" y="1825625"/>
            <a:ext cx="4426527" cy="4351338"/>
          </a:xfrm>
        </p:spPr>
        <p:txBody>
          <a:bodyPr>
            <a:normAutofit lnSpcReduction="10000"/>
          </a:bodyPr>
          <a:lstStyle/>
          <a:p>
            <a:r>
              <a:rPr lang="en-US" dirty="0"/>
              <a:t>Application components run in a container on an operating system</a:t>
            </a:r>
          </a:p>
          <a:p>
            <a:r>
              <a:rPr lang="en-US" dirty="0"/>
              <a:t>Operating system and dependencies of each service are no longer an issue.</a:t>
            </a:r>
          </a:p>
          <a:p>
            <a:r>
              <a:rPr lang="en-US" dirty="0"/>
              <a:t>Can easily re-create the environment multiple times for development and testing</a:t>
            </a:r>
          </a:p>
        </p:txBody>
      </p:sp>
      <p:grpSp>
        <p:nvGrpSpPr>
          <p:cNvPr id="4" name="Group 3">
            <a:extLst>
              <a:ext uri="{FF2B5EF4-FFF2-40B4-BE49-F238E27FC236}">
                <a16:creationId xmlns:a16="http://schemas.microsoft.com/office/drawing/2014/main" id="{AFE830EA-D9B1-4A4A-B1CF-53B1B5B97ACB}"/>
              </a:ext>
            </a:extLst>
          </p:cNvPr>
          <p:cNvGrpSpPr/>
          <p:nvPr/>
        </p:nvGrpSpPr>
        <p:grpSpPr>
          <a:xfrm>
            <a:off x="4886317" y="681037"/>
            <a:ext cx="4832717" cy="2897899"/>
            <a:chOff x="6319191" y="872823"/>
            <a:chExt cx="4832717" cy="2897899"/>
          </a:xfrm>
        </p:grpSpPr>
        <p:sp>
          <p:nvSpPr>
            <p:cNvPr id="5" name="Rectangle 4">
              <a:extLst>
                <a:ext uri="{FF2B5EF4-FFF2-40B4-BE49-F238E27FC236}">
                  <a16:creationId xmlns:a16="http://schemas.microsoft.com/office/drawing/2014/main" id="{289ABB5F-65C7-426A-9B9C-364B583D1FC2}"/>
                </a:ext>
              </a:extLst>
            </p:cNvPr>
            <p:cNvSpPr/>
            <p:nvPr/>
          </p:nvSpPr>
          <p:spPr>
            <a:xfrm>
              <a:off x="6319191" y="1239067"/>
              <a:ext cx="4832717" cy="2531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D34CF25C-F721-432C-AC52-D143735F176F}"/>
                </a:ext>
              </a:extLst>
            </p:cNvPr>
            <p:cNvSpPr/>
            <p:nvPr/>
          </p:nvSpPr>
          <p:spPr>
            <a:xfrm>
              <a:off x="6395953" y="3407672"/>
              <a:ext cx="4654774" cy="318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 (HW)</a:t>
              </a:r>
            </a:p>
          </p:txBody>
        </p:sp>
        <p:sp>
          <p:nvSpPr>
            <p:cNvPr id="7" name="Rectangle 6">
              <a:extLst>
                <a:ext uri="{FF2B5EF4-FFF2-40B4-BE49-F238E27FC236}">
                  <a16:creationId xmlns:a16="http://schemas.microsoft.com/office/drawing/2014/main" id="{3061C3E9-480B-440E-BF1C-5406282FC7E9}"/>
                </a:ext>
              </a:extLst>
            </p:cNvPr>
            <p:cNvSpPr/>
            <p:nvPr/>
          </p:nvSpPr>
          <p:spPr>
            <a:xfrm>
              <a:off x="6395952" y="3059058"/>
              <a:ext cx="4654775"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Host OS</a:t>
              </a:r>
            </a:p>
          </p:txBody>
        </p:sp>
        <p:sp>
          <p:nvSpPr>
            <p:cNvPr id="8" name="Rectangle 7">
              <a:extLst>
                <a:ext uri="{FF2B5EF4-FFF2-40B4-BE49-F238E27FC236}">
                  <a16:creationId xmlns:a16="http://schemas.microsoft.com/office/drawing/2014/main" id="{77C06468-6E8C-47F8-B51A-F89AEDFA4848}"/>
                </a:ext>
              </a:extLst>
            </p:cNvPr>
            <p:cNvSpPr/>
            <p:nvPr/>
          </p:nvSpPr>
          <p:spPr>
            <a:xfrm>
              <a:off x="6395953" y="1929837"/>
              <a:ext cx="730391" cy="6315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9" name="Rectangle 8">
              <a:extLst>
                <a:ext uri="{FF2B5EF4-FFF2-40B4-BE49-F238E27FC236}">
                  <a16:creationId xmlns:a16="http://schemas.microsoft.com/office/drawing/2014/main" id="{7CE3FA52-B6B2-4B7B-8240-2BB1C6CFEB33}"/>
                </a:ext>
              </a:extLst>
            </p:cNvPr>
            <p:cNvSpPr/>
            <p:nvPr/>
          </p:nvSpPr>
          <p:spPr>
            <a:xfrm>
              <a:off x="6385647" y="1357631"/>
              <a:ext cx="740697"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10" name="Rectangle 9">
              <a:extLst>
                <a:ext uri="{FF2B5EF4-FFF2-40B4-BE49-F238E27FC236}">
                  <a16:creationId xmlns:a16="http://schemas.microsoft.com/office/drawing/2014/main" id="{84E9EB1F-AAAF-4D80-A1B5-5B6822DE0FC8}"/>
                </a:ext>
              </a:extLst>
            </p:cNvPr>
            <p:cNvSpPr/>
            <p:nvPr/>
          </p:nvSpPr>
          <p:spPr>
            <a:xfrm>
              <a:off x="6319192" y="872824"/>
              <a:ext cx="1585688" cy="3728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Production</a:t>
              </a:r>
            </a:p>
          </p:txBody>
        </p:sp>
        <p:sp>
          <p:nvSpPr>
            <p:cNvPr id="13" name="Rectangle 12">
              <a:extLst>
                <a:ext uri="{FF2B5EF4-FFF2-40B4-BE49-F238E27FC236}">
                  <a16:creationId xmlns:a16="http://schemas.microsoft.com/office/drawing/2014/main" id="{3B4A870A-6663-44D0-B13A-3A2EC19F9A45}"/>
                </a:ext>
              </a:extLst>
            </p:cNvPr>
            <p:cNvSpPr/>
            <p:nvPr/>
          </p:nvSpPr>
          <p:spPr>
            <a:xfrm>
              <a:off x="7179641" y="1929837"/>
              <a:ext cx="705129" cy="6315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14" name="Rectangle 13">
              <a:extLst>
                <a:ext uri="{FF2B5EF4-FFF2-40B4-BE49-F238E27FC236}">
                  <a16:creationId xmlns:a16="http://schemas.microsoft.com/office/drawing/2014/main" id="{ADF4141B-50F5-4673-A182-C82348E0436F}"/>
                </a:ext>
              </a:extLst>
            </p:cNvPr>
            <p:cNvSpPr/>
            <p:nvPr/>
          </p:nvSpPr>
          <p:spPr>
            <a:xfrm>
              <a:off x="7188305" y="1357631"/>
              <a:ext cx="696465"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5" name="Rectangle 14">
              <a:extLst>
                <a:ext uri="{FF2B5EF4-FFF2-40B4-BE49-F238E27FC236}">
                  <a16:creationId xmlns:a16="http://schemas.microsoft.com/office/drawing/2014/main" id="{9FA2B68B-B99E-425F-9AFA-1D4F567F8D3B}"/>
                </a:ext>
              </a:extLst>
            </p:cNvPr>
            <p:cNvSpPr/>
            <p:nvPr/>
          </p:nvSpPr>
          <p:spPr>
            <a:xfrm>
              <a:off x="7963329" y="872823"/>
              <a:ext cx="1522746" cy="36624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Development</a:t>
              </a:r>
            </a:p>
          </p:txBody>
        </p:sp>
        <p:sp>
          <p:nvSpPr>
            <p:cNvPr id="16" name="Rectangle 15">
              <a:extLst>
                <a:ext uri="{FF2B5EF4-FFF2-40B4-BE49-F238E27FC236}">
                  <a16:creationId xmlns:a16="http://schemas.microsoft.com/office/drawing/2014/main" id="{91B4CF97-DDA5-468A-AE20-0A4CA320D833}"/>
                </a:ext>
              </a:extLst>
            </p:cNvPr>
            <p:cNvSpPr/>
            <p:nvPr/>
          </p:nvSpPr>
          <p:spPr>
            <a:xfrm>
              <a:off x="9536649" y="879408"/>
              <a:ext cx="1615259" cy="36624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Test</a:t>
              </a:r>
            </a:p>
          </p:txBody>
        </p:sp>
        <p:sp>
          <p:nvSpPr>
            <p:cNvPr id="17" name="Rectangle 16">
              <a:extLst>
                <a:ext uri="{FF2B5EF4-FFF2-40B4-BE49-F238E27FC236}">
                  <a16:creationId xmlns:a16="http://schemas.microsoft.com/office/drawing/2014/main" id="{3F60E9B0-B177-4C6F-98E8-15D937632E11}"/>
                </a:ext>
              </a:extLst>
            </p:cNvPr>
            <p:cNvSpPr/>
            <p:nvPr/>
          </p:nvSpPr>
          <p:spPr>
            <a:xfrm>
              <a:off x="7966842" y="1343343"/>
              <a:ext cx="740697"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18" name="Rectangle 17">
              <a:extLst>
                <a:ext uri="{FF2B5EF4-FFF2-40B4-BE49-F238E27FC236}">
                  <a16:creationId xmlns:a16="http://schemas.microsoft.com/office/drawing/2014/main" id="{DA796C16-C395-4359-9D3B-18C2FB15478F}"/>
                </a:ext>
              </a:extLst>
            </p:cNvPr>
            <p:cNvSpPr/>
            <p:nvPr/>
          </p:nvSpPr>
          <p:spPr>
            <a:xfrm>
              <a:off x="8769500" y="1343343"/>
              <a:ext cx="6990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9" name="Rectangle 18">
              <a:extLst>
                <a:ext uri="{FF2B5EF4-FFF2-40B4-BE49-F238E27FC236}">
                  <a16:creationId xmlns:a16="http://schemas.microsoft.com/office/drawing/2014/main" id="{150B41C7-D4BB-43E0-8E20-63C636BA46FF}"/>
                </a:ext>
              </a:extLst>
            </p:cNvPr>
            <p:cNvSpPr/>
            <p:nvPr/>
          </p:nvSpPr>
          <p:spPr>
            <a:xfrm>
              <a:off x="9550603" y="1357631"/>
              <a:ext cx="729173"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a:t>
              </a:r>
            </a:p>
          </p:txBody>
        </p:sp>
        <p:sp>
          <p:nvSpPr>
            <p:cNvPr id="20" name="Rectangle 19">
              <a:extLst>
                <a:ext uri="{FF2B5EF4-FFF2-40B4-BE49-F238E27FC236}">
                  <a16:creationId xmlns:a16="http://schemas.microsoft.com/office/drawing/2014/main" id="{0054F33C-2139-415A-896D-DFE9EBFB3307}"/>
                </a:ext>
              </a:extLst>
            </p:cNvPr>
            <p:cNvSpPr/>
            <p:nvPr/>
          </p:nvSpPr>
          <p:spPr>
            <a:xfrm>
              <a:off x="10337348" y="1357631"/>
              <a:ext cx="732489"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21" name="Rectangle 20">
              <a:extLst>
                <a:ext uri="{FF2B5EF4-FFF2-40B4-BE49-F238E27FC236}">
                  <a16:creationId xmlns:a16="http://schemas.microsoft.com/office/drawing/2014/main" id="{74C16AA3-B757-44C6-9359-8E974D315A67}"/>
                </a:ext>
              </a:extLst>
            </p:cNvPr>
            <p:cNvSpPr/>
            <p:nvPr/>
          </p:nvSpPr>
          <p:spPr>
            <a:xfrm>
              <a:off x="7963329" y="1912179"/>
              <a:ext cx="730391" cy="6491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22" name="Rectangle 21">
              <a:extLst>
                <a:ext uri="{FF2B5EF4-FFF2-40B4-BE49-F238E27FC236}">
                  <a16:creationId xmlns:a16="http://schemas.microsoft.com/office/drawing/2014/main" id="{9B4218A0-3AE4-43A6-BBAB-68564D95D97B}"/>
                </a:ext>
              </a:extLst>
            </p:cNvPr>
            <p:cNvSpPr/>
            <p:nvPr/>
          </p:nvSpPr>
          <p:spPr>
            <a:xfrm>
              <a:off x="8765989" y="1912180"/>
              <a:ext cx="699031" cy="64919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23" name="Rectangle 22">
              <a:extLst>
                <a:ext uri="{FF2B5EF4-FFF2-40B4-BE49-F238E27FC236}">
                  <a16:creationId xmlns:a16="http://schemas.microsoft.com/office/drawing/2014/main" id="{3D631268-C16F-4CA6-9BD2-87140300B93D}"/>
                </a:ext>
              </a:extLst>
            </p:cNvPr>
            <p:cNvSpPr/>
            <p:nvPr/>
          </p:nvSpPr>
          <p:spPr>
            <a:xfrm>
              <a:off x="9536649" y="1928264"/>
              <a:ext cx="730391" cy="6491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sp>
          <p:nvSpPr>
            <p:cNvPr id="24" name="Rectangle 23">
              <a:extLst>
                <a:ext uri="{FF2B5EF4-FFF2-40B4-BE49-F238E27FC236}">
                  <a16:creationId xmlns:a16="http://schemas.microsoft.com/office/drawing/2014/main" id="{7D5F4497-73D3-49B9-ACFE-2575DE1D950E}"/>
                </a:ext>
              </a:extLst>
            </p:cNvPr>
            <p:cNvSpPr/>
            <p:nvPr/>
          </p:nvSpPr>
          <p:spPr>
            <a:xfrm>
              <a:off x="10320337" y="1928265"/>
              <a:ext cx="730391" cy="6491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 Deps</a:t>
              </a:r>
            </a:p>
          </p:txBody>
        </p:sp>
      </p:grpSp>
      <p:grpSp>
        <p:nvGrpSpPr>
          <p:cNvPr id="29" name="Group 28">
            <a:extLst>
              <a:ext uri="{FF2B5EF4-FFF2-40B4-BE49-F238E27FC236}">
                <a16:creationId xmlns:a16="http://schemas.microsoft.com/office/drawing/2014/main" id="{EC90B556-DEC6-49AE-9465-EEDF8C5DD182}"/>
              </a:ext>
            </a:extLst>
          </p:cNvPr>
          <p:cNvGrpSpPr/>
          <p:nvPr/>
        </p:nvGrpSpPr>
        <p:grpSpPr>
          <a:xfrm>
            <a:off x="9868652" y="1054155"/>
            <a:ext cx="1764023" cy="2531653"/>
            <a:chOff x="10198590" y="2851644"/>
            <a:chExt cx="1764023" cy="2531653"/>
          </a:xfrm>
        </p:grpSpPr>
        <p:sp>
          <p:nvSpPr>
            <p:cNvPr id="30" name="Rectangle 29">
              <a:extLst>
                <a:ext uri="{FF2B5EF4-FFF2-40B4-BE49-F238E27FC236}">
                  <a16:creationId xmlns:a16="http://schemas.microsoft.com/office/drawing/2014/main" id="{E25795C0-86BB-40BB-B9EA-617106FBFCF7}"/>
                </a:ext>
              </a:extLst>
            </p:cNvPr>
            <p:cNvSpPr/>
            <p:nvPr/>
          </p:nvSpPr>
          <p:spPr>
            <a:xfrm>
              <a:off x="10198590" y="2851644"/>
              <a:ext cx="1764023" cy="25316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A4F420BF-7829-4DA7-8EE9-AB75A02070FD}"/>
                </a:ext>
              </a:extLst>
            </p:cNvPr>
            <p:cNvSpPr/>
            <p:nvPr/>
          </p:nvSpPr>
          <p:spPr>
            <a:xfrm>
              <a:off x="10283353" y="2967176"/>
              <a:ext cx="768462"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 Web</a:t>
              </a:r>
            </a:p>
          </p:txBody>
        </p:sp>
        <p:sp>
          <p:nvSpPr>
            <p:cNvPr id="32" name="Rectangle 31">
              <a:extLst>
                <a:ext uri="{FF2B5EF4-FFF2-40B4-BE49-F238E27FC236}">
                  <a16:creationId xmlns:a16="http://schemas.microsoft.com/office/drawing/2014/main" id="{E80A113C-AE20-42AD-B846-0E700FA892D7}"/>
                </a:ext>
              </a:extLst>
            </p:cNvPr>
            <p:cNvSpPr/>
            <p:nvPr/>
          </p:nvSpPr>
          <p:spPr>
            <a:xfrm>
              <a:off x="11108039" y="2964974"/>
              <a:ext cx="768462"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WP</a:t>
              </a:r>
              <a:br>
                <a:rPr lang="en-US" sz="1600" dirty="0"/>
              </a:br>
              <a:r>
                <a:rPr lang="en-US" sz="1600" dirty="0"/>
                <a:t>Db</a:t>
              </a:r>
            </a:p>
          </p:txBody>
        </p:sp>
        <p:sp>
          <p:nvSpPr>
            <p:cNvPr id="33" name="Rectangle 32">
              <a:extLst>
                <a:ext uri="{FF2B5EF4-FFF2-40B4-BE49-F238E27FC236}">
                  <a16:creationId xmlns:a16="http://schemas.microsoft.com/office/drawing/2014/main" id="{1C247C3A-201E-41E0-95E2-1D4ED5385042}"/>
                </a:ext>
              </a:extLst>
            </p:cNvPr>
            <p:cNvSpPr/>
            <p:nvPr/>
          </p:nvSpPr>
          <p:spPr>
            <a:xfrm>
              <a:off x="10283353" y="3533967"/>
              <a:ext cx="768461" cy="6432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PHP,</a:t>
              </a:r>
            </a:p>
            <a:p>
              <a:pPr algn="ctr"/>
              <a:r>
                <a:rPr lang="en-US" sz="1600" dirty="0"/>
                <a:t>Nginx</a:t>
              </a:r>
            </a:p>
          </p:txBody>
        </p:sp>
        <p:sp>
          <p:nvSpPr>
            <p:cNvPr id="34" name="Rectangle 33">
              <a:extLst>
                <a:ext uri="{FF2B5EF4-FFF2-40B4-BE49-F238E27FC236}">
                  <a16:creationId xmlns:a16="http://schemas.microsoft.com/office/drawing/2014/main" id="{7C0C06C9-4ACD-486C-97A0-5710ED1B4976}"/>
                </a:ext>
              </a:extLst>
            </p:cNvPr>
            <p:cNvSpPr/>
            <p:nvPr/>
          </p:nvSpPr>
          <p:spPr>
            <a:xfrm>
              <a:off x="11108039" y="3533968"/>
              <a:ext cx="768461" cy="6432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My</a:t>
              </a:r>
              <a:br>
                <a:rPr lang="en-US" sz="1600" dirty="0"/>
              </a:br>
              <a:r>
                <a:rPr lang="en-US" sz="1600" dirty="0"/>
                <a:t>SQL</a:t>
              </a:r>
            </a:p>
          </p:txBody>
        </p:sp>
        <p:sp>
          <p:nvSpPr>
            <p:cNvPr id="37" name="Rectangle 36">
              <a:extLst>
                <a:ext uri="{FF2B5EF4-FFF2-40B4-BE49-F238E27FC236}">
                  <a16:creationId xmlns:a16="http://schemas.microsoft.com/office/drawing/2014/main" id="{5182B1C9-6BEE-4585-9737-8FB0E14741C2}"/>
                </a:ext>
              </a:extLst>
            </p:cNvPr>
            <p:cNvSpPr/>
            <p:nvPr/>
          </p:nvSpPr>
          <p:spPr>
            <a:xfrm>
              <a:off x="10283353" y="4685251"/>
              <a:ext cx="1602264"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Linux / Windows</a:t>
              </a:r>
            </a:p>
          </p:txBody>
        </p:sp>
        <p:sp>
          <p:nvSpPr>
            <p:cNvPr id="38" name="Rectangle 37">
              <a:extLst>
                <a:ext uri="{FF2B5EF4-FFF2-40B4-BE49-F238E27FC236}">
                  <a16:creationId xmlns:a16="http://schemas.microsoft.com/office/drawing/2014/main" id="{502C16E4-2A4C-4B20-8722-8E05CD039537}"/>
                </a:ext>
              </a:extLst>
            </p:cNvPr>
            <p:cNvSpPr/>
            <p:nvPr/>
          </p:nvSpPr>
          <p:spPr>
            <a:xfrm>
              <a:off x="10283352" y="5024420"/>
              <a:ext cx="1605675" cy="3180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Dell PowerEdge</a:t>
              </a:r>
            </a:p>
          </p:txBody>
        </p:sp>
      </p:grpSp>
      <p:sp>
        <p:nvSpPr>
          <p:cNvPr id="39" name="Rectangle 38">
            <a:extLst>
              <a:ext uri="{FF2B5EF4-FFF2-40B4-BE49-F238E27FC236}">
                <a16:creationId xmlns:a16="http://schemas.microsoft.com/office/drawing/2014/main" id="{E30198AE-251B-4DCD-90A0-FD7F85D68A01}"/>
              </a:ext>
            </a:extLst>
          </p:cNvPr>
          <p:cNvSpPr/>
          <p:nvPr/>
        </p:nvSpPr>
        <p:spPr>
          <a:xfrm>
            <a:off x="4947277" y="2505439"/>
            <a:ext cx="4654775"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Container Runtime</a:t>
            </a:r>
          </a:p>
        </p:txBody>
      </p:sp>
      <p:sp>
        <p:nvSpPr>
          <p:cNvPr id="40" name="Rectangle 39">
            <a:extLst>
              <a:ext uri="{FF2B5EF4-FFF2-40B4-BE49-F238E27FC236}">
                <a16:creationId xmlns:a16="http://schemas.microsoft.com/office/drawing/2014/main" id="{FFA85F8C-F8D0-434B-890B-B36647585481}"/>
              </a:ext>
            </a:extLst>
          </p:cNvPr>
          <p:cNvSpPr/>
          <p:nvPr/>
        </p:nvSpPr>
        <p:spPr>
          <a:xfrm>
            <a:off x="9953415" y="2528885"/>
            <a:ext cx="1602264" cy="31807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Docker</a:t>
            </a:r>
          </a:p>
        </p:txBody>
      </p:sp>
    </p:spTree>
    <p:extLst>
      <p:ext uri="{BB962C8B-B14F-4D97-AF65-F5344CB8AC3E}">
        <p14:creationId xmlns:p14="http://schemas.microsoft.com/office/powerpoint/2010/main" val="1755256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7C4D-8A97-461E-9415-C3DB69FC5F75}"/>
              </a:ext>
            </a:extLst>
          </p:cNvPr>
          <p:cNvSpPr>
            <a:spLocks noGrp="1"/>
          </p:cNvSpPr>
          <p:nvPr>
            <p:ph type="title"/>
          </p:nvPr>
        </p:nvSpPr>
        <p:spPr/>
        <p:txBody>
          <a:bodyPr/>
          <a:lstStyle/>
          <a:p>
            <a:r>
              <a:rPr lang="en-US" dirty="0"/>
              <a:t>Advantages of Containerization</a:t>
            </a:r>
          </a:p>
        </p:txBody>
      </p:sp>
      <p:sp>
        <p:nvSpPr>
          <p:cNvPr id="3" name="Content Placeholder 2">
            <a:extLst>
              <a:ext uri="{FF2B5EF4-FFF2-40B4-BE49-F238E27FC236}">
                <a16:creationId xmlns:a16="http://schemas.microsoft.com/office/drawing/2014/main" id="{D4A62D7B-626A-411A-8E26-BD10C8E281B4}"/>
              </a:ext>
            </a:extLst>
          </p:cNvPr>
          <p:cNvSpPr>
            <a:spLocks noGrp="1"/>
          </p:cNvSpPr>
          <p:nvPr>
            <p:ph idx="1"/>
          </p:nvPr>
        </p:nvSpPr>
        <p:spPr/>
        <p:txBody>
          <a:bodyPr/>
          <a:lstStyle/>
          <a:p>
            <a:r>
              <a:rPr lang="en-US" sz="3200" dirty="0"/>
              <a:t>Consistent Environment</a:t>
            </a:r>
          </a:p>
          <a:p>
            <a:r>
              <a:rPr lang="en-US" sz="3200" dirty="0"/>
              <a:t>Portable</a:t>
            </a:r>
          </a:p>
          <a:p>
            <a:r>
              <a:rPr lang="en-US" sz="3200" dirty="0"/>
              <a:t>Cloud-Friendly / Ready</a:t>
            </a:r>
          </a:p>
          <a:p>
            <a:r>
              <a:rPr lang="en-US" sz="3200" dirty="0"/>
              <a:t>Isolated</a:t>
            </a:r>
          </a:p>
          <a:p>
            <a:endParaRPr lang="en-US" dirty="0"/>
          </a:p>
        </p:txBody>
      </p:sp>
    </p:spTree>
    <p:extLst>
      <p:ext uri="{BB962C8B-B14F-4D97-AF65-F5344CB8AC3E}">
        <p14:creationId xmlns:p14="http://schemas.microsoft.com/office/powerpoint/2010/main" val="400141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73AA-CD06-4A3E-85F5-87EE68715779}"/>
              </a:ext>
            </a:extLst>
          </p:cNvPr>
          <p:cNvSpPr>
            <a:spLocks noGrp="1"/>
          </p:cNvSpPr>
          <p:nvPr>
            <p:ph type="title"/>
          </p:nvPr>
        </p:nvSpPr>
        <p:spPr/>
        <p:txBody>
          <a:bodyPr/>
          <a:lstStyle/>
          <a:p>
            <a:r>
              <a:rPr lang="en-US" dirty="0"/>
              <a:t>Example: Containerization in Data Science</a:t>
            </a:r>
          </a:p>
        </p:txBody>
      </p:sp>
      <p:sp>
        <p:nvSpPr>
          <p:cNvPr id="3" name="Content Placeholder 2">
            <a:extLst>
              <a:ext uri="{FF2B5EF4-FFF2-40B4-BE49-F238E27FC236}">
                <a16:creationId xmlns:a16="http://schemas.microsoft.com/office/drawing/2014/main" id="{FBBAAAD1-592B-419B-BFFB-DD4801C21559}"/>
              </a:ext>
            </a:extLst>
          </p:cNvPr>
          <p:cNvSpPr>
            <a:spLocks noGrp="1"/>
          </p:cNvSpPr>
          <p:nvPr>
            <p:ph sz="half" idx="1"/>
          </p:nvPr>
        </p:nvSpPr>
        <p:spPr/>
        <p:txBody>
          <a:bodyPr/>
          <a:lstStyle/>
          <a:p>
            <a:pPr marL="0" indent="0">
              <a:buNone/>
            </a:pPr>
            <a:r>
              <a:rPr lang="en-US" dirty="0"/>
              <a:t>To contribute to our data science team you need:</a:t>
            </a:r>
          </a:p>
          <a:p>
            <a:r>
              <a:rPr lang="en-US" dirty="0"/>
              <a:t>Python 3.5</a:t>
            </a:r>
          </a:p>
          <a:p>
            <a:r>
              <a:rPr lang="en-US" dirty="0"/>
              <a:t>Packages: pandas, matplotlib, </a:t>
            </a:r>
            <a:r>
              <a:rPr lang="en-US" dirty="0" err="1"/>
              <a:t>scikit</a:t>
            </a:r>
            <a:r>
              <a:rPr lang="en-US" dirty="0"/>
              <a:t>-learn, </a:t>
            </a:r>
            <a:r>
              <a:rPr lang="en-US" dirty="0" err="1"/>
              <a:t>tensorflow</a:t>
            </a:r>
            <a:r>
              <a:rPr lang="en-US" dirty="0"/>
              <a:t>, Jupyter etc.</a:t>
            </a:r>
          </a:p>
          <a:p>
            <a:r>
              <a:rPr lang="en-US" dirty="0"/>
              <a:t>Git, </a:t>
            </a:r>
            <a:r>
              <a:rPr lang="en-US" dirty="0" err="1"/>
              <a:t>dvc</a:t>
            </a:r>
            <a:endParaRPr lang="en-US" dirty="0"/>
          </a:p>
          <a:p>
            <a:r>
              <a:rPr lang="en-US" dirty="0"/>
              <a:t>A bunch of other stuff…</a:t>
            </a:r>
          </a:p>
          <a:p>
            <a:r>
              <a:rPr lang="en-US" dirty="0"/>
              <a:t>Yikes!</a:t>
            </a:r>
          </a:p>
        </p:txBody>
      </p:sp>
      <p:pic>
        <p:nvPicPr>
          <p:cNvPr id="8" name="Content Placeholder 7" descr="An short animation of launching jupyter notebook from a docker continer.">
            <a:extLst>
              <a:ext uri="{FF2B5EF4-FFF2-40B4-BE49-F238E27FC236}">
                <a16:creationId xmlns:a16="http://schemas.microsoft.com/office/drawing/2014/main" id="{ED3E665C-4014-406A-841B-F6A751D85D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71633" y="1485899"/>
            <a:ext cx="6254751" cy="4691063"/>
          </a:xfrm>
        </p:spPr>
      </p:pic>
    </p:spTree>
    <p:extLst>
      <p:ext uri="{BB962C8B-B14F-4D97-AF65-F5344CB8AC3E}">
        <p14:creationId xmlns:p14="http://schemas.microsoft.com/office/powerpoint/2010/main" val="145593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0356-7A92-4E1A-87DB-DDD3ADCA78EE}"/>
              </a:ext>
            </a:extLst>
          </p:cNvPr>
          <p:cNvSpPr>
            <a:spLocks noGrp="1"/>
          </p:cNvSpPr>
          <p:nvPr>
            <p:ph type="title"/>
          </p:nvPr>
        </p:nvSpPr>
        <p:spPr/>
        <p:txBody>
          <a:bodyPr/>
          <a:lstStyle/>
          <a:p>
            <a:r>
              <a:rPr lang="en-US" dirty="0"/>
              <a:t>DevOps and Data Science</a:t>
            </a:r>
          </a:p>
        </p:txBody>
      </p:sp>
      <p:pic>
        <p:nvPicPr>
          <p:cNvPr id="4" name="Content Placeholder 3">
            <a:extLst>
              <a:ext uri="{FF2B5EF4-FFF2-40B4-BE49-F238E27FC236}">
                <a16:creationId xmlns:a16="http://schemas.microsoft.com/office/drawing/2014/main" id="{31F8C767-8DED-4A73-94AA-D65BB152B003}"/>
              </a:ext>
            </a:extLst>
          </p:cNvPr>
          <p:cNvPicPr>
            <a:picLocks noGrp="1" noChangeAspect="1"/>
          </p:cNvPicPr>
          <p:nvPr>
            <p:ph idx="1"/>
          </p:nvPr>
        </p:nvPicPr>
        <p:blipFill>
          <a:blip r:embed="rId3"/>
          <a:stretch>
            <a:fillRect/>
          </a:stretch>
        </p:blipFill>
        <p:spPr>
          <a:xfrm>
            <a:off x="2596931" y="1176788"/>
            <a:ext cx="7600014" cy="5588565"/>
          </a:xfrm>
          <a:prstGeom prst="rect">
            <a:avLst/>
          </a:prstGeom>
        </p:spPr>
      </p:pic>
    </p:spTree>
    <p:extLst>
      <p:ext uri="{BB962C8B-B14F-4D97-AF65-F5344CB8AC3E}">
        <p14:creationId xmlns:p14="http://schemas.microsoft.com/office/powerpoint/2010/main" val="74997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From the Analytics Perspective</a:t>
            </a:r>
          </a:p>
        </p:txBody>
      </p:sp>
      <p:pic>
        <p:nvPicPr>
          <p:cNvPr id="4" name="Content Placeholder 3"/>
          <p:cNvPicPr>
            <a:picLocks noGrp="1" noChangeAspect="1"/>
          </p:cNvPicPr>
          <p:nvPr>
            <p:ph idx="1"/>
          </p:nvPr>
        </p:nvPicPr>
        <p:blipFill>
          <a:blip r:embed="rId3"/>
          <a:stretch>
            <a:fillRect/>
          </a:stretch>
        </p:blipFill>
        <p:spPr>
          <a:xfrm>
            <a:off x="1418444" y="2065648"/>
            <a:ext cx="10098517" cy="4002642"/>
          </a:xfrm>
          <a:prstGeom prst="rect">
            <a:avLst/>
          </a:prstGeom>
        </p:spPr>
      </p:pic>
      <p:cxnSp>
        <p:nvCxnSpPr>
          <p:cNvPr id="5" name="Straight Arrow Connector 4"/>
          <p:cNvCxnSpPr/>
          <p:nvPr/>
        </p:nvCxnSpPr>
        <p:spPr>
          <a:xfrm flipV="1">
            <a:off x="1191554" y="2182091"/>
            <a:ext cx="0" cy="37926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flipH="1">
            <a:off x="307306" y="3969547"/>
            <a:ext cx="1306831" cy="461665"/>
          </a:xfrm>
          <a:prstGeom prst="rect">
            <a:avLst/>
          </a:prstGeom>
          <a:noFill/>
        </p:spPr>
        <p:txBody>
          <a:bodyPr wrap="square" rtlCol="0">
            <a:spAutoFit/>
          </a:bodyPr>
          <a:lstStyle/>
          <a:p>
            <a:pPr algn="ctr"/>
            <a:r>
              <a:rPr lang="en-US" sz="2400" dirty="0"/>
              <a:t>Difficulty</a:t>
            </a:r>
            <a:endParaRPr lang="en-US" sz="1350" dirty="0"/>
          </a:p>
        </p:txBody>
      </p:sp>
      <p:grpSp>
        <p:nvGrpSpPr>
          <p:cNvPr id="8" name="Group 7"/>
          <p:cNvGrpSpPr/>
          <p:nvPr/>
        </p:nvGrpSpPr>
        <p:grpSpPr>
          <a:xfrm>
            <a:off x="261849" y="1984664"/>
            <a:ext cx="11375968" cy="2576945"/>
            <a:chOff x="261849" y="1984664"/>
            <a:chExt cx="11375968" cy="2576945"/>
          </a:xfrm>
        </p:grpSpPr>
        <p:sp>
          <p:nvSpPr>
            <p:cNvPr id="3" name="Rectangle 2"/>
            <p:cNvSpPr/>
            <p:nvPr/>
          </p:nvSpPr>
          <p:spPr>
            <a:xfrm>
              <a:off x="2462644" y="1984664"/>
              <a:ext cx="9175173" cy="2576945"/>
            </a:xfrm>
            <a:prstGeom prst="rect">
              <a:avLst/>
            </a:prstGeom>
            <a:noFill/>
            <a:ln w="762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p:cNvSpPr/>
            <p:nvPr/>
          </p:nvSpPr>
          <p:spPr>
            <a:xfrm flipH="1">
              <a:off x="261849" y="2065648"/>
              <a:ext cx="2200795" cy="1568502"/>
            </a:xfrm>
            <a:prstGeom prst="lef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rPr>
                <a:t>Data </a:t>
              </a:r>
            </a:p>
            <a:p>
              <a:pPr algn="ctr"/>
              <a:r>
                <a:rPr lang="en-US" sz="2400" b="1" dirty="0">
                  <a:solidFill>
                    <a:srgbClr val="FF0000"/>
                  </a:solidFill>
                </a:rPr>
                <a:t>Science</a:t>
              </a:r>
            </a:p>
          </p:txBody>
        </p:sp>
      </p:grpSp>
    </p:spTree>
    <p:extLst>
      <p:ext uri="{BB962C8B-B14F-4D97-AF65-F5344CB8AC3E}">
        <p14:creationId xmlns:p14="http://schemas.microsoft.com/office/powerpoint/2010/main" val="232125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1258-F348-4AE4-955F-FBC00AE25583}"/>
              </a:ext>
            </a:extLst>
          </p:cNvPr>
          <p:cNvSpPr>
            <a:spLocks noGrp="1"/>
          </p:cNvSpPr>
          <p:nvPr>
            <p:ph type="title"/>
          </p:nvPr>
        </p:nvSpPr>
        <p:spPr/>
        <p:txBody>
          <a:bodyPr/>
          <a:lstStyle/>
          <a:p>
            <a:r>
              <a:rPr lang="en-US" dirty="0"/>
              <a:t>Cloud Offerings And Data Science</a:t>
            </a:r>
          </a:p>
        </p:txBody>
      </p:sp>
      <p:sp>
        <p:nvSpPr>
          <p:cNvPr id="3" name="Content Placeholder 2">
            <a:extLst>
              <a:ext uri="{FF2B5EF4-FFF2-40B4-BE49-F238E27FC236}">
                <a16:creationId xmlns:a16="http://schemas.microsoft.com/office/drawing/2014/main" id="{920BF507-E5DA-4F6B-ABB5-061819C38C0A}"/>
              </a:ext>
            </a:extLst>
          </p:cNvPr>
          <p:cNvSpPr>
            <a:spLocks noGrp="1"/>
          </p:cNvSpPr>
          <p:nvPr>
            <p:ph idx="1"/>
          </p:nvPr>
        </p:nvSpPr>
        <p:spPr>
          <a:xfrm>
            <a:off x="838200" y="1825625"/>
            <a:ext cx="4421957" cy="4351338"/>
          </a:xfrm>
        </p:spPr>
        <p:txBody>
          <a:bodyPr/>
          <a:lstStyle/>
          <a:p>
            <a:r>
              <a:rPr lang="en-US" b="1" dirty="0"/>
              <a:t>IaaS</a:t>
            </a:r>
            <a:r>
              <a:rPr lang="en-US" dirty="0"/>
              <a:t> – AWS, Google Cloud Engine</a:t>
            </a:r>
          </a:p>
          <a:p>
            <a:r>
              <a:rPr lang="en-US" b="1" dirty="0"/>
              <a:t>PaaS</a:t>
            </a:r>
            <a:r>
              <a:rPr lang="en-US" dirty="0"/>
              <a:t> – Azure HD Insight, </a:t>
            </a:r>
            <a:r>
              <a:rPr lang="en-US" dirty="0" err="1"/>
              <a:t>MesosSphere</a:t>
            </a:r>
            <a:r>
              <a:rPr lang="en-US" dirty="0"/>
              <a:t>, Cloudera Altus</a:t>
            </a:r>
          </a:p>
          <a:p>
            <a:r>
              <a:rPr lang="en-US" b="1" dirty="0" err="1"/>
              <a:t>Saas</a:t>
            </a:r>
            <a:r>
              <a:rPr lang="en-US" dirty="0"/>
              <a:t> – Datascience.com, Databricks, Azure Notebooks/ML</a:t>
            </a:r>
          </a:p>
        </p:txBody>
      </p:sp>
      <p:pic>
        <p:nvPicPr>
          <p:cNvPr id="6" name="Picture 5" descr="A screenshot of a cell phone&#10;&#10;Description generated with high confidence">
            <a:extLst>
              <a:ext uri="{FF2B5EF4-FFF2-40B4-BE49-F238E27FC236}">
                <a16:creationId xmlns:a16="http://schemas.microsoft.com/office/drawing/2014/main" id="{98629892-6B9C-44A7-B103-CE4DB73EC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858" y="1439861"/>
            <a:ext cx="6557830" cy="4860735"/>
          </a:xfrm>
          <a:prstGeom prst="rect">
            <a:avLst/>
          </a:prstGeom>
        </p:spPr>
      </p:pic>
      <p:sp>
        <p:nvSpPr>
          <p:cNvPr id="7" name="Rectangle 6">
            <a:extLst>
              <a:ext uri="{FF2B5EF4-FFF2-40B4-BE49-F238E27FC236}">
                <a16:creationId xmlns:a16="http://schemas.microsoft.com/office/drawing/2014/main" id="{B22DDFD5-98AC-4837-A41C-AA7F69FCFB21}"/>
              </a:ext>
            </a:extLst>
          </p:cNvPr>
          <p:cNvSpPr/>
          <p:nvPr/>
        </p:nvSpPr>
        <p:spPr>
          <a:xfrm>
            <a:off x="5893037" y="6300597"/>
            <a:ext cx="5962651" cy="276999"/>
          </a:xfrm>
          <a:prstGeom prst="rect">
            <a:avLst/>
          </a:prstGeom>
        </p:spPr>
        <p:txBody>
          <a:bodyPr wrap="square">
            <a:spAutoFit/>
          </a:bodyPr>
          <a:lstStyle/>
          <a:p>
            <a:r>
              <a:rPr lang="en-US" sz="1200" dirty="0"/>
              <a:t>http://www.bmc.com/blogs/saas-vs-paas-vs-iaas-whats-the-difference-and-how-to-choose/</a:t>
            </a:r>
          </a:p>
        </p:txBody>
      </p:sp>
    </p:spTree>
    <p:extLst>
      <p:ext uri="{BB962C8B-B14F-4D97-AF65-F5344CB8AC3E}">
        <p14:creationId xmlns:p14="http://schemas.microsoft.com/office/powerpoint/2010/main" val="1586664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3214-7C51-4495-9CA0-ED96AB133901}"/>
              </a:ext>
            </a:extLst>
          </p:cNvPr>
          <p:cNvSpPr>
            <a:spLocks noGrp="1"/>
          </p:cNvSpPr>
          <p:nvPr>
            <p:ph type="title"/>
          </p:nvPr>
        </p:nvSpPr>
        <p:spPr/>
        <p:txBody>
          <a:bodyPr/>
          <a:lstStyle/>
          <a:p>
            <a:r>
              <a:rPr lang="en-US" dirty="0"/>
              <a:t>Thank you!</a:t>
            </a:r>
            <a:br>
              <a:rPr lang="en-US" dirty="0"/>
            </a:br>
            <a:br>
              <a:rPr lang="en-US" dirty="0"/>
            </a:br>
            <a:r>
              <a:rPr lang="en-US" dirty="0"/>
              <a:t>Questions?</a:t>
            </a:r>
          </a:p>
        </p:txBody>
      </p:sp>
      <p:sp>
        <p:nvSpPr>
          <p:cNvPr id="4" name="Text Placeholder 3">
            <a:extLst>
              <a:ext uri="{FF2B5EF4-FFF2-40B4-BE49-F238E27FC236}">
                <a16:creationId xmlns:a16="http://schemas.microsoft.com/office/drawing/2014/main" id="{139E6132-70CD-4F00-B525-8F39CFD761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9400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7FD69-D84F-4F8C-AD1D-EE75601ADC94}"/>
              </a:ext>
            </a:extLst>
          </p:cNvPr>
          <p:cNvSpPr>
            <a:spLocks noGrp="1"/>
          </p:cNvSpPr>
          <p:nvPr>
            <p:ph type="ctrTitle"/>
          </p:nvPr>
        </p:nvSpPr>
        <p:spPr/>
        <p:txBody>
          <a:bodyPr/>
          <a:lstStyle/>
          <a:p>
            <a:r>
              <a:rPr lang="en-US" dirty="0"/>
              <a:t>DevOps for Data Science</a:t>
            </a:r>
          </a:p>
        </p:txBody>
      </p:sp>
      <p:sp>
        <p:nvSpPr>
          <p:cNvPr id="3" name="Subtitle 2">
            <a:extLst>
              <a:ext uri="{FF2B5EF4-FFF2-40B4-BE49-F238E27FC236}">
                <a16:creationId xmlns:a16="http://schemas.microsoft.com/office/drawing/2014/main" id="{4FED5F13-F9E0-4B9C-B758-EC1BF251B97F}"/>
              </a:ext>
            </a:extLst>
          </p:cNvPr>
          <p:cNvSpPr>
            <a:spLocks noGrp="1"/>
          </p:cNvSpPr>
          <p:nvPr>
            <p:ph type="subTitle" idx="1"/>
          </p:nvPr>
        </p:nvSpPr>
        <p:spPr>
          <a:xfrm>
            <a:off x="1524000" y="3602038"/>
            <a:ext cx="9144000" cy="2826754"/>
          </a:xfrm>
        </p:spPr>
        <p:txBody>
          <a:bodyPr>
            <a:normAutofit fontScale="92500"/>
          </a:bodyPr>
          <a:lstStyle/>
          <a:p>
            <a:r>
              <a:rPr lang="en-US" sz="3200" dirty="0"/>
              <a:t>Why containerization, cloud, scripting and source code management are essential for data science teams.</a:t>
            </a:r>
          </a:p>
          <a:p>
            <a:r>
              <a:rPr lang="en-US" dirty="0"/>
              <a:t>Michael A. Fudge, Jr</a:t>
            </a:r>
          </a:p>
          <a:p>
            <a:r>
              <a:rPr lang="en-US" dirty="0"/>
              <a:t>Assistant Professor of Practice</a:t>
            </a:r>
          </a:p>
          <a:p>
            <a:r>
              <a:rPr lang="en-US" dirty="0"/>
              <a:t>The School of Information Studies</a:t>
            </a:r>
          </a:p>
          <a:p>
            <a:r>
              <a:rPr lang="en-US" dirty="0"/>
              <a:t>Syracuse University </a:t>
            </a:r>
          </a:p>
        </p:txBody>
      </p:sp>
    </p:spTree>
    <p:extLst>
      <p:ext uri="{BB962C8B-B14F-4D97-AF65-F5344CB8AC3E}">
        <p14:creationId xmlns:p14="http://schemas.microsoft.com/office/powerpoint/2010/main" val="302530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5CE9A2-BD5D-4CEB-A956-ACAC7FD88431}"/>
              </a:ext>
            </a:extLst>
          </p:cNvPr>
          <p:cNvSpPr>
            <a:spLocks noGrp="1"/>
          </p:cNvSpPr>
          <p:nvPr>
            <p:ph type="title"/>
          </p:nvPr>
        </p:nvSpPr>
        <p:spPr/>
        <p:txBody>
          <a:bodyPr/>
          <a:lstStyle/>
          <a:p>
            <a:r>
              <a:rPr lang="en-US" dirty="0"/>
              <a:t>The Data Science Process</a:t>
            </a:r>
          </a:p>
        </p:txBody>
      </p:sp>
      <p:pic>
        <p:nvPicPr>
          <p:cNvPr id="2050" name="Picture 2" descr="Data visualization process v1.png">
            <a:extLst>
              <a:ext uri="{FF2B5EF4-FFF2-40B4-BE49-F238E27FC236}">
                <a16:creationId xmlns:a16="http://schemas.microsoft.com/office/drawing/2014/main" id="{D295228E-CDF4-49A8-B33D-1FA25BBC23C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7" t="10217" r="3624" b="4518"/>
          <a:stretch/>
        </p:blipFill>
        <p:spPr bwMode="auto">
          <a:xfrm>
            <a:off x="1446127" y="1307255"/>
            <a:ext cx="7609491" cy="51856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114EAFF-5BE1-4D31-AFBA-8505B8D11798}"/>
              </a:ext>
            </a:extLst>
          </p:cNvPr>
          <p:cNvSpPr/>
          <p:nvPr/>
        </p:nvSpPr>
        <p:spPr>
          <a:xfrm>
            <a:off x="2617076" y="6492875"/>
            <a:ext cx="7483366" cy="307777"/>
          </a:xfrm>
          <a:prstGeom prst="rect">
            <a:avLst/>
          </a:prstGeom>
        </p:spPr>
        <p:txBody>
          <a:bodyPr wrap="square">
            <a:spAutoFit/>
          </a:bodyPr>
          <a:lstStyle/>
          <a:p>
            <a:r>
              <a:rPr lang="en-US" sz="1400" dirty="0"/>
              <a:t>https://upload.wikimedia.org/wikipedia/commons/b/ba/Data_visualization_process_v1.png</a:t>
            </a:r>
          </a:p>
        </p:txBody>
      </p:sp>
      <p:sp>
        <p:nvSpPr>
          <p:cNvPr id="2" name="Rectangle 1">
            <a:extLst>
              <a:ext uri="{FF2B5EF4-FFF2-40B4-BE49-F238E27FC236}">
                <a16:creationId xmlns:a16="http://schemas.microsoft.com/office/drawing/2014/main" id="{7AABB1DD-59A6-478F-A965-0E3BE680D1A7}"/>
              </a:ext>
            </a:extLst>
          </p:cNvPr>
          <p:cNvSpPr/>
          <p:nvPr/>
        </p:nvSpPr>
        <p:spPr>
          <a:xfrm>
            <a:off x="9055618" y="1307688"/>
            <a:ext cx="2706891" cy="3139321"/>
          </a:xfrm>
          <a:prstGeom prst="rect">
            <a:avLst/>
          </a:prstGeom>
        </p:spPr>
        <p:txBody>
          <a:bodyPr wrap="square">
            <a:spAutoFit/>
          </a:bodyPr>
          <a:lstStyle/>
          <a:p>
            <a:r>
              <a:rPr lang="en-US" b="1" dirty="0"/>
              <a:t>DS Pipeline:</a:t>
            </a:r>
          </a:p>
          <a:p>
            <a:pPr>
              <a:buFont typeface="+mj-lt"/>
              <a:buAutoNum type="arabicPeriod"/>
            </a:pPr>
            <a:r>
              <a:rPr lang="en-US" dirty="0"/>
              <a:t>Feature Extraction / Engineering / </a:t>
            </a:r>
          </a:p>
          <a:p>
            <a:pPr>
              <a:buFont typeface="+mj-lt"/>
              <a:buAutoNum type="arabicPeriod"/>
            </a:pPr>
            <a:r>
              <a:rPr lang="en-US" dirty="0"/>
              <a:t> Model building, algorithm selection and validation </a:t>
            </a:r>
          </a:p>
          <a:p>
            <a:pPr>
              <a:buFont typeface="+mj-lt"/>
              <a:buAutoNum type="arabicPeriod"/>
            </a:pPr>
            <a:r>
              <a:rPr lang="en-US" dirty="0"/>
              <a:t> Parameter tuning</a:t>
            </a:r>
          </a:p>
          <a:p>
            <a:pPr>
              <a:buFont typeface="+mj-lt"/>
              <a:buAutoNum type="arabicPeriod"/>
            </a:pPr>
            <a:r>
              <a:rPr lang="en-US" dirty="0"/>
              <a:t>  Evaluation and Optimization: Remove ineffective features, test / train splits, cross validation</a:t>
            </a:r>
          </a:p>
        </p:txBody>
      </p:sp>
    </p:spTree>
    <p:extLst>
      <p:ext uri="{BB962C8B-B14F-4D97-AF65-F5344CB8AC3E}">
        <p14:creationId xmlns:p14="http://schemas.microsoft.com/office/powerpoint/2010/main" val="319752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5CE9A2-BD5D-4CEB-A956-ACAC7FD88431}"/>
              </a:ext>
            </a:extLst>
          </p:cNvPr>
          <p:cNvSpPr>
            <a:spLocks noGrp="1"/>
          </p:cNvSpPr>
          <p:nvPr>
            <p:ph type="title"/>
          </p:nvPr>
        </p:nvSpPr>
        <p:spPr/>
        <p:txBody>
          <a:bodyPr/>
          <a:lstStyle/>
          <a:p>
            <a:r>
              <a:rPr lang="en-US" dirty="0"/>
              <a:t>Example: Not Hotdog App</a:t>
            </a:r>
          </a:p>
        </p:txBody>
      </p:sp>
      <p:pic>
        <p:nvPicPr>
          <p:cNvPr id="2050" name="Picture 2" descr="Data visualization process v1.png">
            <a:extLst>
              <a:ext uri="{FF2B5EF4-FFF2-40B4-BE49-F238E27FC236}">
                <a16:creationId xmlns:a16="http://schemas.microsoft.com/office/drawing/2014/main" id="{D295228E-CDF4-49A8-B33D-1FA25BBC23C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7" t="10217" r="3624" b="4518"/>
          <a:stretch/>
        </p:blipFill>
        <p:spPr bwMode="auto">
          <a:xfrm>
            <a:off x="1720402" y="1284119"/>
            <a:ext cx="7833031" cy="533795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114EAFF-5BE1-4D31-AFBA-8505B8D11798}"/>
              </a:ext>
            </a:extLst>
          </p:cNvPr>
          <p:cNvSpPr/>
          <p:nvPr/>
        </p:nvSpPr>
        <p:spPr>
          <a:xfrm>
            <a:off x="838200" y="6468186"/>
            <a:ext cx="7483366" cy="307777"/>
          </a:xfrm>
          <a:prstGeom prst="rect">
            <a:avLst/>
          </a:prstGeom>
        </p:spPr>
        <p:txBody>
          <a:bodyPr wrap="square">
            <a:spAutoFit/>
          </a:bodyPr>
          <a:lstStyle/>
          <a:p>
            <a:r>
              <a:rPr lang="en-US" sz="1400" dirty="0"/>
              <a:t>https://itunes.apple.com/app/not-hotdog/id1212457521</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4783" y="3571875"/>
            <a:ext cx="2305050" cy="3286125"/>
          </a:xfrm>
          <a:prstGeom prst="rect">
            <a:avLst/>
          </a:prstGeom>
        </p:spPr>
      </p:pic>
    </p:spTree>
    <p:extLst>
      <p:ext uri="{BB962C8B-B14F-4D97-AF65-F5344CB8AC3E}">
        <p14:creationId xmlns:p14="http://schemas.microsoft.com/office/powerpoint/2010/main" val="272380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040F-4DDD-4D86-9A7B-F7413AAE474A}"/>
              </a:ext>
            </a:extLst>
          </p:cNvPr>
          <p:cNvSpPr>
            <a:spLocks noGrp="1"/>
          </p:cNvSpPr>
          <p:nvPr>
            <p:ph type="title"/>
          </p:nvPr>
        </p:nvSpPr>
        <p:spPr/>
        <p:txBody>
          <a:bodyPr/>
          <a:lstStyle/>
          <a:p>
            <a:r>
              <a:rPr lang="en-US" dirty="0"/>
              <a:t>Challenges to the Data Science Process</a:t>
            </a:r>
          </a:p>
        </p:txBody>
      </p:sp>
      <p:sp>
        <p:nvSpPr>
          <p:cNvPr id="3" name="Content Placeholder 2">
            <a:extLst>
              <a:ext uri="{FF2B5EF4-FFF2-40B4-BE49-F238E27FC236}">
                <a16:creationId xmlns:a16="http://schemas.microsoft.com/office/drawing/2014/main" id="{AA82DEA0-62BE-4B6C-9671-F34F3994B0D2}"/>
              </a:ext>
            </a:extLst>
          </p:cNvPr>
          <p:cNvSpPr>
            <a:spLocks noGrp="1"/>
          </p:cNvSpPr>
          <p:nvPr>
            <p:ph idx="1"/>
          </p:nvPr>
        </p:nvSpPr>
        <p:spPr/>
        <p:txBody>
          <a:bodyPr/>
          <a:lstStyle/>
          <a:p>
            <a:pPr marL="0" indent="0">
              <a:buNone/>
            </a:pPr>
            <a:r>
              <a:rPr lang="en-US" dirty="0"/>
              <a:t>The data science process is </a:t>
            </a:r>
            <a:r>
              <a:rPr lang="en-US" b="1" i="1" dirty="0"/>
              <a:t>Collaborative</a:t>
            </a:r>
            <a:r>
              <a:rPr lang="en-US" dirty="0"/>
              <a:t>, </a:t>
            </a:r>
            <a:br>
              <a:rPr lang="en-US" dirty="0"/>
            </a:br>
            <a:r>
              <a:rPr lang="en-US" dirty="0"/>
              <a:t>yet the tools are non-trivial to </a:t>
            </a:r>
            <a:r>
              <a:rPr lang="en-US" b="1" i="1" dirty="0"/>
              <a:t>Collaborate</a:t>
            </a:r>
            <a:r>
              <a:rPr lang="en-US" dirty="0"/>
              <a:t> with.</a:t>
            </a:r>
          </a:p>
          <a:p>
            <a:pPr marL="0" indent="0">
              <a:buNone/>
            </a:pPr>
            <a:r>
              <a:rPr lang="en-US" dirty="0"/>
              <a:t>Challenges:</a:t>
            </a:r>
          </a:p>
          <a:p>
            <a:r>
              <a:rPr lang="en-US" dirty="0"/>
              <a:t>Dealing with data sets</a:t>
            </a:r>
          </a:p>
          <a:p>
            <a:r>
              <a:rPr lang="en-US" dirty="0"/>
              <a:t>Reproducing Experiments</a:t>
            </a:r>
          </a:p>
          <a:p>
            <a:r>
              <a:rPr lang="en-US" dirty="0"/>
              <a:t>Working together</a:t>
            </a:r>
          </a:p>
          <a:p>
            <a:r>
              <a:rPr lang="en-US" dirty="0"/>
              <a:t>Deploying data products</a:t>
            </a:r>
          </a:p>
        </p:txBody>
      </p:sp>
    </p:spTree>
    <p:extLst>
      <p:ext uri="{BB962C8B-B14F-4D97-AF65-F5344CB8AC3E}">
        <p14:creationId xmlns:p14="http://schemas.microsoft.com/office/powerpoint/2010/main" val="233090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F5CE9A2-BD5D-4CEB-A956-ACAC7FD88431}"/>
              </a:ext>
            </a:extLst>
          </p:cNvPr>
          <p:cNvSpPr>
            <a:spLocks noGrp="1"/>
          </p:cNvSpPr>
          <p:nvPr>
            <p:ph type="title"/>
          </p:nvPr>
        </p:nvSpPr>
        <p:spPr/>
        <p:txBody>
          <a:bodyPr/>
          <a:lstStyle/>
          <a:p>
            <a:r>
              <a:rPr lang="en-US" dirty="0"/>
              <a:t>Data Science Challenges</a:t>
            </a:r>
          </a:p>
        </p:txBody>
      </p:sp>
      <p:pic>
        <p:nvPicPr>
          <p:cNvPr id="2050" name="Picture 2" descr="Data visualization process v1.png">
            <a:extLst>
              <a:ext uri="{FF2B5EF4-FFF2-40B4-BE49-F238E27FC236}">
                <a16:creationId xmlns:a16="http://schemas.microsoft.com/office/drawing/2014/main" id="{D295228E-CDF4-49A8-B33D-1FA25BBC23C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7" t="10217" r="3624" b="4518"/>
          <a:stretch/>
        </p:blipFill>
        <p:spPr bwMode="auto">
          <a:xfrm>
            <a:off x="2291254" y="1307255"/>
            <a:ext cx="7609491" cy="51856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114EAFF-5BE1-4D31-AFBA-8505B8D11798}"/>
              </a:ext>
            </a:extLst>
          </p:cNvPr>
          <p:cNvSpPr/>
          <p:nvPr/>
        </p:nvSpPr>
        <p:spPr>
          <a:xfrm>
            <a:off x="2617076" y="6492875"/>
            <a:ext cx="7483366" cy="307777"/>
          </a:xfrm>
          <a:prstGeom prst="rect">
            <a:avLst/>
          </a:prstGeom>
        </p:spPr>
        <p:txBody>
          <a:bodyPr wrap="square">
            <a:spAutoFit/>
          </a:bodyPr>
          <a:lstStyle/>
          <a:p>
            <a:r>
              <a:rPr lang="en-US" sz="1400" dirty="0"/>
              <a:t>https://upload.wikimedia.org/wikipedia/commons/b/ba/Data_visualization_process_v1.png</a:t>
            </a:r>
          </a:p>
        </p:txBody>
      </p:sp>
      <p:sp>
        <p:nvSpPr>
          <p:cNvPr id="2" name="Speech Bubble: Rectangle with Corners Rounded 1">
            <a:extLst>
              <a:ext uri="{FF2B5EF4-FFF2-40B4-BE49-F238E27FC236}">
                <a16:creationId xmlns:a16="http://schemas.microsoft.com/office/drawing/2014/main" id="{611FA526-1275-46E7-920D-07647648576A}"/>
              </a:ext>
            </a:extLst>
          </p:cNvPr>
          <p:cNvSpPr/>
          <p:nvPr/>
        </p:nvSpPr>
        <p:spPr>
          <a:xfrm>
            <a:off x="294289" y="1690688"/>
            <a:ext cx="1618593" cy="1325563"/>
          </a:xfrm>
          <a:prstGeom prst="wedgeRoundRectCallout">
            <a:avLst>
              <a:gd name="adj1" fmla="val 74258"/>
              <a:gd name="adj2" fmla="val 318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Where is this stores so my team has access?</a:t>
            </a:r>
          </a:p>
        </p:txBody>
      </p:sp>
      <p:sp>
        <p:nvSpPr>
          <p:cNvPr id="6" name="Speech Bubble: Rectangle with Corners Rounded 5">
            <a:extLst>
              <a:ext uri="{FF2B5EF4-FFF2-40B4-BE49-F238E27FC236}">
                <a16:creationId xmlns:a16="http://schemas.microsoft.com/office/drawing/2014/main" id="{C1203774-684D-4586-8B04-F6B07E1FDC7F}"/>
              </a:ext>
            </a:extLst>
          </p:cNvPr>
          <p:cNvSpPr/>
          <p:nvPr/>
        </p:nvSpPr>
        <p:spPr>
          <a:xfrm>
            <a:off x="9900745" y="455917"/>
            <a:ext cx="2091559" cy="1702676"/>
          </a:xfrm>
          <a:prstGeom prst="wedgeRoundRectCallout">
            <a:avLst>
              <a:gd name="adj1" fmla="val -67221"/>
              <a:gd name="adj2" fmla="val -18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How is this done concurrently and collaboratively?</a:t>
            </a:r>
          </a:p>
        </p:txBody>
      </p:sp>
      <p:sp>
        <p:nvSpPr>
          <p:cNvPr id="8" name="Speech Bubble: Rectangle with Corners Rounded 7">
            <a:extLst>
              <a:ext uri="{FF2B5EF4-FFF2-40B4-BE49-F238E27FC236}">
                <a16:creationId xmlns:a16="http://schemas.microsoft.com/office/drawing/2014/main" id="{F38610F4-3468-4273-9892-102BA2B42F56}"/>
              </a:ext>
            </a:extLst>
          </p:cNvPr>
          <p:cNvSpPr/>
          <p:nvPr/>
        </p:nvSpPr>
        <p:spPr>
          <a:xfrm>
            <a:off x="10050517" y="4223875"/>
            <a:ext cx="2091559" cy="1702676"/>
          </a:xfrm>
          <a:prstGeom prst="wedgeRoundRectCallout">
            <a:avLst>
              <a:gd name="adj1" fmla="val -59683"/>
              <a:gd name="adj2" fmla="val -4074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How is this done concurrently and collaboratively?</a:t>
            </a:r>
          </a:p>
        </p:txBody>
      </p:sp>
      <p:sp>
        <p:nvSpPr>
          <p:cNvPr id="10" name="Speech Bubble: Rectangle with Corners Rounded 9">
            <a:extLst>
              <a:ext uri="{FF2B5EF4-FFF2-40B4-BE49-F238E27FC236}">
                <a16:creationId xmlns:a16="http://schemas.microsoft.com/office/drawing/2014/main" id="{1498B2EE-E0FC-48F1-A301-0DABCC9FA54A}"/>
              </a:ext>
            </a:extLst>
          </p:cNvPr>
          <p:cNvSpPr/>
          <p:nvPr/>
        </p:nvSpPr>
        <p:spPr>
          <a:xfrm>
            <a:off x="3767958" y="6023541"/>
            <a:ext cx="1618593" cy="777111"/>
          </a:xfrm>
          <a:prstGeom prst="wedgeRoundRectCallout">
            <a:avLst>
              <a:gd name="adj1" fmla="val 63868"/>
              <a:gd name="adj2" fmla="val -573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How do I deploy this?</a:t>
            </a:r>
          </a:p>
        </p:txBody>
      </p:sp>
      <p:sp>
        <p:nvSpPr>
          <p:cNvPr id="3" name="Explosion: 14 Points 2">
            <a:extLst>
              <a:ext uri="{FF2B5EF4-FFF2-40B4-BE49-F238E27FC236}">
                <a16:creationId xmlns:a16="http://schemas.microsoft.com/office/drawing/2014/main" id="{4A627E71-E697-4D5A-AC40-6ED0AA29BEEB}"/>
              </a:ext>
            </a:extLst>
          </p:cNvPr>
          <p:cNvSpPr/>
          <p:nvPr/>
        </p:nvSpPr>
        <p:spPr>
          <a:xfrm>
            <a:off x="3179378" y="1658624"/>
            <a:ext cx="6232635" cy="4081755"/>
          </a:xfrm>
          <a:prstGeom prst="irregularSeal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t>DevOps </a:t>
            </a:r>
          </a:p>
          <a:p>
            <a:pPr algn="ctr"/>
            <a:r>
              <a:rPr lang="en-US" sz="3600" dirty="0"/>
              <a:t>Can</a:t>
            </a:r>
          </a:p>
          <a:p>
            <a:pPr algn="ctr"/>
            <a:r>
              <a:rPr lang="en-US" sz="3600" dirty="0"/>
              <a:t>Help</a:t>
            </a:r>
          </a:p>
        </p:txBody>
      </p:sp>
    </p:spTree>
    <p:extLst>
      <p:ext uri="{BB962C8B-B14F-4D97-AF65-F5344CB8AC3E}">
        <p14:creationId xmlns:p14="http://schemas.microsoft.com/office/powerpoint/2010/main" val="14968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E1D3B-9E72-49DF-8B2B-6EF95A335372}"/>
              </a:ext>
            </a:extLst>
          </p:cNvPr>
          <p:cNvSpPr>
            <a:spLocks noGrp="1"/>
          </p:cNvSpPr>
          <p:nvPr>
            <p:ph type="title"/>
          </p:nvPr>
        </p:nvSpPr>
        <p:spPr/>
        <p:txBody>
          <a:bodyPr/>
          <a:lstStyle/>
          <a:p>
            <a:r>
              <a:rPr lang="en-US" dirty="0"/>
              <a:t>Essential Components of any System</a:t>
            </a:r>
          </a:p>
        </p:txBody>
      </p:sp>
      <p:sp>
        <p:nvSpPr>
          <p:cNvPr id="6" name="Content Placeholder 5">
            <a:extLst>
              <a:ext uri="{FF2B5EF4-FFF2-40B4-BE49-F238E27FC236}">
                <a16:creationId xmlns:a16="http://schemas.microsoft.com/office/drawing/2014/main" id="{599D4862-711A-46C9-8120-C4ECE897DA85}"/>
              </a:ext>
            </a:extLst>
          </p:cNvPr>
          <p:cNvSpPr>
            <a:spLocks noGrp="1"/>
          </p:cNvSpPr>
          <p:nvPr>
            <p:ph idx="1"/>
          </p:nvPr>
        </p:nvSpPr>
        <p:spPr>
          <a:xfrm>
            <a:off x="838200" y="1690688"/>
            <a:ext cx="10515600" cy="4486276"/>
          </a:xfrm>
        </p:spPr>
        <p:txBody>
          <a:bodyPr>
            <a:normAutofit/>
          </a:bodyPr>
          <a:lstStyle/>
          <a:p>
            <a:r>
              <a:rPr lang="en-US" sz="3200" b="1" dirty="0"/>
              <a:t>Code</a:t>
            </a:r>
            <a:r>
              <a:rPr lang="en-US" sz="3200" dirty="0"/>
              <a:t> – The functionality</a:t>
            </a:r>
          </a:p>
          <a:p>
            <a:r>
              <a:rPr lang="en-US" sz="3200" b="1" dirty="0"/>
              <a:t>Data</a:t>
            </a:r>
            <a:r>
              <a:rPr lang="en-US" sz="3200" dirty="0"/>
              <a:t>  - The inputs and outputs to that system</a:t>
            </a:r>
          </a:p>
          <a:p>
            <a:r>
              <a:rPr lang="en-US" sz="3200" b="1" dirty="0"/>
              <a:t>Infrastructure</a:t>
            </a:r>
            <a:r>
              <a:rPr lang="en-US" sz="3200" dirty="0"/>
              <a:t> – The Software required to run the code and store the data</a:t>
            </a:r>
          </a:p>
        </p:txBody>
      </p:sp>
      <p:graphicFrame>
        <p:nvGraphicFramePr>
          <p:cNvPr id="7" name="Diagram 6">
            <a:extLst>
              <a:ext uri="{FF2B5EF4-FFF2-40B4-BE49-F238E27FC236}">
                <a16:creationId xmlns:a16="http://schemas.microsoft.com/office/drawing/2014/main" id="{E953582C-0E1C-4AC5-BE92-FFEFF4D8DBCB}"/>
              </a:ext>
            </a:extLst>
          </p:cNvPr>
          <p:cNvGraphicFramePr/>
          <p:nvPr>
            <p:extLst>
              <p:ext uri="{D42A27DB-BD31-4B8C-83A1-F6EECF244321}">
                <p14:modId xmlns:p14="http://schemas.microsoft.com/office/powerpoint/2010/main" val="1293725530"/>
              </p:ext>
            </p:extLst>
          </p:nvPr>
        </p:nvGraphicFramePr>
        <p:xfrm>
          <a:off x="1681126" y="4114800"/>
          <a:ext cx="8128000" cy="2626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388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513" y="365125"/>
            <a:ext cx="11072542" cy="1325563"/>
          </a:xfrm>
        </p:spPr>
        <p:txBody>
          <a:bodyPr>
            <a:normAutofit/>
          </a:bodyPr>
          <a:lstStyle/>
          <a:p>
            <a:r>
              <a:rPr lang="en-US" dirty="0"/>
              <a:t>Infrastructure x3: Dev, Test, &amp; Production</a:t>
            </a: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3816511878"/>
              </p:ext>
            </p:extLst>
          </p:nvPr>
        </p:nvGraphicFramePr>
        <p:xfrm>
          <a:off x="5709469" y="2007146"/>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p:cNvSpPr/>
          <p:nvPr/>
        </p:nvSpPr>
        <p:spPr>
          <a:xfrm>
            <a:off x="667512" y="1866500"/>
            <a:ext cx="4460641" cy="462637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b="1" dirty="0"/>
              <a:t>Dev:</a:t>
            </a:r>
          </a:p>
          <a:p>
            <a:pPr marL="742950" lvl="1" indent="-285750">
              <a:buFont typeface="Arial" panose="020B0604020202020204" pitchFamily="34" charset="0"/>
              <a:buChar char="•"/>
            </a:pPr>
            <a:r>
              <a:rPr lang="en-US" dirty="0"/>
              <a:t>Isolated to the developers only</a:t>
            </a:r>
          </a:p>
          <a:p>
            <a:pPr marL="742950" lvl="1" indent="-285750">
              <a:buFont typeface="Arial" panose="020B0604020202020204" pitchFamily="34" charset="0"/>
              <a:buChar char="•"/>
            </a:pPr>
            <a:r>
              <a:rPr lang="en-US" dirty="0"/>
              <a:t>Used for fixing bugs and new features</a:t>
            </a:r>
          </a:p>
          <a:p>
            <a:pPr marL="285750" indent="-285750">
              <a:buFont typeface="Arial" panose="020B0604020202020204" pitchFamily="34" charset="0"/>
              <a:buChar char="•"/>
            </a:pPr>
            <a:r>
              <a:rPr lang="en-US" b="1" dirty="0"/>
              <a:t>Test: </a:t>
            </a:r>
          </a:p>
          <a:p>
            <a:pPr marL="742950" lvl="1" indent="-285750">
              <a:buFont typeface="Arial" panose="020B0604020202020204" pitchFamily="34" charset="0"/>
              <a:buChar char="•"/>
            </a:pPr>
            <a:r>
              <a:rPr lang="en-US" dirty="0"/>
              <a:t>Open to some end users</a:t>
            </a:r>
          </a:p>
          <a:p>
            <a:pPr marL="742950" lvl="1" indent="-285750">
              <a:buFont typeface="Arial" panose="020B0604020202020204" pitchFamily="34" charset="0"/>
              <a:buChar char="•"/>
            </a:pPr>
            <a:r>
              <a:rPr lang="en-US" dirty="0"/>
              <a:t>As close to the prod environment as possible</a:t>
            </a:r>
          </a:p>
          <a:p>
            <a:pPr marL="742950" lvl="1" indent="-285750">
              <a:buFont typeface="Arial" panose="020B0604020202020204" pitchFamily="34" charset="0"/>
              <a:buChar char="•"/>
            </a:pPr>
            <a:r>
              <a:rPr lang="en-US" dirty="0"/>
              <a:t>We measure performance here</a:t>
            </a:r>
          </a:p>
          <a:p>
            <a:pPr marL="285750" indent="-285750">
              <a:buFont typeface="Arial" panose="020B0604020202020204" pitchFamily="34" charset="0"/>
              <a:buChar char="•"/>
            </a:pPr>
            <a:r>
              <a:rPr lang="en-US" b="1" dirty="0"/>
              <a:t>Prod:</a:t>
            </a:r>
          </a:p>
          <a:p>
            <a:pPr marL="742950" lvl="1" indent="-285750">
              <a:buFont typeface="Arial" panose="020B0604020202020204" pitchFamily="34" charset="0"/>
              <a:buChar char="•"/>
            </a:pPr>
            <a:r>
              <a:rPr lang="en-US" dirty="0"/>
              <a:t>The actual system</a:t>
            </a:r>
          </a:p>
          <a:p>
            <a:pPr marL="742950" lvl="1" indent="-285750">
              <a:buFont typeface="Arial" panose="020B0604020202020204" pitchFamily="34" charset="0"/>
              <a:buChar char="•"/>
            </a:pPr>
            <a:r>
              <a:rPr lang="en-US" dirty="0"/>
              <a:t>Never make changes here</a:t>
            </a:r>
          </a:p>
          <a:p>
            <a:pPr marL="742950" lvl="1" indent="-285750">
              <a:buFont typeface="Arial" panose="020B0604020202020204" pitchFamily="34" charset="0"/>
              <a:buChar char="•"/>
            </a:pPr>
            <a:r>
              <a:rPr lang="en-US" dirty="0"/>
              <a:t>Must be stable and performant.</a:t>
            </a:r>
          </a:p>
        </p:txBody>
      </p:sp>
      <p:sp>
        <p:nvSpPr>
          <p:cNvPr id="7" name="Circular Arrow 6"/>
          <p:cNvSpPr/>
          <p:nvPr/>
        </p:nvSpPr>
        <p:spPr>
          <a:xfrm>
            <a:off x="7801027" y="1690688"/>
            <a:ext cx="839773" cy="906943"/>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 name="Circular Arrow 7"/>
          <p:cNvSpPr/>
          <p:nvPr/>
        </p:nvSpPr>
        <p:spPr>
          <a:xfrm rot="7516326">
            <a:off x="9683985" y="4681812"/>
            <a:ext cx="839773" cy="906943"/>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4311427">
            <a:off x="6196921" y="4800239"/>
            <a:ext cx="839773" cy="906943"/>
          </a:xfrm>
          <a:prstGeom prst="circular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 name="Rounded Rectangular Callout 9"/>
          <p:cNvSpPr/>
          <p:nvPr/>
        </p:nvSpPr>
        <p:spPr>
          <a:xfrm>
            <a:off x="5422392" y="1585946"/>
            <a:ext cx="1541751" cy="763479"/>
          </a:xfrm>
          <a:prstGeom prst="wedgeRoundRectCallout">
            <a:avLst>
              <a:gd name="adj1" fmla="val 108706"/>
              <a:gd name="adj2" fmla="val -13752"/>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Bug Fix or Feature </a:t>
            </a:r>
          </a:p>
          <a:p>
            <a:pPr algn="ctr"/>
            <a:r>
              <a:rPr lang="en-US" dirty="0"/>
              <a:t>Complete</a:t>
            </a:r>
          </a:p>
        </p:txBody>
      </p:sp>
      <p:sp>
        <p:nvSpPr>
          <p:cNvPr id="11" name="Rounded Rectangular Callout 10"/>
          <p:cNvSpPr/>
          <p:nvPr/>
        </p:nvSpPr>
        <p:spPr>
          <a:xfrm>
            <a:off x="9943741" y="5896558"/>
            <a:ext cx="1307879" cy="763479"/>
          </a:xfrm>
          <a:prstGeom prst="wedgeRoundRectCallout">
            <a:avLst>
              <a:gd name="adj1" fmla="val -27198"/>
              <a:gd name="adj2" fmla="val -10210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QA Signoff / Approval</a:t>
            </a:r>
          </a:p>
        </p:txBody>
      </p:sp>
      <p:sp>
        <p:nvSpPr>
          <p:cNvPr id="12" name="Rounded Rectangular Callout 11"/>
          <p:cNvSpPr/>
          <p:nvPr/>
        </p:nvSpPr>
        <p:spPr>
          <a:xfrm>
            <a:off x="5816930" y="5894769"/>
            <a:ext cx="1307879" cy="763479"/>
          </a:xfrm>
          <a:prstGeom prst="wedgeRoundRectCallout">
            <a:avLst>
              <a:gd name="adj1" fmla="val -3990"/>
              <a:gd name="adj2" fmla="val -79762"/>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New Bug or Feature</a:t>
            </a:r>
          </a:p>
        </p:txBody>
      </p:sp>
    </p:spTree>
    <p:extLst>
      <p:ext uri="{BB962C8B-B14F-4D97-AF65-F5344CB8AC3E}">
        <p14:creationId xmlns:p14="http://schemas.microsoft.com/office/powerpoint/2010/main" val="2033077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18090</TotalTime>
  <Words>3816</Words>
  <Application>Microsoft Office PowerPoint</Application>
  <PresentationFormat>Widescreen</PresentationFormat>
  <Paragraphs>481</Paragraphs>
  <Slides>32</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DevOps for Data Science</vt:lpstr>
      <vt:lpstr>Goals of This Webinar</vt:lpstr>
      <vt:lpstr>Data Science From the Analytics Perspective</vt:lpstr>
      <vt:lpstr>The Data Science Process</vt:lpstr>
      <vt:lpstr>Example: Not Hotdog App</vt:lpstr>
      <vt:lpstr>Challenges to the Data Science Process</vt:lpstr>
      <vt:lpstr>Data Science Challenges</vt:lpstr>
      <vt:lpstr>Essential Components of any System</vt:lpstr>
      <vt:lpstr>Infrastructure x3: Dev, Test, &amp; Production</vt:lpstr>
      <vt:lpstr>Scaling Services: How do you address growth?</vt:lpstr>
      <vt:lpstr>What is DevOps?</vt:lpstr>
      <vt:lpstr>Core Values of DevOps - CAMS</vt:lpstr>
      <vt:lpstr>DevOps Goals</vt:lpstr>
      <vt:lpstr>Infrastructure as Code Methodology for DevOps</vt:lpstr>
      <vt:lpstr>Treat Servers like Cattle, Not Pets</vt:lpstr>
      <vt:lpstr>PowerPoint Presentation</vt:lpstr>
      <vt:lpstr>Essential DevOps Toolbox for IaC</vt:lpstr>
      <vt:lpstr>Git – Distributed Source Code Management</vt:lpstr>
      <vt:lpstr>Resources Git in Data Science</vt:lpstr>
      <vt:lpstr>Data Version Control</vt:lpstr>
      <vt:lpstr>What is Containerization?</vt:lpstr>
      <vt:lpstr>Understanding Containerization by Example</vt:lpstr>
      <vt:lpstr>Monolithic Deployment</vt:lpstr>
      <vt:lpstr>Horizontal Scaling</vt:lpstr>
      <vt:lpstr>Virtualization</vt:lpstr>
      <vt:lpstr>Containerization</vt:lpstr>
      <vt:lpstr>Advantages of Containerization</vt:lpstr>
      <vt:lpstr>Example: Containerization in Data Science</vt:lpstr>
      <vt:lpstr>DevOps and Data Science</vt:lpstr>
      <vt:lpstr>Cloud Offerings And Data Science</vt:lpstr>
      <vt:lpstr>Thank you!  Questions?</vt:lpstr>
      <vt:lpstr>DevOps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Data Science</dc:title>
  <dc:creator>Michael A Fudge Jr</dc:creator>
  <cp:lastModifiedBy>Michael Fudge</cp:lastModifiedBy>
  <cp:revision>101</cp:revision>
  <dcterms:created xsi:type="dcterms:W3CDTF">2018-04-02T00:03:17Z</dcterms:created>
  <dcterms:modified xsi:type="dcterms:W3CDTF">2018-08-11T18:00:49Z</dcterms:modified>
</cp:coreProperties>
</file>