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304" r:id="rId4"/>
    <p:sldId id="303" r:id="rId5"/>
    <p:sldId id="302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5" r:id="rId14"/>
    <p:sldId id="313" r:id="rId15"/>
    <p:sldId id="314" r:id="rId16"/>
    <p:sldId id="316" r:id="rId17"/>
    <p:sldId id="318" r:id="rId18"/>
    <p:sldId id="317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5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0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4CEE-FB0A-476A-B51A-F8ED2AADE056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326-D9A1-4819-B937-9B7D01485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wa.rock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D41B-CBFE-4FA1-AA0E-5102E5FB2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IST346: Mobile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0E419-A5F3-4C52-8981-BB70D162F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308C-DE57-4574-9A42-3DD4A2AC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Hybrid-Native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081F-D668-4349-9B80-18B0EFE2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Native allow you to use a single programming language which is </a:t>
            </a:r>
            <a:r>
              <a:rPr lang="en-US" dirty="0" err="1"/>
              <a:t>transpiled</a:t>
            </a:r>
            <a:r>
              <a:rPr lang="en-US" dirty="0"/>
              <a:t>  (cross-compiled) into Java on Android and Objective-C on iOS.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/>
              <a:t>Xamarian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Unity Gaming Engine</a:t>
            </a:r>
          </a:p>
          <a:p>
            <a:pPr lvl="1"/>
            <a:r>
              <a:rPr lang="en-US" dirty="0"/>
              <a:t>Titanium Mobile</a:t>
            </a:r>
          </a:p>
        </p:txBody>
      </p:sp>
    </p:spTree>
    <p:extLst>
      <p:ext uri="{BB962C8B-B14F-4D97-AF65-F5344CB8AC3E}">
        <p14:creationId xmlns:p14="http://schemas.microsoft.com/office/powerpoint/2010/main" val="316587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C2E5-F851-4052-909A-61D8D07D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79D8-ADF7-4BAD-9763-9A3E18FA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en-US" dirty="0"/>
              <a:t>Hybrid App development uses a single language to target both iOS and Android. The application runs in its original language (typically JavaScript) but is wrapped in a native code shell for deployment in the app stores.</a:t>
            </a:r>
          </a:p>
          <a:p>
            <a:r>
              <a:rPr lang="en-US" dirty="0"/>
              <a:t>Layouts are designed in HTML and CSS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Cordova / </a:t>
            </a:r>
            <a:r>
              <a:rPr lang="en-US" dirty="0" err="1"/>
              <a:t>Phonegap</a:t>
            </a:r>
            <a:endParaRPr lang="en-US" dirty="0"/>
          </a:p>
          <a:p>
            <a:pPr lvl="1"/>
            <a:r>
              <a:rPr lang="en-US" dirty="0"/>
              <a:t>Ionic</a:t>
            </a:r>
          </a:p>
          <a:p>
            <a:pPr lvl="1"/>
            <a:r>
              <a:rPr lang="en-US" dirty="0"/>
              <a:t>Google Flutter</a:t>
            </a:r>
          </a:p>
          <a:p>
            <a:pPr lvl="1"/>
            <a:r>
              <a:rPr lang="en-US" dirty="0"/>
              <a:t>React Native</a:t>
            </a:r>
          </a:p>
          <a:p>
            <a:pPr lvl="1"/>
            <a:r>
              <a:rPr lang="en-US" dirty="0" err="1"/>
              <a:t>Nativescript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EAD2-E615-492E-B580-D960153B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2F41-2B0E-4050-93F7-3002E9FD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Progressive web apps are written in HTML, CSS, and JavaScript. </a:t>
            </a:r>
          </a:p>
          <a:p>
            <a:r>
              <a:rPr lang="en-US" dirty="0"/>
              <a:t>The look like native apps but run in a web browser.</a:t>
            </a:r>
          </a:p>
          <a:p>
            <a:r>
              <a:rPr lang="en-US" dirty="0"/>
              <a:t>They have access to most native features like the camera, GPS, and accelerometer. </a:t>
            </a:r>
          </a:p>
          <a:p>
            <a:r>
              <a:rPr lang="en-US" dirty="0"/>
              <a:t>They are not deployed to app stores (yet)</a:t>
            </a:r>
          </a:p>
          <a:p>
            <a:pPr marL="0" indent="0">
              <a:buNone/>
            </a:pPr>
            <a:r>
              <a:rPr lang="en-US" dirty="0"/>
              <a:t>Demos: </a:t>
            </a:r>
            <a:r>
              <a:rPr lang="en-US" dirty="0">
                <a:hlinkClick r:id="rId2"/>
              </a:rPr>
              <a:t>https://pwa.rocks/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6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0CDD5D-935E-4B64-9985-625E5BF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6F9F9-790D-4C6E-8695-8A336D4D5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0EF-DDCE-415A-A449-B0E36C4E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2B3C-FBA1-444E-83E7-BF84F204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apps into the app stores </a:t>
            </a:r>
          </a:p>
          <a:p>
            <a:r>
              <a:rPr lang="en-US" dirty="0"/>
              <a:t>Then search the app store for what you want</a:t>
            </a:r>
          </a:p>
          <a:p>
            <a:r>
              <a:rPr lang="en-US" dirty="0"/>
              <a:t>And install it</a:t>
            </a:r>
          </a:p>
          <a:p>
            <a:r>
              <a:rPr lang="en-US" dirty="0"/>
              <a:t>You know this and it works for consumers.</a:t>
            </a:r>
          </a:p>
          <a:p>
            <a:r>
              <a:rPr lang="en-US" dirty="0"/>
              <a:t>How is this done in the enterprise?</a:t>
            </a:r>
          </a:p>
        </p:txBody>
      </p:sp>
    </p:spTree>
    <p:extLst>
      <p:ext uri="{BB962C8B-B14F-4D97-AF65-F5344CB8AC3E}">
        <p14:creationId xmlns:p14="http://schemas.microsoft.com/office/powerpoint/2010/main" val="139149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C127-EADC-4529-ABEE-B5C85FAE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B4A9-582B-4A5F-BFE1-9B578C6B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Device Management Systems</a:t>
            </a:r>
          </a:p>
          <a:p>
            <a:r>
              <a:rPr lang="en-US" dirty="0"/>
              <a:t>Remotely install apps on devices</a:t>
            </a:r>
          </a:p>
          <a:p>
            <a:r>
              <a:rPr lang="en-US" dirty="0"/>
              <a:t>Run separate internal “App Stores”</a:t>
            </a:r>
          </a:p>
          <a:p>
            <a:r>
              <a:rPr lang="en-US" dirty="0"/>
              <a:t>Control which apps can be launched / accessed.</a:t>
            </a:r>
          </a:p>
          <a:p>
            <a:r>
              <a:rPr lang="en-US" dirty="0"/>
              <a:t>Locate lost devices / Remote Wipe (Erase)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IBM Maas 360</a:t>
            </a:r>
          </a:p>
          <a:p>
            <a:pPr lvl="1"/>
            <a:r>
              <a:rPr lang="en-US" dirty="0"/>
              <a:t>MDM for Office 365 (Intune)</a:t>
            </a:r>
          </a:p>
          <a:p>
            <a:pPr lvl="1"/>
            <a:r>
              <a:rPr lang="en-US" dirty="0"/>
              <a:t>VMWare AirWatch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89CC-46C2-400B-BD5D-CCCC346F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Back-End as a Service (</a:t>
            </a:r>
            <a:r>
              <a:rPr lang="en-US" dirty="0" err="1"/>
              <a:t>MBaaS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95F9-BD5D-4734-9CFB-D14674F29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025-111A-4539-8822-05D29AE8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9" y="215132"/>
            <a:ext cx="7886700" cy="1325563"/>
          </a:xfrm>
        </p:spPr>
        <p:txBody>
          <a:bodyPr/>
          <a:lstStyle/>
          <a:p>
            <a:r>
              <a:rPr lang="en-US" dirty="0"/>
              <a:t>Mobile Back 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9891-03F8-445C-8039-099036F8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0" y="1285491"/>
            <a:ext cx="1390396" cy="291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A6E7F-9C71-452F-87FC-02985037A9C4}"/>
              </a:ext>
            </a:extLst>
          </p:cNvPr>
          <p:cNvSpPr txBox="1"/>
          <p:nvPr/>
        </p:nvSpPr>
        <p:spPr>
          <a:xfrm>
            <a:off x="316240" y="4255476"/>
            <a:ext cx="142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Weather App</a:t>
            </a:r>
            <a:br>
              <a:rPr lang="en-US" dirty="0"/>
            </a:br>
            <a:r>
              <a:rPr lang="en-US" dirty="0"/>
              <a:t>On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98371-00E0-47F3-9A04-9F6068F7B3F7}"/>
              </a:ext>
            </a:extLst>
          </p:cNvPr>
          <p:cNvSpPr/>
          <p:nvPr/>
        </p:nvSpPr>
        <p:spPr>
          <a:xfrm>
            <a:off x="7359162" y="2189285"/>
            <a:ext cx="1600200" cy="18924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fudweather</a:t>
            </a:r>
            <a:endParaRPr lang="en-US" dirty="0"/>
          </a:p>
          <a:p>
            <a:pPr algn="ctr"/>
            <a:r>
              <a:rPr lang="en-US" dirty="0"/>
              <a:t>Web API</a:t>
            </a:r>
            <a:br>
              <a:rPr lang="en-US" dirty="0"/>
            </a:br>
            <a:r>
              <a:rPr lang="en-US" dirty="0"/>
              <a:t>(Mobile Back End)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D3D080-DEE2-4FE4-8EBE-41969200D592}"/>
              </a:ext>
            </a:extLst>
          </p:cNvPr>
          <p:cNvSpPr/>
          <p:nvPr/>
        </p:nvSpPr>
        <p:spPr>
          <a:xfrm>
            <a:off x="1882260" y="2189285"/>
            <a:ext cx="5397771" cy="82647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GET http://fudweather.com/San+Francicso,CA/current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D70F58A-1390-408A-8267-6246BFA8269E}"/>
              </a:ext>
            </a:extLst>
          </p:cNvPr>
          <p:cNvSpPr/>
          <p:nvPr/>
        </p:nvSpPr>
        <p:spPr>
          <a:xfrm>
            <a:off x="1882261" y="3147646"/>
            <a:ext cx="5397770" cy="82647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Response: Content-Type: application/json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80943-051A-4D47-BFE3-3E1CE6F2B50B}"/>
              </a:ext>
            </a:extLst>
          </p:cNvPr>
          <p:cNvSpPr txBox="1"/>
          <p:nvPr/>
        </p:nvSpPr>
        <p:spPr>
          <a:xfrm>
            <a:off x="2522685" y="3839977"/>
            <a:ext cx="473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	“temperature” : 19, </a:t>
            </a:r>
          </a:p>
          <a:p>
            <a:r>
              <a:rPr lang="en-US" dirty="0">
                <a:latin typeface="Consolas" panose="020B0609020204030204" pitchFamily="49" charset="0"/>
              </a:rPr>
              <a:t>	“conditions” : “partly-cloudy”,</a:t>
            </a:r>
          </a:p>
          <a:p>
            <a:r>
              <a:rPr lang="en-US" dirty="0">
                <a:latin typeface="Consolas" panose="020B0609020204030204" pitchFamily="49" charset="0"/>
              </a:rPr>
              <a:t>	“tomorrow” : 20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D3EA7-5BE0-4D73-8170-04D7CFA43538}"/>
              </a:ext>
            </a:extLst>
          </p:cNvPr>
          <p:cNvSpPr txBox="1"/>
          <p:nvPr/>
        </p:nvSpPr>
        <p:spPr>
          <a:xfrm>
            <a:off x="1582616" y="5798593"/>
            <a:ext cx="648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Mobile Back End contains the Web APIs required by the</a:t>
            </a:r>
            <a:br>
              <a:rPr lang="en-US" dirty="0"/>
            </a:br>
            <a:r>
              <a:rPr lang="en-US" dirty="0"/>
              <a:t>application and other services like push notifications.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F995F57-06E3-4954-BED9-265A13AACFA3}"/>
              </a:ext>
            </a:extLst>
          </p:cNvPr>
          <p:cNvSpPr/>
          <p:nvPr/>
        </p:nvSpPr>
        <p:spPr>
          <a:xfrm>
            <a:off x="7282446" y="4333694"/>
            <a:ext cx="1513002" cy="17880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1D1CB5-7FEC-4F00-A335-E007EF56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MBaaS</a:t>
            </a:r>
            <a:r>
              <a:rPr lang="en-US" dirty="0"/>
              <a:t>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89DD98-A59E-4AE3-A02D-BC48FE18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MBaaS</a:t>
            </a:r>
            <a:r>
              <a:rPr lang="en-US" dirty="0"/>
              <a:t> can save you significant development and administrative resources in your mobile app initiatives.</a:t>
            </a:r>
          </a:p>
          <a:p>
            <a:r>
              <a:rPr lang="en-US" dirty="0"/>
              <a:t>Data storage with Web API’s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Auto-Scalability – grows with demand</a:t>
            </a:r>
          </a:p>
          <a:p>
            <a:r>
              <a:rPr lang="en-US" dirty="0"/>
              <a:t>Client device analytics and usage statistics</a:t>
            </a:r>
          </a:p>
          <a:p>
            <a:r>
              <a:rPr lang="en-US" dirty="0"/>
              <a:t>Handles Identity Management and Social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94ED-5569-4B48-91DA-E29DB1B6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MBaaS</a:t>
            </a:r>
            <a:r>
              <a:rPr lang="en-US" dirty="0"/>
              <a:t>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3320-A9D4-4939-852F-0ECE4043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 Mobile Services</a:t>
            </a:r>
          </a:p>
          <a:p>
            <a:r>
              <a:rPr lang="en-US" dirty="0"/>
              <a:t>Google Firebase</a:t>
            </a:r>
          </a:p>
          <a:p>
            <a:r>
              <a:rPr lang="en-US" dirty="0"/>
              <a:t>AWS Mobile</a:t>
            </a:r>
          </a:p>
          <a:p>
            <a:r>
              <a:rPr lang="en-US" dirty="0"/>
              <a:t>Apple </a:t>
            </a:r>
            <a:r>
              <a:rPr lang="en-US" dirty="0" err="1"/>
              <a:t>Cloudkit</a:t>
            </a:r>
            <a:endParaRPr lang="en-US" dirty="0"/>
          </a:p>
          <a:p>
            <a:r>
              <a:rPr lang="en-US" dirty="0" err="1"/>
              <a:t>Kinvey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A1D8-A800-41D6-853E-F0CFA3EB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96F61-9DBD-4EA8-AD27-95B9A1EA3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Apple 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A27AB-C768-4834-BC23-B4E431B9C7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iPhone and iPad</a:t>
            </a:r>
          </a:p>
          <a:p>
            <a:r>
              <a:rPr lang="en-US" dirty="0"/>
              <a:t>AppStore</a:t>
            </a:r>
          </a:p>
          <a:p>
            <a:r>
              <a:rPr lang="en-US" dirty="0"/>
              <a:t>Code written in Objective-C or Swift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19006C-BCA1-4D1C-A94D-C3A995716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Google Android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21DB15-B694-4E12-A177-1AF4559F2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188279" cy="3684588"/>
          </a:xfrm>
        </p:spPr>
        <p:txBody>
          <a:bodyPr/>
          <a:lstStyle/>
          <a:p>
            <a:r>
              <a:rPr lang="en-US" dirty="0"/>
              <a:t>Google Phones, Samsung Phones/Tablets and Many More</a:t>
            </a:r>
          </a:p>
          <a:p>
            <a:r>
              <a:rPr lang="en-US" dirty="0"/>
              <a:t>Google Play</a:t>
            </a:r>
          </a:p>
          <a:p>
            <a:r>
              <a:rPr lang="en-US" dirty="0"/>
              <a:t>Code written in Java</a:t>
            </a:r>
          </a:p>
          <a:p>
            <a:endParaRPr lang="en-US" dirty="0"/>
          </a:p>
        </p:txBody>
      </p:sp>
      <p:pic>
        <p:nvPicPr>
          <p:cNvPr id="1026" name="Picture 2" descr="Image result for ios">
            <a:extLst>
              <a:ext uri="{FF2B5EF4-FFF2-40B4-BE49-F238E27FC236}">
                <a16:creationId xmlns:a16="http://schemas.microsoft.com/office/drawing/2014/main" id="{E541D71B-35D8-47FE-A8E8-4A88A591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7" y="46061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">
            <a:extLst>
              <a:ext uri="{FF2B5EF4-FFF2-40B4-BE49-F238E27FC236}">
                <a16:creationId xmlns:a16="http://schemas.microsoft.com/office/drawing/2014/main" id="{7F77ECF9-033A-42A9-AC79-9E6AEA14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71" y="4935894"/>
            <a:ext cx="1544702" cy="181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CF4F-2B55-4D62-9DC6-DF2BA391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mobile different from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E489-F5CB-44D1-9C84-99A8B4CD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17383" cy="4794250"/>
          </a:xfrm>
        </p:spPr>
        <p:txBody>
          <a:bodyPr>
            <a:normAutofit/>
          </a:bodyPr>
          <a:lstStyle/>
          <a:p>
            <a:r>
              <a:rPr lang="en-US" dirty="0"/>
              <a:t>Phones have a browser, but most of our experiences use native apps downloaded from application stores.</a:t>
            </a:r>
          </a:p>
          <a:p>
            <a:r>
              <a:rPr lang="en-US" dirty="0"/>
              <a:t>Native offers advantages: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r>
              <a:rPr lang="en-US" dirty="0"/>
              <a:t>Offline data</a:t>
            </a:r>
          </a:p>
          <a:p>
            <a:pPr lvl="1"/>
            <a:r>
              <a:rPr lang="en-US" dirty="0"/>
              <a:t>Access to hardware features, camera, microphone, GPS, accelerometer</a:t>
            </a:r>
          </a:p>
          <a:p>
            <a:pPr lvl="1"/>
            <a:r>
              <a:rPr lang="en-US" dirty="0"/>
              <a:t>Better performance!!!</a:t>
            </a:r>
          </a:p>
          <a:p>
            <a:r>
              <a:rPr lang="en-US" dirty="0"/>
              <a:t>That is true today, but the gap is closing.</a:t>
            </a:r>
          </a:p>
          <a:p>
            <a:endParaRPr lang="en-US" dirty="0"/>
          </a:p>
        </p:txBody>
      </p:sp>
      <p:pic>
        <p:nvPicPr>
          <p:cNvPr id="2050" name="Picture 2" descr="Image result for iphone">
            <a:extLst>
              <a:ext uri="{FF2B5EF4-FFF2-40B4-BE49-F238E27FC236}">
                <a16:creationId xmlns:a16="http://schemas.microsoft.com/office/drawing/2014/main" id="{254C6995-D44A-4E19-B1A5-E55B665C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2044906"/>
            <a:ext cx="3004457" cy="45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3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4405-3DAE-4DE4-A192-D4C9DF6B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DA8F-805B-48BF-A0DF-9F4EF448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3567"/>
            <a:ext cx="5892677" cy="469339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Messages that pop up on  a mobile device.</a:t>
            </a:r>
          </a:p>
          <a:p>
            <a:pPr fontAlgn="base"/>
            <a:r>
              <a:rPr lang="en-US" dirty="0"/>
              <a:t>Each mobile operating system, including iOS, Android, Fire OS, Windows, and BlackBerry, has its own OS push notification service (OSPNS).</a:t>
            </a:r>
          </a:p>
          <a:p>
            <a:pPr fontAlgn="base"/>
            <a:r>
              <a:rPr lang="en-US" b="1" dirty="0"/>
              <a:t>App publisher</a:t>
            </a:r>
            <a:r>
              <a:rPr lang="en-US" dirty="0"/>
              <a:t>. The app publisher enables their app with an OSPNS.</a:t>
            </a:r>
          </a:p>
          <a:p>
            <a:pPr fontAlgn="base"/>
            <a:r>
              <a:rPr lang="en-US" b="1" dirty="0"/>
              <a:t>Client app</a:t>
            </a:r>
            <a:r>
              <a:rPr lang="en-US" dirty="0"/>
              <a:t>. In installed on your device and receives incoming notifications.</a:t>
            </a:r>
          </a:p>
          <a:p>
            <a:pPr fontAlgn="base"/>
            <a:r>
              <a:rPr lang="en-US" dirty="0"/>
              <a:t>Not the same as SMS/TXT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96B73-C3A6-4099-BFEA-864B7730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27" y="4357396"/>
            <a:ext cx="2662981" cy="2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025-111A-4539-8822-05D29AE8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9" y="215132"/>
            <a:ext cx="7886700" cy="1325563"/>
          </a:xfrm>
        </p:spPr>
        <p:txBody>
          <a:bodyPr/>
          <a:lstStyle/>
          <a:p>
            <a:r>
              <a:rPr lang="en-US" dirty="0"/>
              <a:t>Mobile Apps and Web API’s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9891-03F8-445C-8039-099036F8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0" y="1285491"/>
            <a:ext cx="1390396" cy="291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A6E7F-9C71-452F-87FC-02985037A9C4}"/>
              </a:ext>
            </a:extLst>
          </p:cNvPr>
          <p:cNvSpPr txBox="1"/>
          <p:nvPr/>
        </p:nvSpPr>
        <p:spPr>
          <a:xfrm>
            <a:off x="316240" y="4255476"/>
            <a:ext cx="142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Weather App</a:t>
            </a:r>
            <a:br>
              <a:rPr lang="en-US" dirty="0"/>
            </a:br>
            <a:r>
              <a:rPr lang="en-US" dirty="0"/>
              <a:t>On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98371-00E0-47F3-9A04-9F6068F7B3F7}"/>
              </a:ext>
            </a:extLst>
          </p:cNvPr>
          <p:cNvSpPr/>
          <p:nvPr/>
        </p:nvSpPr>
        <p:spPr>
          <a:xfrm>
            <a:off x="7359162" y="2189285"/>
            <a:ext cx="1600200" cy="18924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fudweather</a:t>
            </a:r>
            <a:endParaRPr lang="en-US" dirty="0"/>
          </a:p>
          <a:p>
            <a:pPr algn="ctr"/>
            <a:r>
              <a:rPr lang="en-US" dirty="0"/>
              <a:t>Web API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D3D080-DEE2-4FE4-8EBE-41969200D592}"/>
              </a:ext>
            </a:extLst>
          </p:cNvPr>
          <p:cNvSpPr/>
          <p:nvPr/>
        </p:nvSpPr>
        <p:spPr>
          <a:xfrm>
            <a:off x="1882260" y="2189285"/>
            <a:ext cx="5397771" cy="82647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GET http://fudweather.com/San+Francicso,CA/current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D70F58A-1390-408A-8267-6246BFA8269E}"/>
              </a:ext>
            </a:extLst>
          </p:cNvPr>
          <p:cNvSpPr/>
          <p:nvPr/>
        </p:nvSpPr>
        <p:spPr>
          <a:xfrm>
            <a:off x="1882261" y="3147646"/>
            <a:ext cx="5397770" cy="82647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Response: Content-Type: application/json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80943-051A-4D47-BFE3-3E1CE6F2B50B}"/>
              </a:ext>
            </a:extLst>
          </p:cNvPr>
          <p:cNvSpPr txBox="1"/>
          <p:nvPr/>
        </p:nvSpPr>
        <p:spPr>
          <a:xfrm>
            <a:off x="2522685" y="3839977"/>
            <a:ext cx="473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	“temperature” : 19, </a:t>
            </a:r>
          </a:p>
          <a:p>
            <a:r>
              <a:rPr lang="en-US" dirty="0">
                <a:latin typeface="Consolas" panose="020B0609020204030204" pitchFamily="49" charset="0"/>
              </a:rPr>
              <a:t>	“conditions” : “partly-cloudy”,</a:t>
            </a:r>
          </a:p>
          <a:p>
            <a:r>
              <a:rPr lang="en-US" dirty="0">
                <a:latin typeface="Consolas" panose="020B0609020204030204" pitchFamily="49" charset="0"/>
              </a:rPr>
              <a:t>	“tomorrow” : 20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D3EA7-5BE0-4D73-8170-04D7CFA43538}"/>
              </a:ext>
            </a:extLst>
          </p:cNvPr>
          <p:cNvSpPr txBox="1"/>
          <p:nvPr/>
        </p:nvSpPr>
        <p:spPr>
          <a:xfrm>
            <a:off x="1582616" y="5798593"/>
            <a:ext cx="648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Phone App is responsible for calling the API (requesting content) and drawing the API output on the screen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8AD7B58-BA0A-43BC-810C-F8DE16B570F2}"/>
              </a:ext>
            </a:extLst>
          </p:cNvPr>
          <p:cNvSpPr/>
          <p:nvPr/>
        </p:nvSpPr>
        <p:spPr>
          <a:xfrm>
            <a:off x="316240" y="5044608"/>
            <a:ext cx="1282046" cy="132556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EFC32-9C2F-4AE1-8542-7DB1903A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8E3C1-ADD2-457E-87B6-62DB63DB2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DD12F7-3267-4EE3-8652-651046A3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Mobile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DBB7E0-13BE-4CCC-BBDF-B4BA1B2A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variety of methods one can choose to make a mobile app.</a:t>
            </a:r>
          </a:p>
          <a:p>
            <a:r>
              <a:rPr lang="en-US" b="1" dirty="0"/>
              <a:t>Native</a:t>
            </a:r>
            <a:r>
              <a:rPr lang="en-US" dirty="0"/>
              <a:t> – Write the app in the native language of the mobile operating system</a:t>
            </a:r>
          </a:p>
          <a:p>
            <a:r>
              <a:rPr lang="en-US" b="1" dirty="0"/>
              <a:t>Hybrid</a:t>
            </a:r>
            <a:r>
              <a:rPr lang="en-US" dirty="0"/>
              <a:t> – Write the app in an intermediate language which then either compiles to native or </a:t>
            </a:r>
          </a:p>
          <a:p>
            <a:r>
              <a:rPr lang="en-US" b="1" dirty="0"/>
              <a:t>Progressive Web App </a:t>
            </a:r>
            <a:r>
              <a:rPr lang="en-US" dirty="0"/>
              <a:t>– Write the app in HTML and </a:t>
            </a:r>
            <a:r>
              <a:rPr lang="en-US" dirty="0" err="1"/>
              <a:t>JavasScript</a:t>
            </a:r>
            <a:r>
              <a:rPr lang="en-US" dirty="0"/>
              <a:t> as you would a website.</a:t>
            </a:r>
          </a:p>
        </p:txBody>
      </p:sp>
    </p:spTree>
    <p:extLst>
      <p:ext uri="{BB962C8B-B14F-4D97-AF65-F5344CB8AC3E}">
        <p14:creationId xmlns:p14="http://schemas.microsoft.com/office/powerpoint/2010/main" val="267083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F31-2A71-4DA3-9174-0092F604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706CD7-0618-4DC4-B49A-53D21D256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667224"/>
              </p:ext>
            </p:extLst>
          </p:nvPr>
        </p:nvGraphicFramePr>
        <p:xfrm>
          <a:off x="628650" y="1825625"/>
          <a:ext cx="78867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97">
                  <a:extLst>
                    <a:ext uri="{9D8B030D-6E8A-4147-A177-3AD203B41FA5}">
                      <a16:colId xmlns:a16="http://schemas.microsoft.com/office/drawing/2014/main" val="2885607552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62077566"/>
                    </a:ext>
                  </a:extLst>
                </a:gridCol>
                <a:gridCol w="3420836">
                  <a:extLst>
                    <a:ext uri="{9D8B030D-6E8A-4147-A177-3AD203B41FA5}">
                      <a16:colId xmlns:a16="http://schemas.microsoft.com/office/drawing/2014/main" val="391024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9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Best performance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Access to all 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Different code for each platform iOS/Android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Challenging to maintain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Different deployment to each app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6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One programming language for all platforms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Access to most hardware features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Simplifies deployment to app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Not suitable performance for some applications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/>
                        <a:t>Access to “most” hardware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Progressive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Leverage Web development skillsets HTML/ JavaScript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No need to deploy to app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600" dirty="0"/>
                        <a:t>Not suitable performance for some applications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Not supported by all platforms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Least access to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85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72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E1EE-7EEF-49FF-8571-0E0F90D1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2AB2-5FAA-4B29-A551-FEB3BAE7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Java on Android and Objective-C / Swift on iOS</a:t>
            </a:r>
          </a:p>
          <a:p>
            <a:r>
              <a:rPr lang="en-US" dirty="0"/>
              <a:t>You need a Mac to develop for iOS</a:t>
            </a:r>
          </a:p>
          <a:p>
            <a:r>
              <a:rPr lang="en-US" dirty="0"/>
              <a:t>Developer tools like </a:t>
            </a:r>
            <a:r>
              <a:rPr lang="en-US" dirty="0" err="1"/>
              <a:t>Xcode</a:t>
            </a:r>
            <a:r>
              <a:rPr lang="en-US" dirty="0"/>
              <a:t> and Android Studio are used to design the layouts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42418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774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IST346: Mobile Services</vt:lpstr>
      <vt:lpstr>Mobile Operating Systems</vt:lpstr>
      <vt:lpstr>How is mobile different from web?</vt:lpstr>
      <vt:lpstr>Push Notifications</vt:lpstr>
      <vt:lpstr>Mobile Apps and Web API’s</vt:lpstr>
      <vt:lpstr>Mobile Development </vt:lpstr>
      <vt:lpstr>Developing Mobile Apps</vt:lpstr>
      <vt:lpstr>Pros and Cons</vt:lpstr>
      <vt:lpstr>Native App Development</vt:lpstr>
      <vt:lpstr>Hybrid-Native App Development</vt:lpstr>
      <vt:lpstr>Hybrid App Development</vt:lpstr>
      <vt:lpstr>Progressive Web Apps</vt:lpstr>
      <vt:lpstr>Mobile Device Management</vt:lpstr>
      <vt:lpstr>Mobile App Deployment</vt:lpstr>
      <vt:lpstr>MDM Systems</vt:lpstr>
      <vt:lpstr>Mobile Back-End as a Service (MBaaS)</vt:lpstr>
      <vt:lpstr>Mobile Back Ends</vt:lpstr>
      <vt:lpstr>MBaaS Features</vt:lpstr>
      <vt:lpstr>MBaaS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 Mobile Services</dc:title>
  <dc:creator>Michael Fudge</dc:creator>
  <cp:lastModifiedBy>Michael Fudge</cp:lastModifiedBy>
  <cp:revision>15</cp:revision>
  <dcterms:created xsi:type="dcterms:W3CDTF">2018-11-09T16:22:04Z</dcterms:created>
  <dcterms:modified xsi:type="dcterms:W3CDTF">2018-11-09T18:46:47Z</dcterms:modified>
</cp:coreProperties>
</file>