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6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D513-E358-4ED2-8DE0-8B290DAFE93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8F4B-AD83-495D-9A1A-5D12BBB8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092-8E7A-40C4-B115-94D5634AD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IST346:</a:t>
            </a:r>
            <a:br>
              <a:rPr lang="en-US" dirty="0"/>
            </a:br>
            <a:r>
              <a:rPr lang="en-US" dirty="0"/>
              <a:t>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DA7D2-AFF8-4AAB-8543-1E7581058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9A32-39E7-42DA-A534-38E4728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C616-31C3-44BD-8E84-8632BDA1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Web API’s which can enhance our analytics</a:t>
            </a:r>
          </a:p>
          <a:p>
            <a:pPr lvl="1"/>
            <a:r>
              <a:rPr lang="en-US" dirty="0"/>
              <a:t>Weather Data</a:t>
            </a:r>
          </a:p>
          <a:p>
            <a:pPr lvl="1"/>
            <a:r>
              <a:rPr lang="en-US" dirty="0"/>
              <a:t>Geocoding</a:t>
            </a:r>
          </a:p>
          <a:p>
            <a:pPr lvl="1"/>
            <a:r>
              <a:rPr lang="en-US" dirty="0"/>
              <a:t>Product Pricing</a:t>
            </a:r>
          </a:p>
          <a:p>
            <a:pPr lvl="1"/>
            <a:r>
              <a:rPr lang="en-US" dirty="0"/>
              <a:t>Utility Rates</a:t>
            </a:r>
          </a:p>
          <a:p>
            <a:r>
              <a:rPr lang="en-US" dirty="0"/>
              <a:t>The Software defined product can call these APIs to enhance our IoT analytics.</a:t>
            </a:r>
          </a:p>
        </p:txBody>
      </p:sp>
    </p:spTree>
    <p:extLst>
      <p:ext uri="{BB962C8B-B14F-4D97-AF65-F5344CB8AC3E}">
        <p14:creationId xmlns:p14="http://schemas.microsoft.com/office/powerpoint/2010/main" val="38772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D8CA-5037-48AA-996D-AA0716D0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6EFB-F131-4250-A1FE-3CADB179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92" y="1825625"/>
            <a:ext cx="7562157" cy="4351338"/>
          </a:xfrm>
        </p:spPr>
        <p:txBody>
          <a:bodyPr/>
          <a:lstStyle/>
          <a:p>
            <a:r>
              <a:rPr lang="en-US" dirty="0"/>
              <a:t>Retrospective Analytics – What Happened?</a:t>
            </a:r>
          </a:p>
          <a:p>
            <a:r>
              <a:rPr lang="en-US" dirty="0"/>
              <a:t>Diagnostic Analytics – Why did it Happen?</a:t>
            </a:r>
          </a:p>
          <a:p>
            <a:r>
              <a:rPr lang="en-US" dirty="0"/>
              <a:t>Descriptive – What is happening now?</a:t>
            </a:r>
          </a:p>
          <a:p>
            <a:r>
              <a:rPr lang="en-US" dirty="0"/>
              <a:t>Predictive Analytics – What will happen?</a:t>
            </a:r>
          </a:p>
          <a:p>
            <a:r>
              <a:rPr lang="en-US" dirty="0"/>
              <a:t>Prescriptive Analytics – What should I do about it?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6A956E4-F23F-4DA1-A41D-D326A1F141C9}"/>
              </a:ext>
            </a:extLst>
          </p:cNvPr>
          <p:cNvSpPr/>
          <p:nvPr/>
        </p:nvSpPr>
        <p:spPr>
          <a:xfrm>
            <a:off x="199505" y="1795549"/>
            <a:ext cx="659477" cy="45054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Difficulty</a:t>
            </a:r>
          </a:p>
        </p:txBody>
      </p:sp>
    </p:spTree>
    <p:extLst>
      <p:ext uri="{BB962C8B-B14F-4D97-AF65-F5344CB8AC3E}">
        <p14:creationId xmlns:p14="http://schemas.microsoft.com/office/powerpoint/2010/main" val="28401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EE1E-1727-4B1C-BFB0-8AD79C4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EC5A-A36D-47F5-8BDC-44737467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Proposition – What will the IoT application do?</a:t>
            </a:r>
          </a:p>
          <a:p>
            <a:pPr lvl="1"/>
            <a:r>
              <a:rPr lang="en-US" dirty="0"/>
              <a:t>Determine whether a conference room is occupied</a:t>
            </a:r>
          </a:p>
          <a:p>
            <a:r>
              <a:rPr lang="en-US" dirty="0"/>
              <a:t>Quantify the Value Proposition – </a:t>
            </a:r>
          </a:p>
          <a:p>
            <a:pPr lvl="1"/>
            <a:r>
              <a:rPr lang="en-US" dirty="0"/>
              <a:t>How can you determine if the conference room is occupied?</a:t>
            </a:r>
          </a:p>
          <a:p>
            <a:pPr lvl="1"/>
            <a:r>
              <a:rPr lang="en-US" dirty="0"/>
              <a:t>Which sensors are required?</a:t>
            </a:r>
          </a:p>
          <a:p>
            <a:r>
              <a:rPr lang="en-US" dirty="0"/>
              <a:t>Value Modeling through Analytics - </a:t>
            </a:r>
          </a:p>
          <a:p>
            <a:pPr lvl="1"/>
            <a:r>
              <a:rPr lang="en-US" dirty="0"/>
              <a:t>Can you derive a </a:t>
            </a:r>
            <a:r>
              <a:rPr lang="en-US" dirty="0" err="1"/>
              <a:t>cybermodel</a:t>
            </a:r>
            <a:r>
              <a:rPr lang="en-US" dirty="0"/>
              <a:t> to address the value proposition?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237D-47EE-4B21-8A90-D54DB37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35CD-EBAE-4DFF-90FB-0EC0A12B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 is the extension of the internet into everyday things.</a:t>
            </a:r>
          </a:p>
          <a:p>
            <a:pPr lvl="1"/>
            <a:r>
              <a:rPr lang="en-US" dirty="0"/>
              <a:t>There is nothing revolutionary about the technologies used by IoT</a:t>
            </a:r>
          </a:p>
          <a:p>
            <a:pPr lvl="1"/>
            <a:r>
              <a:rPr lang="en-US" dirty="0"/>
              <a:t>IoT is a business disruptor as it has the opportunity redefine how we do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FAB7-2816-4C69-840F-1EDBF3B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7433-3C2C-45A6-80CA-E9E425D2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</a:t>
            </a:r>
          </a:p>
          <a:p>
            <a:pPr lvl="1"/>
            <a:r>
              <a:rPr lang="en-US" dirty="0"/>
              <a:t>Smart thermostats like Nest</a:t>
            </a:r>
          </a:p>
          <a:p>
            <a:r>
              <a:rPr lang="en-US" dirty="0"/>
              <a:t>Commercial </a:t>
            </a:r>
          </a:p>
          <a:p>
            <a:pPr lvl="1"/>
            <a:r>
              <a:rPr lang="en-US" dirty="0"/>
              <a:t>Pro Sports teams use data collection techniques to monitor the health of its players.</a:t>
            </a:r>
          </a:p>
          <a:p>
            <a:r>
              <a:rPr lang="en-US" dirty="0"/>
              <a:t>Industrial</a:t>
            </a:r>
          </a:p>
          <a:p>
            <a:pPr lvl="1"/>
            <a:r>
              <a:rPr lang="en-US" dirty="0"/>
              <a:t>Amazon uses robots to locate items on shelves</a:t>
            </a:r>
          </a:p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Smart Cities</a:t>
            </a:r>
          </a:p>
        </p:txBody>
      </p:sp>
    </p:spTree>
    <p:extLst>
      <p:ext uri="{BB962C8B-B14F-4D97-AF65-F5344CB8AC3E}">
        <p14:creationId xmlns:p14="http://schemas.microsoft.com/office/powerpoint/2010/main" val="109961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9351-C604-477E-9472-2B7DDF01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IoT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5C9D-57C9-45FC-AB78-EBA675F1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IoT different from smart and connected products?</a:t>
            </a:r>
          </a:p>
          <a:p>
            <a:r>
              <a:rPr lang="en-US" dirty="0"/>
              <a:t>While things like a washing machine which sends a txt when your clothes are dry are considered IoT, true IoT derives value from being smart and connected.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it takes longer to dry clothes than what other dryers of a similar model report, perhaps the heating element is about to fail and should be replaced?</a:t>
            </a:r>
          </a:p>
        </p:txBody>
      </p:sp>
    </p:spTree>
    <p:extLst>
      <p:ext uri="{BB962C8B-B14F-4D97-AF65-F5344CB8AC3E}">
        <p14:creationId xmlns:p14="http://schemas.microsoft.com/office/powerpoint/2010/main" val="47363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DC7E-6BA0-48D2-BEF1-0011A1D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is more than the “Device”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28D8-0F48-4B1C-AAB4-4BEE9578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combination of:</a:t>
            </a:r>
          </a:p>
          <a:p>
            <a:pPr lvl="1"/>
            <a:r>
              <a:rPr lang="en-US" dirty="0"/>
              <a:t>The device</a:t>
            </a:r>
          </a:p>
          <a:p>
            <a:pPr lvl="1"/>
            <a:r>
              <a:rPr lang="en-US" dirty="0"/>
              <a:t>Software in the device and in the back end for data processing</a:t>
            </a:r>
          </a:p>
          <a:p>
            <a:pPr lvl="1"/>
            <a:r>
              <a:rPr lang="en-US" dirty="0"/>
              <a:t>The network to connect the devices to each other and the software back end</a:t>
            </a:r>
          </a:p>
          <a:p>
            <a:pPr lvl="1"/>
            <a:r>
              <a:rPr lang="en-US" dirty="0"/>
              <a:t>An external interface to interact with the data and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4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4B03-B5E9-4FE6-86F3-F0EB1CD9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FC48-ECB3-4886-B74E-34ADAF5E8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Roomba vacuum is just a vacuum with a self propelled motor and wheels. That is the device.</a:t>
            </a:r>
          </a:p>
          <a:p>
            <a:r>
              <a:rPr lang="en-US" dirty="0"/>
              <a:t>What makes a Roomba a “Roomba” is the Software Defined Product, consisting of consists of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software application </a:t>
            </a:r>
            <a:r>
              <a:rPr lang="en-US" dirty="0"/>
              <a:t>this could be on device or in the cloud, but should be </a:t>
            </a:r>
            <a:r>
              <a:rPr lang="en-US" dirty="0" err="1"/>
              <a:t>be</a:t>
            </a:r>
            <a:r>
              <a:rPr lang="en-US" dirty="0"/>
              <a:t> programmable and updatable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cybermodel</a:t>
            </a:r>
            <a:r>
              <a:rPr lang="en-US" dirty="0"/>
              <a:t> is a statistical model which assists the software application with decision making. </a:t>
            </a:r>
          </a:p>
          <a:p>
            <a:pPr lvl="1"/>
            <a:r>
              <a:rPr lang="en-US" dirty="0"/>
              <a:t>Software defined product – the code which interacts with the device.</a:t>
            </a:r>
          </a:p>
        </p:txBody>
      </p:sp>
    </p:spTree>
    <p:extLst>
      <p:ext uri="{BB962C8B-B14F-4D97-AF65-F5344CB8AC3E}">
        <p14:creationId xmlns:p14="http://schemas.microsoft.com/office/powerpoint/2010/main" val="61668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677F-C8AA-4D46-B1E3-45751FAD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Defined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249E-6AAB-4B93-931C-75CF6455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– gathers data from environment</a:t>
            </a:r>
          </a:p>
          <a:p>
            <a:r>
              <a:rPr lang="en-US" dirty="0"/>
              <a:t>Actuator – alters environment (motors,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Embedded System – Packages data and sends over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8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E417-0974-4929-8C84-707BF00B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20A3-6DBD-4747-8856-AB6F528D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Connectivity </a:t>
            </a:r>
          </a:p>
          <a:p>
            <a:r>
              <a:rPr lang="en-US" dirty="0"/>
              <a:t>IoT protocols  </a:t>
            </a:r>
          </a:p>
          <a:p>
            <a:r>
              <a:rPr lang="en-US" dirty="0"/>
              <a:t>Proprietary Protocols</a:t>
            </a:r>
          </a:p>
          <a:p>
            <a:r>
              <a:rPr lang="en-US" dirty="0"/>
              <a:t>Gateways to connect Proprietary Protocols to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143063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2597-5CB8-42F8-9D18-46B70170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77AE-BBB1-4FC5-93CC-13F613F0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74340"/>
          </a:xfrm>
        </p:spPr>
        <p:txBody>
          <a:bodyPr/>
          <a:lstStyle/>
          <a:p>
            <a:r>
              <a:rPr lang="en-US" b="1" dirty="0"/>
              <a:t>Message Queuing Telemetry Transport </a:t>
            </a:r>
            <a:r>
              <a:rPr lang="en-US" dirty="0"/>
              <a:t>a protocol for IoT</a:t>
            </a:r>
          </a:p>
          <a:p>
            <a:r>
              <a:rPr lang="en-US" dirty="0"/>
              <a:t>Messages are categorized by topics. </a:t>
            </a:r>
          </a:p>
          <a:p>
            <a:r>
              <a:rPr lang="en-US" dirty="0"/>
              <a:t>The MQTT Broker collects messages from publishers and 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343CD330-5169-435A-B740-84D50B8F95B2}"/>
              </a:ext>
            </a:extLst>
          </p:cNvPr>
          <p:cNvSpPr/>
          <p:nvPr/>
        </p:nvSpPr>
        <p:spPr>
          <a:xfrm>
            <a:off x="2918012" y="4867835"/>
            <a:ext cx="2581835" cy="86061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09776-4A65-4027-A5FF-DD1934E76E15}"/>
              </a:ext>
            </a:extLst>
          </p:cNvPr>
          <p:cNvSpPr/>
          <p:nvPr/>
        </p:nvSpPr>
        <p:spPr>
          <a:xfrm>
            <a:off x="340659" y="4262718"/>
            <a:ext cx="1573306" cy="703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“Hi” to Topic “X”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1500C-9B2B-459D-80FA-85F1DE00D197}"/>
              </a:ext>
            </a:extLst>
          </p:cNvPr>
          <p:cNvSpPr/>
          <p:nvPr/>
        </p:nvSpPr>
        <p:spPr>
          <a:xfrm>
            <a:off x="376518" y="5876365"/>
            <a:ext cx="1573306" cy="703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“Lo” to Topic “Y”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C6EF2-84E7-4F3F-BB0D-CCAD2AD2D21A}"/>
              </a:ext>
            </a:extLst>
          </p:cNvPr>
          <p:cNvSpPr/>
          <p:nvPr/>
        </p:nvSpPr>
        <p:spPr>
          <a:xfrm>
            <a:off x="6953250" y="3983036"/>
            <a:ext cx="1573306" cy="703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 to Topic “X”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1CB39A-3A77-4E82-B369-A4B30F09ED02}"/>
              </a:ext>
            </a:extLst>
          </p:cNvPr>
          <p:cNvSpPr/>
          <p:nvPr/>
        </p:nvSpPr>
        <p:spPr>
          <a:xfrm>
            <a:off x="6953250" y="4830201"/>
            <a:ext cx="1573306" cy="703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 to Topic “X”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2E8BC-3FFC-4656-9B67-F847E3AB4C75}"/>
              </a:ext>
            </a:extLst>
          </p:cNvPr>
          <p:cNvSpPr/>
          <p:nvPr/>
        </p:nvSpPr>
        <p:spPr>
          <a:xfrm>
            <a:off x="6953250" y="5876364"/>
            <a:ext cx="1573306" cy="7037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 to Topic “Y”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1F83E-CFB0-4BEB-9C5F-84C997969E44}"/>
              </a:ext>
            </a:extLst>
          </p:cNvPr>
          <p:cNvCxnSpPr>
            <a:stCxn id="6" idx="3"/>
          </p:cNvCxnSpPr>
          <p:nvPr/>
        </p:nvCxnSpPr>
        <p:spPr>
          <a:xfrm flipV="1">
            <a:off x="1949824" y="5533930"/>
            <a:ext cx="1004047" cy="69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C783CF-C21B-4232-A30A-3E50C021EFE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13965" y="4614583"/>
            <a:ext cx="1004047" cy="46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605BB-BFD9-4C33-8FB5-27FD8E658A23}"/>
              </a:ext>
            </a:extLst>
          </p:cNvPr>
          <p:cNvCxnSpPr>
            <a:cxnSpLocks/>
          </p:cNvCxnSpPr>
          <p:nvPr/>
        </p:nvCxnSpPr>
        <p:spPr>
          <a:xfrm flipV="1">
            <a:off x="5307106" y="4509248"/>
            <a:ext cx="1443318" cy="7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B6DE30-3ED4-4390-B841-4092DD6EAA21}"/>
              </a:ext>
            </a:extLst>
          </p:cNvPr>
          <p:cNvCxnSpPr>
            <a:cxnSpLocks/>
          </p:cNvCxnSpPr>
          <p:nvPr/>
        </p:nvCxnSpPr>
        <p:spPr>
          <a:xfrm flipV="1">
            <a:off x="5423647" y="5132528"/>
            <a:ext cx="1371600" cy="16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06F113-9B8B-4AC9-9375-39962483DF9B}"/>
              </a:ext>
            </a:extLst>
          </p:cNvPr>
          <p:cNvCxnSpPr>
            <a:cxnSpLocks/>
          </p:cNvCxnSpPr>
          <p:nvPr/>
        </p:nvCxnSpPr>
        <p:spPr>
          <a:xfrm>
            <a:off x="5356412" y="5509276"/>
            <a:ext cx="1438835" cy="67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5F66D-DF94-4424-B73F-4706AF5F8DEE}"/>
              </a:ext>
            </a:extLst>
          </p:cNvPr>
          <p:cNvSpPr txBox="1"/>
          <p:nvPr/>
        </p:nvSpPr>
        <p:spPr>
          <a:xfrm>
            <a:off x="2191871" y="4509248"/>
            <a:ext cx="5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571AC9-5E74-4478-8FA0-FE9D4E9EE817}"/>
              </a:ext>
            </a:extLst>
          </p:cNvPr>
          <p:cNvSpPr txBox="1"/>
          <p:nvPr/>
        </p:nvSpPr>
        <p:spPr>
          <a:xfrm>
            <a:off x="2232212" y="586160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CA17A-D62B-4AF4-A1A3-C693C01E1A7E}"/>
              </a:ext>
            </a:extLst>
          </p:cNvPr>
          <p:cNvSpPr txBox="1"/>
          <p:nvPr/>
        </p:nvSpPr>
        <p:spPr>
          <a:xfrm>
            <a:off x="5895873" y="4446184"/>
            <a:ext cx="5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D15B8-CFB4-4818-9C39-913CE84291A3}"/>
              </a:ext>
            </a:extLst>
          </p:cNvPr>
          <p:cNvSpPr txBox="1"/>
          <p:nvPr/>
        </p:nvSpPr>
        <p:spPr>
          <a:xfrm>
            <a:off x="6109447" y="4877069"/>
            <a:ext cx="5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C2A37-0926-40DA-BDC6-DE76451E92F2}"/>
              </a:ext>
            </a:extLst>
          </p:cNvPr>
          <p:cNvSpPr txBox="1"/>
          <p:nvPr/>
        </p:nvSpPr>
        <p:spPr>
          <a:xfrm>
            <a:off x="6078056" y="56030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“Lo”</a:t>
            </a:r>
          </a:p>
        </p:txBody>
      </p:sp>
    </p:spTree>
    <p:extLst>
      <p:ext uri="{BB962C8B-B14F-4D97-AF65-F5344CB8AC3E}">
        <p14:creationId xmlns:p14="http://schemas.microsoft.com/office/powerpoint/2010/main" val="194098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550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IST346: Internet Of Things</vt:lpstr>
      <vt:lpstr>What is IoT?</vt:lpstr>
      <vt:lpstr>Types of IoT</vt:lpstr>
      <vt:lpstr>How is IoT different?</vt:lpstr>
      <vt:lpstr>IoT is more than the “Device”</vt:lpstr>
      <vt:lpstr>Software Defined Product</vt:lpstr>
      <vt:lpstr>Hardware Defined Product</vt:lpstr>
      <vt:lpstr>Network Fabric</vt:lpstr>
      <vt:lpstr>MQTT</vt:lpstr>
      <vt:lpstr>Data Services </vt:lpstr>
      <vt:lpstr>IoT Analytics</vt:lpstr>
      <vt:lpstr>The Value of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Internet Of Things</dc:title>
  <dc:creator>Michael Fudge</dc:creator>
  <cp:lastModifiedBy>Michael Fudge</cp:lastModifiedBy>
  <cp:revision>11</cp:revision>
  <dcterms:created xsi:type="dcterms:W3CDTF">2018-11-09T19:11:03Z</dcterms:created>
  <dcterms:modified xsi:type="dcterms:W3CDTF">2018-11-09T20:44:36Z</dcterms:modified>
</cp:coreProperties>
</file>