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60" r:id="rId3"/>
    <p:sldId id="261" r:id="rId4"/>
    <p:sldId id="262" r:id="rId5"/>
    <p:sldId id="274" r:id="rId6"/>
    <p:sldId id="263" r:id="rId7"/>
    <p:sldId id="264" r:id="rId8"/>
    <p:sldId id="265" r:id="rId9"/>
    <p:sldId id="266" r:id="rId10"/>
    <p:sldId id="267" r:id="rId11"/>
    <p:sldId id="268" r:id="rId12"/>
    <p:sldId id="269" r:id="rId13"/>
    <p:sldId id="270" r:id="rId14"/>
    <p:sldId id="271" r:id="rId15"/>
    <p:sldId id="272"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6" autoAdjust="0"/>
    <p:restoredTop sz="94660"/>
  </p:normalViewPr>
  <p:slideViewPr>
    <p:cSldViewPr snapToGrid="0">
      <p:cViewPr varScale="1">
        <p:scale>
          <a:sx n="85" d="100"/>
          <a:sy n="85" d="100"/>
        </p:scale>
        <p:origin x="1414"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9467E1-E8D0-4CF3-8274-6592EECD56FB}" type="datetimeFigureOut">
              <a:rPr lang="en-US" smtClean="0"/>
              <a:t>11/9/2018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0EAC99-5BAD-49A0-B455-4598BC259FB8}" type="slidenum">
              <a:rPr lang="en-US" smtClean="0"/>
              <a:t>‹#›</a:t>
            </a:fld>
            <a:endParaRPr lang="en-US"/>
          </a:p>
        </p:txBody>
      </p:sp>
    </p:spTree>
    <p:extLst>
      <p:ext uri="{BB962C8B-B14F-4D97-AF65-F5344CB8AC3E}">
        <p14:creationId xmlns:p14="http://schemas.microsoft.com/office/powerpoint/2010/main" val="4240461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2</a:t>
            </a:fld>
            <a:endParaRPr lang="en-US"/>
          </a:p>
        </p:txBody>
      </p:sp>
    </p:spTree>
    <p:extLst>
      <p:ext uri="{BB962C8B-B14F-4D97-AF65-F5344CB8AC3E}">
        <p14:creationId xmlns:p14="http://schemas.microsoft.com/office/powerpoint/2010/main" val="4170706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12</a:t>
            </a:fld>
            <a:endParaRPr lang="en-US"/>
          </a:p>
        </p:txBody>
      </p:sp>
    </p:spTree>
    <p:extLst>
      <p:ext uri="{BB962C8B-B14F-4D97-AF65-F5344CB8AC3E}">
        <p14:creationId xmlns:p14="http://schemas.microsoft.com/office/powerpoint/2010/main" val="33835316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13</a:t>
            </a:fld>
            <a:endParaRPr lang="en-US"/>
          </a:p>
        </p:txBody>
      </p:sp>
    </p:spTree>
    <p:extLst>
      <p:ext uri="{BB962C8B-B14F-4D97-AF65-F5344CB8AC3E}">
        <p14:creationId xmlns:p14="http://schemas.microsoft.com/office/powerpoint/2010/main" val="35693706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14</a:t>
            </a:fld>
            <a:endParaRPr lang="en-US"/>
          </a:p>
        </p:txBody>
      </p:sp>
    </p:spTree>
    <p:extLst>
      <p:ext uri="{BB962C8B-B14F-4D97-AF65-F5344CB8AC3E}">
        <p14:creationId xmlns:p14="http://schemas.microsoft.com/office/powerpoint/2010/main" val="10310455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15</a:t>
            </a:fld>
            <a:endParaRPr lang="en-US"/>
          </a:p>
        </p:txBody>
      </p:sp>
    </p:spTree>
    <p:extLst>
      <p:ext uri="{BB962C8B-B14F-4D97-AF65-F5344CB8AC3E}">
        <p14:creationId xmlns:p14="http://schemas.microsoft.com/office/powerpoint/2010/main" val="2478134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3</a:t>
            </a:fld>
            <a:endParaRPr lang="en-US"/>
          </a:p>
        </p:txBody>
      </p:sp>
    </p:spTree>
    <p:extLst>
      <p:ext uri="{BB962C8B-B14F-4D97-AF65-F5344CB8AC3E}">
        <p14:creationId xmlns:p14="http://schemas.microsoft.com/office/powerpoint/2010/main" val="19440945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4</a:t>
            </a:fld>
            <a:endParaRPr lang="en-US"/>
          </a:p>
        </p:txBody>
      </p:sp>
    </p:spTree>
    <p:extLst>
      <p:ext uri="{BB962C8B-B14F-4D97-AF65-F5344CB8AC3E}">
        <p14:creationId xmlns:p14="http://schemas.microsoft.com/office/powerpoint/2010/main" val="4013154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6</a:t>
            </a:fld>
            <a:endParaRPr lang="en-US"/>
          </a:p>
        </p:txBody>
      </p:sp>
    </p:spTree>
    <p:extLst>
      <p:ext uri="{BB962C8B-B14F-4D97-AF65-F5344CB8AC3E}">
        <p14:creationId xmlns:p14="http://schemas.microsoft.com/office/powerpoint/2010/main" val="3619678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7</a:t>
            </a:fld>
            <a:endParaRPr lang="en-US"/>
          </a:p>
        </p:txBody>
      </p:sp>
    </p:spTree>
    <p:extLst>
      <p:ext uri="{BB962C8B-B14F-4D97-AF65-F5344CB8AC3E}">
        <p14:creationId xmlns:p14="http://schemas.microsoft.com/office/powerpoint/2010/main" val="400106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8</a:t>
            </a:fld>
            <a:endParaRPr lang="en-US"/>
          </a:p>
        </p:txBody>
      </p:sp>
    </p:spTree>
    <p:extLst>
      <p:ext uri="{BB962C8B-B14F-4D97-AF65-F5344CB8AC3E}">
        <p14:creationId xmlns:p14="http://schemas.microsoft.com/office/powerpoint/2010/main" val="4794525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9</a:t>
            </a:fld>
            <a:endParaRPr lang="en-US"/>
          </a:p>
        </p:txBody>
      </p:sp>
    </p:spTree>
    <p:extLst>
      <p:ext uri="{BB962C8B-B14F-4D97-AF65-F5344CB8AC3E}">
        <p14:creationId xmlns:p14="http://schemas.microsoft.com/office/powerpoint/2010/main" val="4112884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10</a:t>
            </a:fld>
            <a:endParaRPr lang="en-US"/>
          </a:p>
        </p:txBody>
      </p:sp>
    </p:spTree>
    <p:extLst>
      <p:ext uri="{BB962C8B-B14F-4D97-AF65-F5344CB8AC3E}">
        <p14:creationId xmlns:p14="http://schemas.microsoft.com/office/powerpoint/2010/main" val="1524073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11</a:t>
            </a:fld>
            <a:endParaRPr lang="en-US"/>
          </a:p>
        </p:txBody>
      </p:sp>
    </p:spTree>
    <p:extLst>
      <p:ext uri="{BB962C8B-B14F-4D97-AF65-F5344CB8AC3E}">
        <p14:creationId xmlns:p14="http://schemas.microsoft.com/office/powerpoint/2010/main" val="632557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07F475-5125-4E75-B54E-D777278EF5B7}"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6F54D9-F1D0-4BC8-9F42-007F5178FA9C}" type="slidenum">
              <a:rPr lang="en-US" smtClean="0"/>
              <a:t>‹#›</a:t>
            </a:fld>
            <a:endParaRPr lang="en-US"/>
          </a:p>
        </p:txBody>
      </p:sp>
    </p:spTree>
    <p:extLst>
      <p:ext uri="{BB962C8B-B14F-4D97-AF65-F5344CB8AC3E}">
        <p14:creationId xmlns:p14="http://schemas.microsoft.com/office/powerpoint/2010/main" val="220922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07F475-5125-4E75-B54E-D777278EF5B7}"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6F54D9-F1D0-4BC8-9F42-007F5178FA9C}" type="slidenum">
              <a:rPr lang="en-US" smtClean="0"/>
              <a:t>‹#›</a:t>
            </a:fld>
            <a:endParaRPr lang="en-US"/>
          </a:p>
        </p:txBody>
      </p:sp>
    </p:spTree>
    <p:extLst>
      <p:ext uri="{BB962C8B-B14F-4D97-AF65-F5344CB8AC3E}">
        <p14:creationId xmlns:p14="http://schemas.microsoft.com/office/powerpoint/2010/main" val="2283804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07F475-5125-4E75-B54E-D777278EF5B7}"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6F54D9-F1D0-4BC8-9F42-007F5178FA9C}" type="slidenum">
              <a:rPr lang="en-US" smtClean="0"/>
              <a:t>‹#›</a:t>
            </a:fld>
            <a:endParaRPr lang="en-US"/>
          </a:p>
        </p:txBody>
      </p:sp>
    </p:spTree>
    <p:extLst>
      <p:ext uri="{BB962C8B-B14F-4D97-AF65-F5344CB8AC3E}">
        <p14:creationId xmlns:p14="http://schemas.microsoft.com/office/powerpoint/2010/main" val="2490690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07F475-5125-4E75-B54E-D777278EF5B7}"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6F54D9-F1D0-4BC8-9F42-007F5178FA9C}" type="slidenum">
              <a:rPr lang="en-US" smtClean="0"/>
              <a:t>‹#›</a:t>
            </a:fld>
            <a:endParaRPr lang="en-US"/>
          </a:p>
        </p:txBody>
      </p:sp>
    </p:spTree>
    <p:extLst>
      <p:ext uri="{BB962C8B-B14F-4D97-AF65-F5344CB8AC3E}">
        <p14:creationId xmlns:p14="http://schemas.microsoft.com/office/powerpoint/2010/main" val="2532050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07F475-5125-4E75-B54E-D777278EF5B7}"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6F54D9-F1D0-4BC8-9F42-007F5178FA9C}" type="slidenum">
              <a:rPr lang="en-US" smtClean="0"/>
              <a:t>‹#›</a:t>
            </a:fld>
            <a:endParaRPr lang="en-US"/>
          </a:p>
        </p:txBody>
      </p:sp>
    </p:spTree>
    <p:extLst>
      <p:ext uri="{BB962C8B-B14F-4D97-AF65-F5344CB8AC3E}">
        <p14:creationId xmlns:p14="http://schemas.microsoft.com/office/powerpoint/2010/main" val="3961203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07F475-5125-4E75-B54E-D777278EF5B7}" type="datetimeFigureOut">
              <a:rPr lang="en-US" smtClean="0"/>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6F54D9-F1D0-4BC8-9F42-007F5178FA9C}" type="slidenum">
              <a:rPr lang="en-US" smtClean="0"/>
              <a:t>‹#›</a:t>
            </a:fld>
            <a:endParaRPr lang="en-US"/>
          </a:p>
        </p:txBody>
      </p:sp>
    </p:spTree>
    <p:extLst>
      <p:ext uri="{BB962C8B-B14F-4D97-AF65-F5344CB8AC3E}">
        <p14:creationId xmlns:p14="http://schemas.microsoft.com/office/powerpoint/2010/main" val="1887689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07F475-5125-4E75-B54E-D777278EF5B7}" type="datetimeFigureOut">
              <a:rPr lang="en-US" smtClean="0"/>
              <a:t>11/9/2018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6F54D9-F1D0-4BC8-9F42-007F5178FA9C}" type="slidenum">
              <a:rPr lang="en-US" smtClean="0"/>
              <a:t>‹#›</a:t>
            </a:fld>
            <a:endParaRPr lang="en-US"/>
          </a:p>
        </p:txBody>
      </p:sp>
    </p:spTree>
    <p:extLst>
      <p:ext uri="{BB962C8B-B14F-4D97-AF65-F5344CB8AC3E}">
        <p14:creationId xmlns:p14="http://schemas.microsoft.com/office/powerpoint/2010/main" val="2815175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07F475-5125-4E75-B54E-D777278EF5B7}" type="datetimeFigureOut">
              <a:rPr lang="en-US" smtClean="0"/>
              <a:t>11/9/2018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6F54D9-F1D0-4BC8-9F42-007F5178FA9C}" type="slidenum">
              <a:rPr lang="en-US" smtClean="0"/>
              <a:t>‹#›</a:t>
            </a:fld>
            <a:endParaRPr lang="en-US"/>
          </a:p>
        </p:txBody>
      </p:sp>
    </p:spTree>
    <p:extLst>
      <p:ext uri="{BB962C8B-B14F-4D97-AF65-F5344CB8AC3E}">
        <p14:creationId xmlns:p14="http://schemas.microsoft.com/office/powerpoint/2010/main" val="878550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07F475-5125-4E75-B54E-D777278EF5B7}" type="datetimeFigureOut">
              <a:rPr lang="en-US" smtClean="0"/>
              <a:t>11/9/2018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6F54D9-F1D0-4BC8-9F42-007F5178FA9C}" type="slidenum">
              <a:rPr lang="en-US" smtClean="0"/>
              <a:t>‹#›</a:t>
            </a:fld>
            <a:endParaRPr lang="en-US"/>
          </a:p>
        </p:txBody>
      </p:sp>
    </p:spTree>
    <p:extLst>
      <p:ext uri="{BB962C8B-B14F-4D97-AF65-F5344CB8AC3E}">
        <p14:creationId xmlns:p14="http://schemas.microsoft.com/office/powerpoint/2010/main" val="2450587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507F475-5125-4E75-B54E-D777278EF5B7}" type="datetimeFigureOut">
              <a:rPr lang="en-US" smtClean="0"/>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6F54D9-F1D0-4BC8-9F42-007F5178FA9C}" type="slidenum">
              <a:rPr lang="en-US" smtClean="0"/>
              <a:t>‹#›</a:t>
            </a:fld>
            <a:endParaRPr lang="en-US"/>
          </a:p>
        </p:txBody>
      </p:sp>
    </p:spTree>
    <p:extLst>
      <p:ext uri="{BB962C8B-B14F-4D97-AF65-F5344CB8AC3E}">
        <p14:creationId xmlns:p14="http://schemas.microsoft.com/office/powerpoint/2010/main" val="3912254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507F475-5125-4E75-B54E-D777278EF5B7}" type="datetimeFigureOut">
              <a:rPr lang="en-US" smtClean="0"/>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6F54D9-F1D0-4BC8-9F42-007F5178FA9C}" type="slidenum">
              <a:rPr lang="en-US" smtClean="0"/>
              <a:t>‹#›</a:t>
            </a:fld>
            <a:endParaRPr lang="en-US"/>
          </a:p>
        </p:txBody>
      </p:sp>
    </p:spTree>
    <p:extLst>
      <p:ext uri="{BB962C8B-B14F-4D97-AF65-F5344CB8AC3E}">
        <p14:creationId xmlns:p14="http://schemas.microsoft.com/office/powerpoint/2010/main" val="613518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07F475-5125-4E75-B54E-D777278EF5B7}" type="datetimeFigureOut">
              <a:rPr lang="en-US" smtClean="0"/>
              <a:t>11/9/2018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6F54D9-F1D0-4BC8-9F42-007F5178FA9C}" type="slidenum">
              <a:rPr lang="en-US" smtClean="0"/>
              <a:t>‹#›</a:t>
            </a:fld>
            <a:endParaRPr lang="en-US"/>
          </a:p>
        </p:txBody>
      </p:sp>
    </p:spTree>
    <p:extLst>
      <p:ext uri="{BB962C8B-B14F-4D97-AF65-F5344CB8AC3E}">
        <p14:creationId xmlns:p14="http://schemas.microsoft.com/office/powerpoint/2010/main" val="26348151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lopsa.org/CodeOfEthics" TargetMode="External"/><Relationship Id="rId7" Type="http://schemas.openxmlformats.org/officeDocument/2006/relationships/hyperlink" Target="https://aom.org/About-AOM/AOM-Code-of-Ethics.aspx" TargetMode="External"/><Relationship Id="rId2" Type="http://schemas.openxmlformats.org/officeDocument/2006/relationships/hyperlink" Target="https://www.acm.org/code-of-ethics" TargetMode="External"/><Relationship Id="rId1" Type="http://schemas.openxmlformats.org/officeDocument/2006/relationships/slideLayout" Target="../slideLayouts/slideLayout2.xml"/><Relationship Id="rId6" Type="http://schemas.openxmlformats.org/officeDocument/2006/relationships/hyperlink" Target="https://aisnet.org/page/ISEthics" TargetMode="External"/><Relationship Id="rId5" Type="http://schemas.openxmlformats.org/officeDocument/2006/relationships/hyperlink" Target="https://www.ieee.org/about/corporate/governance/p7-8.html" TargetMode="External"/><Relationship Id="rId4" Type="http://schemas.openxmlformats.org/officeDocument/2006/relationships/hyperlink" Target="http://www.ala.org/tools/ethics"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E8F30-89FB-43AB-B915-9ACCF292CF74}"/>
              </a:ext>
            </a:extLst>
          </p:cNvPr>
          <p:cNvSpPr>
            <a:spLocks noGrp="1"/>
          </p:cNvSpPr>
          <p:nvPr>
            <p:ph type="ctrTitle"/>
          </p:nvPr>
        </p:nvSpPr>
        <p:spPr/>
        <p:txBody>
          <a:bodyPr/>
          <a:lstStyle/>
          <a:p>
            <a:r>
              <a:rPr lang="en-US" dirty="0"/>
              <a:t>IST346:</a:t>
            </a:r>
            <a:br>
              <a:rPr lang="en-US" dirty="0"/>
            </a:br>
            <a:r>
              <a:rPr lang="en-US" dirty="0"/>
              <a:t>Information Ethics</a:t>
            </a:r>
          </a:p>
        </p:txBody>
      </p:sp>
      <p:sp>
        <p:nvSpPr>
          <p:cNvPr id="3" name="Subtitle 2">
            <a:extLst>
              <a:ext uri="{FF2B5EF4-FFF2-40B4-BE49-F238E27FC236}">
                <a16:creationId xmlns:a16="http://schemas.microsoft.com/office/drawing/2014/main" id="{100223B0-A1BA-44C6-875C-8808809F7B3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55574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caught in the middle</a:t>
            </a:r>
          </a:p>
        </p:txBody>
      </p:sp>
      <p:sp>
        <p:nvSpPr>
          <p:cNvPr id="3" name="Content Placeholder 2"/>
          <p:cNvSpPr>
            <a:spLocks noGrp="1"/>
          </p:cNvSpPr>
          <p:nvPr>
            <p:ph sz="quarter" idx="1"/>
          </p:nvPr>
        </p:nvSpPr>
        <p:spPr/>
        <p:txBody>
          <a:bodyPr>
            <a:normAutofit fontScale="92500" lnSpcReduction="10000"/>
          </a:bodyPr>
          <a:lstStyle/>
          <a:p>
            <a:r>
              <a:rPr lang="en-US" dirty="0"/>
              <a:t>What if you catch someone doing something unethical?</a:t>
            </a:r>
          </a:p>
          <a:p>
            <a:pPr lvl="1"/>
            <a:r>
              <a:rPr lang="en-US" dirty="0" err="1"/>
              <a:t>Eg</a:t>
            </a:r>
            <a:r>
              <a:rPr lang="en-US" dirty="0"/>
              <a:t>. You know someone is pirating software at your company.</a:t>
            </a:r>
          </a:p>
          <a:p>
            <a:r>
              <a:rPr lang="en-US" dirty="0"/>
              <a:t>What if you’re asked to perform an unethical activity?</a:t>
            </a:r>
          </a:p>
          <a:p>
            <a:pPr lvl="1"/>
            <a:r>
              <a:rPr lang="en-US" dirty="0" err="1"/>
              <a:t>Eg</a:t>
            </a:r>
            <a:r>
              <a:rPr lang="en-US" dirty="0"/>
              <a:t>. A Co-worker asks for someone else’s files.</a:t>
            </a:r>
          </a:p>
          <a:p>
            <a:r>
              <a:rPr lang="en-US" dirty="0"/>
              <a:t>In all cases</a:t>
            </a:r>
          </a:p>
          <a:p>
            <a:pPr lvl="1"/>
            <a:r>
              <a:rPr lang="en-US" dirty="0"/>
              <a:t>Verify the request. Get clarification</a:t>
            </a:r>
          </a:p>
          <a:p>
            <a:pPr lvl="1"/>
            <a:r>
              <a:rPr lang="en-US" dirty="0"/>
              <a:t>Keep written records of all your activity</a:t>
            </a:r>
          </a:p>
          <a:p>
            <a:pPr lvl="1"/>
            <a:r>
              <a:rPr lang="en-US" dirty="0"/>
              <a:t>When in doubt,  get clarification. From HR, your supervisor, a lawyer.</a:t>
            </a:r>
          </a:p>
          <a:p>
            <a:pPr lvl="1"/>
            <a:r>
              <a:rPr lang="en-US" dirty="0"/>
              <a:t>Change names to protect the innocent when discussing the situation with others.</a:t>
            </a:r>
          </a:p>
          <a:p>
            <a:pPr lvl="1"/>
            <a:r>
              <a:rPr lang="en-US" dirty="0"/>
              <a:t>Try to convince people doing unethical activity to confess.</a:t>
            </a:r>
          </a:p>
        </p:txBody>
      </p:sp>
    </p:spTree>
    <p:extLst>
      <p:ext uri="{BB962C8B-B14F-4D97-AF65-F5344CB8AC3E}">
        <p14:creationId xmlns:p14="http://schemas.microsoft.com/office/powerpoint/2010/main" val="1112909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Information Ethics Examples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2123179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1 “You’ve been hacked!”</a:t>
            </a:r>
          </a:p>
        </p:txBody>
      </p:sp>
      <p:sp>
        <p:nvSpPr>
          <p:cNvPr id="5" name="Content Placeholder 4"/>
          <p:cNvSpPr>
            <a:spLocks noGrp="1"/>
          </p:cNvSpPr>
          <p:nvPr>
            <p:ph sz="quarter" idx="1"/>
          </p:nvPr>
        </p:nvSpPr>
        <p:spPr/>
        <p:txBody>
          <a:bodyPr>
            <a:normAutofit fontScale="92500" lnSpcReduction="10000"/>
          </a:bodyPr>
          <a:lstStyle/>
          <a:p>
            <a:r>
              <a:rPr lang="en-US" dirty="0"/>
              <a:t>Dave the SA plays a prank on his co-worker Steve.  He sends a direct computer message (something SA’s can do) to Steve computer with the text “you’ve been hacked!” Believing the message is legitimate, Steve reacts accordingly, changing his passwords and notifying the rest of the SA team of the incident.  Shortly after Dave let’s everyone know is was a joke and they all share a laugh over the “incident”.</a:t>
            </a:r>
          </a:p>
          <a:p>
            <a:endParaRPr lang="en-US" dirty="0"/>
          </a:p>
          <a:p>
            <a:r>
              <a:rPr lang="en-US" dirty="0"/>
              <a:t>What is the ethical problem?</a:t>
            </a:r>
          </a:p>
          <a:p>
            <a:r>
              <a:rPr lang="en-US" dirty="0"/>
              <a:t>If you supervised these individuals, how would you handle this situation?</a:t>
            </a:r>
          </a:p>
        </p:txBody>
      </p:sp>
    </p:spTree>
    <p:extLst>
      <p:ext uri="{BB962C8B-B14F-4D97-AF65-F5344CB8AC3E}">
        <p14:creationId xmlns:p14="http://schemas.microsoft.com/office/powerpoint/2010/main" val="2613096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 “I wish I didn’t know that.”</a:t>
            </a:r>
          </a:p>
        </p:txBody>
      </p:sp>
      <p:sp>
        <p:nvSpPr>
          <p:cNvPr id="3" name="Content Placeholder 2"/>
          <p:cNvSpPr>
            <a:spLocks noGrp="1"/>
          </p:cNvSpPr>
          <p:nvPr>
            <p:ph sz="quarter" idx="1"/>
          </p:nvPr>
        </p:nvSpPr>
        <p:spPr/>
        <p:txBody>
          <a:bodyPr/>
          <a:lstStyle/>
          <a:p>
            <a:r>
              <a:rPr lang="en-US" dirty="0"/>
              <a:t>While trying to diagnose a server problem, you discover Gigabytes of pirated Movies and Music on your server’s hard drive. Thinking it might be a hack you investigate further, only to find the files belong to a co-worker.</a:t>
            </a:r>
          </a:p>
          <a:p>
            <a:endParaRPr lang="en-US" dirty="0"/>
          </a:p>
          <a:p>
            <a:r>
              <a:rPr lang="en-US" dirty="0"/>
              <a:t>What is the ethical problem?</a:t>
            </a:r>
          </a:p>
          <a:p>
            <a:r>
              <a:rPr lang="en-US" dirty="0"/>
              <a:t>How would you handle this situation?</a:t>
            </a:r>
          </a:p>
          <a:p>
            <a:r>
              <a:rPr lang="en-US" dirty="0"/>
              <a:t>Can policy help in this situation?</a:t>
            </a:r>
          </a:p>
          <a:p>
            <a:pPr>
              <a:buNone/>
            </a:pPr>
            <a:endParaRPr lang="en-US" dirty="0"/>
          </a:p>
          <a:p>
            <a:endParaRPr lang="en-US" dirty="0"/>
          </a:p>
        </p:txBody>
      </p:sp>
    </p:spTree>
    <p:extLst>
      <p:ext uri="{BB962C8B-B14F-4D97-AF65-F5344CB8AC3E}">
        <p14:creationId xmlns:p14="http://schemas.microsoft.com/office/powerpoint/2010/main" val="1291605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3 “A sales opportunity”</a:t>
            </a:r>
          </a:p>
        </p:txBody>
      </p:sp>
      <p:sp>
        <p:nvSpPr>
          <p:cNvPr id="5" name="Content Placeholder 4"/>
          <p:cNvSpPr>
            <a:spLocks noGrp="1"/>
          </p:cNvSpPr>
          <p:nvPr>
            <p:ph sz="quarter" idx="1"/>
          </p:nvPr>
        </p:nvSpPr>
        <p:spPr/>
        <p:txBody>
          <a:bodyPr>
            <a:normAutofit fontScale="92500" lnSpcReduction="10000"/>
          </a:bodyPr>
          <a:lstStyle/>
          <a:p>
            <a:r>
              <a:rPr lang="en-US" dirty="0"/>
              <a:t>You’re the lead SA for your company. You’ve been approached by the manager of the sales department (Mary). She is requesting access to one of her staff’s email accounts (Tom) so she can assist in closing a big sales deal while Tom’s on vacation.</a:t>
            </a:r>
          </a:p>
          <a:p>
            <a:endParaRPr lang="en-US" dirty="0"/>
          </a:p>
          <a:p>
            <a:r>
              <a:rPr lang="en-US" dirty="0"/>
              <a:t>What is the ethical problem?</a:t>
            </a:r>
          </a:p>
          <a:p>
            <a:r>
              <a:rPr lang="en-US" dirty="0"/>
              <a:t>What would you do in this situation?</a:t>
            </a:r>
          </a:p>
          <a:p>
            <a:r>
              <a:rPr lang="en-US" dirty="0"/>
              <a:t>Does a supervisor have the right to access her employee’s email?</a:t>
            </a:r>
          </a:p>
          <a:p>
            <a:r>
              <a:rPr lang="en-US" dirty="0"/>
              <a:t>Can policy help in this situation?</a:t>
            </a:r>
          </a:p>
          <a:p>
            <a:endParaRPr lang="en-US" dirty="0"/>
          </a:p>
        </p:txBody>
      </p:sp>
    </p:spTree>
    <p:extLst>
      <p:ext uri="{BB962C8B-B14F-4D97-AF65-F5344CB8AC3E}">
        <p14:creationId xmlns:p14="http://schemas.microsoft.com/office/powerpoint/2010/main" val="850467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4 “The moral dilemma”</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a:t>You are the director of Information Technology for your company.  One of your staff from the helpdesk (John) has come to you with a problem. A VP (Tim) brought his notebook in for maintenance, complaining his computer was “sluggish.” When John inspected the computer he stumbled upon sexually explicit material. Though the material is not illegal, it is a violation of the company’s terms of use for IT</a:t>
            </a:r>
          </a:p>
          <a:p>
            <a:endParaRPr lang="en-US" dirty="0"/>
          </a:p>
          <a:p>
            <a:r>
              <a:rPr lang="en-US" dirty="0"/>
              <a:t>What is the ethical problem?</a:t>
            </a:r>
          </a:p>
          <a:p>
            <a:r>
              <a:rPr lang="en-US" dirty="0"/>
              <a:t>What would you do in this situation?</a:t>
            </a:r>
          </a:p>
          <a:p>
            <a:r>
              <a:rPr lang="en-US" dirty="0"/>
              <a:t>Do you believe John acted ethically?</a:t>
            </a:r>
          </a:p>
        </p:txBody>
      </p:sp>
    </p:spTree>
    <p:extLst>
      <p:ext uri="{BB962C8B-B14F-4D97-AF65-F5344CB8AC3E}">
        <p14:creationId xmlns:p14="http://schemas.microsoft.com/office/powerpoint/2010/main" val="3240915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Ethics</a:t>
            </a:r>
          </a:p>
        </p:txBody>
      </p:sp>
      <p:sp>
        <p:nvSpPr>
          <p:cNvPr id="3" name="Content Placeholder 2"/>
          <p:cNvSpPr>
            <a:spLocks noGrp="1"/>
          </p:cNvSpPr>
          <p:nvPr>
            <p:ph sz="quarter" idx="1"/>
          </p:nvPr>
        </p:nvSpPr>
        <p:spPr/>
        <p:txBody>
          <a:bodyPr/>
          <a:lstStyle/>
          <a:p>
            <a:r>
              <a:rPr lang="en-US" b="1" dirty="0"/>
              <a:t>Ethics</a:t>
            </a:r>
            <a:r>
              <a:rPr lang="en-US" dirty="0"/>
              <a:t> are the principles of conduct that govern a group of people.</a:t>
            </a:r>
          </a:p>
          <a:p>
            <a:pPr lvl="1"/>
            <a:r>
              <a:rPr lang="en-US" dirty="0"/>
              <a:t>Ethics are not morals.</a:t>
            </a:r>
          </a:p>
          <a:p>
            <a:pPr lvl="1"/>
            <a:r>
              <a:rPr lang="en-US" b="1" dirty="0"/>
              <a:t>Morals </a:t>
            </a:r>
            <a:r>
              <a:rPr lang="en-US" dirty="0"/>
              <a:t>are the proclamation of what is right and good.</a:t>
            </a:r>
          </a:p>
          <a:p>
            <a:r>
              <a:rPr lang="en-US" dirty="0"/>
              <a:t>The boundary between what is and is not ethical is usually blurry….</a:t>
            </a:r>
          </a:p>
          <a:p>
            <a:pPr lvl="1"/>
            <a:r>
              <a:rPr lang="en-US" dirty="0"/>
              <a:t>Not because people lack a moral compass</a:t>
            </a:r>
          </a:p>
          <a:p>
            <a:pPr lvl="1"/>
            <a:r>
              <a:rPr lang="en-US" dirty="0"/>
              <a:t>But because the organization does not have clear policies</a:t>
            </a:r>
          </a:p>
        </p:txBody>
      </p:sp>
    </p:spTree>
    <p:extLst>
      <p:ext uri="{BB962C8B-B14F-4D97-AF65-F5344CB8AC3E}">
        <p14:creationId xmlns:p14="http://schemas.microsoft.com/office/powerpoint/2010/main" val="2882381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discuss Ethics?</a:t>
            </a:r>
          </a:p>
        </p:txBody>
      </p:sp>
      <p:sp>
        <p:nvSpPr>
          <p:cNvPr id="3" name="Content Placeholder 2"/>
          <p:cNvSpPr>
            <a:spLocks noGrp="1"/>
          </p:cNvSpPr>
          <p:nvPr>
            <p:ph sz="quarter" idx="1"/>
          </p:nvPr>
        </p:nvSpPr>
        <p:spPr/>
        <p:txBody>
          <a:bodyPr/>
          <a:lstStyle/>
          <a:p>
            <a:r>
              <a:rPr lang="en-US" dirty="0"/>
              <a:t>SA’s have privileged access to information</a:t>
            </a:r>
          </a:p>
          <a:p>
            <a:pPr lvl="1"/>
            <a:r>
              <a:rPr lang="en-US" dirty="0"/>
              <a:t>User’s Email and Files</a:t>
            </a:r>
          </a:p>
          <a:p>
            <a:pPr lvl="1"/>
            <a:r>
              <a:rPr lang="en-US" dirty="0"/>
              <a:t>Customer financial data</a:t>
            </a:r>
          </a:p>
          <a:p>
            <a:pPr lvl="1"/>
            <a:r>
              <a:rPr lang="en-US" dirty="0"/>
              <a:t>Employee confidential data</a:t>
            </a:r>
          </a:p>
          <a:p>
            <a:r>
              <a:rPr lang="en-US" dirty="0"/>
              <a:t>“With great power comes great responsibility.”</a:t>
            </a:r>
          </a:p>
          <a:p>
            <a:r>
              <a:rPr lang="en-US" dirty="0"/>
              <a:t>You need to be able to trust yourself with that responsibility</a:t>
            </a:r>
          </a:p>
          <a:p>
            <a:r>
              <a:rPr lang="en-US" dirty="0"/>
              <a:t>You need to be able to question others who ask you to use your privileged access</a:t>
            </a:r>
          </a:p>
          <a:p>
            <a:endParaRPr lang="en-US" dirty="0"/>
          </a:p>
        </p:txBody>
      </p:sp>
    </p:spTree>
    <p:extLst>
      <p:ext uri="{BB962C8B-B14F-4D97-AF65-F5344CB8AC3E}">
        <p14:creationId xmlns:p14="http://schemas.microsoft.com/office/powerpoint/2010/main" val="3300821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cue from the Medical Community: “Informed Consent”</a:t>
            </a:r>
          </a:p>
        </p:txBody>
      </p:sp>
      <p:sp>
        <p:nvSpPr>
          <p:cNvPr id="3" name="Content Placeholder 2"/>
          <p:cNvSpPr>
            <a:spLocks noGrp="1"/>
          </p:cNvSpPr>
          <p:nvPr>
            <p:ph sz="quarter" idx="1"/>
          </p:nvPr>
        </p:nvSpPr>
        <p:spPr/>
        <p:txBody>
          <a:bodyPr>
            <a:normAutofit lnSpcReduction="10000"/>
          </a:bodyPr>
          <a:lstStyle/>
          <a:p>
            <a:r>
              <a:rPr lang="en-US" dirty="0"/>
              <a:t>Informed</a:t>
            </a:r>
          </a:p>
          <a:p>
            <a:pPr lvl="1"/>
            <a:r>
              <a:rPr lang="en-US" dirty="0"/>
              <a:t>Knowing your options</a:t>
            </a:r>
          </a:p>
          <a:p>
            <a:pPr lvl="1"/>
            <a:r>
              <a:rPr lang="en-US" dirty="0"/>
              <a:t>Knowing the benefits and drawbacks of those options</a:t>
            </a:r>
          </a:p>
          <a:p>
            <a:r>
              <a:rPr lang="en-US" dirty="0"/>
              <a:t>Consent</a:t>
            </a:r>
          </a:p>
          <a:p>
            <a:pPr lvl="1"/>
            <a:r>
              <a:rPr lang="en-US" dirty="0"/>
              <a:t>Getting permission from the user or granting body</a:t>
            </a:r>
          </a:p>
          <a:p>
            <a:r>
              <a:rPr lang="en-US" dirty="0"/>
              <a:t>Bottom line: </a:t>
            </a:r>
          </a:p>
          <a:p>
            <a:pPr lvl="1"/>
            <a:r>
              <a:rPr lang="en-US" dirty="0"/>
              <a:t>Inform the users affected then ask for consent, if required.</a:t>
            </a:r>
          </a:p>
          <a:p>
            <a:pPr lvl="1"/>
            <a:r>
              <a:rPr lang="en-US" dirty="0"/>
              <a:t>Example:  Doctor asks a patient whom they can share their medical records with, inform them that they are granting consent to pass along ANY information to these individuals.</a:t>
            </a:r>
          </a:p>
          <a:p>
            <a:endParaRPr lang="en-US" dirty="0"/>
          </a:p>
          <a:p>
            <a:pPr lvl="1"/>
            <a:endParaRPr lang="en-US" dirty="0"/>
          </a:p>
        </p:txBody>
      </p:sp>
    </p:spTree>
    <p:extLst>
      <p:ext uri="{BB962C8B-B14F-4D97-AF65-F5344CB8AC3E}">
        <p14:creationId xmlns:p14="http://schemas.microsoft.com/office/powerpoint/2010/main" val="90205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FD179-856D-4B86-B42D-7D11A01C62C6}"/>
              </a:ext>
            </a:extLst>
          </p:cNvPr>
          <p:cNvSpPr>
            <a:spLocks noGrp="1"/>
          </p:cNvSpPr>
          <p:nvPr>
            <p:ph type="title"/>
          </p:nvPr>
        </p:nvSpPr>
        <p:spPr/>
        <p:txBody>
          <a:bodyPr/>
          <a:lstStyle/>
          <a:p>
            <a:r>
              <a:rPr lang="en-US" dirty="0"/>
              <a:t>Professional Organizations Codes of Ethics</a:t>
            </a:r>
          </a:p>
        </p:txBody>
      </p:sp>
      <p:sp>
        <p:nvSpPr>
          <p:cNvPr id="3" name="Content Placeholder 2">
            <a:extLst>
              <a:ext uri="{FF2B5EF4-FFF2-40B4-BE49-F238E27FC236}">
                <a16:creationId xmlns:a16="http://schemas.microsoft.com/office/drawing/2014/main" id="{C658F739-C504-414C-A434-73F1FA05FC41}"/>
              </a:ext>
            </a:extLst>
          </p:cNvPr>
          <p:cNvSpPr>
            <a:spLocks noGrp="1"/>
          </p:cNvSpPr>
          <p:nvPr>
            <p:ph idx="1"/>
          </p:nvPr>
        </p:nvSpPr>
        <p:spPr/>
        <p:txBody>
          <a:bodyPr>
            <a:normAutofit fontScale="85000" lnSpcReduction="10000"/>
          </a:bodyPr>
          <a:lstStyle/>
          <a:p>
            <a:r>
              <a:rPr lang="en-US" dirty="0"/>
              <a:t>Association for Computing Machinery (ACM):</a:t>
            </a:r>
          </a:p>
          <a:p>
            <a:pPr lvl="1"/>
            <a:r>
              <a:rPr lang="en-US" dirty="0">
                <a:hlinkClick r:id="rId2"/>
              </a:rPr>
              <a:t>https://www.acm.org/code-of-ethics</a:t>
            </a:r>
            <a:r>
              <a:rPr lang="en-US" dirty="0"/>
              <a:t> </a:t>
            </a:r>
          </a:p>
          <a:p>
            <a:r>
              <a:rPr lang="en-US" dirty="0"/>
              <a:t>League of Professional Systems </a:t>
            </a:r>
            <a:r>
              <a:rPr lang="en-US" dirty="0" err="1"/>
              <a:t>Adminsitrators</a:t>
            </a:r>
            <a:r>
              <a:rPr lang="en-US" dirty="0"/>
              <a:t> (</a:t>
            </a:r>
            <a:r>
              <a:rPr lang="en-US" dirty="0" err="1"/>
              <a:t>LoPSA</a:t>
            </a:r>
            <a:r>
              <a:rPr lang="en-US" dirty="0"/>
              <a:t>)</a:t>
            </a:r>
          </a:p>
          <a:p>
            <a:pPr lvl="1"/>
            <a:r>
              <a:rPr lang="en-US" dirty="0">
                <a:hlinkClick r:id="rId3"/>
              </a:rPr>
              <a:t>https://lopsa.org/CodeOfEthics</a:t>
            </a:r>
            <a:r>
              <a:rPr lang="en-US" dirty="0"/>
              <a:t> </a:t>
            </a:r>
          </a:p>
          <a:p>
            <a:r>
              <a:rPr lang="en-US" dirty="0"/>
              <a:t>American Library Association (ALA): </a:t>
            </a:r>
          </a:p>
          <a:p>
            <a:pPr lvl="1"/>
            <a:r>
              <a:rPr lang="en-US" u="sng" dirty="0">
                <a:hlinkClick r:id="rId4"/>
              </a:rPr>
              <a:t>http://www.ala.org/tools/ethics</a:t>
            </a:r>
            <a:endParaRPr lang="en-US" dirty="0"/>
          </a:p>
          <a:p>
            <a:r>
              <a:rPr lang="en-US" dirty="0"/>
              <a:t>IEEE: </a:t>
            </a:r>
          </a:p>
          <a:p>
            <a:pPr lvl="1"/>
            <a:r>
              <a:rPr lang="en-US" u="sng" dirty="0">
                <a:hlinkClick r:id="rId5"/>
              </a:rPr>
              <a:t>https://www.ieee.org/about/corporate/governance/p7-8.html</a:t>
            </a:r>
            <a:endParaRPr lang="en-US" dirty="0"/>
          </a:p>
          <a:p>
            <a:r>
              <a:rPr lang="en-US" dirty="0"/>
              <a:t>Association for Information Systems (AIS): </a:t>
            </a:r>
          </a:p>
          <a:p>
            <a:pPr lvl="1"/>
            <a:r>
              <a:rPr lang="en-US" u="sng" dirty="0">
                <a:hlinkClick r:id="rId6"/>
              </a:rPr>
              <a:t>https://aisnet.org/page/ISEthics</a:t>
            </a:r>
            <a:r>
              <a:rPr lang="en-US" dirty="0"/>
              <a:t> </a:t>
            </a:r>
          </a:p>
          <a:p>
            <a:r>
              <a:rPr lang="en-US" dirty="0"/>
              <a:t>Academy of Management: </a:t>
            </a:r>
          </a:p>
          <a:p>
            <a:pPr lvl="1"/>
            <a:r>
              <a:rPr lang="en-US" u="sng" dirty="0">
                <a:hlinkClick r:id="rId7"/>
              </a:rPr>
              <a:t>https://aom.org/About-AOM/AOM-Code-of-Ethics.aspx</a:t>
            </a:r>
            <a:endParaRPr lang="en-US" dirty="0"/>
          </a:p>
          <a:p>
            <a:endParaRPr lang="en-US" dirty="0"/>
          </a:p>
        </p:txBody>
      </p:sp>
    </p:spTree>
    <p:extLst>
      <p:ext uri="{BB962C8B-B14F-4D97-AF65-F5344CB8AC3E}">
        <p14:creationId xmlns:p14="http://schemas.microsoft.com/office/powerpoint/2010/main" val="3108496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Covered?</a:t>
            </a:r>
          </a:p>
        </p:txBody>
      </p:sp>
      <p:sp>
        <p:nvSpPr>
          <p:cNvPr id="3" name="Content Placeholder 2"/>
          <p:cNvSpPr>
            <a:spLocks noGrp="1"/>
          </p:cNvSpPr>
          <p:nvPr>
            <p:ph sz="quarter" idx="1"/>
          </p:nvPr>
        </p:nvSpPr>
        <p:spPr/>
        <p:txBody>
          <a:bodyPr>
            <a:normAutofit lnSpcReduction="10000"/>
          </a:bodyPr>
          <a:lstStyle/>
          <a:p>
            <a:r>
              <a:rPr lang="en-US" dirty="0"/>
              <a:t>Professionalism</a:t>
            </a:r>
          </a:p>
          <a:p>
            <a:r>
              <a:rPr lang="en-US" dirty="0"/>
              <a:t>Personal Integrity</a:t>
            </a:r>
          </a:p>
          <a:p>
            <a:r>
              <a:rPr lang="en-US" dirty="0"/>
              <a:t>Privacy</a:t>
            </a:r>
          </a:p>
          <a:p>
            <a:r>
              <a:rPr lang="en-US" dirty="0"/>
              <a:t>Laws and Policies</a:t>
            </a:r>
          </a:p>
          <a:p>
            <a:r>
              <a:rPr lang="en-US" dirty="0"/>
              <a:t>Communication</a:t>
            </a:r>
          </a:p>
          <a:p>
            <a:r>
              <a:rPr lang="en-US" dirty="0"/>
              <a:t>System Integrity</a:t>
            </a:r>
          </a:p>
          <a:p>
            <a:r>
              <a:rPr lang="en-US" dirty="0"/>
              <a:t>Education</a:t>
            </a:r>
          </a:p>
          <a:p>
            <a:r>
              <a:rPr lang="en-US" dirty="0"/>
              <a:t>Responsibility to Computing Community</a:t>
            </a:r>
          </a:p>
          <a:p>
            <a:r>
              <a:rPr lang="en-US" dirty="0"/>
              <a:t>Social and Ethical Responsibility</a:t>
            </a:r>
          </a:p>
        </p:txBody>
      </p:sp>
    </p:spTree>
    <p:extLst>
      <p:ext uri="{BB962C8B-B14F-4D97-AF65-F5344CB8AC3E}">
        <p14:creationId xmlns:p14="http://schemas.microsoft.com/office/powerpoint/2010/main" val="2002698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Network/Computer User Code of Conduct</a:t>
            </a:r>
          </a:p>
        </p:txBody>
      </p:sp>
      <p:sp>
        <p:nvSpPr>
          <p:cNvPr id="3" name="Content Placeholder 2"/>
          <p:cNvSpPr>
            <a:spLocks noGrp="1"/>
          </p:cNvSpPr>
          <p:nvPr>
            <p:ph sz="quarter" idx="1"/>
          </p:nvPr>
        </p:nvSpPr>
        <p:spPr/>
        <p:txBody>
          <a:bodyPr>
            <a:normAutofit fontScale="92500"/>
          </a:bodyPr>
          <a:lstStyle/>
          <a:p>
            <a:r>
              <a:rPr lang="en-US" dirty="0"/>
              <a:t>Policies help to define the ethical boundaries of the organization.</a:t>
            </a:r>
          </a:p>
          <a:p>
            <a:r>
              <a:rPr lang="en-US" dirty="0"/>
              <a:t>Acceptable Use Policy</a:t>
            </a:r>
          </a:p>
          <a:p>
            <a:pPr lvl="1"/>
            <a:r>
              <a:rPr lang="en-US" dirty="0"/>
              <a:t>Is personal use of company equipment permitted? When?</a:t>
            </a:r>
          </a:p>
          <a:p>
            <a:pPr lvl="1"/>
            <a:r>
              <a:rPr lang="en-US" dirty="0"/>
              <a:t>Are there certain types of personal use that are forbidden?</a:t>
            </a:r>
          </a:p>
          <a:p>
            <a:pPr lvl="1"/>
            <a:r>
              <a:rPr lang="en-US" dirty="0"/>
              <a:t>Is the AUP location dependent? Time dependent?</a:t>
            </a:r>
          </a:p>
          <a:p>
            <a:pPr lvl="1"/>
            <a:r>
              <a:rPr lang="en-US" dirty="0"/>
              <a:t>Personal email from a company email address?</a:t>
            </a:r>
          </a:p>
          <a:p>
            <a:r>
              <a:rPr lang="en-US" dirty="0"/>
              <a:t>Network Monitoring Policy</a:t>
            </a:r>
          </a:p>
          <a:p>
            <a:pPr lvl="1"/>
            <a:r>
              <a:rPr lang="en-US" dirty="0"/>
              <a:t>Explain services are monitored and logged as part of their administration</a:t>
            </a:r>
          </a:p>
          <a:p>
            <a:pPr lvl="1"/>
            <a:r>
              <a:rPr lang="en-US" dirty="0"/>
              <a:t>Information in the logs might be a privacy concern.</a:t>
            </a:r>
          </a:p>
          <a:p>
            <a:pPr lvl="1"/>
            <a:endParaRPr lang="en-US" dirty="0"/>
          </a:p>
        </p:txBody>
      </p:sp>
    </p:spTree>
    <p:extLst>
      <p:ext uri="{BB962C8B-B14F-4D97-AF65-F5344CB8AC3E}">
        <p14:creationId xmlns:p14="http://schemas.microsoft.com/office/powerpoint/2010/main" val="3738143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Privileged Access Code of Conduct</a:t>
            </a:r>
          </a:p>
        </p:txBody>
      </p:sp>
      <p:sp>
        <p:nvSpPr>
          <p:cNvPr id="3" name="Content Placeholder 2"/>
          <p:cNvSpPr>
            <a:spLocks noGrp="1"/>
          </p:cNvSpPr>
          <p:nvPr>
            <p:ph sz="quarter" idx="1"/>
          </p:nvPr>
        </p:nvSpPr>
        <p:spPr/>
        <p:txBody>
          <a:bodyPr/>
          <a:lstStyle/>
          <a:p>
            <a:r>
              <a:rPr lang="en-US" dirty="0"/>
              <a:t>People with privileged access (can see other people’s otherwise private information) need a special code of conduct.</a:t>
            </a:r>
          </a:p>
          <a:p>
            <a:r>
              <a:rPr lang="en-US" dirty="0"/>
              <a:t>People with privileged access should be</a:t>
            </a:r>
          </a:p>
          <a:p>
            <a:pPr lvl="1"/>
            <a:r>
              <a:rPr lang="en-US" dirty="0"/>
              <a:t>trained in ethics</a:t>
            </a:r>
          </a:p>
          <a:p>
            <a:pPr lvl="1"/>
            <a:r>
              <a:rPr lang="en-US" dirty="0"/>
              <a:t>well versed in User code of conduct, policy and procedure</a:t>
            </a:r>
          </a:p>
          <a:p>
            <a:pPr lvl="1"/>
            <a:r>
              <a:rPr lang="en-US" dirty="0"/>
              <a:t>required to accept the </a:t>
            </a:r>
            <a:r>
              <a:rPr lang="en-US" dirty="0" err="1"/>
              <a:t>CoC</a:t>
            </a:r>
            <a:r>
              <a:rPr lang="en-US" dirty="0"/>
              <a:t> before obtaining access</a:t>
            </a:r>
          </a:p>
          <a:p>
            <a:pPr lvl="1"/>
            <a:endParaRPr lang="en-US" dirty="0"/>
          </a:p>
        </p:txBody>
      </p:sp>
    </p:spTree>
    <p:extLst>
      <p:ext uri="{BB962C8B-B14F-4D97-AF65-F5344CB8AC3E}">
        <p14:creationId xmlns:p14="http://schemas.microsoft.com/office/powerpoint/2010/main" val="3712587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Rules of Privileged Access</a:t>
            </a:r>
          </a:p>
        </p:txBody>
      </p:sp>
      <p:sp>
        <p:nvSpPr>
          <p:cNvPr id="3" name="Content Placeholder 2"/>
          <p:cNvSpPr>
            <a:spLocks noGrp="1"/>
          </p:cNvSpPr>
          <p:nvPr>
            <p:ph sz="quarter" idx="1"/>
          </p:nvPr>
        </p:nvSpPr>
        <p:spPr/>
        <p:txBody>
          <a:bodyPr/>
          <a:lstStyle/>
          <a:p>
            <a:pPr marL="514350" indent="-514350">
              <a:buFont typeface="+mj-lt"/>
              <a:buAutoNum type="arabicPeriod"/>
            </a:pPr>
            <a:r>
              <a:rPr lang="en-US" dirty="0"/>
              <a:t>Be careful. Think before you type.</a:t>
            </a:r>
          </a:p>
          <a:p>
            <a:pPr marL="514350" indent="-514350">
              <a:buFont typeface="+mj-lt"/>
              <a:buAutoNum type="arabicPeriod"/>
            </a:pPr>
            <a:r>
              <a:rPr lang="en-US" dirty="0"/>
              <a:t>Be mindful of and respect the privacy of others.</a:t>
            </a:r>
          </a:p>
          <a:p>
            <a:pPr marL="514350" indent="-514350">
              <a:buFont typeface="+mj-lt"/>
              <a:buAutoNum type="arabicPeriod"/>
            </a:pPr>
            <a:r>
              <a:rPr lang="en-US" dirty="0"/>
              <a:t>If you mess up, let your supervisor know right away.</a:t>
            </a:r>
          </a:p>
          <a:p>
            <a:endParaRPr lang="en-US" dirty="0"/>
          </a:p>
          <a:p>
            <a:r>
              <a:rPr lang="en-US" dirty="0"/>
              <a:t>It is better to be honest and up front about any situation.</a:t>
            </a:r>
          </a:p>
          <a:p>
            <a:r>
              <a:rPr lang="en-US" dirty="0"/>
              <a:t>“Honesty is the best policy.”</a:t>
            </a:r>
          </a:p>
        </p:txBody>
      </p:sp>
    </p:spTree>
    <p:extLst>
      <p:ext uri="{BB962C8B-B14F-4D97-AF65-F5344CB8AC3E}">
        <p14:creationId xmlns:p14="http://schemas.microsoft.com/office/powerpoint/2010/main" val="163437201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TotalTime>
  <Words>1002</Words>
  <Application>Microsoft Office PowerPoint</Application>
  <PresentationFormat>On-screen Show (4:3)</PresentationFormat>
  <Paragraphs>120</Paragraphs>
  <Slides>15</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IST346: Information Ethics</vt:lpstr>
      <vt:lpstr>Ethics</vt:lpstr>
      <vt:lpstr>Why discuss Ethics?</vt:lpstr>
      <vt:lpstr>A cue from the Medical Community: “Informed Consent”</vt:lpstr>
      <vt:lpstr>Professional Organizations Codes of Ethics</vt:lpstr>
      <vt:lpstr>What’s Covered?</vt:lpstr>
      <vt:lpstr>Network/Computer User Code of Conduct</vt:lpstr>
      <vt:lpstr>Privileged Access Code of Conduct</vt:lpstr>
      <vt:lpstr>Three Rules of Privileged Access</vt:lpstr>
      <vt:lpstr>Getting caught in the middle</vt:lpstr>
      <vt:lpstr>Information Ethics Examples</vt:lpstr>
      <vt:lpstr>Example 1 “You’ve been hacked!”</vt:lpstr>
      <vt:lpstr>Example 2 “I wish I didn’t know that.”</vt:lpstr>
      <vt:lpstr>Example 3 “A sales opportunity”</vt:lpstr>
      <vt:lpstr>Example 4 “The moral dilemma”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IST346: Information Ethics</dc:title>
  <dc:creator>Michael Fudge</dc:creator>
  <cp:lastModifiedBy>Michael Fudge</cp:lastModifiedBy>
  <cp:revision>3</cp:revision>
  <dcterms:created xsi:type="dcterms:W3CDTF">2018-11-09T20:48:34Z</dcterms:created>
  <dcterms:modified xsi:type="dcterms:W3CDTF">2018-11-09T21:13:50Z</dcterms:modified>
</cp:coreProperties>
</file>