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97" r:id="rId2"/>
    <p:sldId id="289" r:id="rId3"/>
    <p:sldId id="258" r:id="rId4"/>
    <p:sldId id="298" r:id="rId5"/>
    <p:sldId id="296" r:id="rId6"/>
    <p:sldId id="302" r:id="rId7"/>
    <p:sldId id="303" r:id="rId8"/>
    <p:sldId id="304" r:id="rId9"/>
    <p:sldId id="306" r:id="rId10"/>
    <p:sldId id="305" r:id="rId11"/>
    <p:sldId id="307" r:id="rId12"/>
    <p:sldId id="308" r:id="rId13"/>
    <p:sldId id="291" r:id="rId14"/>
    <p:sldId id="294" r:id="rId15"/>
    <p:sldId id="292" r:id="rId16"/>
    <p:sldId id="301"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298"/>
          </p14:sldIdLst>
        </p14:section>
        <p14:section name="Content" id="{2C67B003-B916-43D3-BE5B-B3D36B8F4E1C}">
          <p14:sldIdLst>
            <p14:sldId id="296"/>
            <p14:sldId id="302"/>
            <p14:sldId id="303"/>
            <p14:sldId id="304"/>
            <p14:sldId id="306"/>
            <p14:sldId id="305"/>
            <p14:sldId id="307"/>
            <p14:sldId id="308"/>
            <p14:sldId id="291"/>
            <p14:sldId id="294"/>
          </p14:sldIdLst>
        </p14:section>
        <p14:section name="Wrap-Up" id="{250B09FA-E151-4F0D-B4D4-21A2DA6D2F7E}">
          <p14:sldIdLst>
            <p14:sldId id="292"/>
            <p14:sldId id="301"/>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47" autoAdjust="0"/>
  </p:normalViewPr>
  <p:slideViewPr>
    <p:cSldViewPr snapToGrid="0">
      <p:cViewPr varScale="1">
        <p:scale>
          <a:sx n="87" d="100"/>
          <a:sy n="87" d="100"/>
        </p:scale>
        <p:origin x="14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E509E-7B72-4147-96FD-1CB06506361E}" type="doc">
      <dgm:prSet loTypeId="urn:microsoft.com/office/officeart/2005/8/layout/cycle8" loCatId="cycle" qsTypeId="urn:microsoft.com/office/officeart/2005/8/quickstyle/simple1" qsCatId="simple" csTypeId="urn:microsoft.com/office/officeart/2005/8/colors/accent1_2" csCatId="accent1" phldr="1"/>
      <dgm:spPr/>
    </dgm:pt>
    <dgm:pt modelId="{20E46C88-E106-4735-AC4A-7F92244E4FC1}">
      <dgm:prSet phldrT="[Text]"/>
      <dgm:spPr/>
      <dgm:t>
        <a:bodyPr/>
        <a:lstStyle/>
        <a:p>
          <a:r>
            <a:rPr lang="en-US" b="1" dirty="0" smtClean="0"/>
            <a:t>#1 Assumptions</a:t>
          </a:r>
          <a:endParaRPr lang="en-US" b="1" dirty="0"/>
        </a:p>
      </dgm:t>
    </dgm:pt>
    <dgm:pt modelId="{871F1A8F-4B7A-4C44-B7BB-FF3644B05AC2}" type="parTrans" cxnId="{A4ECAF65-67F7-4E0E-846D-39BC5F8EC47B}">
      <dgm:prSet/>
      <dgm:spPr/>
      <dgm:t>
        <a:bodyPr/>
        <a:lstStyle/>
        <a:p>
          <a:endParaRPr lang="en-US"/>
        </a:p>
      </dgm:t>
    </dgm:pt>
    <dgm:pt modelId="{24514F07-6147-4420-A13A-52349C42A138}" type="sibTrans" cxnId="{A4ECAF65-67F7-4E0E-846D-39BC5F8EC47B}">
      <dgm:prSet/>
      <dgm:spPr/>
      <dgm:t>
        <a:bodyPr/>
        <a:lstStyle/>
        <a:p>
          <a:endParaRPr lang="en-US"/>
        </a:p>
      </dgm:t>
    </dgm:pt>
    <dgm:pt modelId="{175B0C32-FD47-4F4F-96B8-46138CA75E69}">
      <dgm:prSet phldrT="[Text]"/>
      <dgm:spPr/>
      <dgm:t>
        <a:bodyPr/>
        <a:lstStyle/>
        <a:p>
          <a:r>
            <a:rPr lang="en-US" b="1" dirty="0" smtClean="0"/>
            <a:t>#2</a:t>
          </a:r>
          <a:br>
            <a:rPr lang="en-US" b="1" dirty="0" smtClean="0"/>
          </a:br>
          <a:r>
            <a:rPr lang="en-US" b="1" dirty="0" smtClean="0"/>
            <a:t>Scope</a:t>
          </a:r>
          <a:endParaRPr lang="en-US" b="1" dirty="0"/>
        </a:p>
      </dgm:t>
    </dgm:pt>
    <dgm:pt modelId="{9487EB0F-2D4B-4933-A776-819B6AF4EC9E}" type="parTrans" cxnId="{05690BD3-6132-481F-A73B-927577F95A86}">
      <dgm:prSet/>
      <dgm:spPr/>
      <dgm:t>
        <a:bodyPr/>
        <a:lstStyle/>
        <a:p>
          <a:endParaRPr lang="en-US"/>
        </a:p>
      </dgm:t>
    </dgm:pt>
    <dgm:pt modelId="{465A261A-1EB9-4951-BE17-7FEFC8D15025}" type="sibTrans" cxnId="{05690BD3-6132-481F-A73B-927577F95A86}">
      <dgm:prSet/>
      <dgm:spPr/>
      <dgm:t>
        <a:bodyPr/>
        <a:lstStyle/>
        <a:p>
          <a:endParaRPr lang="en-US"/>
        </a:p>
      </dgm:t>
    </dgm:pt>
    <dgm:pt modelId="{2A1C5313-DA77-4AC4-88EE-92BBCC2DE260}">
      <dgm:prSet phldrT="[Text]" custT="1"/>
      <dgm:spPr/>
      <dgm:t>
        <a:bodyPr/>
        <a:lstStyle/>
        <a:p>
          <a:r>
            <a:rPr lang="en-US" sz="1800" b="1" dirty="0" smtClean="0"/>
            <a:t>#3</a:t>
          </a:r>
          <a:br>
            <a:rPr lang="en-US" sz="1800" b="1" dirty="0" smtClean="0"/>
          </a:br>
          <a:r>
            <a:rPr lang="en-US" sz="1800" b="1" dirty="0" smtClean="0"/>
            <a:t>Inter-</a:t>
          </a:r>
          <a:r>
            <a:rPr lang="en-US" sz="1600" b="1" dirty="0" smtClean="0"/>
            <a:t>dependencies</a:t>
          </a:r>
          <a:endParaRPr lang="en-US" sz="1400" b="1" dirty="0"/>
        </a:p>
      </dgm:t>
    </dgm:pt>
    <dgm:pt modelId="{075E2558-41A1-4761-B19C-173E794123B3}" type="parTrans" cxnId="{FDA212CA-07F1-49E8-93DE-15610E03682B}">
      <dgm:prSet/>
      <dgm:spPr/>
      <dgm:t>
        <a:bodyPr/>
        <a:lstStyle/>
        <a:p>
          <a:endParaRPr lang="en-US"/>
        </a:p>
      </dgm:t>
    </dgm:pt>
    <dgm:pt modelId="{4FE20960-AA2A-4AB0-9C86-D1E7F3FEB619}" type="sibTrans" cxnId="{FDA212CA-07F1-49E8-93DE-15610E03682B}">
      <dgm:prSet/>
      <dgm:spPr/>
      <dgm:t>
        <a:bodyPr/>
        <a:lstStyle/>
        <a:p>
          <a:endParaRPr lang="en-US"/>
        </a:p>
      </dgm:t>
    </dgm:pt>
    <dgm:pt modelId="{D54C8427-C583-4779-95B2-F1F8B0DB5B8D}" type="pres">
      <dgm:prSet presAssocID="{4A5E509E-7B72-4147-96FD-1CB06506361E}" presName="compositeShape" presStyleCnt="0">
        <dgm:presLayoutVars>
          <dgm:chMax val="7"/>
          <dgm:dir/>
          <dgm:resizeHandles val="exact"/>
        </dgm:presLayoutVars>
      </dgm:prSet>
      <dgm:spPr/>
    </dgm:pt>
    <dgm:pt modelId="{42A91390-B337-46D6-A723-093768AA3481}" type="pres">
      <dgm:prSet presAssocID="{4A5E509E-7B72-4147-96FD-1CB06506361E}" presName="wedge1" presStyleLbl="node1" presStyleIdx="0" presStyleCnt="3"/>
      <dgm:spPr/>
      <dgm:t>
        <a:bodyPr/>
        <a:lstStyle/>
        <a:p>
          <a:endParaRPr lang="en-US"/>
        </a:p>
      </dgm:t>
    </dgm:pt>
    <dgm:pt modelId="{7F5A73A2-47F1-4F87-A06C-67F1EFC89C8F}" type="pres">
      <dgm:prSet presAssocID="{4A5E509E-7B72-4147-96FD-1CB06506361E}" presName="dummy1a" presStyleCnt="0"/>
      <dgm:spPr/>
    </dgm:pt>
    <dgm:pt modelId="{2CF127E1-B831-4AD6-87AF-86E7A5724A6F}" type="pres">
      <dgm:prSet presAssocID="{4A5E509E-7B72-4147-96FD-1CB06506361E}" presName="dummy1b" presStyleCnt="0"/>
      <dgm:spPr/>
    </dgm:pt>
    <dgm:pt modelId="{319C315B-6A49-4B45-B196-25838B267716}" type="pres">
      <dgm:prSet presAssocID="{4A5E509E-7B72-4147-96FD-1CB06506361E}" presName="wedge1Tx" presStyleLbl="node1" presStyleIdx="0" presStyleCnt="3">
        <dgm:presLayoutVars>
          <dgm:chMax val="0"/>
          <dgm:chPref val="0"/>
          <dgm:bulletEnabled val="1"/>
        </dgm:presLayoutVars>
      </dgm:prSet>
      <dgm:spPr/>
      <dgm:t>
        <a:bodyPr/>
        <a:lstStyle/>
        <a:p>
          <a:endParaRPr lang="en-US"/>
        </a:p>
      </dgm:t>
    </dgm:pt>
    <dgm:pt modelId="{77D0E133-D4B5-4477-BFF0-B33C675D3F9C}" type="pres">
      <dgm:prSet presAssocID="{4A5E509E-7B72-4147-96FD-1CB06506361E}" presName="wedge2" presStyleLbl="node1" presStyleIdx="1" presStyleCnt="3"/>
      <dgm:spPr/>
      <dgm:t>
        <a:bodyPr/>
        <a:lstStyle/>
        <a:p>
          <a:endParaRPr lang="en-US"/>
        </a:p>
      </dgm:t>
    </dgm:pt>
    <dgm:pt modelId="{0D339B17-665B-40EF-A78A-B5F4CCB33C06}" type="pres">
      <dgm:prSet presAssocID="{4A5E509E-7B72-4147-96FD-1CB06506361E}" presName="dummy2a" presStyleCnt="0"/>
      <dgm:spPr/>
    </dgm:pt>
    <dgm:pt modelId="{42A8BBE6-F4A1-4105-A5E7-AFA06A95DDCC}" type="pres">
      <dgm:prSet presAssocID="{4A5E509E-7B72-4147-96FD-1CB06506361E}" presName="dummy2b" presStyleCnt="0"/>
      <dgm:spPr/>
    </dgm:pt>
    <dgm:pt modelId="{082F0C03-888F-41A4-92F8-1CFA355AB157}" type="pres">
      <dgm:prSet presAssocID="{4A5E509E-7B72-4147-96FD-1CB06506361E}" presName="wedge2Tx" presStyleLbl="node1" presStyleIdx="1" presStyleCnt="3">
        <dgm:presLayoutVars>
          <dgm:chMax val="0"/>
          <dgm:chPref val="0"/>
          <dgm:bulletEnabled val="1"/>
        </dgm:presLayoutVars>
      </dgm:prSet>
      <dgm:spPr/>
      <dgm:t>
        <a:bodyPr/>
        <a:lstStyle/>
        <a:p>
          <a:endParaRPr lang="en-US"/>
        </a:p>
      </dgm:t>
    </dgm:pt>
    <dgm:pt modelId="{7C42BBBC-4AED-4C96-971A-67BFFF6625CE}" type="pres">
      <dgm:prSet presAssocID="{4A5E509E-7B72-4147-96FD-1CB06506361E}" presName="wedge3" presStyleLbl="node1" presStyleIdx="2" presStyleCnt="3"/>
      <dgm:spPr/>
      <dgm:t>
        <a:bodyPr/>
        <a:lstStyle/>
        <a:p>
          <a:endParaRPr lang="en-US"/>
        </a:p>
      </dgm:t>
    </dgm:pt>
    <dgm:pt modelId="{B3D19C18-2803-43B8-AB61-FCD7F313C2DA}" type="pres">
      <dgm:prSet presAssocID="{4A5E509E-7B72-4147-96FD-1CB06506361E}" presName="dummy3a" presStyleCnt="0"/>
      <dgm:spPr/>
    </dgm:pt>
    <dgm:pt modelId="{2BB9190C-EC4F-4D65-982B-C3A29B659C35}" type="pres">
      <dgm:prSet presAssocID="{4A5E509E-7B72-4147-96FD-1CB06506361E}" presName="dummy3b" presStyleCnt="0"/>
      <dgm:spPr/>
    </dgm:pt>
    <dgm:pt modelId="{C42078D1-EA7E-4252-ACD4-3CF5CEDA1599}" type="pres">
      <dgm:prSet presAssocID="{4A5E509E-7B72-4147-96FD-1CB06506361E}" presName="wedge3Tx" presStyleLbl="node1" presStyleIdx="2" presStyleCnt="3">
        <dgm:presLayoutVars>
          <dgm:chMax val="0"/>
          <dgm:chPref val="0"/>
          <dgm:bulletEnabled val="1"/>
        </dgm:presLayoutVars>
      </dgm:prSet>
      <dgm:spPr/>
      <dgm:t>
        <a:bodyPr/>
        <a:lstStyle/>
        <a:p>
          <a:endParaRPr lang="en-US"/>
        </a:p>
      </dgm:t>
    </dgm:pt>
    <dgm:pt modelId="{4F1FB55E-01A3-4EB8-8933-31B266FE43D8}" type="pres">
      <dgm:prSet presAssocID="{24514F07-6147-4420-A13A-52349C42A138}" presName="arrowWedge1" presStyleLbl="fgSibTrans2D1" presStyleIdx="0" presStyleCnt="3"/>
      <dgm:spPr/>
    </dgm:pt>
    <dgm:pt modelId="{104B2370-B0C4-43DA-9BAB-8AC53C7E5C87}" type="pres">
      <dgm:prSet presAssocID="{465A261A-1EB9-4951-BE17-7FEFC8D15025}" presName="arrowWedge2" presStyleLbl="fgSibTrans2D1" presStyleIdx="1" presStyleCnt="3"/>
      <dgm:spPr/>
    </dgm:pt>
    <dgm:pt modelId="{3965399B-3729-46B4-AD0D-72B9B6B91D11}" type="pres">
      <dgm:prSet presAssocID="{4FE20960-AA2A-4AB0-9C86-D1E7F3FEB619}" presName="arrowWedge3" presStyleLbl="fgSibTrans2D1" presStyleIdx="2" presStyleCnt="3"/>
      <dgm:spPr/>
    </dgm:pt>
  </dgm:ptLst>
  <dgm:cxnLst>
    <dgm:cxn modelId="{62AE52D4-5256-4D5E-B630-F097E0FA2738}" type="presOf" srcId="{175B0C32-FD47-4F4F-96B8-46138CA75E69}" destId="{77D0E133-D4B5-4477-BFF0-B33C675D3F9C}" srcOrd="0" destOrd="0" presId="urn:microsoft.com/office/officeart/2005/8/layout/cycle8"/>
    <dgm:cxn modelId="{05690BD3-6132-481F-A73B-927577F95A86}" srcId="{4A5E509E-7B72-4147-96FD-1CB06506361E}" destId="{175B0C32-FD47-4F4F-96B8-46138CA75E69}" srcOrd="1" destOrd="0" parTransId="{9487EB0F-2D4B-4933-A776-819B6AF4EC9E}" sibTransId="{465A261A-1EB9-4951-BE17-7FEFC8D15025}"/>
    <dgm:cxn modelId="{2276AC45-CC9D-4DB2-A775-BA59ED8D752C}" type="presOf" srcId="{2A1C5313-DA77-4AC4-88EE-92BBCC2DE260}" destId="{7C42BBBC-4AED-4C96-971A-67BFFF6625CE}" srcOrd="0" destOrd="0" presId="urn:microsoft.com/office/officeart/2005/8/layout/cycle8"/>
    <dgm:cxn modelId="{66287E99-DC0E-4D9E-8225-3CE892BA74F8}" type="presOf" srcId="{20E46C88-E106-4735-AC4A-7F92244E4FC1}" destId="{42A91390-B337-46D6-A723-093768AA3481}" srcOrd="0" destOrd="0" presId="urn:microsoft.com/office/officeart/2005/8/layout/cycle8"/>
    <dgm:cxn modelId="{EA001D67-69C8-4DEB-B01F-891A0E886E7A}" type="presOf" srcId="{175B0C32-FD47-4F4F-96B8-46138CA75E69}" destId="{082F0C03-888F-41A4-92F8-1CFA355AB157}" srcOrd="1" destOrd="0" presId="urn:microsoft.com/office/officeart/2005/8/layout/cycle8"/>
    <dgm:cxn modelId="{3F71BDC5-BE7C-45FC-9236-BAB7D986EA2F}" type="presOf" srcId="{4A5E509E-7B72-4147-96FD-1CB06506361E}" destId="{D54C8427-C583-4779-95B2-F1F8B0DB5B8D}" srcOrd="0" destOrd="0" presId="urn:microsoft.com/office/officeart/2005/8/layout/cycle8"/>
    <dgm:cxn modelId="{CB2E3193-77D3-4DE9-A686-FA343D18BCBE}" type="presOf" srcId="{2A1C5313-DA77-4AC4-88EE-92BBCC2DE260}" destId="{C42078D1-EA7E-4252-ACD4-3CF5CEDA1599}" srcOrd="1" destOrd="0" presId="urn:microsoft.com/office/officeart/2005/8/layout/cycle8"/>
    <dgm:cxn modelId="{A4ECAF65-67F7-4E0E-846D-39BC5F8EC47B}" srcId="{4A5E509E-7B72-4147-96FD-1CB06506361E}" destId="{20E46C88-E106-4735-AC4A-7F92244E4FC1}" srcOrd="0" destOrd="0" parTransId="{871F1A8F-4B7A-4C44-B7BB-FF3644B05AC2}" sibTransId="{24514F07-6147-4420-A13A-52349C42A138}"/>
    <dgm:cxn modelId="{FDA212CA-07F1-49E8-93DE-15610E03682B}" srcId="{4A5E509E-7B72-4147-96FD-1CB06506361E}" destId="{2A1C5313-DA77-4AC4-88EE-92BBCC2DE260}" srcOrd="2" destOrd="0" parTransId="{075E2558-41A1-4761-B19C-173E794123B3}" sibTransId="{4FE20960-AA2A-4AB0-9C86-D1E7F3FEB619}"/>
    <dgm:cxn modelId="{81F6CC17-E261-4420-A8D7-ABE463B4BB75}" type="presOf" srcId="{20E46C88-E106-4735-AC4A-7F92244E4FC1}" destId="{319C315B-6A49-4B45-B196-25838B267716}" srcOrd="1" destOrd="0" presId="urn:microsoft.com/office/officeart/2005/8/layout/cycle8"/>
    <dgm:cxn modelId="{9CDC989C-443E-4878-B66C-843AFA398142}" type="presParOf" srcId="{D54C8427-C583-4779-95B2-F1F8B0DB5B8D}" destId="{42A91390-B337-46D6-A723-093768AA3481}" srcOrd="0" destOrd="0" presId="urn:microsoft.com/office/officeart/2005/8/layout/cycle8"/>
    <dgm:cxn modelId="{0D615E0D-E432-422C-8384-361B0EC5E397}" type="presParOf" srcId="{D54C8427-C583-4779-95B2-F1F8B0DB5B8D}" destId="{7F5A73A2-47F1-4F87-A06C-67F1EFC89C8F}" srcOrd="1" destOrd="0" presId="urn:microsoft.com/office/officeart/2005/8/layout/cycle8"/>
    <dgm:cxn modelId="{224C63B4-2194-4EFD-8AF5-ECB3949A34FC}" type="presParOf" srcId="{D54C8427-C583-4779-95B2-F1F8B0DB5B8D}" destId="{2CF127E1-B831-4AD6-87AF-86E7A5724A6F}" srcOrd="2" destOrd="0" presId="urn:microsoft.com/office/officeart/2005/8/layout/cycle8"/>
    <dgm:cxn modelId="{C1D6B712-2A07-4554-9425-1B60E1DB848C}" type="presParOf" srcId="{D54C8427-C583-4779-95B2-F1F8B0DB5B8D}" destId="{319C315B-6A49-4B45-B196-25838B267716}" srcOrd="3" destOrd="0" presId="urn:microsoft.com/office/officeart/2005/8/layout/cycle8"/>
    <dgm:cxn modelId="{CDCA39B7-E937-43F8-A0B8-0ED593C1171D}" type="presParOf" srcId="{D54C8427-C583-4779-95B2-F1F8B0DB5B8D}" destId="{77D0E133-D4B5-4477-BFF0-B33C675D3F9C}" srcOrd="4" destOrd="0" presId="urn:microsoft.com/office/officeart/2005/8/layout/cycle8"/>
    <dgm:cxn modelId="{77F9ACB9-11E2-4C99-A10F-4D3407232447}" type="presParOf" srcId="{D54C8427-C583-4779-95B2-F1F8B0DB5B8D}" destId="{0D339B17-665B-40EF-A78A-B5F4CCB33C06}" srcOrd="5" destOrd="0" presId="urn:microsoft.com/office/officeart/2005/8/layout/cycle8"/>
    <dgm:cxn modelId="{39F0A7BA-DC1B-4FCB-AEE5-2F6414E889CE}" type="presParOf" srcId="{D54C8427-C583-4779-95B2-F1F8B0DB5B8D}" destId="{42A8BBE6-F4A1-4105-A5E7-AFA06A95DDCC}" srcOrd="6" destOrd="0" presId="urn:microsoft.com/office/officeart/2005/8/layout/cycle8"/>
    <dgm:cxn modelId="{EAFD0B04-627A-4871-9F0B-D9D3CDB873FA}" type="presParOf" srcId="{D54C8427-C583-4779-95B2-F1F8B0DB5B8D}" destId="{082F0C03-888F-41A4-92F8-1CFA355AB157}" srcOrd="7" destOrd="0" presId="urn:microsoft.com/office/officeart/2005/8/layout/cycle8"/>
    <dgm:cxn modelId="{194C2750-7E87-4590-9A45-A0BBD9F4ADB8}" type="presParOf" srcId="{D54C8427-C583-4779-95B2-F1F8B0DB5B8D}" destId="{7C42BBBC-4AED-4C96-971A-67BFFF6625CE}" srcOrd="8" destOrd="0" presId="urn:microsoft.com/office/officeart/2005/8/layout/cycle8"/>
    <dgm:cxn modelId="{A4407C69-DE90-4687-9393-E8C9691D1FD1}" type="presParOf" srcId="{D54C8427-C583-4779-95B2-F1F8B0DB5B8D}" destId="{B3D19C18-2803-43B8-AB61-FCD7F313C2DA}" srcOrd="9" destOrd="0" presId="urn:microsoft.com/office/officeart/2005/8/layout/cycle8"/>
    <dgm:cxn modelId="{CDC2756A-DC15-4B82-A072-CFC0C8EC4AC9}" type="presParOf" srcId="{D54C8427-C583-4779-95B2-F1F8B0DB5B8D}" destId="{2BB9190C-EC4F-4D65-982B-C3A29B659C35}" srcOrd="10" destOrd="0" presId="urn:microsoft.com/office/officeart/2005/8/layout/cycle8"/>
    <dgm:cxn modelId="{6A83C791-04F7-4729-8184-193FB8C8B503}" type="presParOf" srcId="{D54C8427-C583-4779-95B2-F1F8B0DB5B8D}" destId="{C42078D1-EA7E-4252-ACD4-3CF5CEDA1599}" srcOrd="11" destOrd="0" presId="urn:microsoft.com/office/officeart/2005/8/layout/cycle8"/>
    <dgm:cxn modelId="{852883DE-4189-4098-8540-D22EFB5BF51D}" type="presParOf" srcId="{D54C8427-C583-4779-95B2-F1F8B0DB5B8D}" destId="{4F1FB55E-01A3-4EB8-8933-31B266FE43D8}" srcOrd="12" destOrd="0" presId="urn:microsoft.com/office/officeart/2005/8/layout/cycle8"/>
    <dgm:cxn modelId="{E45F504A-6911-4CB3-AB0D-B59995EAC0BA}" type="presParOf" srcId="{D54C8427-C583-4779-95B2-F1F8B0DB5B8D}" destId="{104B2370-B0C4-43DA-9BAB-8AC53C7E5C87}" srcOrd="13" destOrd="0" presId="urn:microsoft.com/office/officeart/2005/8/layout/cycle8"/>
    <dgm:cxn modelId="{8FF52D4B-CE4D-428E-B2AA-CF239FD58EB5}" type="presParOf" srcId="{D54C8427-C583-4779-95B2-F1F8B0DB5B8D}" destId="{3965399B-3729-46B4-AD0D-72B9B6B91D11}"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91390-B337-46D6-A723-093768AA3481}">
      <dsp:nvSpPr>
        <dsp:cNvPr id="0" name=""/>
        <dsp:cNvSpPr/>
      </dsp:nvSpPr>
      <dsp:spPr>
        <a:xfrm>
          <a:off x="3505516" y="282836"/>
          <a:ext cx="3655123" cy="3655123"/>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#1 Assumptions</a:t>
          </a:r>
          <a:endParaRPr lang="en-US" sz="1800" b="1" kern="1200" dirty="0"/>
        </a:p>
      </dsp:txBody>
      <dsp:txXfrm>
        <a:off x="5431853" y="1057375"/>
        <a:ext cx="1305401" cy="1087834"/>
      </dsp:txXfrm>
    </dsp:sp>
    <dsp:sp modelId="{77D0E133-D4B5-4477-BFF0-B33C675D3F9C}">
      <dsp:nvSpPr>
        <dsp:cNvPr id="0" name=""/>
        <dsp:cNvSpPr/>
      </dsp:nvSpPr>
      <dsp:spPr>
        <a:xfrm>
          <a:off x="3430238" y="413377"/>
          <a:ext cx="3655123" cy="3655123"/>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#2</a:t>
          </a:r>
          <a:br>
            <a:rPr lang="en-US" sz="1800" b="1" kern="1200" dirty="0" smtClean="0"/>
          </a:br>
          <a:r>
            <a:rPr lang="en-US" sz="1800" b="1" kern="1200" dirty="0" smtClean="0"/>
            <a:t>Scope</a:t>
          </a:r>
          <a:endParaRPr lang="en-US" sz="1800" b="1" kern="1200" dirty="0"/>
        </a:p>
      </dsp:txBody>
      <dsp:txXfrm>
        <a:off x="4300505" y="2784856"/>
        <a:ext cx="1958102" cy="957294"/>
      </dsp:txXfrm>
    </dsp:sp>
    <dsp:sp modelId="{7C42BBBC-4AED-4C96-971A-67BFFF6625CE}">
      <dsp:nvSpPr>
        <dsp:cNvPr id="0" name=""/>
        <dsp:cNvSpPr/>
      </dsp:nvSpPr>
      <dsp:spPr>
        <a:xfrm>
          <a:off x="3354959" y="282836"/>
          <a:ext cx="3655123" cy="3655123"/>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t>#3</a:t>
          </a:r>
          <a:br>
            <a:rPr lang="en-US" sz="1800" b="1" kern="1200" dirty="0" smtClean="0"/>
          </a:br>
          <a:r>
            <a:rPr lang="en-US" sz="1800" b="1" kern="1200" dirty="0" smtClean="0"/>
            <a:t>Inter-</a:t>
          </a:r>
          <a:r>
            <a:rPr lang="en-US" sz="1600" b="1" kern="1200" dirty="0" smtClean="0"/>
            <a:t>dependencies</a:t>
          </a:r>
          <a:endParaRPr lang="en-US" sz="1400" b="1" kern="1200" dirty="0"/>
        </a:p>
      </dsp:txBody>
      <dsp:txXfrm>
        <a:off x="3778345" y="1057375"/>
        <a:ext cx="1305401" cy="1087834"/>
      </dsp:txXfrm>
    </dsp:sp>
    <dsp:sp modelId="{4F1FB55E-01A3-4EB8-8933-31B266FE43D8}">
      <dsp:nvSpPr>
        <dsp:cNvPr id="0" name=""/>
        <dsp:cNvSpPr/>
      </dsp:nvSpPr>
      <dsp:spPr>
        <a:xfrm>
          <a:off x="3279548" y="56567"/>
          <a:ext cx="4107663" cy="410766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4B2370-B0C4-43DA-9BAB-8AC53C7E5C87}">
      <dsp:nvSpPr>
        <dsp:cNvPr id="0" name=""/>
        <dsp:cNvSpPr/>
      </dsp:nvSpPr>
      <dsp:spPr>
        <a:xfrm>
          <a:off x="3203968" y="186876"/>
          <a:ext cx="4107663" cy="410766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65399B-3729-46B4-AD0D-72B9B6B91D11}">
      <dsp:nvSpPr>
        <dsp:cNvPr id="0" name=""/>
        <dsp:cNvSpPr/>
      </dsp:nvSpPr>
      <dsp:spPr>
        <a:xfrm>
          <a:off x="3128388" y="56567"/>
          <a:ext cx="4107663" cy="410766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a:t>
            </a:r>
            <a:r>
              <a:rPr lang="en-US" baseline="0" dirty="0" smtClean="0"/>
              <a:t> issue: </a:t>
            </a:r>
            <a:r>
              <a:rPr lang="en-US" dirty="0" smtClean="0"/>
              <a:t>Power cable was loose </a:t>
            </a:r>
            <a:r>
              <a:rPr lang="en-US" baseline="0" dirty="0" smtClean="0"/>
              <a:t>on the computer. </a:t>
            </a: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6</a:t>
            </a:fld>
            <a:endParaRPr lang="en-US"/>
          </a:p>
        </p:txBody>
      </p:sp>
    </p:spTree>
    <p:extLst>
      <p:ext uri="{BB962C8B-B14F-4D97-AF65-F5344CB8AC3E}">
        <p14:creationId xmlns:p14="http://schemas.microsoft.com/office/powerpoint/2010/main" val="2929458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his phone (not a computer)</a:t>
            </a:r>
          </a:p>
          <a:p>
            <a:r>
              <a:rPr lang="en-US" dirty="0" smtClean="0"/>
              <a:t>Power</a:t>
            </a:r>
            <a:r>
              <a:rPr lang="en-US" baseline="0" dirty="0" smtClean="0"/>
              <a:t> is on</a:t>
            </a:r>
          </a:p>
          <a:p>
            <a:r>
              <a:rPr lang="en-US" dirty="0" smtClean="0"/>
              <a:t>Can connect to the </a:t>
            </a:r>
            <a:r>
              <a:rPr lang="en-US" dirty="0" err="1" smtClean="0"/>
              <a:t>wifi</a:t>
            </a:r>
            <a:r>
              <a:rPr lang="en-US" dirty="0" smtClean="0"/>
              <a:t> </a:t>
            </a:r>
          </a:p>
          <a:p>
            <a:r>
              <a:rPr lang="en-US" dirty="0" smtClean="0"/>
              <a:t>Can ping</a:t>
            </a:r>
            <a:r>
              <a:rPr lang="en-US" baseline="0" dirty="0" smtClean="0"/>
              <a:t> the router</a:t>
            </a:r>
          </a:p>
          <a:p>
            <a:r>
              <a:rPr lang="en-US" baseline="0" dirty="0" smtClean="0"/>
              <a:t>Cannot ping google.com </a:t>
            </a:r>
            <a:r>
              <a:rPr lang="en-US" dirty="0" smtClean="0"/>
              <a:t>internet does not work…</a:t>
            </a:r>
          </a:p>
          <a:p>
            <a:endParaRPr lang="en-US" dirty="0" smtClean="0"/>
          </a:p>
          <a:p>
            <a:r>
              <a:rPr lang="en-US" dirty="0" smtClean="0"/>
              <a:t>Problem with internet service provider.</a:t>
            </a:r>
          </a:p>
          <a:p>
            <a:endParaRPr lang="en-US" dirty="0" smtClean="0"/>
          </a:p>
          <a:p>
            <a:r>
              <a:rPr lang="en-US" dirty="0" smtClean="0"/>
              <a:t>Reboot does not fix. </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7</a:t>
            </a:fld>
            <a:endParaRPr lang="en-US"/>
          </a:p>
        </p:txBody>
      </p:sp>
    </p:spTree>
    <p:extLst>
      <p:ext uri="{BB962C8B-B14F-4D97-AF65-F5344CB8AC3E}">
        <p14:creationId xmlns:p14="http://schemas.microsoft.com/office/powerpoint/2010/main" val="214924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Google.com</a:t>
            </a:r>
            <a:r>
              <a:rPr lang="en-US" baseline="0" dirty="0" smtClean="0"/>
              <a:t> is down…. </a:t>
            </a: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10</a:t>
            </a:fld>
            <a:endParaRPr lang="en-US"/>
          </a:p>
        </p:txBody>
      </p:sp>
    </p:spTree>
    <p:extLst>
      <p:ext uri="{BB962C8B-B14F-4D97-AF65-F5344CB8AC3E}">
        <p14:creationId xmlns:p14="http://schemas.microsoft.com/office/powerpoint/2010/main" val="126156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both program A and D are running together,</a:t>
            </a:r>
            <a:r>
              <a:rPr lang="en-US" baseline="0" dirty="0" smtClean="0"/>
              <a:t> the CPU is at 100%</a:t>
            </a: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11</a:t>
            </a:fld>
            <a:endParaRPr lang="en-US"/>
          </a:p>
        </p:txBody>
      </p:sp>
    </p:spTree>
    <p:extLst>
      <p:ext uri="{BB962C8B-B14F-4D97-AF65-F5344CB8AC3E}">
        <p14:creationId xmlns:p14="http://schemas.microsoft.com/office/powerpoint/2010/main" val="175060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man is not tall enough to press</a:t>
            </a:r>
            <a:r>
              <a:rPr lang="en-US" baseline="0" dirty="0" smtClean="0"/>
              <a:t> a button in the elevator beyond the </a:t>
            </a:r>
            <a:r>
              <a:rPr lang="en-US" baseline="0" smtClean="0"/>
              <a:t>7</a:t>
            </a:r>
            <a:r>
              <a:rPr lang="en-US" baseline="30000" smtClean="0"/>
              <a:t>th</a:t>
            </a:r>
            <a:r>
              <a:rPr lang="en-US" baseline="0" smtClean="0"/>
              <a:t> floor.</a:t>
            </a:r>
            <a:endParaRPr lang="en-US"/>
          </a:p>
        </p:txBody>
      </p:sp>
      <p:sp>
        <p:nvSpPr>
          <p:cNvPr id="4" name="Slide Number Placeholder 3"/>
          <p:cNvSpPr>
            <a:spLocks noGrp="1"/>
          </p:cNvSpPr>
          <p:nvPr>
            <p:ph type="sldNum" sz="quarter" idx="10"/>
          </p:nvPr>
        </p:nvSpPr>
        <p:spPr/>
        <p:txBody>
          <a:bodyPr/>
          <a:lstStyle/>
          <a:p>
            <a:fld id="{0112F830-31CF-4898-9DC8-86941997CB87}" type="slidenum">
              <a:rPr lang="en-US" smtClean="0"/>
              <a:t>12</a:t>
            </a:fld>
            <a:endParaRPr lang="en-US"/>
          </a:p>
        </p:txBody>
      </p:sp>
    </p:spTree>
    <p:extLst>
      <p:ext uri="{BB962C8B-B14F-4D97-AF65-F5344CB8AC3E}">
        <p14:creationId xmlns:p14="http://schemas.microsoft.com/office/powerpoint/2010/main" val="416938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15</a:t>
            </a:fld>
            <a:endParaRPr lang="en-US"/>
          </a:p>
        </p:txBody>
      </p:sp>
    </p:spTree>
    <p:extLst>
      <p:ext uri="{BB962C8B-B14F-4D97-AF65-F5344CB8AC3E}">
        <p14:creationId xmlns:p14="http://schemas.microsoft.com/office/powerpoint/2010/main" val="257705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10/25/2018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estination-innovation.com/the-top-ten-lateral-thinking-puzzl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2" descr="http://www.glasbergen.com/wp-content/gallery/global/global6.gif">
            <a:extLst>
              <a:ext uri="{FF2B5EF4-FFF2-40B4-BE49-F238E27FC236}">
                <a16:creationId xmlns:a16="http://schemas.microsoft.com/office/drawing/2014/main" id="{A9BC627B-E721-452A-932F-9FD4D95998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7865" y="961812"/>
            <a:ext cx="6689668" cy="49309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kern="1200" dirty="0">
                <a:solidFill>
                  <a:srgbClr val="FFFFFF"/>
                </a:solidFill>
                <a:latin typeface="+mj-lt"/>
                <a:ea typeface="+mj-ea"/>
                <a:cs typeface="+mj-cs"/>
              </a:rPr>
              <a:t>IST346</a:t>
            </a:r>
            <a:r>
              <a:rPr lang="en-US" sz="2000" kern="1200" dirty="0">
                <a:solidFill>
                  <a:srgbClr val="FFFFFF"/>
                </a:solidFill>
                <a:latin typeface="+mj-lt"/>
                <a:ea typeface="+mj-ea"/>
                <a:cs typeface="+mj-cs"/>
              </a:rPr>
              <a:t>: </a:t>
            </a:r>
            <a:r>
              <a:rPr lang="en-US" sz="2000" kern="1200" dirty="0" smtClean="0">
                <a:solidFill>
                  <a:srgbClr val="FFFFFF"/>
                </a:solidFill>
                <a:latin typeface="+mj-lt"/>
                <a:ea typeface="+mj-ea"/>
                <a:cs typeface="+mj-cs"/>
              </a:rPr>
              <a:t>Debugging and Troubleshooting</a:t>
            </a:r>
            <a:endParaRPr lang="en-US" sz="2000" kern="1200" dirty="0">
              <a:solidFill>
                <a:srgbClr val="FFFFFF"/>
              </a:solidFill>
              <a:latin typeface="+mj-lt"/>
              <a:ea typeface="+mj-ea"/>
              <a:cs typeface="+mj-cs"/>
            </a:endParaRPr>
          </a:p>
        </p:txBody>
      </p:sp>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 Example 3</a:t>
            </a:r>
            <a:endParaRPr lang="en-US" dirty="0"/>
          </a:p>
        </p:txBody>
      </p:sp>
      <p:sp>
        <p:nvSpPr>
          <p:cNvPr id="8" name="Content Placeholder 7"/>
          <p:cNvSpPr>
            <a:spLocks noGrp="1"/>
          </p:cNvSpPr>
          <p:nvPr>
            <p:ph idx="1"/>
          </p:nvPr>
        </p:nvSpPr>
        <p:spPr/>
        <p:txBody>
          <a:bodyPr/>
          <a:lstStyle/>
          <a:p>
            <a:r>
              <a:rPr lang="en-US" dirty="0" smtClean="0"/>
              <a:t>My smart phone will not connect to google.com!</a:t>
            </a:r>
          </a:p>
          <a:p>
            <a:r>
              <a:rPr lang="en-US" dirty="0" smtClean="0"/>
              <a:t>Define the problem then use the process of elimination to find the root cause.</a:t>
            </a:r>
          </a:p>
          <a:p>
            <a:endParaRPr lang="en-US" dirty="0" smtClean="0"/>
          </a:p>
          <a:p>
            <a:endParaRPr lang="en-US" dirty="0"/>
          </a:p>
        </p:txBody>
      </p:sp>
    </p:spTree>
    <p:extLst>
      <p:ext uri="{BB962C8B-B14F-4D97-AF65-F5344CB8AC3E}">
        <p14:creationId xmlns:p14="http://schemas.microsoft.com/office/powerpoint/2010/main" val="291204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 4</a:t>
            </a:r>
            <a:endParaRPr lang="en-US" dirty="0"/>
          </a:p>
        </p:txBody>
      </p:sp>
      <p:sp>
        <p:nvSpPr>
          <p:cNvPr id="3" name="Content Placeholder 2"/>
          <p:cNvSpPr>
            <a:spLocks noGrp="1"/>
          </p:cNvSpPr>
          <p:nvPr>
            <p:ph idx="1"/>
          </p:nvPr>
        </p:nvSpPr>
        <p:spPr/>
        <p:txBody>
          <a:bodyPr/>
          <a:lstStyle/>
          <a:p>
            <a:r>
              <a:rPr lang="en-US" dirty="0" smtClean="0"/>
              <a:t>My computer is running slow. When you investigate you see there are 4 programs running: A, B, C and D.</a:t>
            </a:r>
          </a:p>
          <a:p>
            <a:r>
              <a:rPr lang="en-US" dirty="0" smtClean="0"/>
              <a:t>Use successive refinement to identify the problem.</a:t>
            </a:r>
          </a:p>
        </p:txBody>
      </p:sp>
    </p:spTree>
    <p:extLst>
      <p:ext uri="{BB962C8B-B14F-4D97-AF65-F5344CB8AC3E}">
        <p14:creationId xmlns:p14="http://schemas.microsoft.com/office/powerpoint/2010/main" val="16531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practice this skill!</a:t>
            </a:r>
            <a:endParaRPr lang="en-US" dirty="0"/>
          </a:p>
        </p:txBody>
      </p:sp>
      <p:sp>
        <p:nvSpPr>
          <p:cNvPr id="3" name="Content Placeholder 2"/>
          <p:cNvSpPr>
            <a:spLocks noGrp="1"/>
          </p:cNvSpPr>
          <p:nvPr>
            <p:ph idx="1"/>
          </p:nvPr>
        </p:nvSpPr>
        <p:spPr/>
        <p:txBody>
          <a:bodyPr/>
          <a:lstStyle/>
          <a:p>
            <a:r>
              <a:rPr lang="en-US" dirty="0" smtClean="0"/>
              <a:t>Lateral thinking puzzles helped me!</a:t>
            </a:r>
          </a:p>
          <a:p>
            <a:r>
              <a:rPr lang="en-US" dirty="0">
                <a:hlinkClick r:id="rId3"/>
              </a:rPr>
              <a:t>http://www.destination-innovation.com/the-top-ten-lateral-thinking-puzzles</a:t>
            </a:r>
            <a:r>
              <a:rPr lang="en-US" dirty="0" smtClean="0">
                <a:hlinkClick r:id="rId3"/>
              </a:rPr>
              <a:t>/</a:t>
            </a:r>
            <a:r>
              <a:rPr lang="en-US" dirty="0" smtClean="0"/>
              <a:t> </a:t>
            </a:r>
          </a:p>
          <a:p>
            <a:pPr marL="0" indent="0">
              <a:buNone/>
            </a:pPr>
            <a:r>
              <a:rPr lang="en-US" dirty="0" smtClean="0"/>
              <a:t>“</a:t>
            </a:r>
            <a:r>
              <a:rPr lang="en-US" dirty="0"/>
              <a:t>A man lives on the tenth floor of a building. Every day he takes the elevator to go down to the ground floor to go to work or to go shopping. When he returns he takes the elevator to the seventh floor and walks up the stairs to reach his apartment on the tenth floor. He hates walking so why does he do it</a:t>
            </a:r>
            <a:r>
              <a:rPr lang="en-US" dirty="0" smtClean="0"/>
              <a:t>?”</a:t>
            </a:r>
            <a:endParaRPr lang="en-US" dirty="0"/>
          </a:p>
        </p:txBody>
      </p:sp>
    </p:spTree>
    <p:extLst>
      <p:ext uri="{BB962C8B-B14F-4D97-AF65-F5344CB8AC3E}">
        <p14:creationId xmlns:p14="http://schemas.microsoft.com/office/powerpoint/2010/main" val="338151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dirty="0" smtClean="0">
                <a:solidFill>
                  <a:schemeClr val="tx1"/>
                </a:solidFill>
                <a:latin typeface="+mn-lt"/>
                <a:ea typeface="+mn-ea"/>
                <a:cs typeface="+mn-cs"/>
              </a:rPr>
              <a:t>Troubleshooting Practice</a:t>
            </a: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319486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Details of Group Activity</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lnSpcReduction="10000"/>
          </a:bodyPr>
          <a:lstStyle/>
          <a:p>
            <a:r>
              <a:rPr lang="en-US" sz="3200" dirty="0" smtClean="0"/>
              <a:t>Divide into pairs. </a:t>
            </a:r>
            <a:r>
              <a:rPr lang="en-US" dirty="0" smtClean="0"/>
              <a:t>One person plays the role of problem reporter and the other troubleshooter. It can be an IT problem or any problem with a familiar knowledge domain.</a:t>
            </a:r>
          </a:p>
          <a:p>
            <a:r>
              <a:rPr lang="en-US" sz="3200" dirty="0" smtClean="0"/>
              <a:t>Reporter should think of a problem and its root cause, then communicate the problem to the troubleshooter.</a:t>
            </a:r>
          </a:p>
          <a:p>
            <a:r>
              <a:rPr lang="en-US" dirty="0" smtClean="0"/>
              <a:t>Troubleshooter should ask questions until they identify the root cause.</a:t>
            </a:r>
          </a:p>
          <a:p>
            <a:r>
              <a:rPr lang="en-US" sz="3200" dirty="0" smtClean="0"/>
              <a:t>Repeat the exercise with roles reversed. </a:t>
            </a:r>
          </a:p>
          <a:p>
            <a:r>
              <a:rPr lang="en-US" dirty="0" smtClean="0"/>
              <a:t>Plan on discussing it when you are finished. </a:t>
            </a:r>
            <a:endParaRPr lang="en-US" sz="3200" dirty="0"/>
          </a:p>
        </p:txBody>
      </p:sp>
    </p:spTree>
    <p:extLst>
      <p:ext uri="{BB962C8B-B14F-4D97-AF65-F5344CB8AC3E}">
        <p14:creationId xmlns:p14="http://schemas.microsoft.com/office/powerpoint/2010/main" val="8499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a:solidFill>
                  <a:srgbClr val="FFFFFF"/>
                </a:solidFill>
                <a:latin typeface="+mj-lt"/>
                <a:ea typeface="+mj-ea"/>
                <a:cs typeface="+mj-cs"/>
              </a:rPr>
              <a:t>Exit Ticket</a:t>
            </a: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Share one thing you learned today that you didn’t know before class!</a:t>
            </a:r>
          </a:p>
        </p:txBody>
      </p:sp>
      <p:pic>
        <p:nvPicPr>
          <p:cNvPr id="7" name="Graphic 6" descr="Thought bubble">
            <a:extLst>
              <a:ext uri="{FF2B5EF4-FFF2-40B4-BE49-F238E27FC236}">
                <a16:creationId xmlns:a16="http://schemas.microsoft.com/office/drawing/2014/main" id="{D4765563-368F-4728-A7C9-87996B31B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1572" y="4648201"/>
            <a:ext cx="1632648" cy="1632648"/>
          </a:xfrm>
          <a:prstGeom prst="rect">
            <a:avLst/>
          </a:prstGeom>
        </p:spPr>
      </p:pic>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00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pPr lvl="1"/>
            <a:r>
              <a:rPr lang="en-US" dirty="0" smtClean="0"/>
              <a:t>Troubleshooting</a:t>
            </a:r>
            <a:endParaRPr lang="en-US" dirty="0"/>
          </a:p>
          <a:p>
            <a:r>
              <a:rPr lang="en-US" dirty="0"/>
              <a:t>Wrap-Up</a:t>
            </a:r>
          </a:p>
        </p:txBody>
      </p:sp>
    </p:spTree>
    <p:extLst>
      <p:ext uri="{BB962C8B-B14F-4D97-AF65-F5344CB8AC3E}">
        <p14:creationId xmlns:p14="http://schemas.microsoft.com/office/powerpoint/2010/main" val="289080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smtClean="0"/>
              <a:t>What is the key to solving any problem?</a:t>
            </a:r>
          </a:p>
          <a:p>
            <a:pPr marL="514350" lvl="0" indent="-514350">
              <a:buFont typeface="+mj-lt"/>
              <a:buAutoNum type="arabicPeriod"/>
            </a:pPr>
            <a:r>
              <a:rPr lang="en-US" dirty="0" smtClean="0"/>
              <a:t>What are the three elements to understanding a problem?</a:t>
            </a:r>
            <a:endParaRPr lang="en-US" dirty="0"/>
          </a:p>
          <a:p>
            <a:pPr marL="514350" lvl="0" indent="-514350">
              <a:buFont typeface="+mj-lt"/>
              <a:buAutoNum type="arabicPeriod"/>
            </a:pPr>
            <a:r>
              <a:rPr lang="en-US" dirty="0" smtClean="0"/>
              <a:t>Explain the difference between a quick fix and addressing the root cause of a problem? </a:t>
            </a:r>
          </a:p>
          <a:p>
            <a:pPr marL="514350" lvl="0" indent="-514350">
              <a:buFont typeface="+mj-lt"/>
              <a:buAutoNum type="arabicPeriod"/>
            </a:pPr>
            <a:r>
              <a:rPr lang="en-US" dirty="0" smtClean="0"/>
              <a:t>When is a quick fix appropriate?</a:t>
            </a:r>
            <a:endParaRPr lang="en-US" dirty="0"/>
          </a:p>
          <a:p>
            <a:pPr marL="514350" lvl="0" indent="-514350">
              <a:buFont typeface="+mj-lt"/>
              <a:buAutoNum type="arabicPeriod"/>
            </a:pPr>
            <a:r>
              <a:rPr lang="en-US" dirty="0" smtClean="0"/>
              <a:t>What are two techniques we use to identify the root cause?</a:t>
            </a:r>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Lab Debrief</a:t>
            </a:r>
          </a:p>
        </p:txBody>
      </p:sp>
      <p:sp>
        <p:nvSpPr>
          <p:cNvPr id="5" name="Subtitle 4"/>
          <p:cNvSpPr>
            <a:spLocks noGrp="1"/>
          </p:cNvSpPr>
          <p:nvPr>
            <p:ph type="subTitle" idx="1"/>
          </p:nvPr>
        </p:nvSpPr>
        <p:spPr/>
        <p:txBody>
          <a:bodyPr>
            <a:normAutofit/>
          </a:bodyPr>
          <a:lstStyle/>
          <a:p>
            <a:r>
              <a:rPr lang="en-US" sz="3200"/>
              <a:t>Lab ?</a:t>
            </a:r>
          </a:p>
        </p:txBody>
      </p:sp>
      <p:pic>
        <p:nvPicPr>
          <p:cNvPr id="4" name="Picture 3"/>
          <p:cNvPicPr>
            <a:picLocks noChangeAspect="1"/>
          </p:cNvPicPr>
          <p:nvPr/>
        </p:nvPicPr>
        <p:blipFill>
          <a:blip r:embed="rId2"/>
          <a:stretch>
            <a:fillRect/>
          </a:stretch>
        </p:blipFill>
        <p:spPr>
          <a:xfrm>
            <a:off x="5232015" y="5349875"/>
            <a:ext cx="1727969" cy="1382375"/>
          </a:xfrm>
          <a:prstGeom prst="rect">
            <a:avLst/>
          </a:prstGeom>
        </p:spPr>
      </p:pic>
    </p:spTree>
    <p:extLst>
      <p:ext uri="{BB962C8B-B14F-4D97-AF65-F5344CB8AC3E}">
        <p14:creationId xmlns:p14="http://schemas.microsoft.com/office/powerpoint/2010/main" val="1734027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EA12-E0C2-4DC6-B310-19B09D0A661A}"/>
              </a:ext>
            </a:extLst>
          </p:cNvPr>
          <p:cNvSpPr>
            <a:spLocks noGrp="1"/>
          </p:cNvSpPr>
          <p:nvPr>
            <p:ph type="title"/>
          </p:nvPr>
        </p:nvSpPr>
        <p:spPr/>
        <p:txBody>
          <a:bodyPr/>
          <a:lstStyle/>
          <a:p>
            <a:r>
              <a:rPr lang="en-US" dirty="0" smtClean="0"/>
              <a:t>Elements of Understating a Problem</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067421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ular Callout 4"/>
          <p:cNvSpPr/>
          <p:nvPr/>
        </p:nvSpPr>
        <p:spPr>
          <a:xfrm>
            <a:off x="8674768" y="1690688"/>
            <a:ext cx="1884145" cy="1905000"/>
          </a:xfrm>
          <a:prstGeom prst="wedgeRoundRectCallout">
            <a:avLst>
              <a:gd name="adj1" fmla="val -93152"/>
              <a:gd name="adj2" fmla="val 39005"/>
              <a:gd name="adj3" fmla="val 16667"/>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solidFill>
                  <a:schemeClr val="tx2"/>
                </a:solidFill>
              </a:rPr>
              <a:t>Mutual understanding of the facts</a:t>
            </a:r>
            <a:endParaRPr lang="en-US" dirty="0">
              <a:solidFill>
                <a:schemeClr val="tx2"/>
              </a:solidFill>
            </a:endParaRPr>
          </a:p>
        </p:txBody>
      </p:sp>
      <p:sp>
        <p:nvSpPr>
          <p:cNvPr id="6" name="Rounded Rectangular Callout 5"/>
          <p:cNvSpPr/>
          <p:nvPr/>
        </p:nvSpPr>
        <p:spPr>
          <a:xfrm>
            <a:off x="8490284" y="5476775"/>
            <a:ext cx="1884145" cy="976012"/>
          </a:xfrm>
          <a:prstGeom prst="wedgeRoundRectCallout">
            <a:avLst>
              <a:gd name="adj1" fmla="val -115630"/>
              <a:gd name="adj2" fmla="val -41344"/>
              <a:gd name="adj3" fmla="val 16667"/>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solidFill>
                  <a:schemeClr val="tx2"/>
                </a:solidFill>
              </a:rPr>
              <a:t>Size of the Problem. Work from outside in.</a:t>
            </a:r>
            <a:endParaRPr lang="en-US" dirty="0">
              <a:solidFill>
                <a:schemeClr val="tx2"/>
              </a:solidFill>
            </a:endParaRPr>
          </a:p>
        </p:txBody>
      </p:sp>
      <p:sp>
        <p:nvSpPr>
          <p:cNvPr id="7" name="Rounded Rectangular Callout 6"/>
          <p:cNvSpPr/>
          <p:nvPr/>
        </p:nvSpPr>
        <p:spPr>
          <a:xfrm>
            <a:off x="1587366" y="1796883"/>
            <a:ext cx="1884145" cy="1905000"/>
          </a:xfrm>
          <a:prstGeom prst="wedgeRoundRectCallout">
            <a:avLst>
              <a:gd name="adj1" fmla="val 88713"/>
              <a:gd name="adj2" fmla="val 28899"/>
              <a:gd name="adj3" fmla="val 16667"/>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solidFill>
                  <a:schemeClr val="tx2"/>
                </a:solidFill>
              </a:rPr>
              <a:t>Related systems. Work from outside in.</a:t>
            </a:r>
            <a:endParaRPr lang="en-US" dirty="0">
              <a:solidFill>
                <a:schemeClr val="tx2"/>
              </a:solidFill>
            </a:endParaRPr>
          </a:p>
        </p:txBody>
      </p:sp>
    </p:spTree>
    <p:extLst>
      <p:ext uri="{BB962C8B-B14F-4D97-AF65-F5344CB8AC3E}">
        <p14:creationId xmlns:p14="http://schemas.microsoft.com/office/powerpoint/2010/main" val="405998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 1</a:t>
            </a:r>
            <a:endParaRPr lang="en-US" dirty="0"/>
          </a:p>
        </p:txBody>
      </p:sp>
      <p:sp>
        <p:nvSpPr>
          <p:cNvPr id="3" name="Content Placeholder 2"/>
          <p:cNvSpPr>
            <a:spLocks noGrp="1"/>
          </p:cNvSpPr>
          <p:nvPr>
            <p:ph idx="1"/>
          </p:nvPr>
        </p:nvSpPr>
        <p:spPr/>
        <p:txBody>
          <a:bodyPr/>
          <a:lstStyle/>
          <a:p>
            <a:r>
              <a:rPr lang="en-US" dirty="0" smtClean="0"/>
              <a:t>Problem: </a:t>
            </a:r>
            <a:r>
              <a:rPr lang="en-US" b="1" dirty="0" smtClean="0"/>
              <a:t>This computer will not turn on</a:t>
            </a:r>
          </a:p>
          <a:p>
            <a:r>
              <a:rPr lang="en-US" dirty="0" smtClean="0"/>
              <a:t>What assumptions could I be making?</a:t>
            </a:r>
          </a:p>
          <a:p>
            <a:r>
              <a:rPr lang="en-US" dirty="0" smtClean="0"/>
              <a:t>What is the scope? Broadest scope? Work outside in</a:t>
            </a:r>
          </a:p>
          <a:p>
            <a:r>
              <a:rPr lang="en-US" dirty="0" smtClean="0"/>
              <a:t>What are the Interdependencies: Work outside in</a:t>
            </a:r>
            <a:endParaRPr lang="en-US" dirty="0"/>
          </a:p>
        </p:txBody>
      </p:sp>
    </p:spTree>
    <p:extLst>
      <p:ext uri="{BB962C8B-B14F-4D97-AF65-F5344CB8AC3E}">
        <p14:creationId xmlns:p14="http://schemas.microsoft.com/office/powerpoint/2010/main" val="396666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 2</a:t>
            </a:r>
            <a:endParaRPr lang="en-US" dirty="0"/>
          </a:p>
        </p:txBody>
      </p:sp>
      <p:sp>
        <p:nvSpPr>
          <p:cNvPr id="3" name="Content Placeholder 2"/>
          <p:cNvSpPr>
            <a:spLocks noGrp="1"/>
          </p:cNvSpPr>
          <p:nvPr>
            <p:ph idx="1"/>
          </p:nvPr>
        </p:nvSpPr>
        <p:spPr/>
        <p:txBody>
          <a:bodyPr/>
          <a:lstStyle/>
          <a:p>
            <a:r>
              <a:rPr lang="en-US" dirty="0" smtClean="0"/>
              <a:t>Your roommate says the apartment Wi-Fi is not working.</a:t>
            </a:r>
          </a:p>
          <a:p>
            <a:r>
              <a:rPr lang="en-US" dirty="0" smtClean="0"/>
              <a:t>Assumptions?</a:t>
            </a:r>
          </a:p>
          <a:p>
            <a:r>
              <a:rPr lang="en-US" dirty="0" smtClean="0"/>
              <a:t>Scope?</a:t>
            </a:r>
          </a:p>
          <a:p>
            <a:r>
              <a:rPr lang="en-US" dirty="0" smtClean="0"/>
              <a:t>Inter-dependencies? </a:t>
            </a:r>
            <a:endParaRPr lang="en-US" dirty="0"/>
          </a:p>
        </p:txBody>
      </p:sp>
    </p:spTree>
    <p:extLst>
      <p:ext uri="{BB962C8B-B14F-4D97-AF65-F5344CB8AC3E}">
        <p14:creationId xmlns:p14="http://schemas.microsoft.com/office/powerpoint/2010/main" val="8537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Root Cause Identification</a:t>
            </a:r>
            <a:endParaRPr lang="en-US" dirty="0"/>
          </a:p>
        </p:txBody>
      </p:sp>
      <p:sp>
        <p:nvSpPr>
          <p:cNvPr id="5" name="Text Placeholder 4"/>
          <p:cNvSpPr>
            <a:spLocks noGrp="1"/>
          </p:cNvSpPr>
          <p:nvPr>
            <p:ph type="body" idx="1"/>
          </p:nvPr>
        </p:nvSpPr>
        <p:spPr/>
        <p:txBody>
          <a:bodyPr/>
          <a:lstStyle/>
          <a:p>
            <a:r>
              <a:rPr lang="en-US" dirty="0" smtClean="0"/>
              <a:t>Process of Elimination</a:t>
            </a:r>
            <a:endParaRPr lang="en-US" dirty="0"/>
          </a:p>
        </p:txBody>
      </p:sp>
      <p:sp>
        <p:nvSpPr>
          <p:cNvPr id="6" name="Content Placeholder 5"/>
          <p:cNvSpPr>
            <a:spLocks noGrp="1"/>
          </p:cNvSpPr>
          <p:nvPr>
            <p:ph sz="half" idx="2"/>
          </p:nvPr>
        </p:nvSpPr>
        <p:spPr/>
        <p:txBody>
          <a:bodyPr/>
          <a:lstStyle/>
          <a:p>
            <a:r>
              <a:rPr lang="en-US" dirty="0" smtClean="0"/>
              <a:t>Eliminate factors until the problem is identified or isolated.</a:t>
            </a:r>
            <a:endParaRPr lang="en-US" dirty="0"/>
          </a:p>
        </p:txBody>
      </p:sp>
      <p:sp>
        <p:nvSpPr>
          <p:cNvPr id="7" name="Text Placeholder 6"/>
          <p:cNvSpPr>
            <a:spLocks noGrp="1"/>
          </p:cNvSpPr>
          <p:nvPr>
            <p:ph type="body" sz="quarter" idx="3"/>
          </p:nvPr>
        </p:nvSpPr>
        <p:spPr/>
        <p:txBody>
          <a:bodyPr/>
          <a:lstStyle/>
          <a:p>
            <a:r>
              <a:rPr lang="en-US" dirty="0" smtClean="0"/>
              <a:t>Successive Refinement</a:t>
            </a:r>
            <a:endParaRPr lang="en-US" dirty="0"/>
          </a:p>
        </p:txBody>
      </p:sp>
      <p:sp>
        <p:nvSpPr>
          <p:cNvPr id="8" name="Content Placeholder 7"/>
          <p:cNvSpPr>
            <a:spLocks noGrp="1"/>
          </p:cNvSpPr>
          <p:nvPr>
            <p:ph sz="quarter" idx="4"/>
          </p:nvPr>
        </p:nvSpPr>
        <p:spPr/>
        <p:txBody>
          <a:bodyPr/>
          <a:lstStyle/>
          <a:p>
            <a:r>
              <a:rPr lang="en-US" dirty="0" smtClean="0"/>
              <a:t>Introduce factors until the problem re-appears. </a:t>
            </a:r>
          </a:p>
        </p:txBody>
      </p:sp>
    </p:spTree>
    <p:extLst>
      <p:ext uri="{BB962C8B-B14F-4D97-AF65-F5344CB8AC3E}">
        <p14:creationId xmlns:p14="http://schemas.microsoft.com/office/powerpoint/2010/main" val="348872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Process of elimination</a:t>
            </a:r>
            <a:endParaRPr lang="en-US" dirty="0"/>
          </a:p>
        </p:txBody>
      </p:sp>
      <p:pic>
        <p:nvPicPr>
          <p:cNvPr id="9" name="Content Placeholder 8"/>
          <p:cNvPicPr>
            <a:picLocks noGrp="1" noChangeAspect="1"/>
          </p:cNvPicPr>
          <p:nvPr>
            <p:ph idx="1"/>
          </p:nvPr>
        </p:nvPicPr>
        <p:blipFill>
          <a:blip r:embed="rId2"/>
          <a:stretch>
            <a:fillRect/>
          </a:stretch>
        </p:blipFill>
        <p:spPr>
          <a:xfrm>
            <a:off x="2261701" y="1613569"/>
            <a:ext cx="7668598" cy="4882341"/>
          </a:xfrm>
          <a:prstGeom prst="rect">
            <a:avLst/>
          </a:prstGeom>
        </p:spPr>
      </p:pic>
    </p:spTree>
    <p:extLst>
      <p:ext uri="{BB962C8B-B14F-4D97-AF65-F5344CB8AC3E}">
        <p14:creationId xmlns:p14="http://schemas.microsoft.com/office/powerpoint/2010/main" val="24155133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TotalTime>
  <Words>580</Words>
  <Application>Microsoft Office PowerPoint</Application>
  <PresentationFormat>Widescreen</PresentationFormat>
  <Paragraphs>82</Paragraphs>
  <Slides>17</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IST346: Debugging and Troubleshooting</vt:lpstr>
      <vt:lpstr>Agenda</vt:lpstr>
      <vt:lpstr>Discussion Questions</vt:lpstr>
      <vt:lpstr>Lab Debrief</vt:lpstr>
      <vt:lpstr>Elements of Understating a Problem</vt:lpstr>
      <vt:lpstr>Class Example 1</vt:lpstr>
      <vt:lpstr>Class Example 2</vt:lpstr>
      <vt:lpstr>Root Cause Identification</vt:lpstr>
      <vt:lpstr>Process of elimination</vt:lpstr>
      <vt:lpstr>Class Example 3</vt:lpstr>
      <vt:lpstr>Class example 4</vt:lpstr>
      <vt:lpstr>You can practice this skill!</vt:lpstr>
      <vt:lpstr>Group Activity</vt:lpstr>
      <vt:lpstr>Details of Group Activity</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31</cp:revision>
  <dcterms:created xsi:type="dcterms:W3CDTF">2018-06-15T01:33:02Z</dcterms:created>
  <dcterms:modified xsi:type="dcterms:W3CDTF">2018-10-25T20:06:24Z</dcterms:modified>
</cp:coreProperties>
</file>