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25"/>
  </p:notesMasterIdLst>
  <p:sldIdLst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71300" autoAdjust="0"/>
  </p:normalViewPr>
  <p:slideViewPr>
    <p:cSldViewPr>
      <p:cViewPr varScale="1">
        <p:scale>
          <a:sx n="91" d="100"/>
          <a:sy n="91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E509E-7B72-4147-96FD-1CB06506361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20E46C88-E106-4735-AC4A-7F92244E4FC1}">
      <dgm:prSet phldrT="[Text]"/>
      <dgm:spPr/>
      <dgm:t>
        <a:bodyPr/>
        <a:lstStyle/>
        <a:p>
          <a:r>
            <a:rPr lang="en-US" b="1" dirty="0" smtClean="0"/>
            <a:t>Assumptions</a:t>
          </a:r>
          <a:endParaRPr lang="en-US" b="1" dirty="0"/>
        </a:p>
      </dgm:t>
    </dgm:pt>
    <dgm:pt modelId="{871F1A8F-4B7A-4C44-B7BB-FF3644B05AC2}" type="parTrans" cxnId="{A4ECAF65-67F7-4E0E-846D-39BC5F8EC47B}">
      <dgm:prSet/>
      <dgm:spPr/>
      <dgm:t>
        <a:bodyPr/>
        <a:lstStyle/>
        <a:p>
          <a:endParaRPr lang="en-US"/>
        </a:p>
      </dgm:t>
    </dgm:pt>
    <dgm:pt modelId="{24514F07-6147-4420-A13A-52349C42A138}" type="sibTrans" cxnId="{A4ECAF65-67F7-4E0E-846D-39BC5F8EC47B}">
      <dgm:prSet/>
      <dgm:spPr/>
      <dgm:t>
        <a:bodyPr/>
        <a:lstStyle/>
        <a:p>
          <a:endParaRPr lang="en-US"/>
        </a:p>
      </dgm:t>
    </dgm:pt>
    <dgm:pt modelId="{175B0C32-FD47-4F4F-96B8-46138CA75E69}">
      <dgm:prSet phldrT="[Text]"/>
      <dgm:spPr/>
      <dgm:t>
        <a:bodyPr/>
        <a:lstStyle/>
        <a:p>
          <a:r>
            <a:rPr lang="en-US" b="1" dirty="0" smtClean="0"/>
            <a:t>Scope</a:t>
          </a:r>
          <a:endParaRPr lang="en-US" b="1" dirty="0"/>
        </a:p>
      </dgm:t>
    </dgm:pt>
    <dgm:pt modelId="{9487EB0F-2D4B-4933-A776-819B6AF4EC9E}" type="parTrans" cxnId="{05690BD3-6132-481F-A73B-927577F95A86}">
      <dgm:prSet/>
      <dgm:spPr/>
      <dgm:t>
        <a:bodyPr/>
        <a:lstStyle/>
        <a:p>
          <a:endParaRPr lang="en-US"/>
        </a:p>
      </dgm:t>
    </dgm:pt>
    <dgm:pt modelId="{465A261A-1EB9-4951-BE17-7FEFC8D15025}" type="sibTrans" cxnId="{05690BD3-6132-481F-A73B-927577F95A86}">
      <dgm:prSet/>
      <dgm:spPr/>
      <dgm:t>
        <a:bodyPr/>
        <a:lstStyle/>
        <a:p>
          <a:endParaRPr lang="en-US"/>
        </a:p>
      </dgm:t>
    </dgm:pt>
    <dgm:pt modelId="{2A1C5313-DA77-4AC4-88EE-92BBCC2DE260}">
      <dgm:prSet phldrT="[Text]" custT="1"/>
      <dgm:spPr/>
      <dgm:t>
        <a:bodyPr/>
        <a:lstStyle/>
        <a:p>
          <a:r>
            <a:rPr lang="en-US" sz="1800" b="1" dirty="0" smtClean="0"/>
            <a:t>Inter-dependencies</a:t>
          </a:r>
          <a:endParaRPr lang="en-US" sz="1400" b="1" dirty="0"/>
        </a:p>
      </dgm:t>
    </dgm:pt>
    <dgm:pt modelId="{075E2558-41A1-4761-B19C-173E794123B3}" type="parTrans" cxnId="{FDA212CA-07F1-49E8-93DE-15610E03682B}">
      <dgm:prSet/>
      <dgm:spPr/>
      <dgm:t>
        <a:bodyPr/>
        <a:lstStyle/>
        <a:p>
          <a:endParaRPr lang="en-US"/>
        </a:p>
      </dgm:t>
    </dgm:pt>
    <dgm:pt modelId="{4FE20960-AA2A-4AB0-9C86-D1E7F3FEB619}" type="sibTrans" cxnId="{FDA212CA-07F1-49E8-93DE-15610E03682B}">
      <dgm:prSet/>
      <dgm:spPr/>
      <dgm:t>
        <a:bodyPr/>
        <a:lstStyle/>
        <a:p>
          <a:endParaRPr lang="en-US"/>
        </a:p>
      </dgm:t>
    </dgm:pt>
    <dgm:pt modelId="{D54C8427-C583-4779-95B2-F1F8B0DB5B8D}" type="pres">
      <dgm:prSet presAssocID="{4A5E509E-7B72-4147-96FD-1CB06506361E}" presName="compositeShape" presStyleCnt="0">
        <dgm:presLayoutVars>
          <dgm:chMax val="7"/>
          <dgm:dir/>
          <dgm:resizeHandles val="exact"/>
        </dgm:presLayoutVars>
      </dgm:prSet>
      <dgm:spPr/>
    </dgm:pt>
    <dgm:pt modelId="{42A91390-B337-46D6-A723-093768AA3481}" type="pres">
      <dgm:prSet presAssocID="{4A5E509E-7B72-4147-96FD-1CB06506361E}" presName="wedge1" presStyleLbl="node1" presStyleIdx="0" presStyleCnt="3"/>
      <dgm:spPr/>
      <dgm:t>
        <a:bodyPr/>
        <a:lstStyle/>
        <a:p>
          <a:endParaRPr lang="en-US"/>
        </a:p>
      </dgm:t>
    </dgm:pt>
    <dgm:pt modelId="{7F5A73A2-47F1-4F87-A06C-67F1EFC89C8F}" type="pres">
      <dgm:prSet presAssocID="{4A5E509E-7B72-4147-96FD-1CB06506361E}" presName="dummy1a" presStyleCnt="0"/>
      <dgm:spPr/>
    </dgm:pt>
    <dgm:pt modelId="{2CF127E1-B831-4AD6-87AF-86E7A5724A6F}" type="pres">
      <dgm:prSet presAssocID="{4A5E509E-7B72-4147-96FD-1CB06506361E}" presName="dummy1b" presStyleCnt="0"/>
      <dgm:spPr/>
    </dgm:pt>
    <dgm:pt modelId="{319C315B-6A49-4B45-B196-25838B267716}" type="pres">
      <dgm:prSet presAssocID="{4A5E509E-7B72-4147-96FD-1CB06506361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0E133-D4B5-4477-BFF0-B33C675D3F9C}" type="pres">
      <dgm:prSet presAssocID="{4A5E509E-7B72-4147-96FD-1CB06506361E}" presName="wedge2" presStyleLbl="node1" presStyleIdx="1" presStyleCnt="3"/>
      <dgm:spPr/>
      <dgm:t>
        <a:bodyPr/>
        <a:lstStyle/>
        <a:p>
          <a:endParaRPr lang="en-US"/>
        </a:p>
      </dgm:t>
    </dgm:pt>
    <dgm:pt modelId="{0D339B17-665B-40EF-A78A-B5F4CCB33C06}" type="pres">
      <dgm:prSet presAssocID="{4A5E509E-7B72-4147-96FD-1CB06506361E}" presName="dummy2a" presStyleCnt="0"/>
      <dgm:spPr/>
    </dgm:pt>
    <dgm:pt modelId="{42A8BBE6-F4A1-4105-A5E7-AFA06A95DDCC}" type="pres">
      <dgm:prSet presAssocID="{4A5E509E-7B72-4147-96FD-1CB06506361E}" presName="dummy2b" presStyleCnt="0"/>
      <dgm:spPr/>
    </dgm:pt>
    <dgm:pt modelId="{082F0C03-888F-41A4-92F8-1CFA355AB157}" type="pres">
      <dgm:prSet presAssocID="{4A5E509E-7B72-4147-96FD-1CB06506361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2BBBC-4AED-4C96-971A-67BFFF6625CE}" type="pres">
      <dgm:prSet presAssocID="{4A5E509E-7B72-4147-96FD-1CB06506361E}" presName="wedge3" presStyleLbl="node1" presStyleIdx="2" presStyleCnt="3"/>
      <dgm:spPr/>
      <dgm:t>
        <a:bodyPr/>
        <a:lstStyle/>
        <a:p>
          <a:endParaRPr lang="en-US"/>
        </a:p>
      </dgm:t>
    </dgm:pt>
    <dgm:pt modelId="{B3D19C18-2803-43B8-AB61-FCD7F313C2DA}" type="pres">
      <dgm:prSet presAssocID="{4A5E509E-7B72-4147-96FD-1CB06506361E}" presName="dummy3a" presStyleCnt="0"/>
      <dgm:spPr/>
    </dgm:pt>
    <dgm:pt modelId="{2BB9190C-EC4F-4D65-982B-C3A29B659C35}" type="pres">
      <dgm:prSet presAssocID="{4A5E509E-7B72-4147-96FD-1CB06506361E}" presName="dummy3b" presStyleCnt="0"/>
      <dgm:spPr/>
    </dgm:pt>
    <dgm:pt modelId="{C42078D1-EA7E-4252-ACD4-3CF5CEDA1599}" type="pres">
      <dgm:prSet presAssocID="{4A5E509E-7B72-4147-96FD-1CB06506361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FB55E-01A3-4EB8-8933-31B266FE43D8}" type="pres">
      <dgm:prSet presAssocID="{24514F07-6147-4420-A13A-52349C42A138}" presName="arrowWedge1" presStyleLbl="fgSibTrans2D1" presStyleIdx="0" presStyleCnt="3"/>
      <dgm:spPr/>
    </dgm:pt>
    <dgm:pt modelId="{104B2370-B0C4-43DA-9BAB-8AC53C7E5C87}" type="pres">
      <dgm:prSet presAssocID="{465A261A-1EB9-4951-BE17-7FEFC8D15025}" presName="arrowWedge2" presStyleLbl="fgSibTrans2D1" presStyleIdx="1" presStyleCnt="3"/>
      <dgm:spPr/>
    </dgm:pt>
    <dgm:pt modelId="{3965399B-3729-46B4-AD0D-72B9B6B91D11}" type="pres">
      <dgm:prSet presAssocID="{4FE20960-AA2A-4AB0-9C86-D1E7F3FEB619}" presName="arrowWedge3" presStyleLbl="fgSibTrans2D1" presStyleIdx="2" presStyleCnt="3"/>
      <dgm:spPr/>
    </dgm:pt>
  </dgm:ptLst>
  <dgm:cxnLst>
    <dgm:cxn modelId="{62AE52D4-5256-4D5E-B630-F097E0FA2738}" type="presOf" srcId="{175B0C32-FD47-4F4F-96B8-46138CA75E69}" destId="{77D0E133-D4B5-4477-BFF0-B33C675D3F9C}" srcOrd="0" destOrd="0" presId="urn:microsoft.com/office/officeart/2005/8/layout/cycle8"/>
    <dgm:cxn modelId="{05690BD3-6132-481F-A73B-927577F95A86}" srcId="{4A5E509E-7B72-4147-96FD-1CB06506361E}" destId="{175B0C32-FD47-4F4F-96B8-46138CA75E69}" srcOrd="1" destOrd="0" parTransId="{9487EB0F-2D4B-4933-A776-819B6AF4EC9E}" sibTransId="{465A261A-1EB9-4951-BE17-7FEFC8D15025}"/>
    <dgm:cxn modelId="{2276AC45-CC9D-4DB2-A775-BA59ED8D752C}" type="presOf" srcId="{2A1C5313-DA77-4AC4-88EE-92BBCC2DE260}" destId="{7C42BBBC-4AED-4C96-971A-67BFFF6625CE}" srcOrd="0" destOrd="0" presId="urn:microsoft.com/office/officeart/2005/8/layout/cycle8"/>
    <dgm:cxn modelId="{66287E99-DC0E-4D9E-8225-3CE892BA74F8}" type="presOf" srcId="{20E46C88-E106-4735-AC4A-7F92244E4FC1}" destId="{42A91390-B337-46D6-A723-093768AA3481}" srcOrd="0" destOrd="0" presId="urn:microsoft.com/office/officeart/2005/8/layout/cycle8"/>
    <dgm:cxn modelId="{EA001D67-69C8-4DEB-B01F-891A0E886E7A}" type="presOf" srcId="{175B0C32-FD47-4F4F-96B8-46138CA75E69}" destId="{082F0C03-888F-41A4-92F8-1CFA355AB157}" srcOrd="1" destOrd="0" presId="urn:microsoft.com/office/officeart/2005/8/layout/cycle8"/>
    <dgm:cxn modelId="{3F71BDC5-BE7C-45FC-9236-BAB7D986EA2F}" type="presOf" srcId="{4A5E509E-7B72-4147-96FD-1CB06506361E}" destId="{D54C8427-C583-4779-95B2-F1F8B0DB5B8D}" srcOrd="0" destOrd="0" presId="urn:microsoft.com/office/officeart/2005/8/layout/cycle8"/>
    <dgm:cxn modelId="{CB2E3193-77D3-4DE9-A686-FA343D18BCBE}" type="presOf" srcId="{2A1C5313-DA77-4AC4-88EE-92BBCC2DE260}" destId="{C42078D1-EA7E-4252-ACD4-3CF5CEDA1599}" srcOrd="1" destOrd="0" presId="urn:microsoft.com/office/officeart/2005/8/layout/cycle8"/>
    <dgm:cxn modelId="{A4ECAF65-67F7-4E0E-846D-39BC5F8EC47B}" srcId="{4A5E509E-7B72-4147-96FD-1CB06506361E}" destId="{20E46C88-E106-4735-AC4A-7F92244E4FC1}" srcOrd="0" destOrd="0" parTransId="{871F1A8F-4B7A-4C44-B7BB-FF3644B05AC2}" sibTransId="{24514F07-6147-4420-A13A-52349C42A138}"/>
    <dgm:cxn modelId="{FDA212CA-07F1-49E8-93DE-15610E03682B}" srcId="{4A5E509E-7B72-4147-96FD-1CB06506361E}" destId="{2A1C5313-DA77-4AC4-88EE-92BBCC2DE260}" srcOrd="2" destOrd="0" parTransId="{075E2558-41A1-4761-B19C-173E794123B3}" sibTransId="{4FE20960-AA2A-4AB0-9C86-D1E7F3FEB619}"/>
    <dgm:cxn modelId="{81F6CC17-E261-4420-A8D7-ABE463B4BB75}" type="presOf" srcId="{20E46C88-E106-4735-AC4A-7F92244E4FC1}" destId="{319C315B-6A49-4B45-B196-25838B267716}" srcOrd="1" destOrd="0" presId="urn:microsoft.com/office/officeart/2005/8/layout/cycle8"/>
    <dgm:cxn modelId="{9CDC989C-443E-4878-B66C-843AFA398142}" type="presParOf" srcId="{D54C8427-C583-4779-95B2-F1F8B0DB5B8D}" destId="{42A91390-B337-46D6-A723-093768AA3481}" srcOrd="0" destOrd="0" presId="urn:microsoft.com/office/officeart/2005/8/layout/cycle8"/>
    <dgm:cxn modelId="{0D615E0D-E432-422C-8384-361B0EC5E397}" type="presParOf" srcId="{D54C8427-C583-4779-95B2-F1F8B0DB5B8D}" destId="{7F5A73A2-47F1-4F87-A06C-67F1EFC89C8F}" srcOrd="1" destOrd="0" presId="urn:microsoft.com/office/officeart/2005/8/layout/cycle8"/>
    <dgm:cxn modelId="{224C63B4-2194-4EFD-8AF5-ECB3949A34FC}" type="presParOf" srcId="{D54C8427-C583-4779-95B2-F1F8B0DB5B8D}" destId="{2CF127E1-B831-4AD6-87AF-86E7A5724A6F}" srcOrd="2" destOrd="0" presId="urn:microsoft.com/office/officeart/2005/8/layout/cycle8"/>
    <dgm:cxn modelId="{C1D6B712-2A07-4554-9425-1B60E1DB848C}" type="presParOf" srcId="{D54C8427-C583-4779-95B2-F1F8B0DB5B8D}" destId="{319C315B-6A49-4B45-B196-25838B267716}" srcOrd="3" destOrd="0" presId="urn:microsoft.com/office/officeart/2005/8/layout/cycle8"/>
    <dgm:cxn modelId="{CDCA39B7-E937-43F8-A0B8-0ED593C1171D}" type="presParOf" srcId="{D54C8427-C583-4779-95B2-F1F8B0DB5B8D}" destId="{77D0E133-D4B5-4477-BFF0-B33C675D3F9C}" srcOrd="4" destOrd="0" presId="urn:microsoft.com/office/officeart/2005/8/layout/cycle8"/>
    <dgm:cxn modelId="{77F9ACB9-11E2-4C99-A10F-4D3407232447}" type="presParOf" srcId="{D54C8427-C583-4779-95B2-F1F8B0DB5B8D}" destId="{0D339B17-665B-40EF-A78A-B5F4CCB33C06}" srcOrd="5" destOrd="0" presId="urn:microsoft.com/office/officeart/2005/8/layout/cycle8"/>
    <dgm:cxn modelId="{39F0A7BA-DC1B-4FCB-AEE5-2F6414E889CE}" type="presParOf" srcId="{D54C8427-C583-4779-95B2-F1F8B0DB5B8D}" destId="{42A8BBE6-F4A1-4105-A5E7-AFA06A95DDCC}" srcOrd="6" destOrd="0" presId="urn:microsoft.com/office/officeart/2005/8/layout/cycle8"/>
    <dgm:cxn modelId="{EAFD0B04-627A-4871-9F0B-D9D3CDB873FA}" type="presParOf" srcId="{D54C8427-C583-4779-95B2-F1F8B0DB5B8D}" destId="{082F0C03-888F-41A4-92F8-1CFA355AB157}" srcOrd="7" destOrd="0" presId="urn:microsoft.com/office/officeart/2005/8/layout/cycle8"/>
    <dgm:cxn modelId="{194C2750-7E87-4590-9A45-A0BBD9F4ADB8}" type="presParOf" srcId="{D54C8427-C583-4779-95B2-F1F8B0DB5B8D}" destId="{7C42BBBC-4AED-4C96-971A-67BFFF6625CE}" srcOrd="8" destOrd="0" presId="urn:microsoft.com/office/officeart/2005/8/layout/cycle8"/>
    <dgm:cxn modelId="{A4407C69-DE90-4687-9393-E8C9691D1FD1}" type="presParOf" srcId="{D54C8427-C583-4779-95B2-F1F8B0DB5B8D}" destId="{B3D19C18-2803-43B8-AB61-FCD7F313C2DA}" srcOrd="9" destOrd="0" presId="urn:microsoft.com/office/officeart/2005/8/layout/cycle8"/>
    <dgm:cxn modelId="{CDC2756A-DC15-4B82-A072-CFC0C8EC4AC9}" type="presParOf" srcId="{D54C8427-C583-4779-95B2-F1F8B0DB5B8D}" destId="{2BB9190C-EC4F-4D65-982B-C3A29B659C35}" srcOrd="10" destOrd="0" presId="urn:microsoft.com/office/officeart/2005/8/layout/cycle8"/>
    <dgm:cxn modelId="{6A83C791-04F7-4729-8184-193FB8C8B503}" type="presParOf" srcId="{D54C8427-C583-4779-95B2-F1F8B0DB5B8D}" destId="{C42078D1-EA7E-4252-ACD4-3CF5CEDA1599}" srcOrd="11" destOrd="0" presId="urn:microsoft.com/office/officeart/2005/8/layout/cycle8"/>
    <dgm:cxn modelId="{852883DE-4189-4098-8540-D22EFB5BF51D}" type="presParOf" srcId="{D54C8427-C583-4779-95B2-F1F8B0DB5B8D}" destId="{4F1FB55E-01A3-4EB8-8933-31B266FE43D8}" srcOrd="12" destOrd="0" presId="urn:microsoft.com/office/officeart/2005/8/layout/cycle8"/>
    <dgm:cxn modelId="{E45F504A-6911-4CB3-AB0D-B59995EAC0BA}" type="presParOf" srcId="{D54C8427-C583-4779-95B2-F1F8B0DB5B8D}" destId="{104B2370-B0C4-43DA-9BAB-8AC53C7E5C87}" srcOrd="13" destOrd="0" presId="urn:microsoft.com/office/officeart/2005/8/layout/cycle8"/>
    <dgm:cxn modelId="{8FF52D4B-CE4D-428E-B2AA-CF239FD58EB5}" type="presParOf" srcId="{D54C8427-C583-4779-95B2-F1F8B0DB5B8D}" destId="{3965399B-3729-46B4-AD0D-72B9B6B91D1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91390-B337-46D6-A723-093768AA3481}">
      <dsp:nvSpPr>
        <dsp:cNvPr id="0" name=""/>
        <dsp:cNvSpPr/>
      </dsp:nvSpPr>
      <dsp:spPr>
        <a:xfrm>
          <a:off x="2149883" y="341757"/>
          <a:ext cx="4416552" cy="441655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Assumptions</a:t>
          </a:r>
          <a:endParaRPr lang="en-US" sz="1900" b="1" kern="1200" dirty="0"/>
        </a:p>
      </dsp:txBody>
      <dsp:txXfrm>
        <a:off x="4477511" y="1277645"/>
        <a:ext cx="1577340" cy="1314450"/>
      </dsp:txXfrm>
    </dsp:sp>
    <dsp:sp modelId="{77D0E133-D4B5-4477-BFF0-B33C675D3F9C}">
      <dsp:nvSpPr>
        <dsp:cNvPr id="0" name=""/>
        <dsp:cNvSpPr/>
      </dsp:nvSpPr>
      <dsp:spPr>
        <a:xfrm>
          <a:off x="2058923" y="499491"/>
          <a:ext cx="4416552" cy="441655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Scope</a:t>
          </a:r>
          <a:endParaRPr lang="en-US" sz="1900" b="1" kern="1200" dirty="0"/>
        </a:p>
      </dsp:txBody>
      <dsp:txXfrm>
        <a:off x="3110484" y="3364992"/>
        <a:ext cx="2366010" cy="1156716"/>
      </dsp:txXfrm>
    </dsp:sp>
    <dsp:sp modelId="{7C42BBBC-4AED-4C96-971A-67BFFF6625CE}">
      <dsp:nvSpPr>
        <dsp:cNvPr id="0" name=""/>
        <dsp:cNvSpPr/>
      </dsp:nvSpPr>
      <dsp:spPr>
        <a:xfrm>
          <a:off x="1967964" y="341757"/>
          <a:ext cx="4416552" cy="441655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Inter-dependencies</a:t>
          </a:r>
          <a:endParaRPr lang="en-US" sz="1400" b="1" kern="1200" dirty="0"/>
        </a:p>
      </dsp:txBody>
      <dsp:txXfrm>
        <a:off x="2479547" y="1277645"/>
        <a:ext cx="1577340" cy="1314450"/>
      </dsp:txXfrm>
    </dsp:sp>
    <dsp:sp modelId="{4F1FB55E-01A3-4EB8-8933-31B266FE43D8}">
      <dsp:nvSpPr>
        <dsp:cNvPr id="0" name=""/>
        <dsp:cNvSpPr/>
      </dsp:nvSpPr>
      <dsp:spPr>
        <a:xfrm>
          <a:off x="1876842" y="68351"/>
          <a:ext cx="4963363" cy="49633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B2370-B0C4-43DA-9BAB-8AC53C7E5C87}">
      <dsp:nvSpPr>
        <dsp:cNvPr id="0" name=""/>
        <dsp:cNvSpPr/>
      </dsp:nvSpPr>
      <dsp:spPr>
        <a:xfrm>
          <a:off x="1785518" y="225806"/>
          <a:ext cx="4963363" cy="49633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5399B-3729-46B4-AD0D-72B9B6B91D11}">
      <dsp:nvSpPr>
        <dsp:cNvPr id="0" name=""/>
        <dsp:cNvSpPr/>
      </dsp:nvSpPr>
      <dsp:spPr>
        <a:xfrm>
          <a:off x="1694193" y="68351"/>
          <a:ext cx="4963363" cy="49633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4977-E15D-44E3-BA21-7D9ACD681114}" type="datetime1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A766-BB77-4B06-BF9E-B56ABEE60FE1}" type="datetime1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FDDC-DA19-4A24-89E2-B7AAE57617D5}" type="datetime1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9F8B-C150-48DD-AF2D-F4F0BFF2C19E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F8D5-F479-4E19-9CBA-86C42A00C0DC}" type="datetime1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83B5-4232-4B9B-8609-5839E9554E6D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CEFA-7EC1-40B6-8F17-AA58404DF363}" type="datetime1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C2C-B6E5-419A-8EA4-73685B0906A8}" type="datetime1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FBAC-5AC1-4D1A-AD58-C2C05F467B88}" type="datetime1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5B28-3915-4396-BCF0-58944C50D919}" type="datetime1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5FF6-B420-44E2-8188-E5F2EF2EB87B}" type="datetime1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FCF3-1813-426D-A66C-DED0F36F1DCC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\\centos5\linsha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\\centos5\linsha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IST346: Troubleshooting Problems</a:t>
            </a:r>
            <a:endParaRPr lang="en-US" dirty="0"/>
          </a:p>
        </p:txBody>
      </p:sp>
      <p:pic>
        <p:nvPicPr>
          <p:cNvPr id="26626" name="Picture 2" descr="G:\IST\Hosting\websites\classes.ischool.syr.edu\ist346\Content\comics\pebka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44000" cy="35052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DCD9-99B6-44EC-B5A1-B12C74628A33}" type="datetime1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3212926" cy="5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fix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you’ve defined the problem, and isolated it, its time to fix it.</a:t>
            </a:r>
          </a:p>
          <a:p>
            <a:r>
              <a:rPr lang="en-US" dirty="0" smtClean="0"/>
              <a:t>Quick fixes:</a:t>
            </a:r>
          </a:p>
          <a:p>
            <a:pPr lvl="1"/>
            <a:r>
              <a:rPr lang="en-US" dirty="0" smtClean="0"/>
              <a:t>Restarting services</a:t>
            </a:r>
          </a:p>
          <a:p>
            <a:pPr lvl="1"/>
            <a:r>
              <a:rPr lang="en-US" dirty="0" smtClean="0"/>
              <a:t>Rebooting the server dependent on services</a:t>
            </a:r>
          </a:p>
          <a:p>
            <a:pPr lvl="1"/>
            <a:r>
              <a:rPr lang="en-US" dirty="0" smtClean="0"/>
              <a:t>Cleaning up disk space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These are quick-fixes and do not address the root cause!!!!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91F-6A79-4E86-BBCC-B1C26AD2EF19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root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 Systematic</a:t>
            </a:r>
          </a:p>
          <a:p>
            <a:pPr lvl="1"/>
            <a:r>
              <a:rPr lang="en-US" dirty="0" smtClean="0"/>
              <a:t>Form a hypothesis or theory</a:t>
            </a:r>
          </a:p>
          <a:p>
            <a:pPr lvl="1"/>
            <a:r>
              <a:rPr lang="en-US" dirty="0" smtClean="0"/>
              <a:t>Test and record the results</a:t>
            </a:r>
          </a:p>
          <a:p>
            <a:pPr lvl="1"/>
            <a:r>
              <a:rPr lang="en-US" dirty="0" smtClean="0"/>
              <a:t>Make changes as necessary</a:t>
            </a:r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Process of elimination</a:t>
            </a:r>
          </a:p>
          <a:p>
            <a:pPr lvl="1"/>
            <a:r>
              <a:rPr lang="en-US" dirty="0" smtClean="0"/>
              <a:t>Successive refinement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Recent changes made to the system or service in question</a:t>
            </a:r>
          </a:p>
          <a:p>
            <a:pPr lvl="1"/>
            <a:r>
              <a:rPr lang="en-US" dirty="0" smtClean="0"/>
              <a:t>Changes risk the opportunity to introduce new problems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2BD4-62EF-43C4-87D7-3E937718DA33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2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Process of Elimination</a:t>
            </a:r>
          </a:p>
          <a:p>
            <a:r>
              <a:rPr lang="en-US" dirty="0" smtClean="0"/>
              <a:t>Remove elements of the system until the problem disappears</a:t>
            </a:r>
          </a:p>
          <a:p>
            <a:r>
              <a:rPr lang="en-US" dirty="0" smtClean="0"/>
              <a:t>Isolate and simplify the problem  to identify the specific issue.</a:t>
            </a:r>
          </a:p>
          <a:p>
            <a:r>
              <a:rPr lang="en-US" b="1" dirty="0" smtClean="0"/>
              <a:t>Successive Refinement</a:t>
            </a:r>
          </a:p>
          <a:p>
            <a:r>
              <a:rPr lang="en-US" dirty="0" smtClean="0"/>
              <a:t>Add components to the system</a:t>
            </a:r>
          </a:p>
          <a:p>
            <a:r>
              <a:rPr lang="en-US" dirty="0" smtClean="0"/>
              <a:t>Each time verify the desired result was achieved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C744-B97A-4A7F-B607-1D4555A16049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Things Once!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179C-5F3F-4E2C-B405-4F13B9B1A5A4}" type="datetime1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3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Fix it once!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Don’t use glue and duct-tape on a problem that requires wood and nails.</a:t>
            </a:r>
          </a:p>
          <a:p>
            <a:endParaRPr lang="en-US" dirty="0" smtClean="0"/>
          </a:p>
          <a:p>
            <a:r>
              <a:rPr lang="en-US" dirty="0" smtClean="0"/>
              <a:t>When a problem seems trivial we often go for the quick fix: (The three R’s)</a:t>
            </a:r>
          </a:p>
          <a:p>
            <a:pPr lvl="1"/>
            <a:r>
              <a:rPr lang="en-US" dirty="0" smtClean="0"/>
              <a:t>Reboot computer</a:t>
            </a:r>
          </a:p>
          <a:p>
            <a:pPr lvl="1"/>
            <a:r>
              <a:rPr lang="en-US" dirty="0" smtClean="0"/>
              <a:t>Restart services</a:t>
            </a:r>
          </a:p>
          <a:p>
            <a:pPr lvl="1"/>
            <a:r>
              <a:rPr lang="en-US" dirty="0" smtClean="0"/>
              <a:t>Restore from backup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Ben Franklin Said “An ounce of prevention is worth a pound of cure.”</a:t>
            </a:r>
          </a:p>
          <a:p>
            <a:pPr lvl="1"/>
            <a:r>
              <a:rPr lang="en-US" dirty="0" smtClean="0"/>
              <a:t>Don’t waste time fixing the same thing again, again, and again.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688-F4A1-44C6-B12F-AF03C62310EC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4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Service Outages…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Fix it quickly!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THEN Fix it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permanently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r>
              <a:rPr lang="en-US" dirty="0" smtClean="0"/>
              <a:t>Get your users back up and running,  ASAP</a:t>
            </a:r>
          </a:p>
          <a:p>
            <a:pPr lvl="1"/>
            <a:r>
              <a:rPr lang="en-US" dirty="0" smtClean="0"/>
              <a:t>That is the top priority first</a:t>
            </a:r>
          </a:p>
          <a:p>
            <a:pPr lvl="1"/>
            <a:r>
              <a:rPr lang="en-US" dirty="0" smtClean="0"/>
              <a:t>Do what you can to make sure it stays up until you can….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Spend time after the fire’s out getting to the root cause and then fixing the heart of the problem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That is the next top priority.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Sometimes you need to dedicate a person to fixing the problem.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715000"/>
            <a:ext cx="78964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you want the problem fixed for good, you need to do </a:t>
            </a:r>
            <a:r>
              <a:rPr lang="en-US" sz="2400" b="1" dirty="0" smtClean="0"/>
              <a:t>both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A4A1-1D80-431D-A9ED-3FD2BF9354F2}" type="datetime1">
              <a:rPr lang="en-US" smtClean="0"/>
              <a:t>4/7/2015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Sometimes a fix is out of your control: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Bad hardware</a:t>
            </a:r>
          </a:p>
          <a:p>
            <a:pPr lvl="1"/>
            <a:r>
              <a:rPr lang="en-US" dirty="0" smtClean="0"/>
              <a:t>Live with it until you can replace it</a:t>
            </a:r>
          </a:p>
          <a:p>
            <a:pPr lvl="1"/>
            <a:r>
              <a:rPr lang="en-US" dirty="0" smtClean="0"/>
              <a:t>Can you move the service elsewhere?</a:t>
            </a:r>
          </a:p>
          <a:p>
            <a:pPr lvl="1"/>
            <a:r>
              <a:rPr lang="en-US" dirty="0" smtClean="0"/>
              <a:t>Virtualization helps here</a:t>
            </a:r>
          </a:p>
          <a:p>
            <a:r>
              <a:rPr lang="en-US" dirty="0" smtClean="0"/>
              <a:t>Some vendors write crappy software</a:t>
            </a:r>
          </a:p>
          <a:p>
            <a:pPr lvl="1"/>
            <a:r>
              <a:rPr lang="en-US" dirty="0" smtClean="0"/>
              <a:t>Memory leaks mean that systems do not release memory when finished and thus become unstable over time.</a:t>
            </a:r>
          </a:p>
          <a:p>
            <a:pPr lvl="1"/>
            <a:r>
              <a:rPr lang="en-US" dirty="0" smtClean="0"/>
              <a:t>Your best bet is to employ “pressure” on the vendor.</a:t>
            </a:r>
          </a:p>
          <a:p>
            <a:r>
              <a:rPr lang="en-US" dirty="0" smtClean="0"/>
              <a:t>Policy issues affect system stability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Too many users with “Root” or “Admin access”</a:t>
            </a:r>
          </a:p>
          <a:p>
            <a:pPr lvl="2"/>
            <a:r>
              <a:rPr lang="en-US" dirty="0" smtClean="0"/>
              <a:t>Physical access to the data center by too many people</a:t>
            </a:r>
          </a:p>
          <a:p>
            <a:pPr lvl="1"/>
            <a:r>
              <a:rPr lang="en-US" dirty="0" smtClean="0"/>
              <a:t>Lobby to have these bad habits changed!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B3F9-994B-4710-89D3-C87E88CA5F01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8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Example…troubleshooting in our Lab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Problem:  I cannot map a drive to </a:t>
            </a:r>
            <a:r>
              <a:rPr lang="en-US" dirty="0" smtClean="0">
                <a:hlinkClick r:id="rId2" action="ppaction://hlinkfile"/>
              </a:rPr>
              <a:t>\\linuxserver\linshare</a:t>
            </a:r>
            <a:r>
              <a:rPr lang="en-US" dirty="0" smtClean="0"/>
              <a:t> </a:t>
            </a:r>
            <a:r>
              <a:rPr lang="en-US" dirty="0" smtClean="0"/>
              <a:t>from my Windows 7 computer.</a:t>
            </a:r>
          </a:p>
          <a:p>
            <a:pPr lvl="1"/>
            <a:r>
              <a:rPr lang="en-US" dirty="0" smtClean="0"/>
              <a:t>First, is the Linux computer powered on? (duh)</a:t>
            </a:r>
          </a:p>
          <a:p>
            <a:pPr lvl="1"/>
            <a:r>
              <a:rPr lang="en-US" dirty="0" smtClean="0"/>
              <a:t>Can you contact the Linux server via other methods (ping, </a:t>
            </a:r>
            <a:r>
              <a:rPr lang="en-US" dirty="0" err="1" smtClean="0"/>
              <a:t>nslookup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If not, then is DNS configured properly?</a:t>
            </a:r>
          </a:p>
          <a:p>
            <a:pPr lvl="1"/>
            <a:r>
              <a:rPr lang="en-US" dirty="0" smtClean="0"/>
              <a:t>Is the Firewall/</a:t>
            </a:r>
            <a:r>
              <a:rPr lang="en-US" dirty="0" err="1" smtClean="0"/>
              <a:t>SELinux</a:t>
            </a:r>
            <a:r>
              <a:rPr lang="en-US" dirty="0" smtClean="0"/>
              <a:t> setting turned on?</a:t>
            </a:r>
          </a:p>
          <a:p>
            <a:pPr lvl="1"/>
            <a:r>
              <a:rPr lang="en-US" dirty="0" smtClean="0"/>
              <a:t>Is Samba installed?</a:t>
            </a:r>
          </a:p>
          <a:p>
            <a:pPr lvl="2"/>
            <a:r>
              <a:rPr lang="en-US" dirty="0"/>
              <a:t>Are the Samba services started (SMB, NMB)?</a:t>
            </a:r>
            <a:endParaRPr lang="en-US" dirty="0" smtClean="0"/>
          </a:p>
          <a:p>
            <a:pPr lvl="2"/>
            <a:r>
              <a:rPr lang="en-US" dirty="0" smtClean="0"/>
              <a:t>DNS Name </a:t>
            </a:r>
            <a:r>
              <a:rPr lang="en-US" dirty="0"/>
              <a:t>setup properly in the 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/hosts and </a:t>
            </a:r>
            <a:r>
              <a:rPr lang="en-US" dirty="0" err="1" smtClean="0"/>
              <a:t>etc</a:t>
            </a:r>
            <a:r>
              <a:rPr lang="en-US" dirty="0" smtClean="0"/>
              <a:t>/hostname files.</a:t>
            </a:r>
          </a:p>
          <a:p>
            <a:pPr lvl="1"/>
            <a:r>
              <a:rPr lang="en-US" dirty="0" smtClean="0"/>
              <a:t>Are the share settings configured correctly  (/</a:t>
            </a:r>
            <a:r>
              <a:rPr lang="en-US" dirty="0" err="1" smtClean="0"/>
              <a:t>etc</a:t>
            </a:r>
            <a:r>
              <a:rPr lang="en-US" dirty="0" smtClean="0"/>
              <a:t>/samba/</a:t>
            </a:r>
            <a:r>
              <a:rPr lang="en-US" dirty="0" err="1" smtClean="0"/>
              <a:t>smb.conf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Do you have permissions to this share?</a:t>
            </a:r>
          </a:p>
          <a:p>
            <a:pPr lvl="2"/>
            <a:r>
              <a:rPr lang="en-US" dirty="0" smtClean="0"/>
              <a:t>Is the group configured with appropriate permissions?</a:t>
            </a:r>
          </a:p>
          <a:p>
            <a:pPr lvl="2"/>
            <a:r>
              <a:rPr lang="en-US" dirty="0" smtClean="0"/>
              <a:t>Is your user a member of this group?</a:t>
            </a:r>
          </a:p>
          <a:p>
            <a:pPr lvl="2"/>
            <a:r>
              <a:rPr lang="en-US" dirty="0" smtClean="0"/>
              <a:t>Does the username/password you’re logged into your Win7 computer match the one setup on the CentOS5 server?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8709-A94B-40A4-9E0F-44B584DBE43F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0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Example…troubleshooting in our Lab, pt.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Problem:  I cannot map a drive to </a:t>
            </a:r>
            <a:r>
              <a:rPr lang="en-US" dirty="0" smtClean="0">
                <a:hlinkClick r:id="rId2" action="ppaction://hlinkfile"/>
              </a:rPr>
              <a:t>\\win2008\winshare</a:t>
            </a:r>
            <a:r>
              <a:rPr lang="en-US" dirty="0" smtClean="0"/>
              <a:t> from my Windows 7 computer.</a:t>
            </a:r>
          </a:p>
          <a:p>
            <a:pPr lvl="1"/>
            <a:r>
              <a:rPr lang="en-US" dirty="0" smtClean="0"/>
              <a:t>First, is the Windows 2008 server powered on? (duh)</a:t>
            </a:r>
          </a:p>
          <a:p>
            <a:pPr lvl="1"/>
            <a:r>
              <a:rPr lang="en-US" dirty="0"/>
              <a:t>Are you logged into your workstation with the appropriate user in your directory (Active Directory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Can you contact the Win2008 server via other methods (ping, </a:t>
            </a:r>
            <a:r>
              <a:rPr lang="en-US" dirty="0" err="1" smtClean="0"/>
              <a:t>nslookup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If not, then is the DNS server configured properly on your client?</a:t>
            </a:r>
          </a:p>
          <a:p>
            <a:pPr lvl="1"/>
            <a:r>
              <a:rPr lang="en-US" dirty="0" smtClean="0"/>
              <a:t>Is Active Directory/DNS configured on your Win2008 server?</a:t>
            </a:r>
          </a:p>
          <a:p>
            <a:pPr lvl="1"/>
            <a:r>
              <a:rPr lang="en-US" dirty="0" smtClean="0"/>
              <a:t>Is the share configured properly?</a:t>
            </a:r>
          </a:p>
          <a:p>
            <a:pPr lvl="2"/>
            <a:r>
              <a:rPr lang="en-US" dirty="0" smtClean="0"/>
              <a:t>Is a folder shared with the share name of “</a:t>
            </a:r>
            <a:r>
              <a:rPr lang="en-US" dirty="0" err="1" smtClean="0"/>
              <a:t>Winshare</a:t>
            </a:r>
            <a:r>
              <a:rPr lang="en-US" dirty="0" smtClean="0"/>
              <a:t>”?</a:t>
            </a:r>
          </a:p>
          <a:p>
            <a:pPr lvl="2"/>
            <a:r>
              <a:rPr lang="en-US" dirty="0" smtClean="0"/>
              <a:t>Are the share settings allowing you to see the share (the group)?</a:t>
            </a:r>
          </a:p>
          <a:p>
            <a:pPr lvl="1"/>
            <a:r>
              <a:rPr lang="en-US" dirty="0" smtClean="0"/>
              <a:t>Do you have permissions to this share?</a:t>
            </a:r>
          </a:p>
          <a:p>
            <a:pPr lvl="2"/>
            <a:r>
              <a:rPr lang="en-US" dirty="0" smtClean="0"/>
              <a:t>Did you create a Domain group to apply these permissions to?</a:t>
            </a:r>
          </a:p>
          <a:p>
            <a:pPr lvl="2"/>
            <a:r>
              <a:rPr lang="en-US" dirty="0" smtClean="0"/>
              <a:t>Is the group configured with appropriate permissions?</a:t>
            </a:r>
          </a:p>
          <a:p>
            <a:pPr lvl="2"/>
            <a:r>
              <a:rPr lang="en-US" dirty="0" smtClean="0"/>
              <a:t>Is your user a member of this group?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8F8B-7CBC-46E6-9B33-0502EBF38726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1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only problem with troubleshooting is that sometimes trouble shoots back.”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5221-2123-4277-B56B-DC5791DF667C}" type="datetime1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Fixing Things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Understand the problem you’re trying to fix</a:t>
            </a:r>
          </a:p>
          <a:p>
            <a:r>
              <a:rPr lang="en-US" dirty="0" smtClean="0"/>
              <a:t>Finding the root cause</a:t>
            </a:r>
          </a:p>
          <a:p>
            <a:r>
              <a:rPr lang="en-US" dirty="0" smtClean="0"/>
              <a:t>Debugging tools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Avoid temporary fixes</a:t>
            </a:r>
          </a:p>
          <a:p>
            <a:r>
              <a:rPr lang="en-US" dirty="0" smtClean="0"/>
              <a:t>Fix it once</a:t>
            </a:r>
          </a:p>
          <a:p>
            <a:r>
              <a:rPr lang="en-US" dirty="0" smtClean="0"/>
              <a:t>Fix it right the First time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75E-068C-40F1-87EA-C5527E5320EA}" type="datetime1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Systems and Services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C49-9A68-4646-9E89-F34ED913EF8D}" type="datetime1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first step in debugging a problem is to…. ?????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345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need to understand what the customer (or user) who reported the problem was trying to accomplish.</a:t>
            </a:r>
          </a:p>
          <a:p>
            <a:r>
              <a:rPr lang="en-US" dirty="0" smtClean="0"/>
              <a:t>In most cases the customer is expecting a specific result, but is getting an undesirable result.</a:t>
            </a:r>
          </a:p>
          <a:p>
            <a:r>
              <a:rPr lang="en-US" dirty="0" smtClean="0"/>
              <a:t>Oftentimes the data you receive is incomplete.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 of “real problems”</a:t>
            </a:r>
          </a:p>
          <a:p>
            <a:pPr lvl="1"/>
            <a:r>
              <a:rPr lang="en-US" dirty="0" smtClean="0"/>
              <a:t>I cannot print</a:t>
            </a:r>
          </a:p>
          <a:p>
            <a:pPr lvl="1"/>
            <a:r>
              <a:rPr lang="en-US" dirty="0" smtClean="0"/>
              <a:t>The website is down</a:t>
            </a:r>
          </a:p>
          <a:p>
            <a:pPr lvl="1"/>
            <a:r>
              <a:rPr lang="en-US" dirty="0" smtClean="0"/>
              <a:t>My computer will not send e-mail.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8B2D-B862-466E-95DB-2A448EEEDA14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3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40436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Elements to Understanding a Problem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04800" y="10668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7086600" y="1295400"/>
            <a:ext cx="1676400" cy="1905000"/>
          </a:xfrm>
          <a:prstGeom prst="wedgeRoundRectCallout">
            <a:avLst>
              <a:gd name="adj1" fmla="val -93152"/>
              <a:gd name="adj2" fmla="val 390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Your own and the user’s assumptions of how things work.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934200" y="4724400"/>
            <a:ext cx="1676400" cy="1905000"/>
          </a:xfrm>
          <a:prstGeom prst="wedgeRoundRectCallout">
            <a:avLst>
              <a:gd name="adj1" fmla="val -157288"/>
              <a:gd name="adj2" fmla="val -311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The size of the problem. Just one person? The entire company?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04800" y="1219200"/>
            <a:ext cx="1676400" cy="1905000"/>
          </a:xfrm>
          <a:prstGeom prst="wedgeRoundRectCallout">
            <a:avLst>
              <a:gd name="adj1" fmla="val 109445"/>
              <a:gd name="adj2" fmla="val 3847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What other systems / services does this problem rely upon?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DBC5-3501-4B94-97C8-6DA6A95F7CD7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5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and your customer are on the “same page” before attempting to debug the problem.</a:t>
            </a:r>
          </a:p>
          <a:p>
            <a:r>
              <a:rPr lang="en-US" dirty="0" smtClean="0"/>
              <a:t>You know what they say about “assume”</a:t>
            </a:r>
          </a:p>
          <a:p>
            <a:r>
              <a:rPr lang="en-US" dirty="0" smtClean="0"/>
              <a:t>Try to gather as much information from the customer as you can so that neither of you are making false assumptions.</a:t>
            </a:r>
          </a:p>
          <a:p>
            <a:r>
              <a:rPr lang="en-US" dirty="0" smtClean="0"/>
              <a:t>E.g.  </a:t>
            </a:r>
            <a:r>
              <a:rPr lang="en-US" b="1" dirty="0" smtClean="0"/>
              <a:t>“I cannot print”</a:t>
            </a:r>
          </a:p>
          <a:p>
            <a:pPr lvl="1"/>
            <a:r>
              <a:rPr lang="en-US" dirty="0" smtClean="0"/>
              <a:t>Which printer is the customer using? Don’t assume a specific printer, or their default printer.</a:t>
            </a:r>
          </a:p>
          <a:p>
            <a:pPr lvl="1"/>
            <a:r>
              <a:rPr lang="en-US" dirty="0" smtClean="0"/>
              <a:t>They might not be able to print </a:t>
            </a:r>
            <a:r>
              <a:rPr lang="en-US" i="1" dirty="0" smtClean="0"/>
              <a:t>by design</a:t>
            </a:r>
            <a:r>
              <a:rPr lang="en-US" dirty="0" smtClean="0"/>
              <a:t>. I.e. They don’t have permissions to use a specific printer.</a:t>
            </a:r>
          </a:p>
          <a:p>
            <a:pPr lvl="1"/>
            <a:r>
              <a:rPr lang="en-US" dirty="0" smtClean="0"/>
              <a:t>Ask the customer for specifics, of course.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6B74-B54E-4F6B-958B-A415ECD1310F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5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0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76600"/>
          </a:xfrm>
        </p:spPr>
        <p:txBody>
          <a:bodyPr/>
          <a:lstStyle/>
          <a:p>
            <a:r>
              <a:rPr lang="en-US" dirty="0" smtClean="0"/>
              <a:t>Just how “big” is the problem?</a:t>
            </a:r>
          </a:p>
          <a:p>
            <a:r>
              <a:rPr lang="en-US" dirty="0" smtClean="0"/>
              <a:t>Work from the “outside in” (widest scope, to narrowest scope)</a:t>
            </a:r>
          </a:p>
          <a:p>
            <a:r>
              <a:rPr lang="en-US" dirty="0" smtClean="0"/>
              <a:t>The scope of the problem will dictate the manner in which you react to it.</a:t>
            </a:r>
          </a:p>
          <a:p>
            <a:r>
              <a:rPr lang="en-US" dirty="0" smtClean="0"/>
              <a:t>E.g. </a:t>
            </a:r>
            <a:r>
              <a:rPr lang="en-US" b="1" dirty="0" smtClean="0"/>
              <a:t>“The Website is down”</a:t>
            </a:r>
          </a:p>
          <a:p>
            <a:pPr lvl="1"/>
            <a:r>
              <a:rPr lang="en-US" u="sng" dirty="0" smtClean="0"/>
              <a:t>Assumption</a:t>
            </a:r>
            <a:r>
              <a:rPr lang="en-US" dirty="0" smtClean="0"/>
              <a:t>: The user is in their office (not in a </a:t>
            </a:r>
            <a:r>
              <a:rPr lang="en-US" dirty="0" err="1" smtClean="0"/>
              <a:t>starbucks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762000" y="4495800"/>
            <a:ext cx="14478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Inter-net?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276600" y="4495800"/>
            <a:ext cx="14478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Web-site?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209800" y="5029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4724400" y="502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47244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4400" y="6096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ISP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18" idx="0"/>
          </p:cNvCxnSpPr>
          <p:nvPr/>
        </p:nvCxnSpPr>
        <p:spPr>
          <a:xfrm rot="5400000">
            <a:off x="1219200" y="582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7800" y="5638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67400" y="45720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User’s Connection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46482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24200" y="60960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Web </a:t>
            </a:r>
            <a:r>
              <a:rPr lang="en-US" dirty="0" err="1" smtClean="0"/>
              <a:t>Svr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rot="5400000">
            <a:off x="3734594" y="5829300"/>
            <a:ext cx="532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62400" y="5638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3690-1331-4570-9620-1E091783887C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2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Interdependencies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know the scope, next check the interdependences.</a:t>
            </a:r>
          </a:p>
          <a:p>
            <a:r>
              <a:rPr lang="en-US" dirty="0" smtClean="0"/>
              <a:t>What systems and services does that task rely upon?</a:t>
            </a:r>
          </a:p>
          <a:p>
            <a:r>
              <a:rPr lang="en-US" dirty="0" smtClean="0"/>
              <a:t>What systems and services do those rely upon?</a:t>
            </a:r>
          </a:p>
          <a:p>
            <a:r>
              <a:rPr lang="en-US" dirty="0" smtClean="0"/>
              <a:t>E.g. </a:t>
            </a:r>
            <a:r>
              <a:rPr lang="en-US" b="1" dirty="0" smtClean="0"/>
              <a:t>“My computer will not send E-Mail”</a:t>
            </a:r>
          </a:p>
          <a:p>
            <a:pPr lvl="1"/>
            <a:r>
              <a:rPr lang="en-US" u="sng" dirty="0" smtClean="0"/>
              <a:t>Assumption, Scope</a:t>
            </a:r>
            <a:r>
              <a:rPr lang="en-US" dirty="0" smtClean="0"/>
              <a:t>: Problem is organization-wide</a:t>
            </a:r>
          </a:p>
          <a:p>
            <a:pPr lvl="1"/>
            <a:r>
              <a:rPr lang="en-US" dirty="0" smtClean="0"/>
              <a:t>E-Mail depends on SMTP to send mail.</a:t>
            </a:r>
          </a:p>
          <a:p>
            <a:pPr lvl="1"/>
            <a:r>
              <a:rPr lang="en-US" dirty="0" smtClean="0"/>
              <a:t>SMTP needs the DNS service to work properly.</a:t>
            </a:r>
          </a:p>
          <a:p>
            <a:pPr lvl="1"/>
            <a:r>
              <a:rPr lang="en-US" dirty="0" smtClean="0"/>
              <a:t>Check these “outside in” DNS</a:t>
            </a:r>
            <a:r>
              <a:rPr lang="en-US" dirty="0" smtClean="0">
                <a:sym typeface="Wingdings" pitchFamily="2" charset="2"/>
              </a:rPr>
              <a:t> SMTP  E-Mail server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9FE5-5910-4E82-8EA1-7F3920F0E411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3CA6T5SJM37K-4-1625</_dlc_DocId>
    <_dlc_DocIdUrl xmlns="bcb7aec3-7c55-4f53-b860-67c1306cd9a6">
      <Url>https://mydrive.syr.edu/my/tajorgen/_layouts/15/DocIdRedir.aspx?ID=3CA6T5SJM37K-4-1625</Url>
      <Description>3CA6T5SJM37K-4-1625</Description>
    </_dlc_DocIdUrl>
  </documentManagement>
</p:properties>
</file>

<file path=customXml/itemProps1.xml><?xml version="1.0" encoding="utf-8"?>
<ds:datastoreItem xmlns:ds="http://schemas.openxmlformats.org/officeDocument/2006/customXml" ds:itemID="{4361AD82-B8BF-450E-AB0B-53C4E60AA2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273394-8AAB-4867-9BA0-575712E92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89C684-490E-40A9-8A98-888C20B62D0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F1C67F8-0DCA-4138-985D-BDAF52F8B6E7}">
  <ds:schemaRefs>
    <ds:schemaRef ds:uri="http://schemas.microsoft.com/office/2006/metadata/properties"/>
    <ds:schemaRef ds:uri="http://schemas.microsoft.com/office/infopath/2007/PartnerControls"/>
    <ds:schemaRef ds:uri="bcb7aec3-7c55-4f53-b860-67c1306cd9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3</TotalTime>
  <Words>1254</Words>
  <Application>Microsoft Office PowerPoint</Application>
  <PresentationFormat>On-screen Show (4:3)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Clarity</vt:lpstr>
      <vt:lpstr>IST346: Troubleshooting Problems</vt:lpstr>
      <vt:lpstr>Today’s Agenda</vt:lpstr>
      <vt:lpstr>Debugging Systems and Services</vt:lpstr>
      <vt:lpstr> The first step in debugging a problem is to…. ?????</vt:lpstr>
      <vt:lpstr>Understand the problem</vt:lpstr>
      <vt:lpstr>Elements to Understanding a Problem</vt:lpstr>
      <vt:lpstr>Understanding Assumptions</vt:lpstr>
      <vt:lpstr>Understanding Scope </vt:lpstr>
      <vt:lpstr>Understanding Interdependencies</vt:lpstr>
      <vt:lpstr>Time to fix the problem</vt:lpstr>
      <vt:lpstr>How to find the root cause</vt:lpstr>
      <vt:lpstr>Techniques</vt:lpstr>
      <vt:lpstr>Fixing Things Once!</vt:lpstr>
      <vt:lpstr>Fix it once!</vt:lpstr>
      <vt:lpstr>With Service Outages…</vt:lpstr>
      <vt:lpstr>Sometimes a fix is out of your control:</vt:lpstr>
      <vt:lpstr>Example…troubleshooting in our Lab</vt:lpstr>
      <vt:lpstr>Example…troubleshooting in our Lab, pt. 2</vt:lpstr>
      <vt:lpstr>Questions?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 Troubleshooting Problems</dc:title>
  <dc:creator>Tim Jorgensen</dc:creator>
  <cp:lastModifiedBy>Tim Jorgensen</cp:lastModifiedBy>
  <cp:revision>2</cp:revision>
  <dcterms:created xsi:type="dcterms:W3CDTF">2013-01-14T20:48:41Z</dcterms:created>
  <dcterms:modified xsi:type="dcterms:W3CDTF">2015-04-07T14:46:17Z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cb7d401f-6051-4276-95e8-8d7aaabd38b1</vt:lpwstr>
  </property>
</Properties>
</file>