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E509E-7B72-4147-96FD-1CB06506361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20E46C88-E106-4735-AC4A-7F92244E4FC1}">
      <dgm:prSet phldrT="[Text]"/>
      <dgm:spPr/>
      <dgm:t>
        <a:bodyPr/>
        <a:lstStyle/>
        <a:p>
          <a:r>
            <a:rPr lang="en-US" b="1" dirty="0" smtClean="0"/>
            <a:t>Assumptions</a:t>
          </a:r>
          <a:endParaRPr lang="en-US" b="1" dirty="0"/>
        </a:p>
      </dgm:t>
    </dgm:pt>
    <dgm:pt modelId="{871F1A8F-4B7A-4C44-B7BB-FF3644B05AC2}" type="parTrans" cxnId="{A4ECAF65-67F7-4E0E-846D-39BC5F8EC47B}">
      <dgm:prSet/>
      <dgm:spPr/>
      <dgm:t>
        <a:bodyPr/>
        <a:lstStyle/>
        <a:p>
          <a:endParaRPr lang="en-US"/>
        </a:p>
      </dgm:t>
    </dgm:pt>
    <dgm:pt modelId="{24514F07-6147-4420-A13A-52349C42A138}" type="sibTrans" cxnId="{A4ECAF65-67F7-4E0E-846D-39BC5F8EC47B}">
      <dgm:prSet/>
      <dgm:spPr/>
      <dgm:t>
        <a:bodyPr/>
        <a:lstStyle/>
        <a:p>
          <a:endParaRPr lang="en-US"/>
        </a:p>
      </dgm:t>
    </dgm:pt>
    <dgm:pt modelId="{175B0C32-FD47-4F4F-96B8-46138CA75E69}">
      <dgm:prSet phldrT="[Text]"/>
      <dgm:spPr/>
      <dgm:t>
        <a:bodyPr/>
        <a:lstStyle/>
        <a:p>
          <a:r>
            <a:rPr lang="en-US" b="1" dirty="0" smtClean="0"/>
            <a:t>Scope</a:t>
          </a:r>
          <a:endParaRPr lang="en-US" b="1" dirty="0"/>
        </a:p>
      </dgm:t>
    </dgm:pt>
    <dgm:pt modelId="{9487EB0F-2D4B-4933-A776-819B6AF4EC9E}" type="parTrans" cxnId="{05690BD3-6132-481F-A73B-927577F95A86}">
      <dgm:prSet/>
      <dgm:spPr/>
      <dgm:t>
        <a:bodyPr/>
        <a:lstStyle/>
        <a:p>
          <a:endParaRPr lang="en-US"/>
        </a:p>
      </dgm:t>
    </dgm:pt>
    <dgm:pt modelId="{465A261A-1EB9-4951-BE17-7FEFC8D15025}" type="sibTrans" cxnId="{05690BD3-6132-481F-A73B-927577F95A86}">
      <dgm:prSet/>
      <dgm:spPr/>
      <dgm:t>
        <a:bodyPr/>
        <a:lstStyle/>
        <a:p>
          <a:endParaRPr lang="en-US"/>
        </a:p>
      </dgm:t>
    </dgm:pt>
    <dgm:pt modelId="{2A1C5313-DA77-4AC4-88EE-92BBCC2DE260}">
      <dgm:prSet phldrT="[Text]" custT="1"/>
      <dgm:spPr/>
      <dgm:t>
        <a:bodyPr/>
        <a:lstStyle/>
        <a:p>
          <a:r>
            <a:rPr lang="en-US" sz="1800" b="1" dirty="0" smtClean="0"/>
            <a:t>Inter-dependencies</a:t>
          </a:r>
          <a:endParaRPr lang="en-US" sz="1400" b="1" dirty="0"/>
        </a:p>
      </dgm:t>
    </dgm:pt>
    <dgm:pt modelId="{075E2558-41A1-4761-B19C-173E794123B3}" type="parTrans" cxnId="{FDA212CA-07F1-49E8-93DE-15610E03682B}">
      <dgm:prSet/>
      <dgm:spPr/>
      <dgm:t>
        <a:bodyPr/>
        <a:lstStyle/>
        <a:p>
          <a:endParaRPr lang="en-US"/>
        </a:p>
      </dgm:t>
    </dgm:pt>
    <dgm:pt modelId="{4FE20960-AA2A-4AB0-9C86-D1E7F3FEB619}" type="sibTrans" cxnId="{FDA212CA-07F1-49E8-93DE-15610E03682B}">
      <dgm:prSet/>
      <dgm:spPr/>
      <dgm:t>
        <a:bodyPr/>
        <a:lstStyle/>
        <a:p>
          <a:endParaRPr lang="en-US"/>
        </a:p>
      </dgm:t>
    </dgm:pt>
    <dgm:pt modelId="{D54C8427-C583-4779-95B2-F1F8B0DB5B8D}" type="pres">
      <dgm:prSet presAssocID="{4A5E509E-7B72-4147-96FD-1CB06506361E}" presName="compositeShape" presStyleCnt="0">
        <dgm:presLayoutVars>
          <dgm:chMax val="7"/>
          <dgm:dir/>
          <dgm:resizeHandles val="exact"/>
        </dgm:presLayoutVars>
      </dgm:prSet>
      <dgm:spPr/>
    </dgm:pt>
    <dgm:pt modelId="{42A91390-B337-46D6-A723-093768AA3481}" type="pres">
      <dgm:prSet presAssocID="{4A5E509E-7B72-4147-96FD-1CB06506361E}" presName="wedge1" presStyleLbl="node1" presStyleIdx="0" presStyleCnt="3"/>
      <dgm:spPr/>
      <dgm:t>
        <a:bodyPr/>
        <a:lstStyle/>
        <a:p>
          <a:endParaRPr lang="en-US"/>
        </a:p>
      </dgm:t>
    </dgm:pt>
    <dgm:pt modelId="{7F5A73A2-47F1-4F87-A06C-67F1EFC89C8F}" type="pres">
      <dgm:prSet presAssocID="{4A5E509E-7B72-4147-96FD-1CB06506361E}" presName="dummy1a" presStyleCnt="0"/>
      <dgm:spPr/>
    </dgm:pt>
    <dgm:pt modelId="{2CF127E1-B831-4AD6-87AF-86E7A5724A6F}" type="pres">
      <dgm:prSet presAssocID="{4A5E509E-7B72-4147-96FD-1CB06506361E}" presName="dummy1b" presStyleCnt="0"/>
      <dgm:spPr/>
    </dgm:pt>
    <dgm:pt modelId="{319C315B-6A49-4B45-B196-25838B267716}" type="pres">
      <dgm:prSet presAssocID="{4A5E509E-7B72-4147-96FD-1CB06506361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0E133-D4B5-4477-BFF0-B33C675D3F9C}" type="pres">
      <dgm:prSet presAssocID="{4A5E509E-7B72-4147-96FD-1CB06506361E}" presName="wedge2" presStyleLbl="node1" presStyleIdx="1" presStyleCnt="3"/>
      <dgm:spPr/>
      <dgm:t>
        <a:bodyPr/>
        <a:lstStyle/>
        <a:p>
          <a:endParaRPr lang="en-US"/>
        </a:p>
      </dgm:t>
    </dgm:pt>
    <dgm:pt modelId="{0D339B17-665B-40EF-A78A-B5F4CCB33C06}" type="pres">
      <dgm:prSet presAssocID="{4A5E509E-7B72-4147-96FD-1CB06506361E}" presName="dummy2a" presStyleCnt="0"/>
      <dgm:spPr/>
    </dgm:pt>
    <dgm:pt modelId="{42A8BBE6-F4A1-4105-A5E7-AFA06A95DDCC}" type="pres">
      <dgm:prSet presAssocID="{4A5E509E-7B72-4147-96FD-1CB06506361E}" presName="dummy2b" presStyleCnt="0"/>
      <dgm:spPr/>
    </dgm:pt>
    <dgm:pt modelId="{082F0C03-888F-41A4-92F8-1CFA355AB157}" type="pres">
      <dgm:prSet presAssocID="{4A5E509E-7B72-4147-96FD-1CB06506361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2BBBC-4AED-4C96-971A-67BFFF6625CE}" type="pres">
      <dgm:prSet presAssocID="{4A5E509E-7B72-4147-96FD-1CB06506361E}" presName="wedge3" presStyleLbl="node1" presStyleIdx="2" presStyleCnt="3"/>
      <dgm:spPr/>
      <dgm:t>
        <a:bodyPr/>
        <a:lstStyle/>
        <a:p>
          <a:endParaRPr lang="en-US"/>
        </a:p>
      </dgm:t>
    </dgm:pt>
    <dgm:pt modelId="{B3D19C18-2803-43B8-AB61-FCD7F313C2DA}" type="pres">
      <dgm:prSet presAssocID="{4A5E509E-7B72-4147-96FD-1CB06506361E}" presName="dummy3a" presStyleCnt="0"/>
      <dgm:spPr/>
    </dgm:pt>
    <dgm:pt modelId="{2BB9190C-EC4F-4D65-982B-C3A29B659C35}" type="pres">
      <dgm:prSet presAssocID="{4A5E509E-7B72-4147-96FD-1CB06506361E}" presName="dummy3b" presStyleCnt="0"/>
      <dgm:spPr/>
    </dgm:pt>
    <dgm:pt modelId="{C42078D1-EA7E-4252-ACD4-3CF5CEDA1599}" type="pres">
      <dgm:prSet presAssocID="{4A5E509E-7B72-4147-96FD-1CB06506361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FB55E-01A3-4EB8-8933-31B266FE43D8}" type="pres">
      <dgm:prSet presAssocID="{24514F07-6147-4420-A13A-52349C42A138}" presName="arrowWedge1" presStyleLbl="fgSibTrans2D1" presStyleIdx="0" presStyleCnt="3"/>
      <dgm:spPr/>
    </dgm:pt>
    <dgm:pt modelId="{104B2370-B0C4-43DA-9BAB-8AC53C7E5C87}" type="pres">
      <dgm:prSet presAssocID="{465A261A-1EB9-4951-BE17-7FEFC8D15025}" presName="arrowWedge2" presStyleLbl="fgSibTrans2D1" presStyleIdx="1" presStyleCnt="3"/>
      <dgm:spPr/>
    </dgm:pt>
    <dgm:pt modelId="{3965399B-3729-46B4-AD0D-72B9B6B91D11}" type="pres">
      <dgm:prSet presAssocID="{4FE20960-AA2A-4AB0-9C86-D1E7F3FEB619}" presName="arrowWedge3" presStyleLbl="fgSibTrans2D1" presStyleIdx="2" presStyleCnt="3"/>
      <dgm:spPr/>
    </dgm:pt>
  </dgm:ptLst>
  <dgm:cxnLst>
    <dgm:cxn modelId="{62AE52D4-5256-4D5E-B630-F097E0FA2738}" type="presOf" srcId="{175B0C32-FD47-4F4F-96B8-46138CA75E69}" destId="{77D0E133-D4B5-4477-BFF0-B33C675D3F9C}" srcOrd="0" destOrd="0" presId="urn:microsoft.com/office/officeart/2005/8/layout/cycle8"/>
    <dgm:cxn modelId="{05690BD3-6132-481F-A73B-927577F95A86}" srcId="{4A5E509E-7B72-4147-96FD-1CB06506361E}" destId="{175B0C32-FD47-4F4F-96B8-46138CA75E69}" srcOrd="1" destOrd="0" parTransId="{9487EB0F-2D4B-4933-A776-819B6AF4EC9E}" sibTransId="{465A261A-1EB9-4951-BE17-7FEFC8D15025}"/>
    <dgm:cxn modelId="{2276AC45-CC9D-4DB2-A775-BA59ED8D752C}" type="presOf" srcId="{2A1C5313-DA77-4AC4-88EE-92BBCC2DE260}" destId="{7C42BBBC-4AED-4C96-971A-67BFFF6625CE}" srcOrd="0" destOrd="0" presId="urn:microsoft.com/office/officeart/2005/8/layout/cycle8"/>
    <dgm:cxn modelId="{66287E99-DC0E-4D9E-8225-3CE892BA74F8}" type="presOf" srcId="{20E46C88-E106-4735-AC4A-7F92244E4FC1}" destId="{42A91390-B337-46D6-A723-093768AA3481}" srcOrd="0" destOrd="0" presId="urn:microsoft.com/office/officeart/2005/8/layout/cycle8"/>
    <dgm:cxn modelId="{EA001D67-69C8-4DEB-B01F-891A0E886E7A}" type="presOf" srcId="{175B0C32-FD47-4F4F-96B8-46138CA75E69}" destId="{082F0C03-888F-41A4-92F8-1CFA355AB157}" srcOrd="1" destOrd="0" presId="urn:microsoft.com/office/officeart/2005/8/layout/cycle8"/>
    <dgm:cxn modelId="{3F71BDC5-BE7C-45FC-9236-BAB7D986EA2F}" type="presOf" srcId="{4A5E509E-7B72-4147-96FD-1CB06506361E}" destId="{D54C8427-C583-4779-95B2-F1F8B0DB5B8D}" srcOrd="0" destOrd="0" presId="urn:microsoft.com/office/officeart/2005/8/layout/cycle8"/>
    <dgm:cxn modelId="{CB2E3193-77D3-4DE9-A686-FA343D18BCBE}" type="presOf" srcId="{2A1C5313-DA77-4AC4-88EE-92BBCC2DE260}" destId="{C42078D1-EA7E-4252-ACD4-3CF5CEDA1599}" srcOrd="1" destOrd="0" presId="urn:microsoft.com/office/officeart/2005/8/layout/cycle8"/>
    <dgm:cxn modelId="{A4ECAF65-67F7-4E0E-846D-39BC5F8EC47B}" srcId="{4A5E509E-7B72-4147-96FD-1CB06506361E}" destId="{20E46C88-E106-4735-AC4A-7F92244E4FC1}" srcOrd="0" destOrd="0" parTransId="{871F1A8F-4B7A-4C44-B7BB-FF3644B05AC2}" sibTransId="{24514F07-6147-4420-A13A-52349C42A138}"/>
    <dgm:cxn modelId="{FDA212CA-07F1-49E8-93DE-15610E03682B}" srcId="{4A5E509E-7B72-4147-96FD-1CB06506361E}" destId="{2A1C5313-DA77-4AC4-88EE-92BBCC2DE260}" srcOrd="2" destOrd="0" parTransId="{075E2558-41A1-4761-B19C-173E794123B3}" sibTransId="{4FE20960-AA2A-4AB0-9C86-D1E7F3FEB619}"/>
    <dgm:cxn modelId="{81F6CC17-E261-4420-A8D7-ABE463B4BB75}" type="presOf" srcId="{20E46C88-E106-4735-AC4A-7F92244E4FC1}" destId="{319C315B-6A49-4B45-B196-25838B267716}" srcOrd="1" destOrd="0" presId="urn:microsoft.com/office/officeart/2005/8/layout/cycle8"/>
    <dgm:cxn modelId="{9CDC989C-443E-4878-B66C-843AFA398142}" type="presParOf" srcId="{D54C8427-C583-4779-95B2-F1F8B0DB5B8D}" destId="{42A91390-B337-46D6-A723-093768AA3481}" srcOrd="0" destOrd="0" presId="urn:microsoft.com/office/officeart/2005/8/layout/cycle8"/>
    <dgm:cxn modelId="{0D615E0D-E432-422C-8384-361B0EC5E397}" type="presParOf" srcId="{D54C8427-C583-4779-95B2-F1F8B0DB5B8D}" destId="{7F5A73A2-47F1-4F87-A06C-67F1EFC89C8F}" srcOrd="1" destOrd="0" presId="urn:microsoft.com/office/officeart/2005/8/layout/cycle8"/>
    <dgm:cxn modelId="{224C63B4-2194-4EFD-8AF5-ECB3949A34FC}" type="presParOf" srcId="{D54C8427-C583-4779-95B2-F1F8B0DB5B8D}" destId="{2CF127E1-B831-4AD6-87AF-86E7A5724A6F}" srcOrd="2" destOrd="0" presId="urn:microsoft.com/office/officeart/2005/8/layout/cycle8"/>
    <dgm:cxn modelId="{C1D6B712-2A07-4554-9425-1B60E1DB848C}" type="presParOf" srcId="{D54C8427-C583-4779-95B2-F1F8B0DB5B8D}" destId="{319C315B-6A49-4B45-B196-25838B267716}" srcOrd="3" destOrd="0" presId="urn:microsoft.com/office/officeart/2005/8/layout/cycle8"/>
    <dgm:cxn modelId="{CDCA39B7-E937-43F8-A0B8-0ED593C1171D}" type="presParOf" srcId="{D54C8427-C583-4779-95B2-F1F8B0DB5B8D}" destId="{77D0E133-D4B5-4477-BFF0-B33C675D3F9C}" srcOrd="4" destOrd="0" presId="urn:microsoft.com/office/officeart/2005/8/layout/cycle8"/>
    <dgm:cxn modelId="{77F9ACB9-11E2-4C99-A10F-4D3407232447}" type="presParOf" srcId="{D54C8427-C583-4779-95B2-F1F8B0DB5B8D}" destId="{0D339B17-665B-40EF-A78A-B5F4CCB33C06}" srcOrd="5" destOrd="0" presId="urn:microsoft.com/office/officeart/2005/8/layout/cycle8"/>
    <dgm:cxn modelId="{39F0A7BA-DC1B-4FCB-AEE5-2F6414E889CE}" type="presParOf" srcId="{D54C8427-C583-4779-95B2-F1F8B0DB5B8D}" destId="{42A8BBE6-F4A1-4105-A5E7-AFA06A95DDCC}" srcOrd="6" destOrd="0" presId="urn:microsoft.com/office/officeart/2005/8/layout/cycle8"/>
    <dgm:cxn modelId="{EAFD0B04-627A-4871-9F0B-D9D3CDB873FA}" type="presParOf" srcId="{D54C8427-C583-4779-95B2-F1F8B0DB5B8D}" destId="{082F0C03-888F-41A4-92F8-1CFA355AB157}" srcOrd="7" destOrd="0" presId="urn:microsoft.com/office/officeart/2005/8/layout/cycle8"/>
    <dgm:cxn modelId="{194C2750-7E87-4590-9A45-A0BBD9F4ADB8}" type="presParOf" srcId="{D54C8427-C583-4779-95B2-F1F8B0DB5B8D}" destId="{7C42BBBC-4AED-4C96-971A-67BFFF6625CE}" srcOrd="8" destOrd="0" presId="urn:microsoft.com/office/officeart/2005/8/layout/cycle8"/>
    <dgm:cxn modelId="{A4407C69-DE90-4687-9393-E8C9691D1FD1}" type="presParOf" srcId="{D54C8427-C583-4779-95B2-F1F8B0DB5B8D}" destId="{B3D19C18-2803-43B8-AB61-FCD7F313C2DA}" srcOrd="9" destOrd="0" presId="urn:microsoft.com/office/officeart/2005/8/layout/cycle8"/>
    <dgm:cxn modelId="{CDC2756A-DC15-4B82-A072-CFC0C8EC4AC9}" type="presParOf" srcId="{D54C8427-C583-4779-95B2-F1F8B0DB5B8D}" destId="{2BB9190C-EC4F-4D65-982B-C3A29B659C35}" srcOrd="10" destOrd="0" presId="urn:microsoft.com/office/officeart/2005/8/layout/cycle8"/>
    <dgm:cxn modelId="{6A83C791-04F7-4729-8184-193FB8C8B503}" type="presParOf" srcId="{D54C8427-C583-4779-95B2-F1F8B0DB5B8D}" destId="{C42078D1-EA7E-4252-ACD4-3CF5CEDA1599}" srcOrd="11" destOrd="0" presId="urn:microsoft.com/office/officeart/2005/8/layout/cycle8"/>
    <dgm:cxn modelId="{852883DE-4189-4098-8540-D22EFB5BF51D}" type="presParOf" srcId="{D54C8427-C583-4779-95B2-F1F8B0DB5B8D}" destId="{4F1FB55E-01A3-4EB8-8933-31B266FE43D8}" srcOrd="12" destOrd="0" presId="urn:microsoft.com/office/officeart/2005/8/layout/cycle8"/>
    <dgm:cxn modelId="{E45F504A-6911-4CB3-AB0D-B59995EAC0BA}" type="presParOf" srcId="{D54C8427-C583-4779-95B2-F1F8B0DB5B8D}" destId="{104B2370-B0C4-43DA-9BAB-8AC53C7E5C87}" srcOrd="13" destOrd="0" presId="urn:microsoft.com/office/officeart/2005/8/layout/cycle8"/>
    <dgm:cxn modelId="{8FF52D4B-CE4D-428E-B2AA-CF239FD58EB5}" type="presParOf" srcId="{D54C8427-C583-4779-95B2-F1F8B0DB5B8D}" destId="{3965399B-3729-46B4-AD0D-72B9B6B91D1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91390-B337-46D6-A723-093768AA3481}">
      <dsp:nvSpPr>
        <dsp:cNvPr id="0" name=""/>
        <dsp:cNvSpPr/>
      </dsp:nvSpPr>
      <dsp:spPr>
        <a:xfrm>
          <a:off x="2149883" y="341757"/>
          <a:ext cx="4416552" cy="441655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Assumptions</a:t>
          </a:r>
          <a:endParaRPr lang="en-US" sz="2200" b="1" kern="1200" dirty="0"/>
        </a:p>
      </dsp:txBody>
      <dsp:txXfrm>
        <a:off x="4477511" y="1277645"/>
        <a:ext cx="1577340" cy="1314450"/>
      </dsp:txXfrm>
    </dsp:sp>
    <dsp:sp modelId="{77D0E133-D4B5-4477-BFF0-B33C675D3F9C}">
      <dsp:nvSpPr>
        <dsp:cNvPr id="0" name=""/>
        <dsp:cNvSpPr/>
      </dsp:nvSpPr>
      <dsp:spPr>
        <a:xfrm>
          <a:off x="2058923" y="499491"/>
          <a:ext cx="4416552" cy="4416552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Scope</a:t>
          </a:r>
          <a:endParaRPr lang="en-US" sz="2200" b="1" kern="1200" dirty="0"/>
        </a:p>
      </dsp:txBody>
      <dsp:txXfrm>
        <a:off x="3110484" y="3364992"/>
        <a:ext cx="2366010" cy="1156716"/>
      </dsp:txXfrm>
    </dsp:sp>
    <dsp:sp modelId="{7C42BBBC-4AED-4C96-971A-67BFFF6625CE}">
      <dsp:nvSpPr>
        <dsp:cNvPr id="0" name=""/>
        <dsp:cNvSpPr/>
      </dsp:nvSpPr>
      <dsp:spPr>
        <a:xfrm>
          <a:off x="1967964" y="341757"/>
          <a:ext cx="4416552" cy="4416552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Inter-dependencies</a:t>
          </a:r>
          <a:endParaRPr lang="en-US" sz="1400" b="1" kern="1200" dirty="0"/>
        </a:p>
      </dsp:txBody>
      <dsp:txXfrm>
        <a:off x="2479547" y="1277645"/>
        <a:ext cx="1577340" cy="1314450"/>
      </dsp:txXfrm>
    </dsp:sp>
    <dsp:sp modelId="{4F1FB55E-01A3-4EB8-8933-31B266FE43D8}">
      <dsp:nvSpPr>
        <dsp:cNvPr id="0" name=""/>
        <dsp:cNvSpPr/>
      </dsp:nvSpPr>
      <dsp:spPr>
        <a:xfrm>
          <a:off x="1876842" y="68351"/>
          <a:ext cx="4963363" cy="49633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B2370-B0C4-43DA-9BAB-8AC53C7E5C87}">
      <dsp:nvSpPr>
        <dsp:cNvPr id="0" name=""/>
        <dsp:cNvSpPr/>
      </dsp:nvSpPr>
      <dsp:spPr>
        <a:xfrm>
          <a:off x="1785518" y="225806"/>
          <a:ext cx="4963363" cy="49633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5399B-3729-46B4-AD0D-72B9B6B91D11}">
      <dsp:nvSpPr>
        <dsp:cNvPr id="0" name=""/>
        <dsp:cNvSpPr/>
      </dsp:nvSpPr>
      <dsp:spPr>
        <a:xfrm>
          <a:off x="1694193" y="68351"/>
          <a:ext cx="4963363" cy="49633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2D8-76F4-44FE-9901-B12CD1CD64C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597-2656-47C3-AD2E-CDFA1C63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2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2D8-76F4-44FE-9901-B12CD1CD64C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597-2656-47C3-AD2E-CDFA1C63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2D8-76F4-44FE-9901-B12CD1CD64C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597-2656-47C3-AD2E-CDFA1C63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7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2D8-76F4-44FE-9901-B12CD1CD64C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597-2656-47C3-AD2E-CDFA1C63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2D8-76F4-44FE-9901-B12CD1CD64C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597-2656-47C3-AD2E-CDFA1C63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2D8-76F4-44FE-9901-B12CD1CD64C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597-2656-47C3-AD2E-CDFA1C63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2D8-76F4-44FE-9901-B12CD1CD64C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597-2656-47C3-AD2E-CDFA1C63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2D8-76F4-44FE-9901-B12CD1CD64C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597-2656-47C3-AD2E-CDFA1C63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8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2D8-76F4-44FE-9901-B12CD1CD64C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597-2656-47C3-AD2E-CDFA1C63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2D8-76F4-44FE-9901-B12CD1CD64C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597-2656-47C3-AD2E-CDFA1C63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2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2D8-76F4-44FE-9901-B12CD1CD64C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597-2656-47C3-AD2E-CDFA1C63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E52D8-76F4-44FE-9901-B12CD1CD64C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F0597-2656-47C3-AD2E-CDFA1C638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\\centos5\linshar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\\centos5\linsha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1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fix 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28650" y="1512916"/>
            <a:ext cx="7886700" cy="4664047"/>
          </a:xfrm>
        </p:spPr>
        <p:txBody>
          <a:bodyPr/>
          <a:lstStyle/>
          <a:p>
            <a:r>
              <a:rPr lang="en-US" dirty="0" smtClean="0"/>
              <a:t>Once you’ve defined the problem, and isolated it, its time to fix it.</a:t>
            </a:r>
          </a:p>
          <a:p>
            <a:r>
              <a:rPr lang="en-US" dirty="0" smtClean="0"/>
              <a:t>Quick fixes:</a:t>
            </a:r>
          </a:p>
          <a:p>
            <a:pPr lvl="1"/>
            <a:r>
              <a:rPr lang="en-US" dirty="0" smtClean="0"/>
              <a:t>Restarting services</a:t>
            </a:r>
          </a:p>
          <a:p>
            <a:pPr lvl="1"/>
            <a:r>
              <a:rPr lang="en-US" dirty="0" smtClean="0"/>
              <a:t>Rebooting the server dependent on services</a:t>
            </a:r>
          </a:p>
          <a:p>
            <a:pPr lvl="1"/>
            <a:r>
              <a:rPr lang="en-US" dirty="0" smtClean="0"/>
              <a:t>Cleaning up disk space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These are quick-fixes and do not address the root cause!!!!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25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the root 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Systematic</a:t>
            </a:r>
          </a:p>
          <a:p>
            <a:pPr lvl="1"/>
            <a:r>
              <a:rPr lang="en-US" dirty="0" smtClean="0"/>
              <a:t>Form a hypothesis or theory</a:t>
            </a:r>
          </a:p>
          <a:p>
            <a:pPr lvl="1"/>
            <a:r>
              <a:rPr lang="en-US" dirty="0" smtClean="0"/>
              <a:t>Test and record the results</a:t>
            </a:r>
          </a:p>
          <a:p>
            <a:pPr lvl="1"/>
            <a:r>
              <a:rPr lang="en-US" dirty="0" smtClean="0"/>
              <a:t>Make changes as necessary</a:t>
            </a:r>
          </a:p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Process of elimination</a:t>
            </a:r>
          </a:p>
          <a:p>
            <a:pPr lvl="1"/>
            <a:r>
              <a:rPr lang="en-US" dirty="0" smtClean="0"/>
              <a:t>Successive refinement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Recent changes made to the system or service in question</a:t>
            </a:r>
          </a:p>
          <a:p>
            <a:pPr lvl="1"/>
            <a:r>
              <a:rPr lang="en-US" dirty="0" smtClean="0"/>
              <a:t>Changes risk the opportunity to introduce new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Process of Elimination</a:t>
            </a:r>
          </a:p>
          <a:p>
            <a:r>
              <a:rPr lang="en-US" dirty="0" smtClean="0"/>
              <a:t>Remove elements of the system until the problem disappears</a:t>
            </a:r>
          </a:p>
          <a:p>
            <a:r>
              <a:rPr lang="en-US" dirty="0" smtClean="0"/>
              <a:t>Isolate and simplify the problem  to identify the specific issue.</a:t>
            </a:r>
          </a:p>
          <a:p>
            <a:r>
              <a:rPr lang="en-US" b="1" dirty="0" smtClean="0"/>
              <a:t>Successive Refinement</a:t>
            </a:r>
          </a:p>
          <a:p>
            <a:r>
              <a:rPr lang="en-US" dirty="0" smtClean="0"/>
              <a:t>Add components to the system</a:t>
            </a:r>
          </a:p>
          <a:p>
            <a:r>
              <a:rPr lang="en-US" dirty="0" smtClean="0"/>
              <a:t>Each time verify the desired result was achieved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Things Once!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4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Fix it once!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Don’t use glue and duct-tape on a problem that requires wood and nails.</a:t>
            </a:r>
          </a:p>
          <a:p>
            <a:endParaRPr lang="en-US" dirty="0" smtClean="0"/>
          </a:p>
          <a:p>
            <a:r>
              <a:rPr lang="en-US" dirty="0" smtClean="0"/>
              <a:t>When a problem seems trivial we often go for the quick fix: (The three R’s)</a:t>
            </a:r>
          </a:p>
          <a:p>
            <a:pPr lvl="1"/>
            <a:r>
              <a:rPr lang="en-US" dirty="0" smtClean="0"/>
              <a:t>Reboot computer</a:t>
            </a:r>
          </a:p>
          <a:p>
            <a:pPr lvl="1"/>
            <a:r>
              <a:rPr lang="en-US" dirty="0" smtClean="0"/>
              <a:t>Restart services</a:t>
            </a:r>
          </a:p>
          <a:p>
            <a:pPr lvl="1"/>
            <a:r>
              <a:rPr lang="en-US" dirty="0" smtClean="0"/>
              <a:t>Restore from backup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Ben Franklin Said “An ounce of prevention is worth a pound of cure.”</a:t>
            </a:r>
          </a:p>
          <a:p>
            <a:pPr lvl="1"/>
            <a:r>
              <a:rPr lang="en-US" dirty="0" smtClean="0"/>
              <a:t>Don’t waste time fixing the same thing again, again, and again.</a:t>
            </a:r>
          </a:p>
        </p:txBody>
      </p:sp>
    </p:spTree>
    <p:extLst>
      <p:ext uri="{BB962C8B-B14F-4D97-AF65-F5344CB8AC3E}">
        <p14:creationId xmlns:p14="http://schemas.microsoft.com/office/powerpoint/2010/main" val="1730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Service Outages…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FIRST Fix it quickly!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THEN Fix it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permanently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r>
              <a:rPr lang="en-US" dirty="0" smtClean="0"/>
              <a:t>Get your users back up and running,  ASAP</a:t>
            </a:r>
          </a:p>
          <a:p>
            <a:pPr lvl="1"/>
            <a:r>
              <a:rPr lang="en-US" dirty="0" smtClean="0"/>
              <a:t>That is the top priority first</a:t>
            </a:r>
          </a:p>
          <a:p>
            <a:pPr lvl="1"/>
            <a:r>
              <a:rPr lang="en-US" dirty="0" smtClean="0"/>
              <a:t>Do what you can to make sure it stays up until you can….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Spend time after the fire’s out getting to the root cause and then fixing the heart of the problem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That is the next top priority.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Sometimes you need to dedicate a person to fixing the problem.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715000"/>
            <a:ext cx="789645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you want the problem fixed for good, you need to do </a:t>
            </a:r>
            <a:r>
              <a:rPr lang="en-US" sz="2400" b="1" dirty="0" smtClean="0"/>
              <a:t>both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9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Sometimes a fix is out of your control: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Bad hardware</a:t>
            </a:r>
          </a:p>
          <a:p>
            <a:pPr lvl="1"/>
            <a:r>
              <a:rPr lang="en-US" dirty="0" smtClean="0"/>
              <a:t>Live with it until you can replace it</a:t>
            </a:r>
          </a:p>
          <a:p>
            <a:pPr lvl="1"/>
            <a:r>
              <a:rPr lang="en-US" dirty="0" smtClean="0"/>
              <a:t>Can you move the service elsewhere?</a:t>
            </a:r>
          </a:p>
          <a:p>
            <a:pPr lvl="1"/>
            <a:r>
              <a:rPr lang="en-US" dirty="0" smtClean="0"/>
              <a:t>Virtualization helps here</a:t>
            </a:r>
          </a:p>
          <a:p>
            <a:r>
              <a:rPr lang="en-US" dirty="0" smtClean="0"/>
              <a:t>Some vendors write crappy software</a:t>
            </a:r>
          </a:p>
          <a:p>
            <a:pPr lvl="1"/>
            <a:r>
              <a:rPr lang="en-US" dirty="0" smtClean="0"/>
              <a:t>Memory leaks mean that systems do not release memory when finished and thus become unstable over time.</a:t>
            </a:r>
          </a:p>
          <a:p>
            <a:pPr lvl="1"/>
            <a:r>
              <a:rPr lang="en-US" dirty="0" smtClean="0"/>
              <a:t>Your best bet is to employ “pressure” on the vendor.</a:t>
            </a:r>
          </a:p>
          <a:p>
            <a:r>
              <a:rPr lang="en-US" dirty="0" smtClean="0"/>
              <a:t>Policy issues affect system stability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Too many users with </a:t>
            </a:r>
            <a:r>
              <a:rPr lang="en-US" dirty="0" smtClean="0"/>
              <a:t>Root </a:t>
            </a:r>
            <a:r>
              <a:rPr lang="en-US" dirty="0" smtClean="0"/>
              <a:t>or </a:t>
            </a:r>
            <a:r>
              <a:rPr lang="en-US" dirty="0" smtClean="0"/>
              <a:t>Admin access</a:t>
            </a:r>
            <a:endParaRPr lang="en-US" dirty="0" smtClean="0"/>
          </a:p>
          <a:p>
            <a:pPr lvl="2"/>
            <a:r>
              <a:rPr lang="en-US" dirty="0" smtClean="0"/>
              <a:t>Physical access to the data center by too many people</a:t>
            </a:r>
          </a:p>
          <a:p>
            <a:pPr lvl="1"/>
            <a:r>
              <a:rPr lang="en-US" dirty="0" smtClean="0"/>
              <a:t>Lobby to have these bad habits changed!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3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Example…troubleshooting in our Lab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Problem:  I cannot map a drive to </a:t>
            </a:r>
            <a:r>
              <a:rPr lang="en-US" dirty="0" smtClean="0">
                <a:hlinkClick r:id="rId2" action="ppaction://hlinkfile"/>
              </a:rPr>
              <a:t>\\linuxserver\linshare</a:t>
            </a:r>
            <a:r>
              <a:rPr lang="en-US" dirty="0" smtClean="0"/>
              <a:t> from my Windows 7 computer.</a:t>
            </a:r>
          </a:p>
          <a:p>
            <a:pPr lvl="1"/>
            <a:r>
              <a:rPr lang="en-US" dirty="0" smtClean="0"/>
              <a:t>First, is the Linux computer powered on? (duh)</a:t>
            </a:r>
          </a:p>
          <a:p>
            <a:pPr lvl="1"/>
            <a:r>
              <a:rPr lang="en-US" dirty="0" smtClean="0"/>
              <a:t>Can you contact the Linux server via other methods (ping, </a:t>
            </a:r>
            <a:r>
              <a:rPr lang="en-US" dirty="0" err="1" smtClean="0"/>
              <a:t>nslookup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If not, then is DNS configured properly?</a:t>
            </a:r>
          </a:p>
          <a:p>
            <a:pPr lvl="1"/>
            <a:r>
              <a:rPr lang="en-US" dirty="0" smtClean="0"/>
              <a:t>Is the Firewall/</a:t>
            </a:r>
            <a:r>
              <a:rPr lang="en-US" dirty="0" err="1" smtClean="0"/>
              <a:t>SELinux</a:t>
            </a:r>
            <a:r>
              <a:rPr lang="en-US" dirty="0" smtClean="0"/>
              <a:t> setting turned on?</a:t>
            </a:r>
          </a:p>
          <a:p>
            <a:pPr lvl="1"/>
            <a:r>
              <a:rPr lang="en-US" dirty="0" smtClean="0"/>
              <a:t>Is Samba installed?</a:t>
            </a:r>
          </a:p>
          <a:p>
            <a:pPr lvl="2"/>
            <a:r>
              <a:rPr lang="en-US" dirty="0"/>
              <a:t>Are the Samba services started (SMB, NMB)?</a:t>
            </a:r>
            <a:endParaRPr lang="en-US" dirty="0" smtClean="0"/>
          </a:p>
          <a:p>
            <a:pPr lvl="2"/>
            <a:r>
              <a:rPr lang="en-US" dirty="0" smtClean="0"/>
              <a:t>DNS Name </a:t>
            </a:r>
            <a:r>
              <a:rPr lang="en-US" dirty="0"/>
              <a:t>setup properly in the 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/hosts and </a:t>
            </a:r>
            <a:r>
              <a:rPr lang="en-US" dirty="0" err="1" smtClean="0"/>
              <a:t>etc</a:t>
            </a:r>
            <a:r>
              <a:rPr lang="en-US" dirty="0" smtClean="0"/>
              <a:t>/hostname files.</a:t>
            </a:r>
          </a:p>
          <a:p>
            <a:pPr lvl="1"/>
            <a:r>
              <a:rPr lang="en-US" dirty="0" smtClean="0"/>
              <a:t>Are the share settings configured correctly  (/</a:t>
            </a:r>
            <a:r>
              <a:rPr lang="en-US" dirty="0" err="1" smtClean="0"/>
              <a:t>etc</a:t>
            </a:r>
            <a:r>
              <a:rPr lang="en-US" dirty="0" smtClean="0"/>
              <a:t>/samba/</a:t>
            </a:r>
            <a:r>
              <a:rPr lang="en-US" dirty="0" err="1" smtClean="0"/>
              <a:t>smb.conf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Do you have permissions to this share?</a:t>
            </a:r>
          </a:p>
          <a:p>
            <a:pPr lvl="2"/>
            <a:r>
              <a:rPr lang="en-US" dirty="0" smtClean="0"/>
              <a:t>Is the group configured with appropriate permissions?</a:t>
            </a:r>
          </a:p>
          <a:p>
            <a:pPr lvl="2"/>
            <a:r>
              <a:rPr lang="en-US" dirty="0" smtClean="0"/>
              <a:t>Is your user a member of this group?</a:t>
            </a:r>
          </a:p>
          <a:p>
            <a:pPr lvl="2"/>
            <a:r>
              <a:rPr lang="en-US" dirty="0" smtClean="0"/>
              <a:t>Does the username/password you’re logged into your Win7 computer match the one setup on the CentOS5 server?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7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Example…troubleshooting in our Lab, pt.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Problem:  I cannot map a drive to </a:t>
            </a:r>
            <a:r>
              <a:rPr lang="en-US" dirty="0" smtClean="0">
                <a:hlinkClick r:id="rId2" action="ppaction://hlinkfile"/>
              </a:rPr>
              <a:t>\\win2008\winshare</a:t>
            </a:r>
            <a:r>
              <a:rPr lang="en-US" dirty="0" smtClean="0"/>
              <a:t> from my Windows 7 computer.</a:t>
            </a:r>
          </a:p>
          <a:p>
            <a:pPr lvl="1"/>
            <a:r>
              <a:rPr lang="en-US" dirty="0" smtClean="0"/>
              <a:t>First, is the Windows 2008 server powered on? (duh)</a:t>
            </a:r>
          </a:p>
          <a:p>
            <a:pPr lvl="1"/>
            <a:r>
              <a:rPr lang="en-US" dirty="0"/>
              <a:t>Are you logged into your workstation with the appropriate user in your directory (Active Directory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Can you contact the Win2008 server via other methods (ping, </a:t>
            </a:r>
            <a:r>
              <a:rPr lang="en-US" dirty="0" err="1" smtClean="0"/>
              <a:t>nslookup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If not, then is the DNS server configured properly on your client?</a:t>
            </a:r>
          </a:p>
          <a:p>
            <a:pPr lvl="1"/>
            <a:r>
              <a:rPr lang="en-US" dirty="0" smtClean="0"/>
              <a:t>Is Active Directory/DNS configured on your Win2008 server?</a:t>
            </a:r>
          </a:p>
          <a:p>
            <a:pPr lvl="1"/>
            <a:r>
              <a:rPr lang="en-US" dirty="0" smtClean="0"/>
              <a:t>Is the share configured properly?</a:t>
            </a:r>
          </a:p>
          <a:p>
            <a:pPr lvl="2"/>
            <a:r>
              <a:rPr lang="en-US" dirty="0" smtClean="0"/>
              <a:t>Is a folder shared with the share name of “</a:t>
            </a:r>
            <a:r>
              <a:rPr lang="en-US" dirty="0" err="1" smtClean="0"/>
              <a:t>Winshare</a:t>
            </a:r>
            <a:r>
              <a:rPr lang="en-US" dirty="0" smtClean="0"/>
              <a:t>”?</a:t>
            </a:r>
          </a:p>
          <a:p>
            <a:pPr lvl="2"/>
            <a:r>
              <a:rPr lang="en-US" dirty="0" smtClean="0"/>
              <a:t>Are the share settings allowing you to see the share (the group)?</a:t>
            </a:r>
          </a:p>
          <a:p>
            <a:pPr lvl="1"/>
            <a:r>
              <a:rPr lang="en-US" dirty="0" smtClean="0"/>
              <a:t>Do you have permissions to this share?</a:t>
            </a:r>
          </a:p>
          <a:p>
            <a:pPr lvl="2"/>
            <a:r>
              <a:rPr lang="en-US" dirty="0" smtClean="0"/>
              <a:t>Did you create a Domain group to apply these permissions to?</a:t>
            </a:r>
          </a:p>
          <a:p>
            <a:pPr lvl="2"/>
            <a:r>
              <a:rPr lang="en-US" dirty="0" smtClean="0"/>
              <a:t>Is the group configured with appropriate permissions?</a:t>
            </a:r>
          </a:p>
          <a:p>
            <a:pPr lvl="2"/>
            <a:r>
              <a:rPr lang="en-US" dirty="0" smtClean="0"/>
              <a:t>Is your user a member of this group?</a:t>
            </a:r>
          </a:p>
        </p:txBody>
      </p:sp>
    </p:spTree>
    <p:extLst>
      <p:ext uri="{BB962C8B-B14F-4D97-AF65-F5344CB8AC3E}">
        <p14:creationId xmlns:p14="http://schemas.microsoft.com/office/powerpoint/2010/main" val="169937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IST346:</a:t>
            </a:r>
            <a:br>
              <a:rPr lang="en-US" dirty="0" smtClean="0"/>
            </a:br>
            <a:r>
              <a:rPr lang="en-US" dirty="0" smtClean="0"/>
              <a:t>Debugging and Troubleshooting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4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Systems and Services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first step in debugging a problem is to…. ?????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69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596044"/>
            <a:ext cx="7886700" cy="45809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 need to understand what the customer (or user) who reported the problem was trying to accomplish.</a:t>
            </a:r>
          </a:p>
          <a:p>
            <a:r>
              <a:rPr lang="en-US" dirty="0" smtClean="0"/>
              <a:t>In most cases the customer is expecting a specific result, but is getting an undesirable result.</a:t>
            </a:r>
          </a:p>
          <a:p>
            <a:r>
              <a:rPr lang="en-US" dirty="0" smtClean="0"/>
              <a:t>Oftentimes the data you receive is incomplete</a:t>
            </a:r>
            <a:r>
              <a:rPr lang="en-US" dirty="0" smtClean="0"/>
              <a:t>. So you must test assumptions, scope and inter-dependencies.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 of “real problems”</a:t>
            </a:r>
          </a:p>
          <a:p>
            <a:pPr lvl="1"/>
            <a:r>
              <a:rPr lang="en-US" dirty="0" smtClean="0"/>
              <a:t>I cannot print</a:t>
            </a:r>
          </a:p>
          <a:p>
            <a:pPr lvl="1"/>
            <a:r>
              <a:rPr lang="en-US" dirty="0" smtClean="0"/>
              <a:t>The website is down</a:t>
            </a:r>
          </a:p>
          <a:p>
            <a:pPr lvl="1"/>
            <a:r>
              <a:rPr lang="en-US" dirty="0" smtClean="0"/>
              <a:t>My computer will not send e-mail.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53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40436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Elements to Understanding a Problem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04800" y="1066800"/>
          <a:ext cx="8534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7086600" y="1295400"/>
            <a:ext cx="1676400" cy="1905000"/>
          </a:xfrm>
          <a:prstGeom prst="wedgeRoundRectCallout">
            <a:avLst>
              <a:gd name="adj1" fmla="val -93152"/>
              <a:gd name="adj2" fmla="val 3900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Your own and the user’s assumptions of how things work.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934200" y="4724400"/>
            <a:ext cx="1676400" cy="1905000"/>
          </a:xfrm>
          <a:prstGeom prst="wedgeRoundRectCallout">
            <a:avLst>
              <a:gd name="adj1" fmla="val -157288"/>
              <a:gd name="adj2" fmla="val -3114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The size of the problem. Just one person? The entire company?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04800" y="1219200"/>
            <a:ext cx="1676400" cy="1905000"/>
          </a:xfrm>
          <a:prstGeom prst="wedgeRoundRectCallout">
            <a:avLst>
              <a:gd name="adj1" fmla="val 109445"/>
              <a:gd name="adj2" fmla="val 3847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What other systems / services does this problem rely upon?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629295"/>
            <a:ext cx="7886700" cy="45476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sure you and your customer </a:t>
            </a:r>
            <a:r>
              <a:rPr lang="en-US" dirty="0" smtClean="0"/>
              <a:t>have a </a:t>
            </a:r>
            <a:r>
              <a:rPr lang="en-US" b="1" dirty="0" smtClean="0"/>
              <a:t>mutual understanding of the situation</a:t>
            </a:r>
            <a:r>
              <a:rPr lang="en-US" dirty="0" smtClean="0"/>
              <a:t> </a:t>
            </a:r>
            <a:r>
              <a:rPr lang="en-US" dirty="0" smtClean="0"/>
              <a:t>before attempting to debug the problem.</a:t>
            </a:r>
          </a:p>
          <a:p>
            <a:r>
              <a:rPr lang="en-US" dirty="0" smtClean="0"/>
              <a:t>Try </a:t>
            </a:r>
            <a:r>
              <a:rPr lang="en-US" dirty="0" smtClean="0"/>
              <a:t>to gather as much information from the customer as you can so that neither of you are making false assumptions.</a:t>
            </a:r>
          </a:p>
          <a:p>
            <a:r>
              <a:rPr lang="en-US" dirty="0" smtClean="0"/>
              <a:t>E.g.  </a:t>
            </a:r>
            <a:r>
              <a:rPr lang="en-US" b="1" dirty="0" smtClean="0"/>
              <a:t>I </a:t>
            </a:r>
            <a:r>
              <a:rPr lang="en-US" b="1" dirty="0" smtClean="0"/>
              <a:t>cannot </a:t>
            </a:r>
            <a:r>
              <a:rPr lang="en-US" b="1" dirty="0" smtClean="0"/>
              <a:t>print</a:t>
            </a:r>
            <a:endParaRPr lang="en-US" b="1" dirty="0" smtClean="0"/>
          </a:p>
          <a:p>
            <a:pPr lvl="1"/>
            <a:r>
              <a:rPr lang="en-US" dirty="0" smtClean="0"/>
              <a:t>Which printer is the customer using? Don’t assume a specific printer, or their default printer.</a:t>
            </a:r>
          </a:p>
          <a:p>
            <a:pPr lvl="1"/>
            <a:r>
              <a:rPr lang="en-US" dirty="0" smtClean="0"/>
              <a:t>They might not be able to print </a:t>
            </a:r>
            <a:r>
              <a:rPr lang="en-US" i="1" dirty="0" smtClean="0"/>
              <a:t>by design</a:t>
            </a:r>
            <a:r>
              <a:rPr lang="en-US" dirty="0" smtClean="0"/>
              <a:t>. I.e. They don’t have permissions to use a specific printer.</a:t>
            </a:r>
          </a:p>
          <a:p>
            <a:pPr lvl="1"/>
            <a:r>
              <a:rPr lang="en-US" dirty="0" smtClean="0"/>
              <a:t>Ask the customer for specifics, of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0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4073" y="1219200"/>
            <a:ext cx="8503919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Just how </a:t>
            </a:r>
            <a:r>
              <a:rPr lang="en-US" b="1" dirty="0" smtClean="0"/>
              <a:t>big </a:t>
            </a:r>
            <a:r>
              <a:rPr lang="en-US" dirty="0" smtClean="0"/>
              <a:t>is </a:t>
            </a:r>
            <a:r>
              <a:rPr lang="en-US" dirty="0" smtClean="0"/>
              <a:t>the problem</a:t>
            </a:r>
            <a:r>
              <a:rPr lang="en-US" dirty="0"/>
              <a:t>? </a:t>
            </a:r>
            <a:r>
              <a:rPr lang="en-US" dirty="0" smtClean="0"/>
              <a:t>What </a:t>
            </a:r>
            <a:r>
              <a:rPr lang="en-US" dirty="0"/>
              <a:t>are the </a:t>
            </a:r>
            <a:r>
              <a:rPr lang="en-US" b="1" dirty="0" smtClean="0"/>
              <a:t>boundaries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Work from </a:t>
            </a:r>
            <a:r>
              <a:rPr lang="en-US" dirty="0" smtClean="0"/>
              <a:t>the </a:t>
            </a:r>
            <a:r>
              <a:rPr lang="en-US" b="1" dirty="0" smtClean="0"/>
              <a:t>outside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widest scope, to narrowest scope)</a:t>
            </a:r>
          </a:p>
          <a:p>
            <a:r>
              <a:rPr lang="en-US" dirty="0" smtClean="0"/>
              <a:t>The scope of the problem will dictate the manner in which you react to it.</a:t>
            </a:r>
          </a:p>
          <a:p>
            <a:r>
              <a:rPr lang="en-US" dirty="0" smtClean="0"/>
              <a:t>E.g. </a:t>
            </a:r>
            <a:r>
              <a:rPr lang="en-US" b="1" dirty="0" smtClean="0"/>
              <a:t>The </a:t>
            </a:r>
            <a:r>
              <a:rPr lang="en-US" b="1" dirty="0" smtClean="0"/>
              <a:t>Website is </a:t>
            </a:r>
            <a:r>
              <a:rPr lang="en-US" b="1" dirty="0" smtClean="0"/>
              <a:t>down</a:t>
            </a:r>
            <a:endParaRPr lang="en-US" b="1" dirty="0" smtClean="0"/>
          </a:p>
          <a:p>
            <a:pPr lvl="1"/>
            <a:r>
              <a:rPr lang="en-US" u="sng" dirty="0" smtClean="0"/>
              <a:t>Assumption</a:t>
            </a:r>
            <a:r>
              <a:rPr lang="en-US" dirty="0" smtClean="0"/>
              <a:t>: The user is in their office (not </a:t>
            </a:r>
            <a:r>
              <a:rPr lang="en-US" dirty="0" err="1" smtClean="0"/>
              <a:t>starbucks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762000" y="4495800"/>
            <a:ext cx="14478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Inter-net?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276600" y="4495800"/>
            <a:ext cx="14478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Web-site?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209800" y="5029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4724400" y="502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47244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14400" y="60960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ISP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18" idx="0"/>
          </p:cNvCxnSpPr>
          <p:nvPr/>
        </p:nvCxnSpPr>
        <p:spPr>
          <a:xfrm rot="5400000">
            <a:off x="1219200" y="5829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47800" y="56388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67400" y="45720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User’s Connection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29200" y="46482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24200" y="60960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Web </a:t>
            </a:r>
            <a:r>
              <a:rPr lang="en-US" dirty="0" err="1" smtClean="0"/>
              <a:t>Svr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 rot="5400000">
            <a:off x="3734594" y="5829300"/>
            <a:ext cx="5326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62400" y="56388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3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Interdependencies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446415"/>
            <a:ext cx="7886700" cy="4730548"/>
          </a:xfrm>
        </p:spPr>
        <p:txBody>
          <a:bodyPr/>
          <a:lstStyle/>
          <a:p>
            <a:r>
              <a:rPr lang="en-US" dirty="0" smtClean="0"/>
              <a:t>When you know the scope, next check the interdependences.</a:t>
            </a:r>
          </a:p>
          <a:p>
            <a:r>
              <a:rPr lang="en-US" dirty="0" smtClean="0"/>
              <a:t>What systems and services does that task rely upon?</a:t>
            </a:r>
          </a:p>
          <a:p>
            <a:r>
              <a:rPr lang="en-US" dirty="0" smtClean="0"/>
              <a:t>What systems and services do those rely upon?</a:t>
            </a:r>
          </a:p>
          <a:p>
            <a:r>
              <a:rPr lang="en-US" dirty="0" smtClean="0"/>
              <a:t>E.g. </a:t>
            </a:r>
            <a:r>
              <a:rPr lang="en-US" b="1" dirty="0" smtClean="0"/>
              <a:t>“My computer will not send E-Mail”</a:t>
            </a:r>
          </a:p>
          <a:p>
            <a:pPr lvl="1"/>
            <a:r>
              <a:rPr lang="en-US" u="sng" dirty="0" smtClean="0"/>
              <a:t>Assumption, Scope</a:t>
            </a:r>
            <a:r>
              <a:rPr lang="en-US" dirty="0" smtClean="0"/>
              <a:t>: Problem is organization-wide</a:t>
            </a:r>
          </a:p>
          <a:p>
            <a:pPr lvl="1"/>
            <a:r>
              <a:rPr lang="en-US" dirty="0" smtClean="0"/>
              <a:t>E-Mail depends on SMTP to send mail.</a:t>
            </a:r>
          </a:p>
          <a:p>
            <a:pPr lvl="1"/>
            <a:r>
              <a:rPr lang="en-US" dirty="0" smtClean="0"/>
              <a:t>SMTP needs the DNS service to work properly.</a:t>
            </a:r>
          </a:p>
          <a:p>
            <a:pPr lvl="1"/>
            <a:r>
              <a:rPr lang="en-US" dirty="0" smtClean="0"/>
              <a:t>Check these “outside in” DNS</a:t>
            </a:r>
            <a:r>
              <a:rPr lang="en-US" dirty="0" smtClean="0">
                <a:sym typeface="Wingdings" pitchFamily="2" charset="2"/>
              </a:rPr>
              <a:t> SMTP  E-Mail 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43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993</Words>
  <Application>Microsoft Office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IST346: Debugging and Troubleshooting</vt:lpstr>
      <vt:lpstr>Debugging Systems and Services</vt:lpstr>
      <vt:lpstr> The first step in debugging a problem is to…. ?????</vt:lpstr>
      <vt:lpstr>Understand the problem</vt:lpstr>
      <vt:lpstr>Elements to Understanding a Problem</vt:lpstr>
      <vt:lpstr>Understanding Assumptions</vt:lpstr>
      <vt:lpstr>Understanding Scope </vt:lpstr>
      <vt:lpstr>Understanding Interdependencies</vt:lpstr>
      <vt:lpstr>Time to fix the problem</vt:lpstr>
      <vt:lpstr>How to find the root cause</vt:lpstr>
      <vt:lpstr>Techniques</vt:lpstr>
      <vt:lpstr>Fixing Things Once!</vt:lpstr>
      <vt:lpstr>Fix it once!</vt:lpstr>
      <vt:lpstr>With Service Outages…</vt:lpstr>
      <vt:lpstr>Sometimes a fix is out of your control:</vt:lpstr>
      <vt:lpstr>Example…troubleshooting in our Lab</vt:lpstr>
      <vt:lpstr>Example…troubleshooting in our Lab, pt. 2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6</cp:revision>
  <dcterms:created xsi:type="dcterms:W3CDTF">2018-10-25T19:17:18Z</dcterms:created>
  <dcterms:modified xsi:type="dcterms:W3CDTF">2018-10-25T20:06:38Z</dcterms:modified>
</cp:coreProperties>
</file>