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9" r:id="rId3"/>
    <p:sldId id="260" r:id="rId4"/>
    <p:sldId id="261" r:id="rId5"/>
    <p:sldId id="262" r:id="rId6"/>
    <p:sldId id="263" r:id="rId7"/>
    <p:sldId id="265" r:id="rId8"/>
    <p:sldId id="31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8915B-B1BE-42EC-9BC4-EC829F9B22F1}" type="doc">
      <dgm:prSet loTypeId="urn:microsoft.com/office/officeart/2005/8/layout/venn1" loCatId="relationship" qsTypeId="urn:microsoft.com/office/officeart/2005/8/quickstyle/simple1" qsCatId="simple" csTypeId="urn:microsoft.com/office/officeart/2005/8/colors/accent1_2" csCatId="accent1" phldr="1"/>
      <dgm:spPr/>
    </dgm:pt>
    <dgm:pt modelId="{5DE4AFB2-6203-4548-9555-E6F7C072C540}">
      <dgm:prSet phldrT="[Text]"/>
      <dgm:spPr/>
      <dgm:t>
        <a:bodyPr/>
        <a:lstStyle/>
        <a:p>
          <a:r>
            <a:rPr lang="en-US" dirty="0"/>
            <a:t>Assets</a:t>
          </a:r>
        </a:p>
      </dgm:t>
    </dgm:pt>
    <dgm:pt modelId="{2A2A84CD-EF0E-4326-AAB3-1CD26971C424}" type="parTrans" cxnId="{9A169B94-132E-496F-BF19-CA23F8358B55}">
      <dgm:prSet/>
      <dgm:spPr/>
      <dgm:t>
        <a:bodyPr/>
        <a:lstStyle/>
        <a:p>
          <a:endParaRPr lang="en-US"/>
        </a:p>
      </dgm:t>
    </dgm:pt>
    <dgm:pt modelId="{BA3ECCC1-D155-4A23-A772-E13FC204C31D}" type="sibTrans" cxnId="{9A169B94-132E-496F-BF19-CA23F8358B55}">
      <dgm:prSet/>
      <dgm:spPr/>
      <dgm:t>
        <a:bodyPr/>
        <a:lstStyle/>
        <a:p>
          <a:endParaRPr lang="en-US"/>
        </a:p>
      </dgm:t>
    </dgm:pt>
    <dgm:pt modelId="{9645C7E3-13B0-4439-B17B-0B769A41164A}">
      <dgm:prSet phldrT="[Text]"/>
      <dgm:spPr/>
      <dgm:t>
        <a:bodyPr/>
        <a:lstStyle/>
        <a:p>
          <a:r>
            <a:rPr lang="en-US" dirty="0"/>
            <a:t>Vulnerabilities</a:t>
          </a:r>
        </a:p>
      </dgm:t>
    </dgm:pt>
    <dgm:pt modelId="{03567DF7-5CF4-44F6-81D5-5A9101CD8585}" type="parTrans" cxnId="{D9267162-9E4E-4EE7-8CA7-89B4E201D90E}">
      <dgm:prSet/>
      <dgm:spPr/>
      <dgm:t>
        <a:bodyPr/>
        <a:lstStyle/>
        <a:p>
          <a:endParaRPr lang="en-US"/>
        </a:p>
      </dgm:t>
    </dgm:pt>
    <dgm:pt modelId="{BCF96CAB-6533-4088-A98B-032BC40C9308}" type="sibTrans" cxnId="{D9267162-9E4E-4EE7-8CA7-89B4E201D90E}">
      <dgm:prSet/>
      <dgm:spPr/>
      <dgm:t>
        <a:bodyPr/>
        <a:lstStyle/>
        <a:p>
          <a:endParaRPr lang="en-US"/>
        </a:p>
      </dgm:t>
    </dgm:pt>
    <dgm:pt modelId="{BDC8DC2A-2907-4903-9347-5CD54D33E073}">
      <dgm:prSet phldrT="[Text]"/>
      <dgm:spPr/>
      <dgm:t>
        <a:bodyPr/>
        <a:lstStyle/>
        <a:p>
          <a:r>
            <a:rPr lang="en-US" dirty="0"/>
            <a:t>Threats</a:t>
          </a:r>
        </a:p>
      </dgm:t>
    </dgm:pt>
    <dgm:pt modelId="{9BE4A908-9177-4055-9B06-F2DD3D0473E3}" type="parTrans" cxnId="{B191F49A-EE7D-48EF-9AF2-D12D8236545A}">
      <dgm:prSet/>
      <dgm:spPr/>
      <dgm:t>
        <a:bodyPr/>
        <a:lstStyle/>
        <a:p>
          <a:endParaRPr lang="en-US"/>
        </a:p>
      </dgm:t>
    </dgm:pt>
    <dgm:pt modelId="{1F097B09-DD2A-43EA-AFD6-19F77A50E4BC}" type="sibTrans" cxnId="{B191F49A-EE7D-48EF-9AF2-D12D8236545A}">
      <dgm:prSet/>
      <dgm:spPr/>
      <dgm:t>
        <a:bodyPr/>
        <a:lstStyle/>
        <a:p>
          <a:endParaRPr lang="en-US"/>
        </a:p>
      </dgm:t>
    </dgm:pt>
    <dgm:pt modelId="{97D6A078-49F2-4C19-9296-A035457C9093}" type="pres">
      <dgm:prSet presAssocID="{2148915B-B1BE-42EC-9BC4-EC829F9B22F1}" presName="compositeShape" presStyleCnt="0">
        <dgm:presLayoutVars>
          <dgm:chMax val="7"/>
          <dgm:dir/>
          <dgm:resizeHandles val="exact"/>
        </dgm:presLayoutVars>
      </dgm:prSet>
      <dgm:spPr/>
    </dgm:pt>
    <dgm:pt modelId="{0BC1C7EF-30D3-4E10-9006-10FA6AB9884B}" type="pres">
      <dgm:prSet presAssocID="{5DE4AFB2-6203-4548-9555-E6F7C072C540}" presName="circ1" presStyleLbl="vennNode1" presStyleIdx="0" presStyleCnt="3"/>
      <dgm:spPr/>
      <dgm:t>
        <a:bodyPr/>
        <a:lstStyle/>
        <a:p>
          <a:endParaRPr lang="en-US"/>
        </a:p>
      </dgm:t>
    </dgm:pt>
    <dgm:pt modelId="{0A8ED577-771C-4E9A-8415-409446F215F7}" type="pres">
      <dgm:prSet presAssocID="{5DE4AFB2-6203-4548-9555-E6F7C072C540}" presName="circ1Tx" presStyleLbl="revTx" presStyleIdx="0" presStyleCnt="0">
        <dgm:presLayoutVars>
          <dgm:chMax val="0"/>
          <dgm:chPref val="0"/>
          <dgm:bulletEnabled val="1"/>
        </dgm:presLayoutVars>
      </dgm:prSet>
      <dgm:spPr/>
      <dgm:t>
        <a:bodyPr/>
        <a:lstStyle/>
        <a:p>
          <a:endParaRPr lang="en-US"/>
        </a:p>
      </dgm:t>
    </dgm:pt>
    <dgm:pt modelId="{DE44088F-EE29-4860-9D21-FAC87660E58F}" type="pres">
      <dgm:prSet presAssocID="{9645C7E3-13B0-4439-B17B-0B769A41164A}" presName="circ2" presStyleLbl="vennNode1" presStyleIdx="1" presStyleCnt="3"/>
      <dgm:spPr/>
      <dgm:t>
        <a:bodyPr/>
        <a:lstStyle/>
        <a:p>
          <a:endParaRPr lang="en-US"/>
        </a:p>
      </dgm:t>
    </dgm:pt>
    <dgm:pt modelId="{9BE728A4-E239-42D7-9CEB-91AD7582D1A4}" type="pres">
      <dgm:prSet presAssocID="{9645C7E3-13B0-4439-B17B-0B769A41164A}" presName="circ2Tx" presStyleLbl="revTx" presStyleIdx="0" presStyleCnt="0">
        <dgm:presLayoutVars>
          <dgm:chMax val="0"/>
          <dgm:chPref val="0"/>
          <dgm:bulletEnabled val="1"/>
        </dgm:presLayoutVars>
      </dgm:prSet>
      <dgm:spPr/>
      <dgm:t>
        <a:bodyPr/>
        <a:lstStyle/>
        <a:p>
          <a:endParaRPr lang="en-US"/>
        </a:p>
      </dgm:t>
    </dgm:pt>
    <dgm:pt modelId="{ECF24018-4010-419E-9EC8-6F3D49838E8C}" type="pres">
      <dgm:prSet presAssocID="{BDC8DC2A-2907-4903-9347-5CD54D33E073}" presName="circ3" presStyleLbl="vennNode1" presStyleIdx="2" presStyleCnt="3"/>
      <dgm:spPr/>
      <dgm:t>
        <a:bodyPr/>
        <a:lstStyle/>
        <a:p>
          <a:endParaRPr lang="en-US"/>
        </a:p>
      </dgm:t>
    </dgm:pt>
    <dgm:pt modelId="{D6F8662F-462B-404B-84FA-23EC632E28C4}" type="pres">
      <dgm:prSet presAssocID="{BDC8DC2A-2907-4903-9347-5CD54D33E073}" presName="circ3Tx" presStyleLbl="revTx" presStyleIdx="0" presStyleCnt="0">
        <dgm:presLayoutVars>
          <dgm:chMax val="0"/>
          <dgm:chPref val="0"/>
          <dgm:bulletEnabled val="1"/>
        </dgm:presLayoutVars>
      </dgm:prSet>
      <dgm:spPr/>
      <dgm:t>
        <a:bodyPr/>
        <a:lstStyle/>
        <a:p>
          <a:endParaRPr lang="en-US"/>
        </a:p>
      </dgm:t>
    </dgm:pt>
  </dgm:ptLst>
  <dgm:cxnLst>
    <dgm:cxn modelId="{68403850-5F46-40A7-9832-6DBF63087655}" type="presOf" srcId="{5DE4AFB2-6203-4548-9555-E6F7C072C540}" destId="{0BC1C7EF-30D3-4E10-9006-10FA6AB9884B}" srcOrd="0" destOrd="0" presId="urn:microsoft.com/office/officeart/2005/8/layout/venn1"/>
    <dgm:cxn modelId="{42A5B1A7-3B2E-4C36-9DCF-A50FAC1FD156}" type="presOf" srcId="{BDC8DC2A-2907-4903-9347-5CD54D33E073}" destId="{ECF24018-4010-419E-9EC8-6F3D49838E8C}" srcOrd="0" destOrd="0" presId="urn:microsoft.com/office/officeart/2005/8/layout/venn1"/>
    <dgm:cxn modelId="{CBB07E04-F4FF-4F53-8181-04D0E336FA3B}" type="presOf" srcId="{9645C7E3-13B0-4439-B17B-0B769A41164A}" destId="{9BE728A4-E239-42D7-9CEB-91AD7582D1A4}" srcOrd="1" destOrd="0" presId="urn:microsoft.com/office/officeart/2005/8/layout/venn1"/>
    <dgm:cxn modelId="{0EA8F84A-C762-47C3-9051-DA3E0B573B9C}" type="presOf" srcId="{9645C7E3-13B0-4439-B17B-0B769A41164A}" destId="{DE44088F-EE29-4860-9D21-FAC87660E58F}" srcOrd="0" destOrd="0" presId="urn:microsoft.com/office/officeart/2005/8/layout/venn1"/>
    <dgm:cxn modelId="{B191F49A-EE7D-48EF-9AF2-D12D8236545A}" srcId="{2148915B-B1BE-42EC-9BC4-EC829F9B22F1}" destId="{BDC8DC2A-2907-4903-9347-5CD54D33E073}" srcOrd="2" destOrd="0" parTransId="{9BE4A908-9177-4055-9B06-F2DD3D0473E3}" sibTransId="{1F097B09-DD2A-43EA-AFD6-19F77A50E4BC}"/>
    <dgm:cxn modelId="{D9267162-9E4E-4EE7-8CA7-89B4E201D90E}" srcId="{2148915B-B1BE-42EC-9BC4-EC829F9B22F1}" destId="{9645C7E3-13B0-4439-B17B-0B769A41164A}" srcOrd="1" destOrd="0" parTransId="{03567DF7-5CF4-44F6-81D5-5A9101CD8585}" sibTransId="{BCF96CAB-6533-4088-A98B-032BC40C9308}"/>
    <dgm:cxn modelId="{A14482D1-6448-4764-8745-2B7AE9FA6367}" type="presOf" srcId="{5DE4AFB2-6203-4548-9555-E6F7C072C540}" destId="{0A8ED577-771C-4E9A-8415-409446F215F7}" srcOrd="1" destOrd="0" presId="urn:microsoft.com/office/officeart/2005/8/layout/venn1"/>
    <dgm:cxn modelId="{E012244E-A5A3-4EDF-BF3E-16C1333B136F}" type="presOf" srcId="{BDC8DC2A-2907-4903-9347-5CD54D33E073}" destId="{D6F8662F-462B-404B-84FA-23EC632E28C4}" srcOrd="1" destOrd="0" presId="urn:microsoft.com/office/officeart/2005/8/layout/venn1"/>
    <dgm:cxn modelId="{9A169B94-132E-496F-BF19-CA23F8358B55}" srcId="{2148915B-B1BE-42EC-9BC4-EC829F9B22F1}" destId="{5DE4AFB2-6203-4548-9555-E6F7C072C540}" srcOrd="0" destOrd="0" parTransId="{2A2A84CD-EF0E-4326-AAB3-1CD26971C424}" sibTransId="{BA3ECCC1-D155-4A23-A772-E13FC204C31D}"/>
    <dgm:cxn modelId="{6F714EED-3CB2-4C56-9665-AF2F045AA170}" type="presOf" srcId="{2148915B-B1BE-42EC-9BC4-EC829F9B22F1}" destId="{97D6A078-49F2-4C19-9296-A035457C9093}" srcOrd="0" destOrd="0" presId="urn:microsoft.com/office/officeart/2005/8/layout/venn1"/>
    <dgm:cxn modelId="{DCDAE86F-8A9A-4626-A58A-D876523DF3A1}" type="presParOf" srcId="{97D6A078-49F2-4C19-9296-A035457C9093}" destId="{0BC1C7EF-30D3-4E10-9006-10FA6AB9884B}" srcOrd="0" destOrd="0" presId="urn:microsoft.com/office/officeart/2005/8/layout/venn1"/>
    <dgm:cxn modelId="{9B8661D0-477A-446B-9F13-0752A421B5B1}" type="presParOf" srcId="{97D6A078-49F2-4C19-9296-A035457C9093}" destId="{0A8ED577-771C-4E9A-8415-409446F215F7}" srcOrd="1" destOrd="0" presId="urn:microsoft.com/office/officeart/2005/8/layout/venn1"/>
    <dgm:cxn modelId="{1E92700C-BA29-438C-A8F7-3D2D99913C0A}" type="presParOf" srcId="{97D6A078-49F2-4C19-9296-A035457C9093}" destId="{DE44088F-EE29-4860-9D21-FAC87660E58F}" srcOrd="2" destOrd="0" presId="urn:microsoft.com/office/officeart/2005/8/layout/venn1"/>
    <dgm:cxn modelId="{0154D813-ABC9-43BE-8C35-E8E03D23E919}" type="presParOf" srcId="{97D6A078-49F2-4C19-9296-A035457C9093}" destId="{9BE728A4-E239-42D7-9CEB-91AD7582D1A4}" srcOrd="3" destOrd="0" presId="urn:microsoft.com/office/officeart/2005/8/layout/venn1"/>
    <dgm:cxn modelId="{0D57069A-6CB4-456B-8517-8B81F86689D4}" type="presParOf" srcId="{97D6A078-49F2-4C19-9296-A035457C9093}" destId="{ECF24018-4010-419E-9EC8-6F3D49838E8C}" srcOrd="4" destOrd="0" presId="urn:microsoft.com/office/officeart/2005/8/layout/venn1"/>
    <dgm:cxn modelId="{88ACACF4-7E92-464C-8CF8-9EABBB289684}" type="presParOf" srcId="{97D6A078-49F2-4C19-9296-A035457C9093}" destId="{D6F8662F-462B-404B-84FA-23EC632E28C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2356AF-08DF-462C-B659-135F5DA5AEC8}"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68623E03-A6B6-4787-8EF0-C5CF2AE1C73E}">
      <dgm:prSet phldrT="[Text]"/>
      <dgm:spPr/>
      <dgm:t>
        <a:bodyPr/>
        <a:lstStyle/>
        <a:p>
          <a:r>
            <a:rPr lang="en-US" dirty="0"/>
            <a:t>Data Protection</a:t>
          </a:r>
        </a:p>
      </dgm:t>
    </dgm:pt>
    <dgm:pt modelId="{E62C049E-D715-405B-B679-5D122E85C1FB}" type="parTrans" cxnId="{6C76C7FA-6FD1-41F8-AE7E-737CD4E41792}">
      <dgm:prSet/>
      <dgm:spPr/>
      <dgm:t>
        <a:bodyPr/>
        <a:lstStyle/>
        <a:p>
          <a:endParaRPr lang="en-US"/>
        </a:p>
      </dgm:t>
    </dgm:pt>
    <dgm:pt modelId="{B9539FA0-9214-446D-843A-0122FE0B8E9B}" type="sibTrans" cxnId="{6C76C7FA-6FD1-41F8-AE7E-737CD4E41792}">
      <dgm:prSet/>
      <dgm:spPr/>
      <dgm:t>
        <a:bodyPr/>
        <a:lstStyle/>
        <a:p>
          <a:endParaRPr lang="en-US"/>
        </a:p>
      </dgm:t>
    </dgm:pt>
    <dgm:pt modelId="{F76F2D59-B42D-4B54-959A-C20C2128C9A1}">
      <dgm:prSet phldrT="[Text]"/>
      <dgm:spPr/>
      <dgm:t>
        <a:bodyPr/>
        <a:lstStyle/>
        <a:p>
          <a:r>
            <a:rPr lang="en-US" dirty="0"/>
            <a:t>System Integrity</a:t>
          </a:r>
        </a:p>
      </dgm:t>
    </dgm:pt>
    <dgm:pt modelId="{88DF0BA4-8C58-453F-9FDD-3C3359980618}" type="parTrans" cxnId="{5F26EBA7-C400-4A63-A3E9-B26A5CF0874F}">
      <dgm:prSet/>
      <dgm:spPr/>
      <dgm:t>
        <a:bodyPr/>
        <a:lstStyle/>
        <a:p>
          <a:endParaRPr lang="en-US"/>
        </a:p>
      </dgm:t>
    </dgm:pt>
    <dgm:pt modelId="{92E1F453-038D-44E3-9F70-339644172FE0}" type="sibTrans" cxnId="{5F26EBA7-C400-4A63-A3E9-B26A5CF0874F}">
      <dgm:prSet/>
      <dgm:spPr/>
      <dgm:t>
        <a:bodyPr/>
        <a:lstStyle/>
        <a:p>
          <a:endParaRPr lang="en-US"/>
        </a:p>
      </dgm:t>
    </dgm:pt>
    <dgm:pt modelId="{E5BE661A-1C0A-4CF1-AF8F-266B714C9359}">
      <dgm:prSet phldrT="[Text]"/>
      <dgm:spPr/>
      <dgm:t>
        <a:bodyPr/>
        <a:lstStyle/>
        <a:p>
          <a:r>
            <a:rPr lang="en-US" dirty="0"/>
            <a:t>System Availability</a:t>
          </a:r>
        </a:p>
      </dgm:t>
    </dgm:pt>
    <dgm:pt modelId="{B02CCFBC-FDDD-4507-930D-9654EC94D66F}" type="parTrans" cxnId="{9919EBD2-F455-4021-8816-08225EC79600}">
      <dgm:prSet/>
      <dgm:spPr/>
      <dgm:t>
        <a:bodyPr/>
        <a:lstStyle/>
        <a:p>
          <a:endParaRPr lang="en-US"/>
        </a:p>
      </dgm:t>
    </dgm:pt>
    <dgm:pt modelId="{48DE1C8A-F65A-44FF-960E-C0D4D8319DD6}" type="sibTrans" cxnId="{9919EBD2-F455-4021-8816-08225EC79600}">
      <dgm:prSet/>
      <dgm:spPr/>
      <dgm:t>
        <a:bodyPr/>
        <a:lstStyle/>
        <a:p>
          <a:endParaRPr lang="en-US"/>
        </a:p>
      </dgm:t>
    </dgm:pt>
    <dgm:pt modelId="{A3E0B8D3-0F4A-47A6-BFCE-142BEF25C77B}">
      <dgm:prSet phldrT="[Text]" phldr="1"/>
      <dgm:spPr/>
      <dgm:t>
        <a:bodyPr/>
        <a:lstStyle/>
        <a:p>
          <a:endParaRPr lang="en-US"/>
        </a:p>
      </dgm:t>
    </dgm:pt>
    <dgm:pt modelId="{73F27C94-9430-49B3-87A1-BA676A4F2C93}" type="parTrans" cxnId="{7D3132C3-F700-4057-8F5E-2BB1B55D6AB5}">
      <dgm:prSet/>
      <dgm:spPr/>
      <dgm:t>
        <a:bodyPr/>
        <a:lstStyle/>
        <a:p>
          <a:endParaRPr lang="en-US"/>
        </a:p>
      </dgm:t>
    </dgm:pt>
    <dgm:pt modelId="{D6C9B128-B391-4A60-9037-225348AE5A55}" type="sibTrans" cxnId="{7D3132C3-F700-4057-8F5E-2BB1B55D6AB5}">
      <dgm:prSet/>
      <dgm:spPr/>
      <dgm:t>
        <a:bodyPr/>
        <a:lstStyle/>
        <a:p>
          <a:endParaRPr lang="en-US"/>
        </a:p>
      </dgm:t>
    </dgm:pt>
    <dgm:pt modelId="{02B04E43-C0B8-4DA0-AE88-657149E90AE1}">
      <dgm:prSet phldrT="[Text]"/>
      <dgm:spPr/>
      <dgm:t>
        <a:bodyPr/>
        <a:lstStyle/>
        <a:p>
          <a:r>
            <a:rPr lang="en-US" dirty="0"/>
            <a:t>Data Integrity</a:t>
          </a:r>
        </a:p>
      </dgm:t>
    </dgm:pt>
    <dgm:pt modelId="{C8FF6A8C-F974-4D73-8831-0E86A3F18AD4}" type="parTrans" cxnId="{3649BF49-8015-4254-AEA8-DF08E43136BC}">
      <dgm:prSet/>
      <dgm:spPr/>
      <dgm:t>
        <a:bodyPr/>
        <a:lstStyle/>
        <a:p>
          <a:endParaRPr lang="en-US"/>
        </a:p>
      </dgm:t>
    </dgm:pt>
    <dgm:pt modelId="{9A44D0AD-198A-4EDC-B409-85E8CF72756D}" type="sibTrans" cxnId="{3649BF49-8015-4254-AEA8-DF08E43136BC}">
      <dgm:prSet/>
      <dgm:spPr/>
      <dgm:t>
        <a:bodyPr/>
        <a:lstStyle/>
        <a:p>
          <a:endParaRPr lang="en-US"/>
        </a:p>
      </dgm:t>
    </dgm:pt>
    <dgm:pt modelId="{C8D67499-6EDE-422E-96D0-40EB0D7C8DDB}" type="pres">
      <dgm:prSet presAssocID="{4E2356AF-08DF-462C-B659-135F5DA5AEC8}" presName="matrix" presStyleCnt="0">
        <dgm:presLayoutVars>
          <dgm:chMax val="1"/>
          <dgm:dir/>
          <dgm:resizeHandles val="exact"/>
        </dgm:presLayoutVars>
      </dgm:prSet>
      <dgm:spPr/>
      <dgm:t>
        <a:bodyPr/>
        <a:lstStyle/>
        <a:p>
          <a:endParaRPr lang="en-US"/>
        </a:p>
      </dgm:t>
    </dgm:pt>
    <dgm:pt modelId="{320DBF06-AC89-428B-8548-D5001AB37AAE}" type="pres">
      <dgm:prSet presAssocID="{4E2356AF-08DF-462C-B659-135F5DA5AEC8}" presName="axisShape" presStyleLbl="bgShp" presStyleIdx="0" presStyleCnt="1"/>
      <dgm:spPr/>
    </dgm:pt>
    <dgm:pt modelId="{504F2133-070A-4024-AD18-D803588BFAD4}" type="pres">
      <dgm:prSet presAssocID="{4E2356AF-08DF-462C-B659-135F5DA5AEC8}" presName="rect1" presStyleLbl="node1" presStyleIdx="0" presStyleCnt="4">
        <dgm:presLayoutVars>
          <dgm:chMax val="0"/>
          <dgm:chPref val="0"/>
          <dgm:bulletEnabled val="1"/>
        </dgm:presLayoutVars>
      </dgm:prSet>
      <dgm:spPr/>
      <dgm:t>
        <a:bodyPr/>
        <a:lstStyle/>
        <a:p>
          <a:endParaRPr lang="en-US"/>
        </a:p>
      </dgm:t>
    </dgm:pt>
    <dgm:pt modelId="{0EBE29F5-7E6D-493D-8970-C14AC618A414}" type="pres">
      <dgm:prSet presAssocID="{4E2356AF-08DF-462C-B659-135F5DA5AEC8}" presName="rect2" presStyleLbl="node1" presStyleIdx="1" presStyleCnt="4">
        <dgm:presLayoutVars>
          <dgm:chMax val="0"/>
          <dgm:chPref val="0"/>
          <dgm:bulletEnabled val="1"/>
        </dgm:presLayoutVars>
      </dgm:prSet>
      <dgm:spPr/>
      <dgm:t>
        <a:bodyPr/>
        <a:lstStyle/>
        <a:p>
          <a:endParaRPr lang="en-US"/>
        </a:p>
      </dgm:t>
    </dgm:pt>
    <dgm:pt modelId="{6FBC7904-4A71-4020-BAEF-609D6927D461}" type="pres">
      <dgm:prSet presAssocID="{4E2356AF-08DF-462C-B659-135F5DA5AEC8}" presName="rect3" presStyleLbl="node1" presStyleIdx="2" presStyleCnt="4">
        <dgm:presLayoutVars>
          <dgm:chMax val="0"/>
          <dgm:chPref val="0"/>
          <dgm:bulletEnabled val="1"/>
        </dgm:presLayoutVars>
      </dgm:prSet>
      <dgm:spPr/>
      <dgm:t>
        <a:bodyPr/>
        <a:lstStyle/>
        <a:p>
          <a:endParaRPr lang="en-US"/>
        </a:p>
      </dgm:t>
    </dgm:pt>
    <dgm:pt modelId="{11DD5257-41CE-4909-85FC-98BAD784118A}" type="pres">
      <dgm:prSet presAssocID="{4E2356AF-08DF-462C-B659-135F5DA5AEC8}" presName="rect4" presStyleLbl="node1" presStyleIdx="3" presStyleCnt="4">
        <dgm:presLayoutVars>
          <dgm:chMax val="0"/>
          <dgm:chPref val="0"/>
          <dgm:bulletEnabled val="1"/>
        </dgm:presLayoutVars>
      </dgm:prSet>
      <dgm:spPr/>
      <dgm:t>
        <a:bodyPr/>
        <a:lstStyle/>
        <a:p>
          <a:endParaRPr lang="en-US"/>
        </a:p>
      </dgm:t>
    </dgm:pt>
  </dgm:ptLst>
  <dgm:cxnLst>
    <dgm:cxn modelId="{D4C98941-7E70-4B76-9C6D-4680E86AEEA1}" type="presOf" srcId="{02B04E43-C0B8-4DA0-AE88-657149E90AE1}" destId="{0EBE29F5-7E6D-493D-8970-C14AC618A414}" srcOrd="0" destOrd="0" presId="urn:microsoft.com/office/officeart/2005/8/layout/matrix2"/>
    <dgm:cxn modelId="{2590FF15-39D8-4E84-A0D7-65BF06DAC3DA}" type="presOf" srcId="{4E2356AF-08DF-462C-B659-135F5DA5AEC8}" destId="{C8D67499-6EDE-422E-96D0-40EB0D7C8DDB}" srcOrd="0" destOrd="0" presId="urn:microsoft.com/office/officeart/2005/8/layout/matrix2"/>
    <dgm:cxn modelId="{F68A5E1E-AE22-4B85-BD74-816E68573944}" type="presOf" srcId="{E5BE661A-1C0A-4CF1-AF8F-266B714C9359}" destId="{11DD5257-41CE-4909-85FC-98BAD784118A}" srcOrd="0" destOrd="0" presId="urn:microsoft.com/office/officeart/2005/8/layout/matrix2"/>
    <dgm:cxn modelId="{5F26EBA7-C400-4A63-A3E9-B26A5CF0874F}" srcId="{4E2356AF-08DF-462C-B659-135F5DA5AEC8}" destId="{F76F2D59-B42D-4B54-959A-C20C2128C9A1}" srcOrd="2" destOrd="0" parTransId="{88DF0BA4-8C58-453F-9FDD-3C3359980618}" sibTransId="{92E1F453-038D-44E3-9F70-339644172FE0}"/>
    <dgm:cxn modelId="{6C76C7FA-6FD1-41F8-AE7E-737CD4E41792}" srcId="{4E2356AF-08DF-462C-B659-135F5DA5AEC8}" destId="{68623E03-A6B6-4787-8EF0-C5CF2AE1C73E}" srcOrd="0" destOrd="0" parTransId="{E62C049E-D715-405B-B679-5D122E85C1FB}" sibTransId="{B9539FA0-9214-446D-843A-0122FE0B8E9B}"/>
    <dgm:cxn modelId="{7D3132C3-F700-4057-8F5E-2BB1B55D6AB5}" srcId="{4E2356AF-08DF-462C-B659-135F5DA5AEC8}" destId="{A3E0B8D3-0F4A-47A6-BFCE-142BEF25C77B}" srcOrd="4" destOrd="0" parTransId="{73F27C94-9430-49B3-87A1-BA676A4F2C93}" sibTransId="{D6C9B128-B391-4A60-9037-225348AE5A55}"/>
    <dgm:cxn modelId="{61C3789B-1886-4302-99EA-89250617739C}" type="presOf" srcId="{68623E03-A6B6-4787-8EF0-C5CF2AE1C73E}" destId="{504F2133-070A-4024-AD18-D803588BFAD4}" srcOrd="0" destOrd="0" presId="urn:microsoft.com/office/officeart/2005/8/layout/matrix2"/>
    <dgm:cxn modelId="{3649BF49-8015-4254-AEA8-DF08E43136BC}" srcId="{4E2356AF-08DF-462C-B659-135F5DA5AEC8}" destId="{02B04E43-C0B8-4DA0-AE88-657149E90AE1}" srcOrd="1" destOrd="0" parTransId="{C8FF6A8C-F974-4D73-8831-0E86A3F18AD4}" sibTransId="{9A44D0AD-198A-4EDC-B409-85E8CF72756D}"/>
    <dgm:cxn modelId="{9919EBD2-F455-4021-8816-08225EC79600}" srcId="{4E2356AF-08DF-462C-B659-135F5DA5AEC8}" destId="{E5BE661A-1C0A-4CF1-AF8F-266B714C9359}" srcOrd="3" destOrd="0" parTransId="{B02CCFBC-FDDD-4507-930D-9654EC94D66F}" sibTransId="{48DE1C8A-F65A-44FF-960E-C0D4D8319DD6}"/>
    <dgm:cxn modelId="{4873E8B2-6435-46E8-B3A9-DA896C524C87}" type="presOf" srcId="{F76F2D59-B42D-4B54-959A-C20C2128C9A1}" destId="{6FBC7904-4A71-4020-BAEF-609D6927D461}" srcOrd="0" destOrd="0" presId="urn:microsoft.com/office/officeart/2005/8/layout/matrix2"/>
    <dgm:cxn modelId="{D8B00209-B659-443A-931D-1FFA75329B34}" type="presParOf" srcId="{C8D67499-6EDE-422E-96D0-40EB0D7C8DDB}" destId="{320DBF06-AC89-428B-8548-D5001AB37AAE}" srcOrd="0" destOrd="0" presId="urn:microsoft.com/office/officeart/2005/8/layout/matrix2"/>
    <dgm:cxn modelId="{A6E45118-9D65-4522-A716-E5FD8D931681}" type="presParOf" srcId="{C8D67499-6EDE-422E-96D0-40EB0D7C8DDB}" destId="{504F2133-070A-4024-AD18-D803588BFAD4}" srcOrd="1" destOrd="0" presId="urn:microsoft.com/office/officeart/2005/8/layout/matrix2"/>
    <dgm:cxn modelId="{679E0510-5A10-4B8A-83A7-ADFE6870F531}" type="presParOf" srcId="{C8D67499-6EDE-422E-96D0-40EB0D7C8DDB}" destId="{0EBE29F5-7E6D-493D-8970-C14AC618A414}" srcOrd="2" destOrd="0" presId="urn:microsoft.com/office/officeart/2005/8/layout/matrix2"/>
    <dgm:cxn modelId="{E916CE84-EF83-4C40-81DB-732E457E5C73}" type="presParOf" srcId="{C8D67499-6EDE-422E-96D0-40EB0D7C8DDB}" destId="{6FBC7904-4A71-4020-BAEF-609D6927D461}" srcOrd="3" destOrd="0" presId="urn:microsoft.com/office/officeart/2005/8/layout/matrix2"/>
    <dgm:cxn modelId="{7366058E-5465-413F-B95A-5B53C4D7FD36}" type="presParOf" srcId="{C8D67499-6EDE-422E-96D0-40EB0D7C8DDB}" destId="{11DD5257-41CE-4909-85FC-98BAD784118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29E73D-9D6A-4755-81CD-678F5309E756}"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ACE89B21-D1A3-4506-A7D7-B619E66BD8B2}">
      <dgm:prSet phldrT="[Text]"/>
      <dgm:spPr/>
      <dgm:t>
        <a:bodyPr/>
        <a:lstStyle/>
        <a:p>
          <a:r>
            <a:rPr lang="en-US" dirty="0"/>
            <a:t>User Errors</a:t>
          </a:r>
        </a:p>
      </dgm:t>
    </dgm:pt>
    <dgm:pt modelId="{A3D534AD-3045-4A46-85D8-DE823C1D3B66}" type="parTrans" cxnId="{51E54736-990B-42C7-9FC4-B20F91CAB543}">
      <dgm:prSet/>
      <dgm:spPr/>
      <dgm:t>
        <a:bodyPr/>
        <a:lstStyle/>
        <a:p>
          <a:endParaRPr lang="en-US"/>
        </a:p>
      </dgm:t>
    </dgm:pt>
    <dgm:pt modelId="{7970AEC5-1CA3-493C-9774-BB9C730AE5DE}" type="sibTrans" cxnId="{51E54736-990B-42C7-9FC4-B20F91CAB543}">
      <dgm:prSet/>
      <dgm:spPr/>
      <dgm:t>
        <a:bodyPr/>
        <a:lstStyle/>
        <a:p>
          <a:endParaRPr lang="en-US"/>
        </a:p>
      </dgm:t>
    </dgm:pt>
    <dgm:pt modelId="{B7B7AECC-8913-4198-801D-59EA21008358}">
      <dgm:prSet phldrT="[Text]"/>
      <dgm:spPr/>
      <dgm:t>
        <a:bodyPr/>
        <a:lstStyle/>
        <a:p>
          <a:r>
            <a:rPr lang="en-US" dirty="0"/>
            <a:t>Disk Failure</a:t>
          </a:r>
        </a:p>
      </dgm:t>
    </dgm:pt>
    <dgm:pt modelId="{40A0B2E2-4B36-4E4F-8967-A31D86DDD377}" type="parTrans" cxnId="{379CCCC6-17CB-40EF-9615-BDF768D1A79C}">
      <dgm:prSet/>
      <dgm:spPr/>
      <dgm:t>
        <a:bodyPr/>
        <a:lstStyle/>
        <a:p>
          <a:endParaRPr lang="en-US"/>
        </a:p>
      </dgm:t>
    </dgm:pt>
    <dgm:pt modelId="{D64DF1D3-8DB4-415F-86CA-3762F18BBE9F}" type="sibTrans" cxnId="{379CCCC6-17CB-40EF-9615-BDF768D1A79C}">
      <dgm:prSet/>
      <dgm:spPr/>
      <dgm:t>
        <a:bodyPr/>
        <a:lstStyle/>
        <a:p>
          <a:endParaRPr lang="en-US"/>
        </a:p>
      </dgm:t>
    </dgm:pt>
    <dgm:pt modelId="{51C50E89-FD17-44DE-AF1C-11BF1D9E1842}">
      <dgm:prSet phldrT="[Text]"/>
      <dgm:spPr/>
      <dgm:t>
        <a:bodyPr/>
        <a:lstStyle/>
        <a:p>
          <a:r>
            <a:rPr lang="en-US" dirty="0"/>
            <a:t>System Failure</a:t>
          </a:r>
        </a:p>
      </dgm:t>
    </dgm:pt>
    <dgm:pt modelId="{7136CD78-4110-4804-BBB5-CC94324D976C}" type="parTrans" cxnId="{523E6A40-7A0D-4209-A2DA-123529F3B24C}">
      <dgm:prSet/>
      <dgm:spPr/>
      <dgm:t>
        <a:bodyPr/>
        <a:lstStyle/>
        <a:p>
          <a:endParaRPr lang="en-US"/>
        </a:p>
      </dgm:t>
    </dgm:pt>
    <dgm:pt modelId="{B79F3DDC-B57F-402F-B94A-1D7C19059F01}" type="sibTrans" cxnId="{523E6A40-7A0D-4209-A2DA-123529F3B24C}">
      <dgm:prSet/>
      <dgm:spPr/>
      <dgm:t>
        <a:bodyPr/>
        <a:lstStyle/>
        <a:p>
          <a:endParaRPr lang="en-US"/>
        </a:p>
      </dgm:t>
    </dgm:pt>
    <dgm:pt modelId="{9F27923A-CF42-4BC9-8E70-8078C73C0F34}">
      <dgm:prSet phldrT="[Text]"/>
      <dgm:spPr/>
      <dgm:t>
        <a:bodyPr/>
        <a:lstStyle/>
        <a:p>
          <a:r>
            <a:rPr lang="en-US" dirty="0"/>
            <a:t>Power Failure</a:t>
          </a:r>
        </a:p>
      </dgm:t>
    </dgm:pt>
    <dgm:pt modelId="{D930C818-9BBB-45BC-8DAC-6BEF34DB6019}" type="parTrans" cxnId="{0AF7E0BD-CD4F-4DD7-8158-5C7B2252D378}">
      <dgm:prSet/>
      <dgm:spPr/>
      <dgm:t>
        <a:bodyPr/>
        <a:lstStyle/>
        <a:p>
          <a:endParaRPr lang="en-US"/>
        </a:p>
      </dgm:t>
    </dgm:pt>
    <dgm:pt modelId="{36033919-2A4B-4E6E-A1E6-5A0470A02F61}" type="sibTrans" cxnId="{0AF7E0BD-CD4F-4DD7-8158-5C7B2252D378}">
      <dgm:prSet/>
      <dgm:spPr/>
      <dgm:t>
        <a:bodyPr/>
        <a:lstStyle/>
        <a:p>
          <a:endParaRPr lang="en-US"/>
        </a:p>
      </dgm:t>
    </dgm:pt>
    <dgm:pt modelId="{48CBCA2C-732E-4F1D-A6AF-79CE2F2F9102}">
      <dgm:prSet phldrT="[Text]"/>
      <dgm:spPr/>
      <dgm:t>
        <a:bodyPr/>
        <a:lstStyle/>
        <a:p>
          <a:r>
            <a:rPr lang="en-US" dirty="0"/>
            <a:t>Network Failure</a:t>
          </a:r>
        </a:p>
      </dgm:t>
    </dgm:pt>
    <dgm:pt modelId="{77A92926-819B-47FF-9CD6-ABA3573361D1}" type="parTrans" cxnId="{F4F04923-829C-4601-8312-DF4F7997D21B}">
      <dgm:prSet/>
      <dgm:spPr/>
      <dgm:t>
        <a:bodyPr/>
        <a:lstStyle/>
        <a:p>
          <a:endParaRPr lang="en-US"/>
        </a:p>
      </dgm:t>
    </dgm:pt>
    <dgm:pt modelId="{1AFF8D53-D9D2-4590-B3DD-D091020DF801}" type="sibTrans" cxnId="{F4F04923-829C-4601-8312-DF4F7997D21B}">
      <dgm:prSet/>
      <dgm:spPr/>
      <dgm:t>
        <a:bodyPr/>
        <a:lstStyle/>
        <a:p>
          <a:endParaRPr lang="en-US"/>
        </a:p>
      </dgm:t>
    </dgm:pt>
    <dgm:pt modelId="{5E2E325A-7F5E-4337-98D6-7BB55C13AFEC}">
      <dgm:prSet phldrT="[Text]"/>
      <dgm:spPr/>
      <dgm:t>
        <a:bodyPr/>
        <a:lstStyle/>
        <a:p>
          <a:r>
            <a:rPr lang="en-US" dirty="0"/>
            <a:t>Security Breach</a:t>
          </a:r>
        </a:p>
      </dgm:t>
    </dgm:pt>
    <dgm:pt modelId="{4EB8B0A0-28A7-4A25-B67C-7EA781EF237C}" type="parTrans" cxnId="{A940CB09-B8D9-4B8F-9B33-B13D2F4B1E4A}">
      <dgm:prSet/>
      <dgm:spPr/>
      <dgm:t>
        <a:bodyPr/>
        <a:lstStyle/>
        <a:p>
          <a:endParaRPr lang="en-US"/>
        </a:p>
      </dgm:t>
    </dgm:pt>
    <dgm:pt modelId="{8579FEF3-DED7-4CAE-B9C1-A1EA9D5EEB80}" type="sibTrans" cxnId="{A940CB09-B8D9-4B8F-9B33-B13D2F4B1E4A}">
      <dgm:prSet/>
      <dgm:spPr/>
      <dgm:t>
        <a:bodyPr/>
        <a:lstStyle/>
        <a:p>
          <a:endParaRPr lang="en-US"/>
        </a:p>
      </dgm:t>
    </dgm:pt>
    <dgm:pt modelId="{61604A2D-FD82-4475-9309-96630361B6D4}">
      <dgm:prSet phldrT="[Text]"/>
      <dgm:spPr/>
      <dgm:t>
        <a:bodyPr/>
        <a:lstStyle/>
        <a:p>
          <a:r>
            <a:rPr lang="en-US" dirty="0"/>
            <a:t>Natural Disaster</a:t>
          </a:r>
        </a:p>
      </dgm:t>
    </dgm:pt>
    <dgm:pt modelId="{2FDA91B3-B9CF-46AE-8E2E-FF3498769037}" type="parTrans" cxnId="{005631A0-0CF0-4756-BA35-89F85C1A7886}">
      <dgm:prSet/>
      <dgm:spPr/>
      <dgm:t>
        <a:bodyPr/>
        <a:lstStyle/>
        <a:p>
          <a:endParaRPr lang="en-US"/>
        </a:p>
      </dgm:t>
    </dgm:pt>
    <dgm:pt modelId="{0376D363-9BA6-4F1F-AF9E-4066256EEDED}" type="sibTrans" cxnId="{005631A0-0CF0-4756-BA35-89F85C1A7886}">
      <dgm:prSet/>
      <dgm:spPr/>
      <dgm:t>
        <a:bodyPr/>
        <a:lstStyle/>
        <a:p>
          <a:endParaRPr lang="en-US"/>
        </a:p>
      </dgm:t>
    </dgm:pt>
    <dgm:pt modelId="{75B9CD6D-47BD-418B-8708-4FA228A81DB2}">
      <dgm:prSet phldrT="[Text]"/>
      <dgm:spPr/>
      <dgm:t>
        <a:bodyPr/>
        <a:lstStyle/>
        <a:p>
          <a:r>
            <a:rPr lang="en-US" dirty="0"/>
            <a:t>SA Errors</a:t>
          </a:r>
        </a:p>
      </dgm:t>
    </dgm:pt>
    <dgm:pt modelId="{430F5061-2328-447A-BB5A-89A1CED80FC1}" type="parTrans" cxnId="{0504BA0F-C2F0-4B72-8496-FD582D71DEF6}">
      <dgm:prSet/>
      <dgm:spPr/>
      <dgm:t>
        <a:bodyPr/>
        <a:lstStyle/>
        <a:p>
          <a:endParaRPr lang="en-US"/>
        </a:p>
      </dgm:t>
    </dgm:pt>
    <dgm:pt modelId="{D111911C-0904-42C6-9980-4ED402BB0E49}" type="sibTrans" cxnId="{0504BA0F-C2F0-4B72-8496-FD582D71DEF6}">
      <dgm:prSet/>
      <dgm:spPr/>
      <dgm:t>
        <a:bodyPr/>
        <a:lstStyle/>
        <a:p>
          <a:endParaRPr lang="en-US"/>
        </a:p>
      </dgm:t>
    </dgm:pt>
    <dgm:pt modelId="{544B8E41-3E0A-45BF-8AF2-A2EC2957FB86}">
      <dgm:prSet phldrT="[Text]"/>
      <dgm:spPr/>
      <dgm:t>
        <a:bodyPr/>
        <a:lstStyle/>
        <a:p>
          <a:r>
            <a:rPr lang="en-US" dirty="0"/>
            <a:t>Types of Disasters</a:t>
          </a:r>
        </a:p>
      </dgm:t>
    </dgm:pt>
    <dgm:pt modelId="{EB59D3B0-7D94-4BED-83DD-62F1D7527D05}" type="parTrans" cxnId="{F7A97BFB-D7D6-475F-9392-B7403BEE69BD}">
      <dgm:prSet/>
      <dgm:spPr/>
      <dgm:t>
        <a:bodyPr/>
        <a:lstStyle/>
        <a:p>
          <a:endParaRPr lang="en-US"/>
        </a:p>
      </dgm:t>
    </dgm:pt>
    <dgm:pt modelId="{7D57C87D-B23E-4277-8F50-88949D6D7195}" type="sibTrans" cxnId="{F7A97BFB-D7D6-475F-9392-B7403BEE69BD}">
      <dgm:prSet/>
      <dgm:spPr/>
      <dgm:t>
        <a:bodyPr/>
        <a:lstStyle/>
        <a:p>
          <a:endParaRPr lang="en-US"/>
        </a:p>
      </dgm:t>
    </dgm:pt>
    <dgm:pt modelId="{2E7C135C-8DB0-4236-AD17-C433039B0030}" type="pres">
      <dgm:prSet presAssocID="{1429E73D-9D6A-4755-81CD-678F5309E756}" presName="Name0" presStyleCnt="0">
        <dgm:presLayoutVars>
          <dgm:chMax val="1"/>
          <dgm:dir/>
          <dgm:animLvl val="ctr"/>
          <dgm:resizeHandles val="exact"/>
        </dgm:presLayoutVars>
      </dgm:prSet>
      <dgm:spPr/>
      <dgm:t>
        <a:bodyPr/>
        <a:lstStyle/>
        <a:p>
          <a:endParaRPr lang="en-US"/>
        </a:p>
      </dgm:t>
    </dgm:pt>
    <dgm:pt modelId="{12592950-FC6B-47B4-AD8B-74E01D002F65}" type="pres">
      <dgm:prSet presAssocID="{544B8E41-3E0A-45BF-8AF2-A2EC2957FB86}" presName="centerShape" presStyleLbl="node0" presStyleIdx="0" presStyleCnt="1" custScaleX="129735" custScaleY="125411"/>
      <dgm:spPr/>
      <dgm:t>
        <a:bodyPr/>
        <a:lstStyle/>
        <a:p>
          <a:endParaRPr lang="en-US"/>
        </a:p>
      </dgm:t>
    </dgm:pt>
    <dgm:pt modelId="{9701F7CB-212E-4671-B8FA-A25E061EAC71}" type="pres">
      <dgm:prSet presAssocID="{ACE89B21-D1A3-4506-A7D7-B619E66BD8B2}" presName="node" presStyleLbl="node1" presStyleIdx="0" presStyleCnt="8">
        <dgm:presLayoutVars>
          <dgm:bulletEnabled val="1"/>
        </dgm:presLayoutVars>
      </dgm:prSet>
      <dgm:spPr/>
      <dgm:t>
        <a:bodyPr/>
        <a:lstStyle/>
        <a:p>
          <a:endParaRPr lang="en-US"/>
        </a:p>
      </dgm:t>
    </dgm:pt>
    <dgm:pt modelId="{51721DDE-1F41-41DB-BDE8-516DEDC106B5}" type="pres">
      <dgm:prSet presAssocID="{ACE89B21-D1A3-4506-A7D7-B619E66BD8B2}" presName="dummy" presStyleCnt="0"/>
      <dgm:spPr/>
    </dgm:pt>
    <dgm:pt modelId="{D4FF067D-1C1A-41C5-9FD0-BC387E0F3A85}" type="pres">
      <dgm:prSet presAssocID="{7970AEC5-1CA3-493C-9774-BB9C730AE5DE}" presName="sibTrans" presStyleLbl="sibTrans2D1" presStyleIdx="0" presStyleCnt="8"/>
      <dgm:spPr/>
      <dgm:t>
        <a:bodyPr/>
        <a:lstStyle/>
        <a:p>
          <a:endParaRPr lang="en-US"/>
        </a:p>
      </dgm:t>
    </dgm:pt>
    <dgm:pt modelId="{5BE46F6D-3013-4190-AA59-FFF3CD3F41E9}" type="pres">
      <dgm:prSet presAssocID="{75B9CD6D-47BD-418B-8708-4FA228A81DB2}" presName="node" presStyleLbl="node1" presStyleIdx="1" presStyleCnt="8">
        <dgm:presLayoutVars>
          <dgm:bulletEnabled val="1"/>
        </dgm:presLayoutVars>
      </dgm:prSet>
      <dgm:spPr/>
      <dgm:t>
        <a:bodyPr/>
        <a:lstStyle/>
        <a:p>
          <a:endParaRPr lang="en-US"/>
        </a:p>
      </dgm:t>
    </dgm:pt>
    <dgm:pt modelId="{2142A14B-4181-4E29-88D9-5EBF7B972301}" type="pres">
      <dgm:prSet presAssocID="{75B9CD6D-47BD-418B-8708-4FA228A81DB2}" presName="dummy" presStyleCnt="0"/>
      <dgm:spPr/>
    </dgm:pt>
    <dgm:pt modelId="{6663B0B9-F050-4201-A2FF-4868EE5E122F}" type="pres">
      <dgm:prSet presAssocID="{D111911C-0904-42C6-9980-4ED402BB0E49}" presName="sibTrans" presStyleLbl="sibTrans2D1" presStyleIdx="1" presStyleCnt="8"/>
      <dgm:spPr/>
      <dgm:t>
        <a:bodyPr/>
        <a:lstStyle/>
        <a:p>
          <a:endParaRPr lang="en-US"/>
        </a:p>
      </dgm:t>
    </dgm:pt>
    <dgm:pt modelId="{A553A3CF-5048-45C1-BF80-F45E02E56486}" type="pres">
      <dgm:prSet presAssocID="{B7B7AECC-8913-4198-801D-59EA21008358}" presName="node" presStyleLbl="node1" presStyleIdx="2" presStyleCnt="8">
        <dgm:presLayoutVars>
          <dgm:bulletEnabled val="1"/>
        </dgm:presLayoutVars>
      </dgm:prSet>
      <dgm:spPr/>
      <dgm:t>
        <a:bodyPr/>
        <a:lstStyle/>
        <a:p>
          <a:endParaRPr lang="en-US"/>
        </a:p>
      </dgm:t>
    </dgm:pt>
    <dgm:pt modelId="{1B9E34A6-0F75-4729-AFFA-5B4E10B26812}" type="pres">
      <dgm:prSet presAssocID="{B7B7AECC-8913-4198-801D-59EA21008358}" presName="dummy" presStyleCnt="0"/>
      <dgm:spPr/>
    </dgm:pt>
    <dgm:pt modelId="{8DA5D5F3-5960-41EA-9A2B-40E7B58551B4}" type="pres">
      <dgm:prSet presAssocID="{D64DF1D3-8DB4-415F-86CA-3762F18BBE9F}" presName="sibTrans" presStyleLbl="sibTrans2D1" presStyleIdx="2" presStyleCnt="8"/>
      <dgm:spPr/>
      <dgm:t>
        <a:bodyPr/>
        <a:lstStyle/>
        <a:p>
          <a:endParaRPr lang="en-US"/>
        </a:p>
      </dgm:t>
    </dgm:pt>
    <dgm:pt modelId="{206DDB58-332A-4A7A-BE23-41576C43F0EC}" type="pres">
      <dgm:prSet presAssocID="{51C50E89-FD17-44DE-AF1C-11BF1D9E1842}" presName="node" presStyleLbl="node1" presStyleIdx="3" presStyleCnt="8">
        <dgm:presLayoutVars>
          <dgm:bulletEnabled val="1"/>
        </dgm:presLayoutVars>
      </dgm:prSet>
      <dgm:spPr/>
      <dgm:t>
        <a:bodyPr/>
        <a:lstStyle/>
        <a:p>
          <a:endParaRPr lang="en-US"/>
        </a:p>
      </dgm:t>
    </dgm:pt>
    <dgm:pt modelId="{70262703-5608-4C63-B25C-53584FACB60B}" type="pres">
      <dgm:prSet presAssocID="{51C50E89-FD17-44DE-AF1C-11BF1D9E1842}" presName="dummy" presStyleCnt="0"/>
      <dgm:spPr/>
    </dgm:pt>
    <dgm:pt modelId="{857B7DC7-DE73-404A-89DF-30A3792C86BB}" type="pres">
      <dgm:prSet presAssocID="{B79F3DDC-B57F-402F-B94A-1D7C19059F01}" presName="sibTrans" presStyleLbl="sibTrans2D1" presStyleIdx="3" presStyleCnt="8"/>
      <dgm:spPr/>
      <dgm:t>
        <a:bodyPr/>
        <a:lstStyle/>
        <a:p>
          <a:endParaRPr lang="en-US"/>
        </a:p>
      </dgm:t>
    </dgm:pt>
    <dgm:pt modelId="{6853A5F9-B798-415C-ABFD-8F139BC87279}" type="pres">
      <dgm:prSet presAssocID="{9F27923A-CF42-4BC9-8E70-8078C73C0F34}" presName="node" presStyleLbl="node1" presStyleIdx="4" presStyleCnt="8">
        <dgm:presLayoutVars>
          <dgm:bulletEnabled val="1"/>
        </dgm:presLayoutVars>
      </dgm:prSet>
      <dgm:spPr/>
      <dgm:t>
        <a:bodyPr/>
        <a:lstStyle/>
        <a:p>
          <a:endParaRPr lang="en-US"/>
        </a:p>
      </dgm:t>
    </dgm:pt>
    <dgm:pt modelId="{F1BB1302-DBFD-4F07-93A3-63F8F4D1A8CD}" type="pres">
      <dgm:prSet presAssocID="{9F27923A-CF42-4BC9-8E70-8078C73C0F34}" presName="dummy" presStyleCnt="0"/>
      <dgm:spPr/>
    </dgm:pt>
    <dgm:pt modelId="{44404AB2-E971-400C-B1BD-871DED67CF53}" type="pres">
      <dgm:prSet presAssocID="{36033919-2A4B-4E6E-A1E6-5A0470A02F61}" presName="sibTrans" presStyleLbl="sibTrans2D1" presStyleIdx="4" presStyleCnt="8"/>
      <dgm:spPr/>
      <dgm:t>
        <a:bodyPr/>
        <a:lstStyle/>
        <a:p>
          <a:endParaRPr lang="en-US"/>
        </a:p>
      </dgm:t>
    </dgm:pt>
    <dgm:pt modelId="{30EF1534-0085-469E-8102-0565369E9195}" type="pres">
      <dgm:prSet presAssocID="{48CBCA2C-732E-4F1D-A6AF-79CE2F2F9102}" presName="node" presStyleLbl="node1" presStyleIdx="5" presStyleCnt="8">
        <dgm:presLayoutVars>
          <dgm:bulletEnabled val="1"/>
        </dgm:presLayoutVars>
      </dgm:prSet>
      <dgm:spPr/>
      <dgm:t>
        <a:bodyPr/>
        <a:lstStyle/>
        <a:p>
          <a:endParaRPr lang="en-US"/>
        </a:p>
      </dgm:t>
    </dgm:pt>
    <dgm:pt modelId="{90EDEB4D-68A4-4D80-A3D7-7F416696B1D2}" type="pres">
      <dgm:prSet presAssocID="{48CBCA2C-732E-4F1D-A6AF-79CE2F2F9102}" presName="dummy" presStyleCnt="0"/>
      <dgm:spPr/>
    </dgm:pt>
    <dgm:pt modelId="{F3D00DD1-B15D-47F0-B91A-0D8937618163}" type="pres">
      <dgm:prSet presAssocID="{1AFF8D53-D9D2-4590-B3DD-D091020DF801}" presName="sibTrans" presStyleLbl="sibTrans2D1" presStyleIdx="5" presStyleCnt="8"/>
      <dgm:spPr/>
      <dgm:t>
        <a:bodyPr/>
        <a:lstStyle/>
        <a:p>
          <a:endParaRPr lang="en-US"/>
        </a:p>
      </dgm:t>
    </dgm:pt>
    <dgm:pt modelId="{42B900F3-3B85-4396-B9BA-63EAFB8666A6}" type="pres">
      <dgm:prSet presAssocID="{5E2E325A-7F5E-4337-98D6-7BB55C13AFEC}" presName="node" presStyleLbl="node1" presStyleIdx="6" presStyleCnt="8">
        <dgm:presLayoutVars>
          <dgm:bulletEnabled val="1"/>
        </dgm:presLayoutVars>
      </dgm:prSet>
      <dgm:spPr/>
      <dgm:t>
        <a:bodyPr/>
        <a:lstStyle/>
        <a:p>
          <a:endParaRPr lang="en-US"/>
        </a:p>
      </dgm:t>
    </dgm:pt>
    <dgm:pt modelId="{05B66B8F-5926-4700-9273-E59709A23CF6}" type="pres">
      <dgm:prSet presAssocID="{5E2E325A-7F5E-4337-98D6-7BB55C13AFEC}" presName="dummy" presStyleCnt="0"/>
      <dgm:spPr/>
    </dgm:pt>
    <dgm:pt modelId="{3310DBA9-0371-437A-A195-4572E1BFB527}" type="pres">
      <dgm:prSet presAssocID="{8579FEF3-DED7-4CAE-B9C1-A1EA9D5EEB80}" presName="sibTrans" presStyleLbl="sibTrans2D1" presStyleIdx="6" presStyleCnt="8"/>
      <dgm:spPr/>
      <dgm:t>
        <a:bodyPr/>
        <a:lstStyle/>
        <a:p>
          <a:endParaRPr lang="en-US"/>
        </a:p>
      </dgm:t>
    </dgm:pt>
    <dgm:pt modelId="{4053ED88-6F73-4609-833A-1D18949585FB}" type="pres">
      <dgm:prSet presAssocID="{61604A2D-FD82-4475-9309-96630361B6D4}" presName="node" presStyleLbl="node1" presStyleIdx="7" presStyleCnt="8">
        <dgm:presLayoutVars>
          <dgm:bulletEnabled val="1"/>
        </dgm:presLayoutVars>
      </dgm:prSet>
      <dgm:spPr/>
      <dgm:t>
        <a:bodyPr/>
        <a:lstStyle/>
        <a:p>
          <a:endParaRPr lang="en-US"/>
        </a:p>
      </dgm:t>
    </dgm:pt>
    <dgm:pt modelId="{ECCEB904-B996-46C9-8F6C-28B3424947EA}" type="pres">
      <dgm:prSet presAssocID="{61604A2D-FD82-4475-9309-96630361B6D4}" presName="dummy" presStyleCnt="0"/>
      <dgm:spPr/>
    </dgm:pt>
    <dgm:pt modelId="{1B914DC2-9873-4D81-B562-705E383995D9}" type="pres">
      <dgm:prSet presAssocID="{0376D363-9BA6-4F1F-AF9E-4066256EEDED}" presName="sibTrans" presStyleLbl="sibTrans2D1" presStyleIdx="7" presStyleCnt="8"/>
      <dgm:spPr/>
      <dgm:t>
        <a:bodyPr/>
        <a:lstStyle/>
        <a:p>
          <a:endParaRPr lang="en-US"/>
        </a:p>
      </dgm:t>
    </dgm:pt>
  </dgm:ptLst>
  <dgm:cxnLst>
    <dgm:cxn modelId="{05CC5893-66DB-4E8C-9281-81669F8B55D5}" type="presOf" srcId="{D111911C-0904-42C6-9980-4ED402BB0E49}" destId="{6663B0B9-F050-4201-A2FF-4868EE5E122F}" srcOrd="0" destOrd="0" presId="urn:microsoft.com/office/officeart/2005/8/layout/radial6"/>
    <dgm:cxn modelId="{D3D95E73-17CF-4801-8AF7-A9E330384590}" type="presOf" srcId="{8579FEF3-DED7-4CAE-B9C1-A1EA9D5EEB80}" destId="{3310DBA9-0371-437A-A195-4572E1BFB527}" srcOrd="0" destOrd="0" presId="urn:microsoft.com/office/officeart/2005/8/layout/radial6"/>
    <dgm:cxn modelId="{2B28CD50-311F-4531-AF9D-9912AF6CB4E3}" type="presOf" srcId="{B7B7AECC-8913-4198-801D-59EA21008358}" destId="{A553A3CF-5048-45C1-BF80-F45E02E56486}" srcOrd="0" destOrd="0" presId="urn:microsoft.com/office/officeart/2005/8/layout/radial6"/>
    <dgm:cxn modelId="{0504BA0F-C2F0-4B72-8496-FD582D71DEF6}" srcId="{544B8E41-3E0A-45BF-8AF2-A2EC2957FB86}" destId="{75B9CD6D-47BD-418B-8708-4FA228A81DB2}" srcOrd="1" destOrd="0" parTransId="{430F5061-2328-447A-BB5A-89A1CED80FC1}" sibTransId="{D111911C-0904-42C6-9980-4ED402BB0E49}"/>
    <dgm:cxn modelId="{796709AF-2B5F-46ED-AC17-9D0833DFE7F7}" type="presOf" srcId="{75B9CD6D-47BD-418B-8708-4FA228A81DB2}" destId="{5BE46F6D-3013-4190-AA59-FFF3CD3F41E9}" srcOrd="0" destOrd="0" presId="urn:microsoft.com/office/officeart/2005/8/layout/radial6"/>
    <dgm:cxn modelId="{F4F04923-829C-4601-8312-DF4F7997D21B}" srcId="{544B8E41-3E0A-45BF-8AF2-A2EC2957FB86}" destId="{48CBCA2C-732E-4F1D-A6AF-79CE2F2F9102}" srcOrd="5" destOrd="0" parTransId="{77A92926-819B-47FF-9CD6-ABA3573361D1}" sibTransId="{1AFF8D53-D9D2-4590-B3DD-D091020DF801}"/>
    <dgm:cxn modelId="{5163CDBE-074F-44A6-B3F1-12D0E3016160}" type="presOf" srcId="{61604A2D-FD82-4475-9309-96630361B6D4}" destId="{4053ED88-6F73-4609-833A-1D18949585FB}" srcOrd="0" destOrd="0" presId="urn:microsoft.com/office/officeart/2005/8/layout/radial6"/>
    <dgm:cxn modelId="{203FEAC1-755F-4A82-B46F-83DBBC0817F4}" type="presOf" srcId="{B79F3DDC-B57F-402F-B94A-1D7C19059F01}" destId="{857B7DC7-DE73-404A-89DF-30A3792C86BB}" srcOrd="0" destOrd="0" presId="urn:microsoft.com/office/officeart/2005/8/layout/radial6"/>
    <dgm:cxn modelId="{B1D4D76D-582B-43FF-8B2D-4D51EB061A42}" type="presOf" srcId="{7970AEC5-1CA3-493C-9774-BB9C730AE5DE}" destId="{D4FF067D-1C1A-41C5-9FD0-BC387E0F3A85}" srcOrd="0" destOrd="0" presId="urn:microsoft.com/office/officeart/2005/8/layout/radial6"/>
    <dgm:cxn modelId="{249B4C63-80F2-4973-883F-6CCCECADDA34}" type="presOf" srcId="{48CBCA2C-732E-4F1D-A6AF-79CE2F2F9102}" destId="{30EF1534-0085-469E-8102-0565369E9195}" srcOrd="0" destOrd="0" presId="urn:microsoft.com/office/officeart/2005/8/layout/radial6"/>
    <dgm:cxn modelId="{396FADF0-BEC7-4CC6-985D-4670F52A1D38}" type="presOf" srcId="{0376D363-9BA6-4F1F-AF9E-4066256EEDED}" destId="{1B914DC2-9873-4D81-B562-705E383995D9}" srcOrd="0" destOrd="0" presId="urn:microsoft.com/office/officeart/2005/8/layout/radial6"/>
    <dgm:cxn modelId="{AC5EF18D-AAC2-4CDB-99FC-C6366E59AE20}" type="presOf" srcId="{1429E73D-9D6A-4755-81CD-678F5309E756}" destId="{2E7C135C-8DB0-4236-AD17-C433039B0030}" srcOrd="0" destOrd="0" presId="urn:microsoft.com/office/officeart/2005/8/layout/radial6"/>
    <dgm:cxn modelId="{F84A3CA8-49BC-4893-9B48-0DC451EA4385}" type="presOf" srcId="{9F27923A-CF42-4BC9-8E70-8078C73C0F34}" destId="{6853A5F9-B798-415C-ABFD-8F139BC87279}" srcOrd="0" destOrd="0" presId="urn:microsoft.com/office/officeart/2005/8/layout/radial6"/>
    <dgm:cxn modelId="{E4E83B2E-CF6A-4F70-8836-0C5AE486DBB9}" type="presOf" srcId="{1AFF8D53-D9D2-4590-B3DD-D091020DF801}" destId="{F3D00DD1-B15D-47F0-B91A-0D8937618163}" srcOrd="0" destOrd="0" presId="urn:microsoft.com/office/officeart/2005/8/layout/radial6"/>
    <dgm:cxn modelId="{005631A0-0CF0-4756-BA35-89F85C1A7886}" srcId="{544B8E41-3E0A-45BF-8AF2-A2EC2957FB86}" destId="{61604A2D-FD82-4475-9309-96630361B6D4}" srcOrd="7" destOrd="0" parTransId="{2FDA91B3-B9CF-46AE-8E2E-FF3498769037}" sibTransId="{0376D363-9BA6-4F1F-AF9E-4066256EEDED}"/>
    <dgm:cxn modelId="{51E54736-990B-42C7-9FC4-B20F91CAB543}" srcId="{544B8E41-3E0A-45BF-8AF2-A2EC2957FB86}" destId="{ACE89B21-D1A3-4506-A7D7-B619E66BD8B2}" srcOrd="0" destOrd="0" parTransId="{A3D534AD-3045-4A46-85D8-DE823C1D3B66}" sibTransId="{7970AEC5-1CA3-493C-9774-BB9C730AE5DE}"/>
    <dgm:cxn modelId="{523E6A40-7A0D-4209-A2DA-123529F3B24C}" srcId="{544B8E41-3E0A-45BF-8AF2-A2EC2957FB86}" destId="{51C50E89-FD17-44DE-AF1C-11BF1D9E1842}" srcOrd="3" destOrd="0" parTransId="{7136CD78-4110-4804-BBB5-CC94324D976C}" sibTransId="{B79F3DDC-B57F-402F-B94A-1D7C19059F01}"/>
    <dgm:cxn modelId="{1D6FF8DF-8F21-4C60-BD2B-D304898187E7}" type="presOf" srcId="{5E2E325A-7F5E-4337-98D6-7BB55C13AFEC}" destId="{42B900F3-3B85-4396-B9BA-63EAFB8666A6}" srcOrd="0" destOrd="0" presId="urn:microsoft.com/office/officeart/2005/8/layout/radial6"/>
    <dgm:cxn modelId="{5FC9566E-630C-4239-865E-AD24625B700E}" type="presOf" srcId="{544B8E41-3E0A-45BF-8AF2-A2EC2957FB86}" destId="{12592950-FC6B-47B4-AD8B-74E01D002F65}" srcOrd="0" destOrd="0" presId="urn:microsoft.com/office/officeart/2005/8/layout/radial6"/>
    <dgm:cxn modelId="{E3F2E403-E624-4256-8BB0-810139204A8C}" type="presOf" srcId="{ACE89B21-D1A3-4506-A7D7-B619E66BD8B2}" destId="{9701F7CB-212E-4671-B8FA-A25E061EAC71}" srcOrd="0" destOrd="0" presId="urn:microsoft.com/office/officeart/2005/8/layout/radial6"/>
    <dgm:cxn modelId="{A940CB09-B8D9-4B8F-9B33-B13D2F4B1E4A}" srcId="{544B8E41-3E0A-45BF-8AF2-A2EC2957FB86}" destId="{5E2E325A-7F5E-4337-98D6-7BB55C13AFEC}" srcOrd="6" destOrd="0" parTransId="{4EB8B0A0-28A7-4A25-B67C-7EA781EF237C}" sibTransId="{8579FEF3-DED7-4CAE-B9C1-A1EA9D5EEB80}"/>
    <dgm:cxn modelId="{379CCCC6-17CB-40EF-9615-BDF768D1A79C}" srcId="{544B8E41-3E0A-45BF-8AF2-A2EC2957FB86}" destId="{B7B7AECC-8913-4198-801D-59EA21008358}" srcOrd="2" destOrd="0" parTransId="{40A0B2E2-4B36-4E4F-8967-A31D86DDD377}" sibTransId="{D64DF1D3-8DB4-415F-86CA-3762F18BBE9F}"/>
    <dgm:cxn modelId="{40FE921E-9F57-47E2-AD1C-EA1D6719D89D}" type="presOf" srcId="{51C50E89-FD17-44DE-AF1C-11BF1D9E1842}" destId="{206DDB58-332A-4A7A-BE23-41576C43F0EC}" srcOrd="0" destOrd="0" presId="urn:microsoft.com/office/officeart/2005/8/layout/radial6"/>
    <dgm:cxn modelId="{30E5AF90-A9A9-4A7B-A96D-F0C0B9545B26}" type="presOf" srcId="{D64DF1D3-8DB4-415F-86CA-3762F18BBE9F}" destId="{8DA5D5F3-5960-41EA-9A2B-40E7B58551B4}" srcOrd="0" destOrd="0" presId="urn:microsoft.com/office/officeart/2005/8/layout/radial6"/>
    <dgm:cxn modelId="{0AF7E0BD-CD4F-4DD7-8158-5C7B2252D378}" srcId="{544B8E41-3E0A-45BF-8AF2-A2EC2957FB86}" destId="{9F27923A-CF42-4BC9-8E70-8078C73C0F34}" srcOrd="4" destOrd="0" parTransId="{D930C818-9BBB-45BC-8DAC-6BEF34DB6019}" sibTransId="{36033919-2A4B-4E6E-A1E6-5A0470A02F61}"/>
    <dgm:cxn modelId="{F7A97BFB-D7D6-475F-9392-B7403BEE69BD}" srcId="{1429E73D-9D6A-4755-81CD-678F5309E756}" destId="{544B8E41-3E0A-45BF-8AF2-A2EC2957FB86}" srcOrd="0" destOrd="0" parTransId="{EB59D3B0-7D94-4BED-83DD-62F1D7527D05}" sibTransId="{7D57C87D-B23E-4277-8F50-88949D6D7195}"/>
    <dgm:cxn modelId="{064C2568-B678-4236-9628-A1E2DA35EB1B}" type="presOf" srcId="{36033919-2A4B-4E6E-A1E6-5A0470A02F61}" destId="{44404AB2-E971-400C-B1BD-871DED67CF53}" srcOrd="0" destOrd="0" presId="urn:microsoft.com/office/officeart/2005/8/layout/radial6"/>
    <dgm:cxn modelId="{93B7B9D9-4447-4AD7-9EFD-68ED8940CF97}" type="presParOf" srcId="{2E7C135C-8DB0-4236-AD17-C433039B0030}" destId="{12592950-FC6B-47B4-AD8B-74E01D002F65}" srcOrd="0" destOrd="0" presId="urn:microsoft.com/office/officeart/2005/8/layout/radial6"/>
    <dgm:cxn modelId="{A047DA8E-21F4-4E9A-BA10-2D23E4D09102}" type="presParOf" srcId="{2E7C135C-8DB0-4236-AD17-C433039B0030}" destId="{9701F7CB-212E-4671-B8FA-A25E061EAC71}" srcOrd="1" destOrd="0" presId="urn:microsoft.com/office/officeart/2005/8/layout/radial6"/>
    <dgm:cxn modelId="{28ED1B88-EB55-4914-A20E-AB7753D0EA7D}" type="presParOf" srcId="{2E7C135C-8DB0-4236-AD17-C433039B0030}" destId="{51721DDE-1F41-41DB-BDE8-516DEDC106B5}" srcOrd="2" destOrd="0" presId="urn:microsoft.com/office/officeart/2005/8/layout/radial6"/>
    <dgm:cxn modelId="{D9A5BA8E-80B5-4722-BC94-6EC0CC9E01E9}" type="presParOf" srcId="{2E7C135C-8DB0-4236-AD17-C433039B0030}" destId="{D4FF067D-1C1A-41C5-9FD0-BC387E0F3A85}" srcOrd="3" destOrd="0" presId="urn:microsoft.com/office/officeart/2005/8/layout/radial6"/>
    <dgm:cxn modelId="{6B580DE2-9CBA-466C-8FC7-182F50F59D8A}" type="presParOf" srcId="{2E7C135C-8DB0-4236-AD17-C433039B0030}" destId="{5BE46F6D-3013-4190-AA59-FFF3CD3F41E9}" srcOrd="4" destOrd="0" presId="urn:microsoft.com/office/officeart/2005/8/layout/radial6"/>
    <dgm:cxn modelId="{33105369-F5B9-4AFC-A7E2-5E7F47A1FA5E}" type="presParOf" srcId="{2E7C135C-8DB0-4236-AD17-C433039B0030}" destId="{2142A14B-4181-4E29-88D9-5EBF7B972301}" srcOrd="5" destOrd="0" presId="urn:microsoft.com/office/officeart/2005/8/layout/radial6"/>
    <dgm:cxn modelId="{864B15BA-7D85-49FE-B42B-21759F69CD5A}" type="presParOf" srcId="{2E7C135C-8DB0-4236-AD17-C433039B0030}" destId="{6663B0B9-F050-4201-A2FF-4868EE5E122F}" srcOrd="6" destOrd="0" presId="urn:microsoft.com/office/officeart/2005/8/layout/radial6"/>
    <dgm:cxn modelId="{9DE46506-FA68-4EC2-901B-62EC71A3D9D9}" type="presParOf" srcId="{2E7C135C-8DB0-4236-AD17-C433039B0030}" destId="{A553A3CF-5048-45C1-BF80-F45E02E56486}" srcOrd="7" destOrd="0" presId="urn:microsoft.com/office/officeart/2005/8/layout/radial6"/>
    <dgm:cxn modelId="{E20A21B7-E727-4C40-9E0B-4A60C7547FFA}" type="presParOf" srcId="{2E7C135C-8DB0-4236-AD17-C433039B0030}" destId="{1B9E34A6-0F75-4729-AFFA-5B4E10B26812}" srcOrd="8" destOrd="0" presId="urn:microsoft.com/office/officeart/2005/8/layout/radial6"/>
    <dgm:cxn modelId="{EE00C829-6C84-4AE1-B35B-A9E0FC0EF592}" type="presParOf" srcId="{2E7C135C-8DB0-4236-AD17-C433039B0030}" destId="{8DA5D5F3-5960-41EA-9A2B-40E7B58551B4}" srcOrd="9" destOrd="0" presId="urn:microsoft.com/office/officeart/2005/8/layout/radial6"/>
    <dgm:cxn modelId="{C9088AF3-3092-46F4-A680-5963CBD6CB5E}" type="presParOf" srcId="{2E7C135C-8DB0-4236-AD17-C433039B0030}" destId="{206DDB58-332A-4A7A-BE23-41576C43F0EC}" srcOrd="10" destOrd="0" presId="urn:microsoft.com/office/officeart/2005/8/layout/radial6"/>
    <dgm:cxn modelId="{4B678126-143D-4C89-ADDC-CB4E7831150A}" type="presParOf" srcId="{2E7C135C-8DB0-4236-AD17-C433039B0030}" destId="{70262703-5608-4C63-B25C-53584FACB60B}" srcOrd="11" destOrd="0" presId="urn:microsoft.com/office/officeart/2005/8/layout/radial6"/>
    <dgm:cxn modelId="{CA9B98E1-85B9-4EDF-A878-04D235876519}" type="presParOf" srcId="{2E7C135C-8DB0-4236-AD17-C433039B0030}" destId="{857B7DC7-DE73-404A-89DF-30A3792C86BB}" srcOrd="12" destOrd="0" presId="urn:microsoft.com/office/officeart/2005/8/layout/radial6"/>
    <dgm:cxn modelId="{5E02F17A-ABF4-4867-A037-4CA7447FD4B9}" type="presParOf" srcId="{2E7C135C-8DB0-4236-AD17-C433039B0030}" destId="{6853A5F9-B798-415C-ABFD-8F139BC87279}" srcOrd="13" destOrd="0" presId="urn:microsoft.com/office/officeart/2005/8/layout/radial6"/>
    <dgm:cxn modelId="{D4DA53AB-681B-4D73-BA50-2FCE9AFC72A0}" type="presParOf" srcId="{2E7C135C-8DB0-4236-AD17-C433039B0030}" destId="{F1BB1302-DBFD-4F07-93A3-63F8F4D1A8CD}" srcOrd="14" destOrd="0" presId="urn:microsoft.com/office/officeart/2005/8/layout/radial6"/>
    <dgm:cxn modelId="{CE807E1B-AEB7-40B0-889C-5417080A8C6E}" type="presParOf" srcId="{2E7C135C-8DB0-4236-AD17-C433039B0030}" destId="{44404AB2-E971-400C-B1BD-871DED67CF53}" srcOrd="15" destOrd="0" presId="urn:microsoft.com/office/officeart/2005/8/layout/radial6"/>
    <dgm:cxn modelId="{04FC3539-095A-48F0-BBEC-AF2AFF8A2F24}" type="presParOf" srcId="{2E7C135C-8DB0-4236-AD17-C433039B0030}" destId="{30EF1534-0085-469E-8102-0565369E9195}" srcOrd="16" destOrd="0" presId="urn:microsoft.com/office/officeart/2005/8/layout/radial6"/>
    <dgm:cxn modelId="{B6DAF43A-FF18-4189-B04D-D3CF490760B6}" type="presParOf" srcId="{2E7C135C-8DB0-4236-AD17-C433039B0030}" destId="{90EDEB4D-68A4-4D80-A3D7-7F416696B1D2}" srcOrd="17" destOrd="0" presId="urn:microsoft.com/office/officeart/2005/8/layout/radial6"/>
    <dgm:cxn modelId="{C2FE7FE2-6EDD-4542-8A9D-5813BC695393}" type="presParOf" srcId="{2E7C135C-8DB0-4236-AD17-C433039B0030}" destId="{F3D00DD1-B15D-47F0-B91A-0D8937618163}" srcOrd="18" destOrd="0" presId="urn:microsoft.com/office/officeart/2005/8/layout/radial6"/>
    <dgm:cxn modelId="{1A6D1035-0D31-4E45-A4CB-8F1C74F4F2B9}" type="presParOf" srcId="{2E7C135C-8DB0-4236-AD17-C433039B0030}" destId="{42B900F3-3B85-4396-B9BA-63EAFB8666A6}" srcOrd="19" destOrd="0" presId="urn:microsoft.com/office/officeart/2005/8/layout/radial6"/>
    <dgm:cxn modelId="{314B608F-DF0F-4B4C-8E58-5FD5D7A92045}" type="presParOf" srcId="{2E7C135C-8DB0-4236-AD17-C433039B0030}" destId="{05B66B8F-5926-4700-9273-E59709A23CF6}" srcOrd="20" destOrd="0" presId="urn:microsoft.com/office/officeart/2005/8/layout/radial6"/>
    <dgm:cxn modelId="{7602D388-195F-4AAF-AD39-C5C8A337A0FC}" type="presParOf" srcId="{2E7C135C-8DB0-4236-AD17-C433039B0030}" destId="{3310DBA9-0371-437A-A195-4572E1BFB527}" srcOrd="21" destOrd="0" presId="urn:microsoft.com/office/officeart/2005/8/layout/radial6"/>
    <dgm:cxn modelId="{734D0C4C-441F-43BC-8104-EDE18BA11BB6}" type="presParOf" srcId="{2E7C135C-8DB0-4236-AD17-C433039B0030}" destId="{4053ED88-6F73-4609-833A-1D18949585FB}" srcOrd="22" destOrd="0" presId="urn:microsoft.com/office/officeart/2005/8/layout/radial6"/>
    <dgm:cxn modelId="{DB703A9B-6FBF-4D66-AC8F-EFE91CC248E1}" type="presParOf" srcId="{2E7C135C-8DB0-4236-AD17-C433039B0030}" destId="{ECCEB904-B996-46C9-8F6C-28B3424947EA}" srcOrd="23" destOrd="0" presId="urn:microsoft.com/office/officeart/2005/8/layout/radial6"/>
    <dgm:cxn modelId="{F65D2BCE-4A8B-4008-83B1-898E519B23FF}" type="presParOf" srcId="{2E7C135C-8DB0-4236-AD17-C433039B0030}" destId="{1B914DC2-9873-4D81-B562-705E383995D9}"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649314-D4E7-4813-9512-B67A245F61F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EE66774A-DF3B-4608-831E-DCE231E5D1AD}">
      <dgm:prSet phldrT="[Text]"/>
      <dgm:spPr/>
      <dgm:t>
        <a:bodyPr/>
        <a:lstStyle/>
        <a:p>
          <a:r>
            <a:rPr lang="en-US" dirty="0"/>
            <a:t>Accidental File Deletion</a:t>
          </a:r>
        </a:p>
      </dgm:t>
    </dgm:pt>
    <dgm:pt modelId="{12CB4A9C-5637-47A2-9F14-FE7BBE7E5C29}" type="parTrans" cxnId="{67BD453C-C03C-4DB4-B4C7-7881D8C5EEBC}">
      <dgm:prSet/>
      <dgm:spPr/>
      <dgm:t>
        <a:bodyPr/>
        <a:lstStyle/>
        <a:p>
          <a:endParaRPr lang="en-US"/>
        </a:p>
      </dgm:t>
    </dgm:pt>
    <dgm:pt modelId="{E1046A5D-F68F-4873-B45D-E8F1335B8AB2}" type="sibTrans" cxnId="{67BD453C-C03C-4DB4-B4C7-7881D8C5EEBC}">
      <dgm:prSet/>
      <dgm:spPr/>
      <dgm:t>
        <a:bodyPr/>
        <a:lstStyle/>
        <a:p>
          <a:endParaRPr lang="en-US"/>
        </a:p>
      </dgm:t>
    </dgm:pt>
    <dgm:pt modelId="{E645F133-0CCC-430F-B57B-1CE381A7D005}">
      <dgm:prSet phldrT="[Text]"/>
      <dgm:spPr/>
      <dgm:t>
        <a:bodyPr/>
        <a:lstStyle/>
        <a:p>
          <a:r>
            <a:rPr lang="en-US" dirty="0"/>
            <a:t>Snapshots</a:t>
          </a:r>
        </a:p>
      </dgm:t>
    </dgm:pt>
    <dgm:pt modelId="{96D14F46-9A66-46FC-B413-33B6A09B380C}" type="parTrans" cxnId="{F7BF3A08-84DF-4F66-977A-B049E2943CB9}">
      <dgm:prSet/>
      <dgm:spPr/>
      <dgm:t>
        <a:bodyPr/>
        <a:lstStyle/>
        <a:p>
          <a:endParaRPr lang="en-US"/>
        </a:p>
      </dgm:t>
    </dgm:pt>
    <dgm:pt modelId="{557A0ABA-237A-425F-BB45-48D0CC70BC31}" type="sibTrans" cxnId="{F7BF3A08-84DF-4F66-977A-B049E2943CB9}">
      <dgm:prSet/>
      <dgm:spPr/>
      <dgm:t>
        <a:bodyPr/>
        <a:lstStyle/>
        <a:p>
          <a:endParaRPr lang="en-US"/>
        </a:p>
      </dgm:t>
    </dgm:pt>
    <dgm:pt modelId="{EE935FD9-ACE9-46E7-B122-51710DBB2F5F}">
      <dgm:prSet phldrT="[Text]"/>
      <dgm:spPr/>
      <dgm:t>
        <a:bodyPr/>
        <a:lstStyle/>
        <a:p>
          <a:r>
            <a:rPr lang="en-US" dirty="0"/>
            <a:t>Disk Failures</a:t>
          </a:r>
        </a:p>
      </dgm:t>
    </dgm:pt>
    <dgm:pt modelId="{DD7D50DD-8BE3-4920-B3A2-EEE8556C0AFA}" type="parTrans" cxnId="{EF463270-0DB7-47C1-8E4F-4B4CC740A3E7}">
      <dgm:prSet/>
      <dgm:spPr/>
      <dgm:t>
        <a:bodyPr/>
        <a:lstStyle/>
        <a:p>
          <a:endParaRPr lang="en-US"/>
        </a:p>
      </dgm:t>
    </dgm:pt>
    <dgm:pt modelId="{08309F94-15AA-44A8-8A0B-2EDAF4EF0345}" type="sibTrans" cxnId="{EF463270-0DB7-47C1-8E4F-4B4CC740A3E7}">
      <dgm:prSet/>
      <dgm:spPr/>
      <dgm:t>
        <a:bodyPr/>
        <a:lstStyle/>
        <a:p>
          <a:endParaRPr lang="en-US"/>
        </a:p>
      </dgm:t>
    </dgm:pt>
    <dgm:pt modelId="{BC7DADE5-D2C5-4D97-90DB-42F9D168DD1E}">
      <dgm:prSet phldrT="[Text]"/>
      <dgm:spPr/>
      <dgm:t>
        <a:bodyPr/>
        <a:lstStyle/>
        <a:p>
          <a:r>
            <a:rPr lang="en-US" dirty="0"/>
            <a:t>RAID 1,5, etc…</a:t>
          </a:r>
        </a:p>
      </dgm:t>
    </dgm:pt>
    <dgm:pt modelId="{6CFC8C5F-CB7D-4F31-AB3B-1070D2A5DA5C}" type="parTrans" cxnId="{C819016F-6272-4FF9-A15B-0F7892126DCB}">
      <dgm:prSet/>
      <dgm:spPr/>
      <dgm:t>
        <a:bodyPr/>
        <a:lstStyle/>
        <a:p>
          <a:endParaRPr lang="en-US"/>
        </a:p>
      </dgm:t>
    </dgm:pt>
    <dgm:pt modelId="{C51F5B5C-226C-4CB5-A781-3EA36FEB3E0D}" type="sibTrans" cxnId="{C819016F-6272-4FF9-A15B-0F7892126DCB}">
      <dgm:prSet/>
      <dgm:spPr/>
      <dgm:t>
        <a:bodyPr/>
        <a:lstStyle/>
        <a:p>
          <a:endParaRPr lang="en-US"/>
        </a:p>
      </dgm:t>
    </dgm:pt>
    <dgm:pt modelId="{F38D706D-4FE0-471E-84CF-C32B42B3C652}">
      <dgm:prSet phldrT="[Text]"/>
      <dgm:spPr/>
      <dgm:t>
        <a:bodyPr/>
        <a:lstStyle/>
        <a:p>
          <a:r>
            <a:rPr lang="en-US" dirty="0"/>
            <a:t>Power Failures</a:t>
          </a:r>
        </a:p>
      </dgm:t>
    </dgm:pt>
    <dgm:pt modelId="{1E2CE5DD-356D-47FC-BE17-CB494BFADAB9}" type="parTrans" cxnId="{FDF841B7-D3CD-44E4-9C6D-7985E96CC996}">
      <dgm:prSet/>
      <dgm:spPr/>
      <dgm:t>
        <a:bodyPr/>
        <a:lstStyle/>
        <a:p>
          <a:endParaRPr lang="en-US"/>
        </a:p>
      </dgm:t>
    </dgm:pt>
    <dgm:pt modelId="{CA926CFA-F8FF-4010-93CD-337573BF3068}" type="sibTrans" cxnId="{FDF841B7-D3CD-44E4-9C6D-7985E96CC996}">
      <dgm:prSet/>
      <dgm:spPr/>
      <dgm:t>
        <a:bodyPr/>
        <a:lstStyle/>
        <a:p>
          <a:endParaRPr lang="en-US"/>
        </a:p>
      </dgm:t>
    </dgm:pt>
    <dgm:pt modelId="{366E415F-C84C-44E3-A1AA-CCBC2C264B30}">
      <dgm:prSet/>
      <dgm:spPr/>
      <dgm:t>
        <a:bodyPr/>
        <a:lstStyle/>
        <a:p>
          <a:r>
            <a:rPr lang="en-US" dirty="0"/>
            <a:t>UPS</a:t>
          </a:r>
        </a:p>
      </dgm:t>
    </dgm:pt>
    <dgm:pt modelId="{2F9C6C8C-728F-4A00-AB49-5C1E15A53277}" type="parTrans" cxnId="{01F129DD-17ED-4615-93EF-8B9B61A5C970}">
      <dgm:prSet/>
      <dgm:spPr/>
      <dgm:t>
        <a:bodyPr/>
        <a:lstStyle/>
        <a:p>
          <a:endParaRPr lang="en-US"/>
        </a:p>
      </dgm:t>
    </dgm:pt>
    <dgm:pt modelId="{874BF26C-D877-402F-A9A4-BD5563515866}" type="sibTrans" cxnId="{01F129DD-17ED-4615-93EF-8B9B61A5C970}">
      <dgm:prSet/>
      <dgm:spPr/>
      <dgm:t>
        <a:bodyPr/>
        <a:lstStyle/>
        <a:p>
          <a:endParaRPr lang="en-US"/>
        </a:p>
      </dgm:t>
    </dgm:pt>
    <dgm:pt modelId="{25E25004-7A56-4DC6-94DA-CDCCADB422F7}">
      <dgm:prSet/>
      <dgm:spPr/>
      <dgm:t>
        <a:bodyPr/>
        <a:lstStyle/>
        <a:p>
          <a:r>
            <a:rPr lang="en-US" dirty="0"/>
            <a:t>System Failures</a:t>
          </a:r>
        </a:p>
      </dgm:t>
    </dgm:pt>
    <dgm:pt modelId="{A8219E15-CF2B-43AA-ACF0-2CDF1CA18BE4}" type="parTrans" cxnId="{2A45B5A2-8597-43C5-B5A2-E82A97C26D66}">
      <dgm:prSet/>
      <dgm:spPr/>
      <dgm:t>
        <a:bodyPr/>
        <a:lstStyle/>
        <a:p>
          <a:endParaRPr lang="en-US"/>
        </a:p>
      </dgm:t>
    </dgm:pt>
    <dgm:pt modelId="{937183EB-9418-4485-AC04-101EE6C73821}" type="sibTrans" cxnId="{2A45B5A2-8597-43C5-B5A2-E82A97C26D66}">
      <dgm:prSet/>
      <dgm:spPr/>
      <dgm:t>
        <a:bodyPr/>
        <a:lstStyle/>
        <a:p>
          <a:endParaRPr lang="en-US"/>
        </a:p>
      </dgm:t>
    </dgm:pt>
    <dgm:pt modelId="{76F51F37-3BC9-4486-BDAD-BA2258A7CD81}">
      <dgm:prSet/>
      <dgm:spPr/>
      <dgm:t>
        <a:bodyPr/>
        <a:lstStyle/>
        <a:p>
          <a:r>
            <a:rPr lang="en-US" dirty="0"/>
            <a:t>Clustering</a:t>
          </a:r>
        </a:p>
      </dgm:t>
    </dgm:pt>
    <dgm:pt modelId="{7FCC460A-2726-4785-AA79-7F6F70FF4693}" type="parTrans" cxnId="{8658C1CB-0FBD-419B-A573-BD11F1F3BD15}">
      <dgm:prSet/>
      <dgm:spPr/>
      <dgm:t>
        <a:bodyPr/>
        <a:lstStyle/>
        <a:p>
          <a:endParaRPr lang="en-US"/>
        </a:p>
      </dgm:t>
    </dgm:pt>
    <dgm:pt modelId="{9EE3630E-FA44-427B-B431-A6084ACC83B2}" type="sibTrans" cxnId="{8658C1CB-0FBD-419B-A573-BD11F1F3BD15}">
      <dgm:prSet/>
      <dgm:spPr/>
      <dgm:t>
        <a:bodyPr/>
        <a:lstStyle/>
        <a:p>
          <a:endParaRPr lang="en-US"/>
        </a:p>
      </dgm:t>
    </dgm:pt>
    <dgm:pt modelId="{EB732417-9C04-4008-871F-471CE9FCEE4A}">
      <dgm:prSet/>
      <dgm:spPr/>
      <dgm:t>
        <a:bodyPr/>
        <a:lstStyle/>
        <a:p>
          <a:r>
            <a:rPr lang="en-US" dirty="0"/>
            <a:t>Backups</a:t>
          </a:r>
        </a:p>
      </dgm:t>
    </dgm:pt>
    <dgm:pt modelId="{3DDFEB7A-93FB-404B-9025-D2074A55A530}" type="parTrans" cxnId="{4E6E27B9-C6D8-4070-9643-A47AD0700A2B}">
      <dgm:prSet/>
      <dgm:spPr/>
      <dgm:t>
        <a:bodyPr/>
        <a:lstStyle/>
        <a:p>
          <a:endParaRPr lang="en-US"/>
        </a:p>
      </dgm:t>
    </dgm:pt>
    <dgm:pt modelId="{6E7F4357-6EED-4F46-9231-AA5104545658}" type="sibTrans" cxnId="{4E6E27B9-C6D8-4070-9643-A47AD0700A2B}">
      <dgm:prSet/>
      <dgm:spPr/>
      <dgm:t>
        <a:bodyPr/>
        <a:lstStyle/>
        <a:p>
          <a:endParaRPr lang="en-US"/>
        </a:p>
      </dgm:t>
    </dgm:pt>
    <dgm:pt modelId="{BA023FB1-B609-4BB0-AAD9-01ACAEC7FA4C}">
      <dgm:prSet/>
      <dgm:spPr/>
      <dgm:t>
        <a:bodyPr/>
        <a:lstStyle/>
        <a:p>
          <a:r>
            <a:rPr lang="en-US" dirty="0"/>
            <a:t>Natural Disasters</a:t>
          </a:r>
        </a:p>
      </dgm:t>
    </dgm:pt>
    <dgm:pt modelId="{705C116C-3C13-47DA-BC07-52C8226514A2}" type="parTrans" cxnId="{50766171-4943-49B9-84B8-0E6CD45A72CD}">
      <dgm:prSet/>
      <dgm:spPr/>
      <dgm:t>
        <a:bodyPr/>
        <a:lstStyle/>
        <a:p>
          <a:endParaRPr lang="en-US"/>
        </a:p>
      </dgm:t>
    </dgm:pt>
    <dgm:pt modelId="{2F073EFC-6CEE-449B-A64E-346D7D77EE27}" type="sibTrans" cxnId="{50766171-4943-49B9-84B8-0E6CD45A72CD}">
      <dgm:prSet/>
      <dgm:spPr/>
      <dgm:t>
        <a:bodyPr/>
        <a:lstStyle/>
        <a:p>
          <a:endParaRPr lang="en-US"/>
        </a:p>
      </dgm:t>
    </dgm:pt>
    <dgm:pt modelId="{96272912-C39E-45E7-A0A7-BFC31F6C0613}">
      <dgm:prSet/>
      <dgm:spPr/>
      <dgm:t>
        <a:bodyPr/>
        <a:lstStyle/>
        <a:p>
          <a:r>
            <a:rPr lang="en-US" dirty="0"/>
            <a:t>Off-site Redundancy</a:t>
          </a:r>
        </a:p>
      </dgm:t>
    </dgm:pt>
    <dgm:pt modelId="{60C78C54-B051-48D8-B170-6465216BAB3C}" type="parTrans" cxnId="{3186F75A-92DF-4FE0-BC01-E7E3DAD8A630}">
      <dgm:prSet/>
      <dgm:spPr/>
      <dgm:t>
        <a:bodyPr/>
        <a:lstStyle/>
        <a:p>
          <a:endParaRPr lang="en-US"/>
        </a:p>
      </dgm:t>
    </dgm:pt>
    <dgm:pt modelId="{E6E39386-05FE-4745-8BBD-C1239E38354A}" type="sibTrans" cxnId="{3186F75A-92DF-4FE0-BC01-E7E3DAD8A630}">
      <dgm:prSet/>
      <dgm:spPr/>
      <dgm:t>
        <a:bodyPr/>
        <a:lstStyle/>
        <a:p>
          <a:endParaRPr lang="en-US"/>
        </a:p>
      </dgm:t>
    </dgm:pt>
    <dgm:pt modelId="{394AB98C-A0B6-4304-A53A-AB99B0D885C9}">
      <dgm:prSet/>
      <dgm:spPr/>
      <dgm:t>
        <a:bodyPr/>
        <a:lstStyle/>
        <a:p>
          <a:r>
            <a:rPr lang="en-US" dirty="0"/>
            <a:t>Off-site backups</a:t>
          </a:r>
        </a:p>
      </dgm:t>
    </dgm:pt>
    <dgm:pt modelId="{39862CF6-AB34-4E16-ABE5-BD7CD70D33DB}" type="parTrans" cxnId="{58F2E3BD-41A5-4BA9-894E-88CAC8A4FE84}">
      <dgm:prSet/>
      <dgm:spPr/>
      <dgm:t>
        <a:bodyPr/>
        <a:lstStyle/>
        <a:p>
          <a:endParaRPr lang="en-US"/>
        </a:p>
      </dgm:t>
    </dgm:pt>
    <dgm:pt modelId="{81B58A52-6DC1-4726-8F06-DB984418D206}" type="sibTrans" cxnId="{58F2E3BD-41A5-4BA9-894E-88CAC8A4FE84}">
      <dgm:prSet/>
      <dgm:spPr/>
      <dgm:t>
        <a:bodyPr/>
        <a:lstStyle/>
        <a:p>
          <a:endParaRPr lang="en-US"/>
        </a:p>
      </dgm:t>
    </dgm:pt>
    <dgm:pt modelId="{FCD2A14D-6C1A-482D-ADE1-A32B1B4EC2BE}">
      <dgm:prSet phldrT="[Text]"/>
      <dgm:spPr/>
      <dgm:t>
        <a:bodyPr/>
        <a:lstStyle/>
        <a:p>
          <a:r>
            <a:rPr lang="en-US" dirty="0"/>
            <a:t>Backups</a:t>
          </a:r>
        </a:p>
      </dgm:t>
    </dgm:pt>
    <dgm:pt modelId="{B9C4FB27-EC20-4214-9D64-D5DE93E35794}" type="parTrans" cxnId="{7BF622A5-BFD8-4A77-804A-C86FBD768068}">
      <dgm:prSet/>
      <dgm:spPr/>
      <dgm:t>
        <a:bodyPr/>
        <a:lstStyle/>
        <a:p>
          <a:endParaRPr lang="en-US"/>
        </a:p>
      </dgm:t>
    </dgm:pt>
    <dgm:pt modelId="{865EC4BF-6232-4356-86AA-7AD24A5E0B71}" type="sibTrans" cxnId="{7BF622A5-BFD8-4A77-804A-C86FBD768068}">
      <dgm:prSet/>
      <dgm:spPr/>
      <dgm:t>
        <a:bodyPr/>
        <a:lstStyle/>
        <a:p>
          <a:endParaRPr lang="en-US"/>
        </a:p>
      </dgm:t>
    </dgm:pt>
    <dgm:pt modelId="{02F30FF8-4C77-4C78-AC9D-773B33A0A5FF}">
      <dgm:prSet/>
      <dgm:spPr/>
      <dgm:t>
        <a:bodyPr/>
        <a:lstStyle/>
        <a:p>
          <a:r>
            <a:rPr lang="en-US"/>
            <a:t>Generators</a:t>
          </a:r>
          <a:endParaRPr lang="en-US" dirty="0"/>
        </a:p>
      </dgm:t>
    </dgm:pt>
    <dgm:pt modelId="{0CA9B0D5-27C0-4C63-91CA-A2ED76482C80}" type="parTrans" cxnId="{1A8FF936-95F0-407B-8F40-75F4DF4591AA}">
      <dgm:prSet/>
      <dgm:spPr/>
      <dgm:t>
        <a:bodyPr/>
        <a:lstStyle/>
        <a:p>
          <a:endParaRPr lang="en-US"/>
        </a:p>
      </dgm:t>
    </dgm:pt>
    <dgm:pt modelId="{47BB8F1A-D52A-46B1-867D-091FB5BB84D8}" type="sibTrans" cxnId="{1A8FF936-95F0-407B-8F40-75F4DF4591AA}">
      <dgm:prSet/>
      <dgm:spPr/>
      <dgm:t>
        <a:bodyPr/>
        <a:lstStyle/>
        <a:p>
          <a:endParaRPr lang="en-US"/>
        </a:p>
      </dgm:t>
    </dgm:pt>
    <dgm:pt modelId="{5698FE67-809C-4E37-8B05-6C10F422346C}">
      <dgm:prSet phldrT="[Text]"/>
      <dgm:spPr/>
      <dgm:t>
        <a:bodyPr/>
        <a:lstStyle/>
        <a:p>
          <a:r>
            <a:rPr lang="en-US" dirty="0"/>
            <a:t>Hot-spares</a:t>
          </a:r>
        </a:p>
      </dgm:t>
    </dgm:pt>
    <dgm:pt modelId="{1F19EDA4-9CDC-4415-A361-D76703FCC640}" type="parTrans" cxnId="{A861A15D-AE95-43DD-87FA-92336DCEBB3F}">
      <dgm:prSet/>
      <dgm:spPr/>
      <dgm:t>
        <a:bodyPr/>
        <a:lstStyle/>
        <a:p>
          <a:endParaRPr lang="en-US"/>
        </a:p>
      </dgm:t>
    </dgm:pt>
    <dgm:pt modelId="{003BE9FE-C966-4796-A622-7EF31C557E7B}" type="sibTrans" cxnId="{A861A15D-AE95-43DD-87FA-92336DCEBB3F}">
      <dgm:prSet/>
      <dgm:spPr/>
      <dgm:t>
        <a:bodyPr/>
        <a:lstStyle/>
        <a:p>
          <a:endParaRPr lang="en-US"/>
        </a:p>
      </dgm:t>
    </dgm:pt>
    <dgm:pt modelId="{E7F2410C-5499-4036-A6A4-CCA7B60B7833}" type="pres">
      <dgm:prSet presAssocID="{74649314-D4E7-4813-9512-B67A245F61F4}" presName="Name0" presStyleCnt="0">
        <dgm:presLayoutVars>
          <dgm:dir/>
          <dgm:animLvl val="lvl"/>
          <dgm:resizeHandles/>
        </dgm:presLayoutVars>
      </dgm:prSet>
      <dgm:spPr/>
      <dgm:t>
        <a:bodyPr/>
        <a:lstStyle/>
        <a:p>
          <a:endParaRPr lang="en-US"/>
        </a:p>
      </dgm:t>
    </dgm:pt>
    <dgm:pt modelId="{2786D154-6951-4F88-8F3C-BCD1D5F56FCE}" type="pres">
      <dgm:prSet presAssocID="{EE66774A-DF3B-4608-831E-DCE231E5D1AD}" presName="linNode" presStyleCnt="0"/>
      <dgm:spPr/>
    </dgm:pt>
    <dgm:pt modelId="{B12C9649-2FC6-4287-8731-5F9A817F9FED}" type="pres">
      <dgm:prSet presAssocID="{EE66774A-DF3B-4608-831E-DCE231E5D1AD}" presName="parentShp" presStyleLbl="node1" presStyleIdx="0" presStyleCnt="5">
        <dgm:presLayoutVars>
          <dgm:bulletEnabled val="1"/>
        </dgm:presLayoutVars>
      </dgm:prSet>
      <dgm:spPr/>
      <dgm:t>
        <a:bodyPr/>
        <a:lstStyle/>
        <a:p>
          <a:endParaRPr lang="en-US"/>
        </a:p>
      </dgm:t>
    </dgm:pt>
    <dgm:pt modelId="{C2E9AC4C-E687-41E2-965A-E5B61729A65E}" type="pres">
      <dgm:prSet presAssocID="{EE66774A-DF3B-4608-831E-DCE231E5D1AD}" presName="childShp" presStyleLbl="bgAccFollowNode1" presStyleIdx="0" presStyleCnt="5">
        <dgm:presLayoutVars>
          <dgm:bulletEnabled val="1"/>
        </dgm:presLayoutVars>
      </dgm:prSet>
      <dgm:spPr/>
      <dgm:t>
        <a:bodyPr/>
        <a:lstStyle/>
        <a:p>
          <a:endParaRPr lang="en-US"/>
        </a:p>
      </dgm:t>
    </dgm:pt>
    <dgm:pt modelId="{6F0C71C4-0F8C-4E43-9BF1-2045661EE5F3}" type="pres">
      <dgm:prSet presAssocID="{E1046A5D-F68F-4873-B45D-E8F1335B8AB2}" presName="spacing" presStyleCnt="0"/>
      <dgm:spPr/>
    </dgm:pt>
    <dgm:pt modelId="{02DDB660-8F05-4B82-BC5F-E4B8B5F058CB}" type="pres">
      <dgm:prSet presAssocID="{EE935FD9-ACE9-46E7-B122-51710DBB2F5F}" presName="linNode" presStyleCnt="0"/>
      <dgm:spPr/>
    </dgm:pt>
    <dgm:pt modelId="{29DA299A-9096-45CF-996F-8CA20576F530}" type="pres">
      <dgm:prSet presAssocID="{EE935FD9-ACE9-46E7-B122-51710DBB2F5F}" presName="parentShp" presStyleLbl="node1" presStyleIdx="1" presStyleCnt="5">
        <dgm:presLayoutVars>
          <dgm:bulletEnabled val="1"/>
        </dgm:presLayoutVars>
      </dgm:prSet>
      <dgm:spPr/>
      <dgm:t>
        <a:bodyPr/>
        <a:lstStyle/>
        <a:p>
          <a:endParaRPr lang="en-US"/>
        </a:p>
      </dgm:t>
    </dgm:pt>
    <dgm:pt modelId="{9EECC500-EC62-4017-9063-FE44A4EB0AB6}" type="pres">
      <dgm:prSet presAssocID="{EE935FD9-ACE9-46E7-B122-51710DBB2F5F}" presName="childShp" presStyleLbl="bgAccFollowNode1" presStyleIdx="1" presStyleCnt="5">
        <dgm:presLayoutVars>
          <dgm:bulletEnabled val="1"/>
        </dgm:presLayoutVars>
      </dgm:prSet>
      <dgm:spPr/>
      <dgm:t>
        <a:bodyPr/>
        <a:lstStyle/>
        <a:p>
          <a:endParaRPr lang="en-US"/>
        </a:p>
      </dgm:t>
    </dgm:pt>
    <dgm:pt modelId="{EB27A2DA-4A0A-47DB-A033-FB96EB2692D3}" type="pres">
      <dgm:prSet presAssocID="{08309F94-15AA-44A8-8A0B-2EDAF4EF0345}" presName="spacing" presStyleCnt="0"/>
      <dgm:spPr/>
    </dgm:pt>
    <dgm:pt modelId="{7F2A2877-B256-48B2-ADB0-9400E66A8C9D}" type="pres">
      <dgm:prSet presAssocID="{F38D706D-4FE0-471E-84CF-C32B42B3C652}" presName="linNode" presStyleCnt="0"/>
      <dgm:spPr/>
    </dgm:pt>
    <dgm:pt modelId="{1959056C-0216-42BC-975C-5868E1D3CF2A}" type="pres">
      <dgm:prSet presAssocID="{F38D706D-4FE0-471E-84CF-C32B42B3C652}" presName="parentShp" presStyleLbl="node1" presStyleIdx="2" presStyleCnt="5">
        <dgm:presLayoutVars>
          <dgm:bulletEnabled val="1"/>
        </dgm:presLayoutVars>
      </dgm:prSet>
      <dgm:spPr/>
      <dgm:t>
        <a:bodyPr/>
        <a:lstStyle/>
        <a:p>
          <a:endParaRPr lang="en-US"/>
        </a:p>
      </dgm:t>
    </dgm:pt>
    <dgm:pt modelId="{A67C53B3-83C9-4D4A-BEB6-7CEA2C888140}" type="pres">
      <dgm:prSet presAssocID="{F38D706D-4FE0-471E-84CF-C32B42B3C652}" presName="childShp" presStyleLbl="bgAccFollowNode1" presStyleIdx="2" presStyleCnt="5">
        <dgm:presLayoutVars>
          <dgm:bulletEnabled val="1"/>
        </dgm:presLayoutVars>
      </dgm:prSet>
      <dgm:spPr/>
      <dgm:t>
        <a:bodyPr/>
        <a:lstStyle/>
        <a:p>
          <a:endParaRPr lang="en-US"/>
        </a:p>
      </dgm:t>
    </dgm:pt>
    <dgm:pt modelId="{2FB57481-6263-4E04-8D02-60C1CD905CC8}" type="pres">
      <dgm:prSet presAssocID="{CA926CFA-F8FF-4010-93CD-337573BF3068}" presName="spacing" presStyleCnt="0"/>
      <dgm:spPr/>
    </dgm:pt>
    <dgm:pt modelId="{2429E589-54BD-400C-B2F1-17BFE27ABC16}" type="pres">
      <dgm:prSet presAssocID="{25E25004-7A56-4DC6-94DA-CDCCADB422F7}" presName="linNode" presStyleCnt="0"/>
      <dgm:spPr/>
    </dgm:pt>
    <dgm:pt modelId="{56F8049E-3281-439C-9BB5-7C9558FAE6FD}" type="pres">
      <dgm:prSet presAssocID="{25E25004-7A56-4DC6-94DA-CDCCADB422F7}" presName="parentShp" presStyleLbl="node1" presStyleIdx="3" presStyleCnt="5">
        <dgm:presLayoutVars>
          <dgm:bulletEnabled val="1"/>
        </dgm:presLayoutVars>
      </dgm:prSet>
      <dgm:spPr/>
      <dgm:t>
        <a:bodyPr/>
        <a:lstStyle/>
        <a:p>
          <a:endParaRPr lang="en-US"/>
        </a:p>
      </dgm:t>
    </dgm:pt>
    <dgm:pt modelId="{2AA4480A-F06B-4566-A42F-11F0651F3D78}" type="pres">
      <dgm:prSet presAssocID="{25E25004-7A56-4DC6-94DA-CDCCADB422F7}" presName="childShp" presStyleLbl="bgAccFollowNode1" presStyleIdx="3" presStyleCnt="5">
        <dgm:presLayoutVars>
          <dgm:bulletEnabled val="1"/>
        </dgm:presLayoutVars>
      </dgm:prSet>
      <dgm:spPr/>
      <dgm:t>
        <a:bodyPr/>
        <a:lstStyle/>
        <a:p>
          <a:endParaRPr lang="en-US"/>
        </a:p>
      </dgm:t>
    </dgm:pt>
    <dgm:pt modelId="{6CB6B508-C637-410A-B8F7-0BF55E8B4E72}" type="pres">
      <dgm:prSet presAssocID="{937183EB-9418-4485-AC04-101EE6C73821}" presName="spacing" presStyleCnt="0"/>
      <dgm:spPr/>
    </dgm:pt>
    <dgm:pt modelId="{868B81A0-BDD4-4DAC-813B-D315A935C18F}" type="pres">
      <dgm:prSet presAssocID="{BA023FB1-B609-4BB0-AAD9-01ACAEC7FA4C}" presName="linNode" presStyleCnt="0"/>
      <dgm:spPr/>
    </dgm:pt>
    <dgm:pt modelId="{9129353B-71C5-4EDC-9358-47024387507D}" type="pres">
      <dgm:prSet presAssocID="{BA023FB1-B609-4BB0-AAD9-01ACAEC7FA4C}" presName="parentShp" presStyleLbl="node1" presStyleIdx="4" presStyleCnt="5">
        <dgm:presLayoutVars>
          <dgm:bulletEnabled val="1"/>
        </dgm:presLayoutVars>
      </dgm:prSet>
      <dgm:spPr/>
      <dgm:t>
        <a:bodyPr/>
        <a:lstStyle/>
        <a:p>
          <a:endParaRPr lang="en-US"/>
        </a:p>
      </dgm:t>
    </dgm:pt>
    <dgm:pt modelId="{42C085DE-1576-43BD-9FE0-374F6D0F7667}" type="pres">
      <dgm:prSet presAssocID="{BA023FB1-B609-4BB0-AAD9-01ACAEC7FA4C}" presName="childShp" presStyleLbl="bgAccFollowNode1" presStyleIdx="4" presStyleCnt="5">
        <dgm:presLayoutVars>
          <dgm:bulletEnabled val="1"/>
        </dgm:presLayoutVars>
      </dgm:prSet>
      <dgm:spPr/>
      <dgm:t>
        <a:bodyPr/>
        <a:lstStyle/>
        <a:p>
          <a:endParaRPr lang="en-US"/>
        </a:p>
      </dgm:t>
    </dgm:pt>
  </dgm:ptLst>
  <dgm:cxnLst>
    <dgm:cxn modelId="{F2511ADF-7C5A-411A-A78F-05E700CE2972}" type="presOf" srcId="{394AB98C-A0B6-4304-A53A-AB99B0D885C9}" destId="{42C085DE-1576-43BD-9FE0-374F6D0F7667}" srcOrd="0" destOrd="1" presId="urn:microsoft.com/office/officeart/2005/8/layout/vList6"/>
    <dgm:cxn modelId="{EF463270-0DB7-47C1-8E4F-4B4CC740A3E7}" srcId="{74649314-D4E7-4813-9512-B67A245F61F4}" destId="{EE935FD9-ACE9-46E7-B122-51710DBB2F5F}" srcOrd="1" destOrd="0" parTransId="{DD7D50DD-8BE3-4920-B3A2-EEE8556C0AFA}" sibTransId="{08309F94-15AA-44A8-8A0B-2EDAF4EF0345}"/>
    <dgm:cxn modelId="{F7BF3A08-84DF-4F66-977A-B049E2943CB9}" srcId="{EE66774A-DF3B-4608-831E-DCE231E5D1AD}" destId="{E645F133-0CCC-430F-B57B-1CE381A7D005}" srcOrd="0" destOrd="0" parTransId="{96D14F46-9A66-46FC-B413-33B6A09B380C}" sibTransId="{557A0ABA-237A-425F-BB45-48D0CC70BC31}"/>
    <dgm:cxn modelId="{FDF841B7-D3CD-44E4-9C6D-7985E96CC996}" srcId="{74649314-D4E7-4813-9512-B67A245F61F4}" destId="{F38D706D-4FE0-471E-84CF-C32B42B3C652}" srcOrd="2" destOrd="0" parTransId="{1E2CE5DD-356D-47FC-BE17-CB494BFADAB9}" sibTransId="{CA926CFA-F8FF-4010-93CD-337573BF3068}"/>
    <dgm:cxn modelId="{2A45B5A2-8597-43C5-B5A2-E82A97C26D66}" srcId="{74649314-D4E7-4813-9512-B67A245F61F4}" destId="{25E25004-7A56-4DC6-94DA-CDCCADB422F7}" srcOrd="3" destOrd="0" parTransId="{A8219E15-CF2B-43AA-ACF0-2CDF1CA18BE4}" sibTransId="{937183EB-9418-4485-AC04-101EE6C73821}"/>
    <dgm:cxn modelId="{478ABC68-0E24-4F93-BA50-8B6A0E2C206B}" type="presOf" srcId="{25E25004-7A56-4DC6-94DA-CDCCADB422F7}" destId="{56F8049E-3281-439C-9BB5-7C9558FAE6FD}" srcOrd="0" destOrd="0" presId="urn:microsoft.com/office/officeart/2005/8/layout/vList6"/>
    <dgm:cxn modelId="{4E935CF9-3B4C-4FD7-B125-617056A7B458}" type="presOf" srcId="{F38D706D-4FE0-471E-84CF-C32B42B3C652}" destId="{1959056C-0216-42BC-975C-5868E1D3CF2A}" srcOrd="0" destOrd="0" presId="urn:microsoft.com/office/officeart/2005/8/layout/vList6"/>
    <dgm:cxn modelId="{A861A15D-AE95-43DD-87FA-92336DCEBB3F}" srcId="{EE935FD9-ACE9-46E7-B122-51710DBB2F5F}" destId="{5698FE67-809C-4E37-8B05-6C10F422346C}" srcOrd="1" destOrd="0" parTransId="{1F19EDA4-9CDC-4415-A361-D76703FCC640}" sibTransId="{003BE9FE-C966-4796-A622-7EF31C557E7B}"/>
    <dgm:cxn modelId="{229CDD8E-2DC2-4A9B-AFD7-C8370A92A3B2}" type="presOf" srcId="{EE935FD9-ACE9-46E7-B122-51710DBB2F5F}" destId="{29DA299A-9096-45CF-996F-8CA20576F530}" srcOrd="0" destOrd="0" presId="urn:microsoft.com/office/officeart/2005/8/layout/vList6"/>
    <dgm:cxn modelId="{7B4A3451-B220-445A-BA85-00F6DFA2C6A6}" type="presOf" srcId="{96272912-C39E-45E7-A0A7-BFC31F6C0613}" destId="{42C085DE-1576-43BD-9FE0-374F6D0F7667}" srcOrd="0" destOrd="0" presId="urn:microsoft.com/office/officeart/2005/8/layout/vList6"/>
    <dgm:cxn modelId="{58F2E3BD-41A5-4BA9-894E-88CAC8A4FE84}" srcId="{BA023FB1-B609-4BB0-AAD9-01ACAEC7FA4C}" destId="{394AB98C-A0B6-4304-A53A-AB99B0D885C9}" srcOrd="1" destOrd="0" parTransId="{39862CF6-AB34-4E16-ABE5-BD7CD70D33DB}" sibTransId="{81B58A52-6DC1-4726-8F06-DB984418D206}"/>
    <dgm:cxn modelId="{CC457892-7C66-4ED8-A4E0-4AB2CD26CF58}" type="presOf" srcId="{02F30FF8-4C77-4C78-AC9D-773B33A0A5FF}" destId="{A67C53B3-83C9-4D4A-BEB6-7CEA2C888140}" srcOrd="0" destOrd="1" presId="urn:microsoft.com/office/officeart/2005/8/layout/vList6"/>
    <dgm:cxn modelId="{199343E8-0C58-465A-B66A-EAB8E33461DB}" type="presOf" srcId="{74649314-D4E7-4813-9512-B67A245F61F4}" destId="{E7F2410C-5499-4036-A6A4-CCA7B60B7833}" srcOrd="0" destOrd="0" presId="urn:microsoft.com/office/officeart/2005/8/layout/vList6"/>
    <dgm:cxn modelId="{026561CC-E1C2-43CE-9679-35996226D9E1}" type="presOf" srcId="{FCD2A14D-6C1A-482D-ADE1-A32B1B4EC2BE}" destId="{C2E9AC4C-E687-41E2-965A-E5B61729A65E}" srcOrd="0" destOrd="1" presId="urn:microsoft.com/office/officeart/2005/8/layout/vList6"/>
    <dgm:cxn modelId="{3186F75A-92DF-4FE0-BC01-E7E3DAD8A630}" srcId="{BA023FB1-B609-4BB0-AAD9-01ACAEC7FA4C}" destId="{96272912-C39E-45E7-A0A7-BFC31F6C0613}" srcOrd="0" destOrd="0" parTransId="{60C78C54-B051-48D8-B170-6465216BAB3C}" sibTransId="{E6E39386-05FE-4745-8BBD-C1239E38354A}"/>
    <dgm:cxn modelId="{DB3109DF-3939-476B-B1EF-AF9DDC98E202}" type="presOf" srcId="{EB732417-9C04-4008-871F-471CE9FCEE4A}" destId="{2AA4480A-F06B-4566-A42F-11F0651F3D78}" srcOrd="0" destOrd="1" presId="urn:microsoft.com/office/officeart/2005/8/layout/vList6"/>
    <dgm:cxn modelId="{4E6E27B9-C6D8-4070-9643-A47AD0700A2B}" srcId="{25E25004-7A56-4DC6-94DA-CDCCADB422F7}" destId="{EB732417-9C04-4008-871F-471CE9FCEE4A}" srcOrd="1" destOrd="0" parTransId="{3DDFEB7A-93FB-404B-9025-D2074A55A530}" sibTransId="{6E7F4357-6EED-4F46-9231-AA5104545658}"/>
    <dgm:cxn modelId="{C819016F-6272-4FF9-A15B-0F7892126DCB}" srcId="{EE935FD9-ACE9-46E7-B122-51710DBB2F5F}" destId="{BC7DADE5-D2C5-4D97-90DB-42F9D168DD1E}" srcOrd="0" destOrd="0" parTransId="{6CFC8C5F-CB7D-4F31-AB3B-1070D2A5DA5C}" sibTransId="{C51F5B5C-226C-4CB5-A781-3EA36FEB3E0D}"/>
    <dgm:cxn modelId="{2D33A4A8-3E8D-45AD-8789-DE1A174B8F5D}" type="presOf" srcId="{5698FE67-809C-4E37-8B05-6C10F422346C}" destId="{9EECC500-EC62-4017-9063-FE44A4EB0AB6}" srcOrd="0" destOrd="1" presId="urn:microsoft.com/office/officeart/2005/8/layout/vList6"/>
    <dgm:cxn modelId="{50766171-4943-49B9-84B8-0E6CD45A72CD}" srcId="{74649314-D4E7-4813-9512-B67A245F61F4}" destId="{BA023FB1-B609-4BB0-AAD9-01ACAEC7FA4C}" srcOrd="4" destOrd="0" parTransId="{705C116C-3C13-47DA-BC07-52C8226514A2}" sibTransId="{2F073EFC-6CEE-449B-A64E-346D7D77EE27}"/>
    <dgm:cxn modelId="{22E03798-5942-4D24-8F2E-E6AD99ECDD94}" type="presOf" srcId="{BC7DADE5-D2C5-4D97-90DB-42F9D168DD1E}" destId="{9EECC500-EC62-4017-9063-FE44A4EB0AB6}" srcOrd="0" destOrd="0" presId="urn:microsoft.com/office/officeart/2005/8/layout/vList6"/>
    <dgm:cxn modelId="{67BD453C-C03C-4DB4-B4C7-7881D8C5EEBC}" srcId="{74649314-D4E7-4813-9512-B67A245F61F4}" destId="{EE66774A-DF3B-4608-831E-DCE231E5D1AD}" srcOrd="0" destOrd="0" parTransId="{12CB4A9C-5637-47A2-9F14-FE7BBE7E5C29}" sibTransId="{E1046A5D-F68F-4873-B45D-E8F1335B8AB2}"/>
    <dgm:cxn modelId="{7BF622A5-BFD8-4A77-804A-C86FBD768068}" srcId="{EE66774A-DF3B-4608-831E-DCE231E5D1AD}" destId="{FCD2A14D-6C1A-482D-ADE1-A32B1B4EC2BE}" srcOrd="1" destOrd="0" parTransId="{B9C4FB27-EC20-4214-9D64-D5DE93E35794}" sibTransId="{865EC4BF-6232-4356-86AA-7AD24A5E0B71}"/>
    <dgm:cxn modelId="{80A9C41C-C1BD-4C29-9DB6-C7AC0451088A}" type="presOf" srcId="{E645F133-0CCC-430F-B57B-1CE381A7D005}" destId="{C2E9AC4C-E687-41E2-965A-E5B61729A65E}" srcOrd="0" destOrd="0" presId="urn:microsoft.com/office/officeart/2005/8/layout/vList6"/>
    <dgm:cxn modelId="{C6688933-7556-48C9-9555-133FDF5CEFFA}" type="presOf" srcId="{BA023FB1-B609-4BB0-AAD9-01ACAEC7FA4C}" destId="{9129353B-71C5-4EDC-9358-47024387507D}" srcOrd="0" destOrd="0" presId="urn:microsoft.com/office/officeart/2005/8/layout/vList6"/>
    <dgm:cxn modelId="{1A8FF936-95F0-407B-8F40-75F4DF4591AA}" srcId="{F38D706D-4FE0-471E-84CF-C32B42B3C652}" destId="{02F30FF8-4C77-4C78-AC9D-773B33A0A5FF}" srcOrd="1" destOrd="0" parTransId="{0CA9B0D5-27C0-4C63-91CA-A2ED76482C80}" sibTransId="{47BB8F1A-D52A-46B1-867D-091FB5BB84D8}"/>
    <dgm:cxn modelId="{8658C1CB-0FBD-419B-A573-BD11F1F3BD15}" srcId="{25E25004-7A56-4DC6-94DA-CDCCADB422F7}" destId="{76F51F37-3BC9-4486-BDAD-BA2258A7CD81}" srcOrd="0" destOrd="0" parTransId="{7FCC460A-2726-4785-AA79-7F6F70FF4693}" sibTransId="{9EE3630E-FA44-427B-B431-A6084ACC83B2}"/>
    <dgm:cxn modelId="{01F129DD-17ED-4615-93EF-8B9B61A5C970}" srcId="{F38D706D-4FE0-471E-84CF-C32B42B3C652}" destId="{366E415F-C84C-44E3-A1AA-CCBC2C264B30}" srcOrd="0" destOrd="0" parTransId="{2F9C6C8C-728F-4A00-AB49-5C1E15A53277}" sibTransId="{874BF26C-D877-402F-A9A4-BD5563515866}"/>
    <dgm:cxn modelId="{D09313A5-1F8A-4A63-9E2A-B9B20356B4A4}" type="presOf" srcId="{76F51F37-3BC9-4486-BDAD-BA2258A7CD81}" destId="{2AA4480A-F06B-4566-A42F-11F0651F3D78}" srcOrd="0" destOrd="0" presId="urn:microsoft.com/office/officeart/2005/8/layout/vList6"/>
    <dgm:cxn modelId="{B7B3303C-FAFC-4D33-B91A-ACACCFBA4290}" type="presOf" srcId="{366E415F-C84C-44E3-A1AA-CCBC2C264B30}" destId="{A67C53B3-83C9-4D4A-BEB6-7CEA2C888140}" srcOrd="0" destOrd="0" presId="urn:microsoft.com/office/officeart/2005/8/layout/vList6"/>
    <dgm:cxn modelId="{2C3E3987-A81F-4924-A4C6-323E966000F6}" type="presOf" srcId="{EE66774A-DF3B-4608-831E-DCE231E5D1AD}" destId="{B12C9649-2FC6-4287-8731-5F9A817F9FED}" srcOrd="0" destOrd="0" presId="urn:microsoft.com/office/officeart/2005/8/layout/vList6"/>
    <dgm:cxn modelId="{2044F718-74AA-44E5-B2DE-A8B08B25DAA3}" type="presParOf" srcId="{E7F2410C-5499-4036-A6A4-CCA7B60B7833}" destId="{2786D154-6951-4F88-8F3C-BCD1D5F56FCE}" srcOrd="0" destOrd="0" presId="urn:microsoft.com/office/officeart/2005/8/layout/vList6"/>
    <dgm:cxn modelId="{87894B3D-648A-4A91-98D4-1FA4F926DC57}" type="presParOf" srcId="{2786D154-6951-4F88-8F3C-BCD1D5F56FCE}" destId="{B12C9649-2FC6-4287-8731-5F9A817F9FED}" srcOrd="0" destOrd="0" presId="urn:microsoft.com/office/officeart/2005/8/layout/vList6"/>
    <dgm:cxn modelId="{13129BD7-CE28-436A-9D89-5570C3E780D0}" type="presParOf" srcId="{2786D154-6951-4F88-8F3C-BCD1D5F56FCE}" destId="{C2E9AC4C-E687-41E2-965A-E5B61729A65E}" srcOrd="1" destOrd="0" presId="urn:microsoft.com/office/officeart/2005/8/layout/vList6"/>
    <dgm:cxn modelId="{DFC50088-018E-4429-82A2-E82BF4629C95}" type="presParOf" srcId="{E7F2410C-5499-4036-A6A4-CCA7B60B7833}" destId="{6F0C71C4-0F8C-4E43-9BF1-2045661EE5F3}" srcOrd="1" destOrd="0" presId="urn:microsoft.com/office/officeart/2005/8/layout/vList6"/>
    <dgm:cxn modelId="{634D205E-F525-43A7-B5FE-1E121FF3AF94}" type="presParOf" srcId="{E7F2410C-5499-4036-A6A4-CCA7B60B7833}" destId="{02DDB660-8F05-4B82-BC5F-E4B8B5F058CB}" srcOrd="2" destOrd="0" presId="urn:microsoft.com/office/officeart/2005/8/layout/vList6"/>
    <dgm:cxn modelId="{C4ADFF8B-5AD5-46B1-872E-25CF117CB193}" type="presParOf" srcId="{02DDB660-8F05-4B82-BC5F-E4B8B5F058CB}" destId="{29DA299A-9096-45CF-996F-8CA20576F530}" srcOrd="0" destOrd="0" presId="urn:microsoft.com/office/officeart/2005/8/layout/vList6"/>
    <dgm:cxn modelId="{CA773EF8-9E0D-4B85-A69A-DA3ABEC47CF6}" type="presParOf" srcId="{02DDB660-8F05-4B82-BC5F-E4B8B5F058CB}" destId="{9EECC500-EC62-4017-9063-FE44A4EB0AB6}" srcOrd="1" destOrd="0" presId="urn:microsoft.com/office/officeart/2005/8/layout/vList6"/>
    <dgm:cxn modelId="{E214CBC5-50A1-487C-B80B-0DF833BEAF39}" type="presParOf" srcId="{E7F2410C-5499-4036-A6A4-CCA7B60B7833}" destId="{EB27A2DA-4A0A-47DB-A033-FB96EB2692D3}" srcOrd="3" destOrd="0" presId="urn:microsoft.com/office/officeart/2005/8/layout/vList6"/>
    <dgm:cxn modelId="{685ECE65-DDFA-4B61-A5D0-EA97361A5F6B}" type="presParOf" srcId="{E7F2410C-5499-4036-A6A4-CCA7B60B7833}" destId="{7F2A2877-B256-48B2-ADB0-9400E66A8C9D}" srcOrd="4" destOrd="0" presId="urn:microsoft.com/office/officeart/2005/8/layout/vList6"/>
    <dgm:cxn modelId="{60584FB5-B290-458C-8853-6FA7E100A5C0}" type="presParOf" srcId="{7F2A2877-B256-48B2-ADB0-9400E66A8C9D}" destId="{1959056C-0216-42BC-975C-5868E1D3CF2A}" srcOrd="0" destOrd="0" presId="urn:microsoft.com/office/officeart/2005/8/layout/vList6"/>
    <dgm:cxn modelId="{11F186D0-F84B-4185-907B-06B0DFBA4C81}" type="presParOf" srcId="{7F2A2877-B256-48B2-ADB0-9400E66A8C9D}" destId="{A67C53B3-83C9-4D4A-BEB6-7CEA2C888140}" srcOrd="1" destOrd="0" presId="urn:microsoft.com/office/officeart/2005/8/layout/vList6"/>
    <dgm:cxn modelId="{3864425B-B3BE-4E7C-AA30-BB83D3C4861A}" type="presParOf" srcId="{E7F2410C-5499-4036-A6A4-CCA7B60B7833}" destId="{2FB57481-6263-4E04-8D02-60C1CD905CC8}" srcOrd="5" destOrd="0" presId="urn:microsoft.com/office/officeart/2005/8/layout/vList6"/>
    <dgm:cxn modelId="{38D8EB78-06F2-4AD8-A4AA-37D1F6FA6900}" type="presParOf" srcId="{E7F2410C-5499-4036-A6A4-CCA7B60B7833}" destId="{2429E589-54BD-400C-B2F1-17BFE27ABC16}" srcOrd="6" destOrd="0" presId="urn:microsoft.com/office/officeart/2005/8/layout/vList6"/>
    <dgm:cxn modelId="{B063C968-8C66-4B12-89B4-40C1EDDEFFB8}" type="presParOf" srcId="{2429E589-54BD-400C-B2F1-17BFE27ABC16}" destId="{56F8049E-3281-439C-9BB5-7C9558FAE6FD}" srcOrd="0" destOrd="0" presId="urn:microsoft.com/office/officeart/2005/8/layout/vList6"/>
    <dgm:cxn modelId="{67E20EE3-8167-4A99-8F15-965C216C9B6B}" type="presParOf" srcId="{2429E589-54BD-400C-B2F1-17BFE27ABC16}" destId="{2AA4480A-F06B-4566-A42F-11F0651F3D78}" srcOrd="1" destOrd="0" presId="urn:microsoft.com/office/officeart/2005/8/layout/vList6"/>
    <dgm:cxn modelId="{32E88CBA-0CE1-4B21-9C02-73EE7FB533E1}" type="presParOf" srcId="{E7F2410C-5499-4036-A6A4-CCA7B60B7833}" destId="{6CB6B508-C637-410A-B8F7-0BF55E8B4E72}" srcOrd="7" destOrd="0" presId="urn:microsoft.com/office/officeart/2005/8/layout/vList6"/>
    <dgm:cxn modelId="{0308973E-7FD4-484B-9132-E5E3DEDE7630}" type="presParOf" srcId="{E7F2410C-5499-4036-A6A4-CCA7B60B7833}" destId="{868B81A0-BDD4-4DAC-813B-D315A935C18F}" srcOrd="8" destOrd="0" presId="urn:microsoft.com/office/officeart/2005/8/layout/vList6"/>
    <dgm:cxn modelId="{8D3B26DE-6219-424B-9CA3-602C0E58E8D2}" type="presParOf" srcId="{868B81A0-BDD4-4DAC-813B-D315A935C18F}" destId="{9129353B-71C5-4EDC-9358-47024387507D}" srcOrd="0" destOrd="0" presId="urn:microsoft.com/office/officeart/2005/8/layout/vList6"/>
    <dgm:cxn modelId="{3A04B34E-318E-4487-A3EE-C8178580B2F9}" type="presParOf" srcId="{868B81A0-BDD4-4DAC-813B-D315A935C18F}" destId="{42C085DE-1576-43BD-9FE0-374F6D0F766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1C7EF-30D3-4E10-9006-10FA6AB9884B}">
      <dsp:nvSpPr>
        <dsp:cNvPr id="0" name=""/>
        <dsp:cNvSpPr/>
      </dsp:nvSpPr>
      <dsp:spPr>
        <a:xfrm>
          <a:off x="2514599" y="61912"/>
          <a:ext cx="2971800" cy="29718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a:t>Assets</a:t>
          </a:r>
        </a:p>
      </dsp:txBody>
      <dsp:txXfrm>
        <a:off x="2910839" y="581977"/>
        <a:ext cx="2179320" cy="1337310"/>
      </dsp:txXfrm>
    </dsp:sp>
    <dsp:sp modelId="{DE44088F-EE29-4860-9D21-FAC87660E58F}">
      <dsp:nvSpPr>
        <dsp:cNvPr id="0" name=""/>
        <dsp:cNvSpPr/>
      </dsp:nvSpPr>
      <dsp:spPr>
        <a:xfrm>
          <a:off x="3586924" y="1919287"/>
          <a:ext cx="2971800" cy="29718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a:t>Vulnerabilities</a:t>
          </a:r>
        </a:p>
      </dsp:txBody>
      <dsp:txXfrm>
        <a:off x="4495800" y="2687002"/>
        <a:ext cx="1783080" cy="1634490"/>
      </dsp:txXfrm>
    </dsp:sp>
    <dsp:sp modelId="{ECF24018-4010-419E-9EC8-6F3D49838E8C}">
      <dsp:nvSpPr>
        <dsp:cNvPr id="0" name=""/>
        <dsp:cNvSpPr/>
      </dsp:nvSpPr>
      <dsp:spPr>
        <a:xfrm>
          <a:off x="1442275" y="1919287"/>
          <a:ext cx="2971800" cy="29718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a:t>Threats</a:t>
          </a:r>
        </a:p>
      </dsp:txBody>
      <dsp:txXfrm>
        <a:off x="1722119" y="2687002"/>
        <a:ext cx="1783080" cy="1634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DBF06-AC89-428B-8548-D5001AB37AAE}">
      <dsp:nvSpPr>
        <dsp:cNvPr id="0" name=""/>
        <dsp:cNvSpPr/>
      </dsp:nvSpPr>
      <dsp:spPr>
        <a:xfrm>
          <a:off x="1646237" y="0"/>
          <a:ext cx="4937125" cy="493712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F2133-070A-4024-AD18-D803588BFAD4}">
      <dsp:nvSpPr>
        <dsp:cNvPr id="0" name=""/>
        <dsp:cNvSpPr/>
      </dsp:nvSpPr>
      <dsp:spPr>
        <a:xfrm>
          <a:off x="1967150" y="320913"/>
          <a:ext cx="1974850" cy="197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Data Protection</a:t>
          </a:r>
        </a:p>
      </dsp:txBody>
      <dsp:txXfrm>
        <a:off x="2063554" y="417317"/>
        <a:ext cx="1782042" cy="1782042"/>
      </dsp:txXfrm>
    </dsp:sp>
    <dsp:sp modelId="{0EBE29F5-7E6D-493D-8970-C14AC618A414}">
      <dsp:nvSpPr>
        <dsp:cNvPr id="0" name=""/>
        <dsp:cNvSpPr/>
      </dsp:nvSpPr>
      <dsp:spPr>
        <a:xfrm>
          <a:off x="4287599" y="320913"/>
          <a:ext cx="1974850" cy="197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Data Integrity</a:t>
          </a:r>
        </a:p>
      </dsp:txBody>
      <dsp:txXfrm>
        <a:off x="4384003" y="417317"/>
        <a:ext cx="1782042" cy="1782042"/>
      </dsp:txXfrm>
    </dsp:sp>
    <dsp:sp modelId="{6FBC7904-4A71-4020-BAEF-609D6927D461}">
      <dsp:nvSpPr>
        <dsp:cNvPr id="0" name=""/>
        <dsp:cNvSpPr/>
      </dsp:nvSpPr>
      <dsp:spPr>
        <a:xfrm>
          <a:off x="1967150" y="2641361"/>
          <a:ext cx="1974850" cy="197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System Integrity</a:t>
          </a:r>
        </a:p>
      </dsp:txBody>
      <dsp:txXfrm>
        <a:off x="2063554" y="2737765"/>
        <a:ext cx="1782042" cy="1782042"/>
      </dsp:txXfrm>
    </dsp:sp>
    <dsp:sp modelId="{11DD5257-41CE-4909-85FC-98BAD784118A}">
      <dsp:nvSpPr>
        <dsp:cNvPr id="0" name=""/>
        <dsp:cNvSpPr/>
      </dsp:nvSpPr>
      <dsp:spPr>
        <a:xfrm>
          <a:off x="4287599" y="2641361"/>
          <a:ext cx="1974850" cy="1974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System Availability</a:t>
          </a:r>
        </a:p>
      </dsp:txBody>
      <dsp:txXfrm>
        <a:off x="4384003" y="2737765"/>
        <a:ext cx="1782042" cy="1782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14DC2-9873-4D81-B562-705E383995D9}">
      <dsp:nvSpPr>
        <dsp:cNvPr id="0" name=""/>
        <dsp:cNvSpPr/>
      </dsp:nvSpPr>
      <dsp:spPr>
        <a:xfrm>
          <a:off x="1528553" y="576053"/>
          <a:ext cx="5172492" cy="5172492"/>
        </a:xfrm>
        <a:prstGeom prst="blockArc">
          <a:avLst>
            <a:gd name="adj1" fmla="val 13500000"/>
            <a:gd name="adj2" fmla="val 162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10DBA9-0371-437A-A195-4572E1BFB527}">
      <dsp:nvSpPr>
        <dsp:cNvPr id="0" name=""/>
        <dsp:cNvSpPr/>
      </dsp:nvSpPr>
      <dsp:spPr>
        <a:xfrm>
          <a:off x="1528553" y="576053"/>
          <a:ext cx="5172492" cy="5172492"/>
        </a:xfrm>
        <a:prstGeom prst="blockArc">
          <a:avLst>
            <a:gd name="adj1" fmla="val 10800000"/>
            <a:gd name="adj2" fmla="val 135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D00DD1-B15D-47F0-B91A-0D8937618163}">
      <dsp:nvSpPr>
        <dsp:cNvPr id="0" name=""/>
        <dsp:cNvSpPr/>
      </dsp:nvSpPr>
      <dsp:spPr>
        <a:xfrm>
          <a:off x="1528553" y="576053"/>
          <a:ext cx="5172492" cy="5172492"/>
        </a:xfrm>
        <a:prstGeom prst="blockArc">
          <a:avLst>
            <a:gd name="adj1" fmla="val 8100000"/>
            <a:gd name="adj2" fmla="val 108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404AB2-E971-400C-B1BD-871DED67CF53}">
      <dsp:nvSpPr>
        <dsp:cNvPr id="0" name=""/>
        <dsp:cNvSpPr/>
      </dsp:nvSpPr>
      <dsp:spPr>
        <a:xfrm>
          <a:off x="1528553" y="576053"/>
          <a:ext cx="5172492" cy="5172492"/>
        </a:xfrm>
        <a:prstGeom prst="blockArc">
          <a:avLst>
            <a:gd name="adj1" fmla="val 5400000"/>
            <a:gd name="adj2" fmla="val 81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7B7DC7-DE73-404A-89DF-30A3792C86BB}">
      <dsp:nvSpPr>
        <dsp:cNvPr id="0" name=""/>
        <dsp:cNvSpPr/>
      </dsp:nvSpPr>
      <dsp:spPr>
        <a:xfrm>
          <a:off x="1528553" y="576053"/>
          <a:ext cx="5172492" cy="5172492"/>
        </a:xfrm>
        <a:prstGeom prst="blockArc">
          <a:avLst>
            <a:gd name="adj1" fmla="val 2700000"/>
            <a:gd name="adj2" fmla="val 54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A5D5F3-5960-41EA-9A2B-40E7B58551B4}">
      <dsp:nvSpPr>
        <dsp:cNvPr id="0" name=""/>
        <dsp:cNvSpPr/>
      </dsp:nvSpPr>
      <dsp:spPr>
        <a:xfrm>
          <a:off x="1528553" y="576053"/>
          <a:ext cx="5172492" cy="5172492"/>
        </a:xfrm>
        <a:prstGeom prst="blockArc">
          <a:avLst>
            <a:gd name="adj1" fmla="val 0"/>
            <a:gd name="adj2" fmla="val 27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63B0B9-F050-4201-A2FF-4868EE5E122F}">
      <dsp:nvSpPr>
        <dsp:cNvPr id="0" name=""/>
        <dsp:cNvSpPr/>
      </dsp:nvSpPr>
      <dsp:spPr>
        <a:xfrm>
          <a:off x="1528553" y="576053"/>
          <a:ext cx="5172492" cy="5172492"/>
        </a:xfrm>
        <a:prstGeom prst="blockArc">
          <a:avLst>
            <a:gd name="adj1" fmla="val 18900000"/>
            <a:gd name="adj2" fmla="val 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FF067D-1C1A-41C5-9FD0-BC387E0F3A85}">
      <dsp:nvSpPr>
        <dsp:cNvPr id="0" name=""/>
        <dsp:cNvSpPr/>
      </dsp:nvSpPr>
      <dsp:spPr>
        <a:xfrm>
          <a:off x="1528553" y="576053"/>
          <a:ext cx="5172492" cy="5172492"/>
        </a:xfrm>
        <a:prstGeom prst="blockArc">
          <a:avLst>
            <a:gd name="adj1" fmla="val 16200000"/>
            <a:gd name="adj2" fmla="val 18900000"/>
            <a:gd name="adj3" fmla="val 34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592950-FC6B-47B4-AD8B-74E01D002F65}">
      <dsp:nvSpPr>
        <dsp:cNvPr id="0" name=""/>
        <dsp:cNvSpPr/>
      </dsp:nvSpPr>
      <dsp:spPr>
        <a:xfrm>
          <a:off x="2971801" y="2057397"/>
          <a:ext cx="2285996" cy="22098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a:t>Types of Disasters</a:t>
          </a:r>
        </a:p>
      </dsp:txBody>
      <dsp:txXfrm>
        <a:off x="3306577" y="2381015"/>
        <a:ext cx="1616444" cy="1562569"/>
      </dsp:txXfrm>
    </dsp:sp>
    <dsp:sp modelId="{9701F7CB-212E-4671-B8FA-A25E061EAC71}">
      <dsp:nvSpPr>
        <dsp:cNvPr id="0" name=""/>
        <dsp:cNvSpPr/>
      </dsp:nvSpPr>
      <dsp:spPr>
        <a:xfrm>
          <a:off x="3498082" y="3739"/>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User Errors</a:t>
          </a:r>
        </a:p>
      </dsp:txBody>
      <dsp:txXfrm>
        <a:off x="3678714" y="184371"/>
        <a:ext cx="872171" cy="872171"/>
      </dsp:txXfrm>
    </dsp:sp>
    <dsp:sp modelId="{5BE46F6D-3013-4190-AA59-FFF3CD3F41E9}">
      <dsp:nvSpPr>
        <dsp:cNvPr id="0" name=""/>
        <dsp:cNvSpPr/>
      </dsp:nvSpPr>
      <dsp:spPr>
        <a:xfrm>
          <a:off x="5295436" y="748228"/>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SA Errors</a:t>
          </a:r>
        </a:p>
      </dsp:txBody>
      <dsp:txXfrm>
        <a:off x="5476068" y="928860"/>
        <a:ext cx="872171" cy="872171"/>
      </dsp:txXfrm>
    </dsp:sp>
    <dsp:sp modelId="{A553A3CF-5048-45C1-BF80-F45E02E56486}">
      <dsp:nvSpPr>
        <dsp:cNvPr id="0" name=""/>
        <dsp:cNvSpPr/>
      </dsp:nvSpPr>
      <dsp:spPr>
        <a:xfrm>
          <a:off x="6039925" y="2545582"/>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Disk Failure</a:t>
          </a:r>
        </a:p>
      </dsp:txBody>
      <dsp:txXfrm>
        <a:off x="6220557" y="2726214"/>
        <a:ext cx="872171" cy="872171"/>
      </dsp:txXfrm>
    </dsp:sp>
    <dsp:sp modelId="{206DDB58-332A-4A7A-BE23-41576C43F0EC}">
      <dsp:nvSpPr>
        <dsp:cNvPr id="0" name=""/>
        <dsp:cNvSpPr/>
      </dsp:nvSpPr>
      <dsp:spPr>
        <a:xfrm>
          <a:off x="5295436" y="4342936"/>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System Failure</a:t>
          </a:r>
        </a:p>
      </dsp:txBody>
      <dsp:txXfrm>
        <a:off x="5476068" y="4523568"/>
        <a:ext cx="872171" cy="872171"/>
      </dsp:txXfrm>
    </dsp:sp>
    <dsp:sp modelId="{6853A5F9-B798-415C-ABFD-8F139BC87279}">
      <dsp:nvSpPr>
        <dsp:cNvPr id="0" name=""/>
        <dsp:cNvSpPr/>
      </dsp:nvSpPr>
      <dsp:spPr>
        <a:xfrm>
          <a:off x="3498082" y="5087425"/>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Power Failure</a:t>
          </a:r>
        </a:p>
      </dsp:txBody>
      <dsp:txXfrm>
        <a:off x="3678714" y="5268057"/>
        <a:ext cx="872171" cy="872171"/>
      </dsp:txXfrm>
    </dsp:sp>
    <dsp:sp modelId="{30EF1534-0085-469E-8102-0565369E9195}">
      <dsp:nvSpPr>
        <dsp:cNvPr id="0" name=""/>
        <dsp:cNvSpPr/>
      </dsp:nvSpPr>
      <dsp:spPr>
        <a:xfrm>
          <a:off x="1700728" y="4342936"/>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Network Failure</a:t>
          </a:r>
        </a:p>
      </dsp:txBody>
      <dsp:txXfrm>
        <a:off x="1881360" y="4523568"/>
        <a:ext cx="872171" cy="872171"/>
      </dsp:txXfrm>
    </dsp:sp>
    <dsp:sp modelId="{42B900F3-3B85-4396-B9BA-63EAFB8666A6}">
      <dsp:nvSpPr>
        <dsp:cNvPr id="0" name=""/>
        <dsp:cNvSpPr/>
      </dsp:nvSpPr>
      <dsp:spPr>
        <a:xfrm>
          <a:off x="956239" y="2545582"/>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Security Breach</a:t>
          </a:r>
        </a:p>
      </dsp:txBody>
      <dsp:txXfrm>
        <a:off x="1136871" y="2726214"/>
        <a:ext cx="872171" cy="872171"/>
      </dsp:txXfrm>
    </dsp:sp>
    <dsp:sp modelId="{4053ED88-6F73-4609-833A-1D18949585FB}">
      <dsp:nvSpPr>
        <dsp:cNvPr id="0" name=""/>
        <dsp:cNvSpPr/>
      </dsp:nvSpPr>
      <dsp:spPr>
        <a:xfrm>
          <a:off x="1700728" y="748228"/>
          <a:ext cx="1233435" cy="1233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Natural Disaster</a:t>
          </a:r>
        </a:p>
      </dsp:txBody>
      <dsp:txXfrm>
        <a:off x="1881360" y="928860"/>
        <a:ext cx="872171" cy="8721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9AC4C-E687-41E2-965A-E5B61729A65E}">
      <dsp:nvSpPr>
        <dsp:cNvPr id="0" name=""/>
        <dsp:cNvSpPr/>
      </dsp:nvSpPr>
      <dsp:spPr>
        <a:xfrm>
          <a:off x="3291839" y="1687"/>
          <a:ext cx="4937760" cy="9136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Snapshots</a:t>
          </a:r>
        </a:p>
        <a:p>
          <a:pPr marL="228600" lvl="1" indent="-228600" algn="l" defTabSz="933450">
            <a:lnSpc>
              <a:spcPct val="90000"/>
            </a:lnSpc>
            <a:spcBef>
              <a:spcPct val="0"/>
            </a:spcBef>
            <a:spcAft>
              <a:spcPct val="15000"/>
            </a:spcAft>
            <a:buChar char="••"/>
          </a:pPr>
          <a:r>
            <a:rPr lang="en-US" sz="2100" kern="1200" dirty="0"/>
            <a:t>Backups</a:t>
          </a:r>
        </a:p>
      </dsp:txBody>
      <dsp:txXfrm>
        <a:off x="3291839" y="115894"/>
        <a:ext cx="4595139" cy="685243"/>
      </dsp:txXfrm>
    </dsp:sp>
    <dsp:sp modelId="{B12C9649-2FC6-4287-8731-5F9A817F9FED}">
      <dsp:nvSpPr>
        <dsp:cNvPr id="0" name=""/>
        <dsp:cNvSpPr/>
      </dsp:nvSpPr>
      <dsp:spPr>
        <a:xfrm>
          <a:off x="0" y="1687"/>
          <a:ext cx="3291840" cy="913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Accidental File Deletion</a:t>
          </a:r>
        </a:p>
      </dsp:txBody>
      <dsp:txXfrm>
        <a:off x="44601" y="46288"/>
        <a:ext cx="3202638" cy="824455"/>
      </dsp:txXfrm>
    </dsp:sp>
    <dsp:sp modelId="{9EECC500-EC62-4017-9063-FE44A4EB0AB6}">
      <dsp:nvSpPr>
        <dsp:cNvPr id="0" name=""/>
        <dsp:cNvSpPr/>
      </dsp:nvSpPr>
      <dsp:spPr>
        <a:xfrm>
          <a:off x="3291839" y="1006710"/>
          <a:ext cx="4937760" cy="9136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RAID 1,5, etc…</a:t>
          </a:r>
        </a:p>
        <a:p>
          <a:pPr marL="228600" lvl="1" indent="-228600" algn="l" defTabSz="933450">
            <a:lnSpc>
              <a:spcPct val="90000"/>
            </a:lnSpc>
            <a:spcBef>
              <a:spcPct val="0"/>
            </a:spcBef>
            <a:spcAft>
              <a:spcPct val="15000"/>
            </a:spcAft>
            <a:buChar char="••"/>
          </a:pPr>
          <a:r>
            <a:rPr lang="en-US" sz="2100" kern="1200" dirty="0"/>
            <a:t>Hot-spares</a:t>
          </a:r>
        </a:p>
      </dsp:txBody>
      <dsp:txXfrm>
        <a:off x="3291839" y="1120917"/>
        <a:ext cx="4595139" cy="685243"/>
      </dsp:txXfrm>
    </dsp:sp>
    <dsp:sp modelId="{29DA299A-9096-45CF-996F-8CA20576F530}">
      <dsp:nvSpPr>
        <dsp:cNvPr id="0" name=""/>
        <dsp:cNvSpPr/>
      </dsp:nvSpPr>
      <dsp:spPr>
        <a:xfrm>
          <a:off x="0" y="1006710"/>
          <a:ext cx="3291840" cy="913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Disk Failures</a:t>
          </a:r>
        </a:p>
      </dsp:txBody>
      <dsp:txXfrm>
        <a:off x="44601" y="1051311"/>
        <a:ext cx="3202638" cy="824455"/>
      </dsp:txXfrm>
    </dsp:sp>
    <dsp:sp modelId="{A67C53B3-83C9-4D4A-BEB6-7CEA2C888140}">
      <dsp:nvSpPr>
        <dsp:cNvPr id="0" name=""/>
        <dsp:cNvSpPr/>
      </dsp:nvSpPr>
      <dsp:spPr>
        <a:xfrm>
          <a:off x="3291839" y="2011733"/>
          <a:ext cx="4937760" cy="9136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UPS</a:t>
          </a:r>
        </a:p>
        <a:p>
          <a:pPr marL="228600" lvl="1" indent="-228600" algn="l" defTabSz="933450">
            <a:lnSpc>
              <a:spcPct val="90000"/>
            </a:lnSpc>
            <a:spcBef>
              <a:spcPct val="0"/>
            </a:spcBef>
            <a:spcAft>
              <a:spcPct val="15000"/>
            </a:spcAft>
            <a:buChar char="••"/>
          </a:pPr>
          <a:r>
            <a:rPr lang="en-US" sz="2100" kern="1200"/>
            <a:t>Generators</a:t>
          </a:r>
          <a:endParaRPr lang="en-US" sz="2100" kern="1200" dirty="0"/>
        </a:p>
      </dsp:txBody>
      <dsp:txXfrm>
        <a:off x="3291839" y="2125940"/>
        <a:ext cx="4595139" cy="685243"/>
      </dsp:txXfrm>
    </dsp:sp>
    <dsp:sp modelId="{1959056C-0216-42BC-975C-5868E1D3CF2A}">
      <dsp:nvSpPr>
        <dsp:cNvPr id="0" name=""/>
        <dsp:cNvSpPr/>
      </dsp:nvSpPr>
      <dsp:spPr>
        <a:xfrm>
          <a:off x="0" y="2011733"/>
          <a:ext cx="3291840" cy="913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Power Failures</a:t>
          </a:r>
        </a:p>
      </dsp:txBody>
      <dsp:txXfrm>
        <a:off x="44601" y="2056334"/>
        <a:ext cx="3202638" cy="824455"/>
      </dsp:txXfrm>
    </dsp:sp>
    <dsp:sp modelId="{2AA4480A-F06B-4566-A42F-11F0651F3D78}">
      <dsp:nvSpPr>
        <dsp:cNvPr id="0" name=""/>
        <dsp:cNvSpPr/>
      </dsp:nvSpPr>
      <dsp:spPr>
        <a:xfrm>
          <a:off x="3291839" y="3016756"/>
          <a:ext cx="4937760" cy="9136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Clustering</a:t>
          </a:r>
        </a:p>
        <a:p>
          <a:pPr marL="228600" lvl="1" indent="-228600" algn="l" defTabSz="933450">
            <a:lnSpc>
              <a:spcPct val="90000"/>
            </a:lnSpc>
            <a:spcBef>
              <a:spcPct val="0"/>
            </a:spcBef>
            <a:spcAft>
              <a:spcPct val="15000"/>
            </a:spcAft>
            <a:buChar char="••"/>
          </a:pPr>
          <a:r>
            <a:rPr lang="en-US" sz="2100" kern="1200" dirty="0"/>
            <a:t>Backups</a:t>
          </a:r>
        </a:p>
      </dsp:txBody>
      <dsp:txXfrm>
        <a:off x="3291839" y="3130963"/>
        <a:ext cx="4595139" cy="685243"/>
      </dsp:txXfrm>
    </dsp:sp>
    <dsp:sp modelId="{56F8049E-3281-439C-9BB5-7C9558FAE6FD}">
      <dsp:nvSpPr>
        <dsp:cNvPr id="0" name=""/>
        <dsp:cNvSpPr/>
      </dsp:nvSpPr>
      <dsp:spPr>
        <a:xfrm>
          <a:off x="0" y="3016756"/>
          <a:ext cx="3291840" cy="913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System Failures</a:t>
          </a:r>
        </a:p>
      </dsp:txBody>
      <dsp:txXfrm>
        <a:off x="44601" y="3061357"/>
        <a:ext cx="3202638" cy="824455"/>
      </dsp:txXfrm>
    </dsp:sp>
    <dsp:sp modelId="{42C085DE-1576-43BD-9FE0-374F6D0F7667}">
      <dsp:nvSpPr>
        <dsp:cNvPr id="0" name=""/>
        <dsp:cNvSpPr/>
      </dsp:nvSpPr>
      <dsp:spPr>
        <a:xfrm>
          <a:off x="3291839" y="4021780"/>
          <a:ext cx="4937760" cy="9136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Off-site Redundancy</a:t>
          </a:r>
        </a:p>
        <a:p>
          <a:pPr marL="228600" lvl="1" indent="-228600" algn="l" defTabSz="933450">
            <a:lnSpc>
              <a:spcPct val="90000"/>
            </a:lnSpc>
            <a:spcBef>
              <a:spcPct val="0"/>
            </a:spcBef>
            <a:spcAft>
              <a:spcPct val="15000"/>
            </a:spcAft>
            <a:buChar char="••"/>
          </a:pPr>
          <a:r>
            <a:rPr lang="en-US" sz="2100" kern="1200" dirty="0"/>
            <a:t>Off-site backups</a:t>
          </a:r>
        </a:p>
      </dsp:txBody>
      <dsp:txXfrm>
        <a:off x="3291839" y="4135987"/>
        <a:ext cx="4595139" cy="685243"/>
      </dsp:txXfrm>
    </dsp:sp>
    <dsp:sp modelId="{9129353B-71C5-4EDC-9358-47024387507D}">
      <dsp:nvSpPr>
        <dsp:cNvPr id="0" name=""/>
        <dsp:cNvSpPr/>
      </dsp:nvSpPr>
      <dsp:spPr>
        <a:xfrm>
          <a:off x="0" y="4021780"/>
          <a:ext cx="3291840" cy="913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a:t>Natural Disasters</a:t>
          </a:r>
        </a:p>
      </dsp:txBody>
      <dsp:txXfrm>
        <a:off x="44601" y="4066381"/>
        <a:ext cx="3202638" cy="82445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B55A2-AAF8-4E0F-B421-18529801E8B6}" type="datetimeFigureOut">
              <a:rPr lang="en-US" smtClean="0"/>
              <a:t>10/25/2018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9C9A3-62BD-4B70-9AA8-C01DEB1F9C0C}" type="slidenum">
              <a:rPr lang="en-US" smtClean="0"/>
              <a:t>‹#›</a:t>
            </a:fld>
            <a:endParaRPr lang="en-US"/>
          </a:p>
        </p:txBody>
      </p:sp>
    </p:spTree>
    <p:extLst>
      <p:ext uri="{BB962C8B-B14F-4D97-AF65-F5344CB8AC3E}">
        <p14:creationId xmlns:p14="http://schemas.microsoft.com/office/powerpoint/2010/main" val="296760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a:t>
            </a:fld>
            <a:endParaRPr lang="en-US"/>
          </a:p>
        </p:txBody>
      </p:sp>
    </p:spTree>
    <p:extLst>
      <p:ext uri="{BB962C8B-B14F-4D97-AF65-F5344CB8AC3E}">
        <p14:creationId xmlns:p14="http://schemas.microsoft.com/office/powerpoint/2010/main" val="2373143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13</a:t>
            </a:fld>
            <a:endParaRPr lang="en-US"/>
          </a:p>
        </p:txBody>
      </p:sp>
    </p:spTree>
    <p:extLst>
      <p:ext uri="{BB962C8B-B14F-4D97-AF65-F5344CB8AC3E}">
        <p14:creationId xmlns:p14="http://schemas.microsoft.com/office/powerpoint/2010/main" val="151887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19</a:t>
            </a:fld>
            <a:endParaRPr lang="en-US"/>
          </a:p>
        </p:txBody>
      </p:sp>
    </p:spTree>
    <p:extLst>
      <p:ext uri="{BB962C8B-B14F-4D97-AF65-F5344CB8AC3E}">
        <p14:creationId xmlns:p14="http://schemas.microsoft.com/office/powerpoint/2010/main" val="2431257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22</a:t>
            </a:fld>
            <a:endParaRPr lang="en-US"/>
          </a:p>
        </p:txBody>
      </p:sp>
    </p:spTree>
    <p:extLst>
      <p:ext uri="{BB962C8B-B14F-4D97-AF65-F5344CB8AC3E}">
        <p14:creationId xmlns:p14="http://schemas.microsoft.com/office/powerpoint/2010/main" val="304424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23</a:t>
            </a:fld>
            <a:endParaRPr lang="en-US"/>
          </a:p>
        </p:txBody>
      </p:sp>
    </p:spTree>
    <p:extLst>
      <p:ext uri="{BB962C8B-B14F-4D97-AF65-F5344CB8AC3E}">
        <p14:creationId xmlns:p14="http://schemas.microsoft.com/office/powerpoint/2010/main" val="2533111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24</a:t>
            </a:fld>
            <a:endParaRPr lang="en-US"/>
          </a:p>
        </p:txBody>
      </p:sp>
    </p:spTree>
    <p:extLst>
      <p:ext uri="{BB962C8B-B14F-4D97-AF65-F5344CB8AC3E}">
        <p14:creationId xmlns:p14="http://schemas.microsoft.com/office/powerpoint/2010/main" val="2648598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25</a:t>
            </a:fld>
            <a:endParaRPr lang="en-US"/>
          </a:p>
        </p:txBody>
      </p:sp>
    </p:spTree>
    <p:extLst>
      <p:ext uri="{BB962C8B-B14F-4D97-AF65-F5344CB8AC3E}">
        <p14:creationId xmlns:p14="http://schemas.microsoft.com/office/powerpoint/2010/main" val="3756300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26</a:t>
            </a:fld>
            <a:endParaRPr lang="en-US"/>
          </a:p>
        </p:txBody>
      </p:sp>
    </p:spTree>
    <p:extLst>
      <p:ext uri="{BB962C8B-B14F-4D97-AF65-F5344CB8AC3E}">
        <p14:creationId xmlns:p14="http://schemas.microsoft.com/office/powerpoint/2010/main" val="396386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27</a:t>
            </a:fld>
            <a:endParaRPr lang="en-US"/>
          </a:p>
        </p:txBody>
      </p:sp>
    </p:spTree>
    <p:extLst>
      <p:ext uri="{BB962C8B-B14F-4D97-AF65-F5344CB8AC3E}">
        <p14:creationId xmlns:p14="http://schemas.microsoft.com/office/powerpoint/2010/main" val="74515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28</a:t>
            </a:fld>
            <a:endParaRPr lang="en-US"/>
          </a:p>
        </p:txBody>
      </p:sp>
    </p:spTree>
    <p:extLst>
      <p:ext uri="{BB962C8B-B14F-4D97-AF65-F5344CB8AC3E}">
        <p14:creationId xmlns:p14="http://schemas.microsoft.com/office/powerpoint/2010/main" val="377021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29</a:t>
            </a:fld>
            <a:endParaRPr lang="en-US"/>
          </a:p>
        </p:txBody>
      </p:sp>
    </p:spTree>
    <p:extLst>
      <p:ext uri="{BB962C8B-B14F-4D97-AF65-F5344CB8AC3E}">
        <p14:creationId xmlns:p14="http://schemas.microsoft.com/office/powerpoint/2010/main" val="309068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a:t>
            </a:fld>
            <a:endParaRPr lang="en-US"/>
          </a:p>
        </p:txBody>
      </p:sp>
    </p:spTree>
    <p:extLst>
      <p:ext uri="{BB962C8B-B14F-4D97-AF65-F5344CB8AC3E}">
        <p14:creationId xmlns:p14="http://schemas.microsoft.com/office/powerpoint/2010/main" val="4057132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30</a:t>
            </a:fld>
            <a:endParaRPr lang="en-US"/>
          </a:p>
        </p:txBody>
      </p:sp>
    </p:spTree>
    <p:extLst>
      <p:ext uri="{BB962C8B-B14F-4D97-AF65-F5344CB8AC3E}">
        <p14:creationId xmlns:p14="http://schemas.microsoft.com/office/powerpoint/2010/main" val="2441091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31</a:t>
            </a:fld>
            <a:endParaRPr lang="en-US"/>
          </a:p>
        </p:txBody>
      </p:sp>
    </p:spTree>
    <p:extLst>
      <p:ext uri="{BB962C8B-B14F-4D97-AF65-F5344CB8AC3E}">
        <p14:creationId xmlns:p14="http://schemas.microsoft.com/office/powerpoint/2010/main" val="3555525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32</a:t>
            </a:fld>
            <a:endParaRPr lang="en-US"/>
          </a:p>
        </p:txBody>
      </p:sp>
    </p:spTree>
    <p:extLst>
      <p:ext uri="{BB962C8B-B14F-4D97-AF65-F5344CB8AC3E}">
        <p14:creationId xmlns:p14="http://schemas.microsoft.com/office/powerpoint/2010/main" val="686850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33</a:t>
            </a:fld>
            <a:endParaRPr lang="en-US"/>
          </a:p>
        </p:txBody>
      </p:sp>
    </p:spTree>
    <p:extLst>
      <p:ext uri="{BB962C8B-B14F-4D97-AF65-F5344CB8AC3E}">
        <p14:creationId xmlns:p14="http://schemas.microsoft.com/office/powerpoint/2010/main" val="1993958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34</a:t>
            </a:fld>
            <a:endParaRPr lang="en-US"/>
          </a:p>
        </p:txBody>
      </p:sp>
    </p:spTree>
    <p:extLst>
      <p:ext uri="{BB962C8B-B14F-4D97-AF65-F5344CB8AC3E}">
        <p14:creationId xmlns:p14="http://schemas.microsoft.com/office/powerpoint/2010/main" val="2119160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35</a:t>
            </a:fld>
            <a:endParaRPr lang="en-US"/>
          </a:p>
        </p:txBody>
      </p:sp>
    </p:spTree>
    <p:extLst>
      <p:ext uri="{BB962C8B-B14F-4D97-AF65-F5344CB8AC3E}">
        <p14:creationId xmlns:p14="http://schemas.microsoft.com/office/powerpoint/2010/main" val="2648086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36</a:t>
            </a:fld>
            <a:endParaRPr lang="en-US"/>
          </a:p>
        </p:txBody>
      </p:sp>
    </p:spTree>
    <p:extLst>
      <p:ext uri="{BB962C8B-B14F-4D97-AF65-F5344CB8AC3E}">
        <p14:creationId xmlns:p14="http://schemas.microsoft.com/office/powerpoint/2010/main" val="1873110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37</a:t>
            </a:fld>
            <a:endParaRPr lang="en-US"/>
          </a:p>
        </p:txBody>
      </p:sp>
    </p:spTree>
    <p:extLst>
      <p:ext uri="{BB962C8B-B14F-4D97-AF65-F5344CB8AC3E}">
        <p14:creationId xmlns:p14="http://schemas.microsoft.com/office/powerpoint/2010/main" val="1524452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45</a:t>
            </a:fld>
            <a:endParaRPr lang="en-US"/>
          </a:p>
        </p:txBody>
      </p:sp>
    </p:spTree>
    <p:extLst>
      <p:ext uri="{BB962C8B-B14F-4D97-AF65-F5344CB8AC3E}">
        <p14:creationId xmlns:p14="http://schemas.microsoft.com/office/powerpoint/2010/main" val="373946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46</a:t>
            </a:fld>
            <a:endParaRPr lang="en-US"/>
          </a:p>
        </p:txBody>
      </p:sp>
    </p:spTree>
    <p:extLst>
      <p:ext uri="{BB962C8B-B14F-4D97-AF65-F5344CB8AC3E}">
        <p14:creationId xmlns:p14="http://schemas.microsoft.com/office/powerpoint/2010/main" val="164020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4</a:t>
            </a:fld>
            <a:endParaRPr lang="en-US"/>
          </a:p>
        </p:txBody>
      </p:sp>
    </p:spTree>
    <p:extLst>
      <p:ext uri="{BB962C8B-B14F-4D97-AF65-F5344CB8AC3E}">
        <p14:creationId xmlns:p14="http://schemas.microsoft.com/office/powerpoint/2010/main" val="905674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5</a:t>
            </a:fld>
            <a:endParaRPr lang="en-US"/>
          </a:p>
        </p:txBody>
      </p:sp>
    </p:spTree>
    <p:extLst>
      <p:ext uri="{BB962C8B-B14F-4D97-AF65-F5344CB8AC3E}">
        <p14:creationId xmlns:p14="http://schemas.microsoft.com/office/powerpoint/2010/main" val="213432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6</a:t>
            </a:fld>
            <a:endParaRPr lang="en-US"/>
          </a:p>
        </p:txBody>
      </p:sp>
    </p:spTree>
    <p:extLst>
      <p:ext uri="{BB962C8B-B14F-4D97-AF65-F5344CB8AC3E}">
        <p14:creationId xmlns:p14="http://schemas.microsoft.com/office/powerpoint/2010/main" val="3160431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7</a:t>
            </a:fld>
            <a:endParaRPr lang="en-US"/>
          </a:p>
        </p:txBody>
      </p:sp>
    </p:spTree>
    <p:extLst>
      <p:ext uri="{BB962C8B-B14F-4D97-AF65-F5344CB8AC3E}">
        <p14:creationId xmlns:p14="http://schemas.microsoft.com/office/powerpoint/2010/main" val="256004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9</a:t>
            </a:fld>
            <a:endParaRPr lang="en-US"/>
          </a:p>
        </p:txBody>
      </p:sp>
    </p:spTree>
    <p:extLst>
      <p:ext uri="{BB962C8B-B14F-4D97-AF65-F5344CB8AC3E}">
        <p14:creationId xmlns:p14="http://schemas.microsoft.com/office/powerpoint/2010/main" val="34552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10</a:t>
            </a:fld>
            <a:endParaRPr lang="en-US"/>
          </a:p>
        </p:txBody>
      </p:sp>
    </p:spTree>
    <p:extLst>
      <p:ext uri="{BB962C8B-B14F-4D97-AF65-F5344CB8AC3E}">
        <p14:creationId xmlns:p14="http://schemas.microsoft.com/office/powerpoint/2010/main" val="2941243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Tyranny</a:t>
            </a:r>
            <a:r>
              <a:rPr lang="en-US" baseline="0" dirty="0"/>
              <a:t> of the defaults</a:t>
            </a:r>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12</a:t>
            </a:fld>
            <a:endParaRPr lang="en-US"/>
          </a:p>
        </p:txBody>
      </p:sp>
    </p:spTree>
    <p:extLst>
      <p:ext uri="{BB962C8B-B14F-4D97-AF65-F5344CB8AC3E}">
        <p14:creationId xmlns:p14="http://schemas.microsoft.com/office/powerpoint/2010/main" val="410361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3AA506-508C-43CA-A09A-E52CD89770D3}"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259921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AA506-508C-43CA-A09A-E52CD89770D3}"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416183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AA506-508C-43CA-A09A-E52CD89770D3}"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36007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AA506-508C-43CA-A09A-E52CD89770D3}"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109963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AA506-508C-43CA-A09A-E52CD89770D3}"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308149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3AA506-508C-43CA-A09A-E52CD89770D3}"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375754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3AA506-508C-43CA-A09A-E52CD89770D3}"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68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3AA506-508C-43CA-A09A-E52CD89770D3}"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78193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AA506-508C-43CA-A09A-E52CD89770D3}"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88268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AA506-508C-43CA-A09A-E52CD89770D3}"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376127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AA506-508C-43CA-A09A-E52CD89770D3}"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F74F9-C72B-434D-8184-6FFD478A353E}" type="slidenum">
              <a:rPr lang="en-US" smtClean="0"/>
              <a:t>‹#›</a:t>
            </a:fld>
            <a:endParaRPr lang="en-US"/>
          </a:p>
        </p:txBody>
      </p:sp>
    </p:spTree>
    <p:extLst>
      <p:ext uri="{BB962C8B-B14F-4D97-AF65-F5344CB8AC3E}">
        <p14:creationId xmlns:p14="http://schemas.microsoft.com/office/powerpoint/2010/main" val="23355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AA506-508C-43CA-A09A-E52CD89770D3}" type="datetimeFigureOut">
              <a:rPr lang="en-US" smtClean="0"/>
              <a:t>10/25/2018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F74F9-C72B-434D-8184-6FFD478A353E}" type="slidenum">
              <a:rPr lang="en-US" smtClean="0"/>
              <a:t>‹#›</a:t>
            </a:fld>
            <a:endParaRPr lang="en-US"/>
          </a:p>
        </p:txBody>
      </p:sp>
    </p:spTree>
    <p:extLst>
      <p:ext uri="{BB962C8B-B14F-4D97-AF65-F5344CB8AC3E}">
        <p14:creationId xmlns:p14="http://schemas.microsoft.com/office/powerpoint/2010/main" val="2918271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8L76gTaRee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IST346:</a:t>
            </a:r>
            <a:br>
              <a:rPr lang="en-US" dirty="0" smtClean="0"/>
            </a:br>
            <a:r>
              <a:rPr lang="en-US" dirty="0" smtClean="0"/>
              <a:t>Information Security</a:t>
            </a:r>
            <a:br>
              <a:rPr lang="en-US" dirty="0" smtClean="0"/>
            </a:br>
            <a:r>
              <a:rPr lang="en-US" dirty="0" smtClean="0"/>
              <a:t>Risk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990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Indefinitely – No. The odds are against you.</a:t>
            </a:r>
          </a:p>
          <a:p>
            <a:pPr lvl="1"/>
            <a:r>
              <a:rPr lang="en-US" dirty="0"/>
              <a:t>One in the “herd“ will be lost due to:</a:t>
            </a:r>
          </a:p>
          <a:p>
            <a:pPr lvl="2"/>
            <a:r>
              <a:rPr lang="en-US" dirty="0"/>
              <a:t>Software exploit</a:t>
            </a:r>
          </a:p>
          <a:p>
            <a:pPr lvl="2"/>
            <a:r>
              <a:rPr lang="en-US" dirty="0"/>
              <a:t>Bad practice</a:t>
            </a:r>
          </a:p>
          <a:p>
            <a:pPr lvl="2"/>
            <a:r>
              <a:rPr lang="en-US" dirty="0"/>
              <a:t>Dedicated Hacker</a:t>
            </a:r>
          </a:p>
          <a:p>
            <a:pPr lvl="1"/>
            <a:r>
              <a:rPr lang="en-US" dirty="0"/>
              <a:t>All servers shouldn’t be lost.</a:t>
            </a:r>
          </a:p>
          <a:p>
            <a:r>
              <a:rPr lang="en-US" dirty="0"/>
              <a:t>Why?</a:t>
            </a:r>
          </a:p>
          <a:p>
            <a:pPr lvl="1"/>
            <a:r>
              <a:rPr lang="en-US" dirty="0"/>
              <a:t>You don’t choose all of the applications that run in the </a:t>
            </a:r>
            <a:r>
              <a:rPr lang="en-US" dirty="0" err="1"/>
              <a:t>env</a:t>
            </a:r>
            <a:r>
              <a:rPr lang="en-US" dirty="0"/>
              <a:t>.</a:t>
            </a:r>
          </a:p>
          <a:p>
            <a:pPr lvl="1"/>
            <a:r>
              <a:rPr lang="en-US" dirty="0"/>
              <a:t>You don’t write all of the applications that run in the </a:t>
            </a:r>
            <a:r>
              <a:rPr lang="en-US" dirty="0" err="1"/>
              <a:t>env</a:t>
            </a:r>
            <a:r>
              <a:rPr lang="en-US" dirty="0"/>
              <a:t>.</a:t>
            </a:r>
          </a:p>
          <a:p>
            <a:pPr lvl="1"/>
            <a:r>
              <a:rPr lang="en-US" dirty="0"/>
              <a:t>We aren’t all security experts</a:t>
            </a:r>
          </a:p>
          <a:p>
            <a:pPr lvl="1"/>
            <a:r>
              <a:rPr lang="en-US" dirty="0"/>
              <a:t>Compromise – it happens.</a:t>
            </a:r>
          </a:p>
        </p:txBody>
      </p:sp>
      <p:sp>
        <p:nvSpPr>
          <p:cNvPr id="2" name="Title 1"/>
          <p:cNvSpPr>
            <a:spLocks noGrp="1"/>
          </p:cNvSpPr>
          <p:nvPr>
            <p:ph type="title"/>
          </p:nvPr>
        </p:nvSpPr>
        <p:spPr/>
        <p:txBody>
          <a:bodyPr/>
          <a:lstStyle/>
          <a:p>
            <a:r>
              <a:rPr lang="en-US" dirty="0"/>
              <a:t>Can you beat “them”?</a:t>
            </a:r>
          </a:p>
        </p:txBody>
      </p:sp>
    </p:spTree>
    <p:extLst>
      <p:ext uri="{BB962C8B-B14F-4D97-AF65-F5344CB8AC3E}">
        <p14:creationId xmlns:p14="http://schemas.microsoft.com/office/powerpoint/2010/main" val="670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Reducing Risks</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16596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a:lstStyle/>
          <a:p>
            <a:r>
              <a:rPr lang="en-US" dirty="0"/>
              <a:t>What we can do?</a:t>
            </a:r>
          </a:p>
        </p:txBody>
      </p:sp>
      <p:sp>
        <p:nvSpPr>
          <p:cNvPr id="899075" name="Rectangle 3"/>
          <p:cNvSpPr>
            <a:spLocks noGrp="1" noChangeArrowheads="1"/>
          </p:cNvSpPr>
          <p:nvPr>
            <p:ph idx="1"/>
          </p:nvPr>
        </p:nvSpPr>
        <p:spPr/>
        <p:txBody>
          <a:bodyPr/>
          <a:lstStyle/>
          <a:p>
            <a:pPr>
              <a:buFontTx/>
              <a:buNone/>
            </a:pPr>
            <a:r>
              <a:rPr lang="en-US" dirty="0"/>
              <a:t>Defense in Depth</a:t>
            </a:r>
          </a:p>
          <a:p>
            <a:pPr lvl="1"/>
            <a:r>
              <a:rPr lang="en-US" dirty="0"/>
              <a:t>Secure systems at all levels:</a:t>
            </a:r>
          </a:p>
          <a:p>
            <a:pPr lvl="2"/>
            <a:r>
              <a:rPr lang="en-US" dirty="0"/>
              <a:t>OS hardening</a:t>
            </a:r>
          </a:p>
          <a:p>
            <a:pPr lvl="2"/>
            <a:r>
              <a:rPr lang="en-US" dirty="0"/>
              <a:t>Application Hardening</a:t>
            </a:r>
          </a:p>
          <a:p>
            <a:pPr lvl="2"/>
            <a:r>
              <a:rPr lang="en-US" dirty="0"/>
              <a:t>Network Segmentation</a:t>
            </a:r>
          </a:p>
          <a:p>
            <a:pPr lvl="2"/>
            <a:r>
              <a:rPr lang="en-US" dirty="0"/>
              <a:t>Detection of changes</a:t>
            </a:r>
          </a:p>
          <a:p>
            <a:pPr lvl="2"/>
            <a:r>
              <a:rPr lang="en-US" dirty="0"/>
              <a:t>Credential Security</a:t>
            </a:r>
          </a:p>
          <a:p>
            <a:pPr lvl="2"/>
            <a:r>
              <a:rPr lang="en-US" dirty="0"/>
              <a:t>Encrypting data/traffic</a:t>
            </a:r>
          </a:p>
          <a:p>
            <a:pPr lvl="2"/>
            <a:r>
              <a:rPr lang="en-US" dirty="0"/>
              <a:t>Log aggregation (prevents covering of ones tracks)</a:t>
            </a:r>
          </a:p>
          <a:p>
            <a:pPr lvl="2"/>
            <a:r>
              <a:rPr lang="en-US" dirty="0"/>
              <a:t>Review Logs regularly</a:t>
            </a:r>
          </a:p>
          <a:p>
            <a:pPr lvl="2"/>
            <a:r>
              <a:rPr lang="en-US" dirty="0"/>
              <a:t>Security scanning (open ports, suspicious activity)</a:t>
            </a:r>
          </a:p>
          <a:p>
            <a:pPr lvl="2"/>
            <a:r>
              <a:rPr lang="en-US" dirty="0"/>
              <a:t>Security audits (physical, credentials, permissions, pen-tests)</a:t>
            </a:r>
          </a:p>
        </p:txBody>
      </p:sp>
    </p:spTree>
    <p:extLst>
      <p:ext uri="{BB962C8B-B14F-4D97-AF65-F5344CB8AC3E}">
        <p14:creationId xmlns:p14="http://schemas.microsoft.com/office/powerpoint/2010/main" val="367617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457200" y="533400"/>
            <a:ext cx="8229600" cy="762000"/>
          </a:xfrm>
        </p:spPr>
        <p:txBody>
          <a:bodyPr/>
          <a:lstStyle/>
          <a:p>
            <a:r>
              <a:rPr lang="en-US" dirty="0"/>
              <a:t>OS / Server Hardening</a:t>
            </a:r>
          </a:p>
        </p:txBody>
      </p:sp>
      <p:sp>
        <p:nvSpPr>
          <p:cNvPr id="859139" name="Rectangle 3"/>
          <p:cNvSpPr>
            <a:spLocks noGrp="1" noChangeArrowheads="1"/>
          </p:cNvSpPr>
          <p:nvPr>
            <p:ph type="body" idx="1"/>
          </p:nvPr>
        </p:nvSpPr>
        <p:spPr>
          <a:xfrm>
            <a:off x="685800" y="1371600"/>
            <a:ext cx="8001000" cy="4800600"/>
          </a:xfrm>
        </p:spPr>
        <p:txBody>
          <a:bodyPr>
            <a:normAutofit fontScale="92500" lnSpcReduction="20000"/>
          </a:bodyPr>
          <a:lstStyle/>
          <a:p>
            <a:pPr marL="609600" indent="-609600">
              <a:lnSpc>
                <a:spcPct val="80000"/>
              </a:lnSpc>
              <a:buFontTx/>
              <a:buAutoNum type="arabicPeriod"/>
            </a:pPr>
            <a:r>
              <a:rPr lang="en-US" sz="2400" dirty="0"/>
              <a:t>Secure the physical system.</a:t>
            </a:r>
          </a:p>
          <a:p>
            <a:pPr marL="609600" indent="-609600">
              <a:lnSpc>
                <a:spcPct val="80000"/>
              </a:lnSpc>
              <a:buFontTx/>
              <a:buAutoNum type="arabicPeriod"/>
            </a:pPr>
            <a:r>
              <a:rPr lang="en-US" sz="2400" dirty="0"/>
              <a:t>Install only necessary software.</a:t>
            </a:r>
          </a:p>
          <a:p>
            <a:pPr marL="609600" indent="-609600">
              <a:lnSpc>
                <a:spcPct val="80000"/>
              </a:lnSpc>
              <a:buFontTx/>
              <a:buAutoNum type="arabicPeriod"/>
            </a:pPr>
            <a:r>
              <a:rPr lang="en-US" sz="2400" dirty="0"/>
              <a:t>Keep security patches up to date.</a:t>
            </a:r>
          </a:p>
          <a:p>
            <a:pPr marL="609600" indent="-609600">
              <a:lnSpc>
                <a:spcPct val="80000"/>
              </a:lnSpc>
              <a:buFontTx/>
              <a:buAutoNum type="arabicPeriod"/>
            </a:pPr>
            <a:r>
              <a:rPr lang="en-US" sz="2400" dirty="0"/>
              <a:t>Delete or disable unnecessary user accounts.</a:t>
            </a:r>
          </a:p>
          <a:p>
            <a:pPr marL="609600" indent="-609600">
              <a:lnSpc>
                <a:spcPct val="80000"/>
              </a:lnSpc>
              <a:buFontTx/>
              <a:buAutoNum type="arabicPeriod"/>
            </a:pPr>
            <a:r>
              <a:rPr lang="en-US" sz="2400" dirty="0"/>
              <a:t>Use secure passwords.</a:t>
            </a:r>
          </a:p>
          <a:p>
            <a:pPr marL="609600" indent="-609600">
              <a:lnSpc>
                <a:spcPct val="80000"/>
              </a:lnSpc>
              <a:buFontTx/>
              <a:buAutoNum type="arabicPeriod"/>
            </a:pPr>
            <a:r>
              <a:rPr lang="en-US" sz="2400" dirty="0"/>
              <a:t>Disable remote access except where necessary.</a:t>
            </a:r>
          </a:p>
          <a:p>
            <a:pPr marL="609600" indent="-609600">
              <a:lnSpc>
                <a:spcPct val="80000"/>
              </a:lnSpc>
              <a:buFontTx/>
              <a:buAutoNum type="arabicPeriod"/>
            </a:pPr>
            <a:r>
              <a:rPr lang="en-US" sz="2400" dirty="0"/>
              <a:t>Setup least privilege access.</a:t>
            </a:r>
          </a:p>
          <a:p>
            <a:pPr marL="609600" indent="-609600">
              <a:lnSpc>
                <a:spcPct val="80000"/>
              </a:lnSpc>
              <a:buFontTx/>
              <a:buAutoNum type="arabicPeriod"/>
            </a:pPr>
            <a:r>
              <a:rPr lang="en-US" sz="2400" dirty="0"/>
              <a:t>Run publicly accessible services in a jail.</a:t>
            </a:r>
          </a:p>
          <a:p>
            <a:pPr marL="609600" indent="-609600">
              <a:lnSpc>
                <a:spcPct val="80000"/>
              </a:lnSpc>
              <a:buFontTx/>
              <a:buAutoNum type="arabicPeriod"/>
            </a:pPr>
            <a:r>
              <a:rPr lang="en-US" sz="2400" dirty="0"/>
              <a:t>Configure firewall on each host.</a:t>
            </a:r>
          </a:p>
          <a:p>
            <a:pPr marL="609600" indent="-609600">
              <a:lnSpc>
                <a:spcPct val="80000"/>
              </a:lnSpc>
              <a:buFontTx/>
              <a:buAutoNum type="arabicPeriod"/>
            </a:pPr>
            <a:r>
              <a:rPr lang="en-US" sz="2400" dirty="0"/>
              <a:t>Document security configuration.</a:t>
            </a:r>
          </a:p>
          <a:p>
            <a:pPr marL="609600" indent="-609600">
              <a:lnSpc>
                <a:spcPct val="80000"/>
              </a:lnSpc>
              <a:buFontTx/>
              <a:buAutoNum type="arabicPeriod"/>
            </a:pPr>
            <a:r>
              <a:rPr lang="en-US" sz="2400" dirty="0"/>
              <a:t>Secure password management.</a:t>
            </a:r>
          </a:p>
          <a:p>
            <a:pPr marL="609600" indent="-609600">
              <a:lnSpc>
                <a:spcPct val="80000"/>
              </a:lnSpc>
              <a:buFontTx/>
              <a:buAutoNum type="arabicPeriod"/>
            </a:pPr>
            <a:r>
              <a:rPr lang="en-US" sz="2400" dirty="0"/>
              <a:t>Use secure management endpoints</a:t>
            </a:r>
          </a:p>
          <a:p>
            <a:pPr marL="609600" indent="-609600">
              <a:lnSpc>
                <a:spcPct val="80000"/>
              </a:lnSpc>
              <a:buFontTx/>
              <a:buAutoNum type="arabicPeriod"/>
            </a:pPr>
            <a:r>
              <a:rPr lang="en-US" sz="2400" dirty="0"/>
              <a:t>Using a management framework </a:t>
            </a:r>
            <a:endParaRPr lang="en-US" sz="2400" dirty="0" smtClean="0"/>
          </a:p>
          <a:p>
            <a:pPr marL="609600" indent="-609600">
              <a:lnSpc>
                <a:spcPct val="80000"/>
              </a:lnSpc>
              <a:buFontTx/>
              <a:buAutoNum type="arabicPeriod"/>
            </a:pPr>
            <a:r>
              <a:rPr lang="en-US" sz="2400" dirty="0" smtClean="0"/>
              <a:t>Reduce/Remove </a:t>
            </a:r>
            <a:r>
              <a:rPr lang="en-US" sz="2400" dirty="0"/>
              <a:t>elevated credentials</a:t>
            </a:r>
          </a:p>
        </p:txBody>
      </p:sp>
    </p:spTree>
    <p:extLst>
      <p:ext uri="{BB962C8B-B14F-4D97-AF65-F5344CB8AC3E}">
        <p14:creationId xmlns:p14="http://schemas.microsoft.com/office/powerpoint/2010/main" val="352991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583532"/>
            <a:ext cx="7429499" cy="1428750"/>
          </a:xfrm>
        </p:spPr>
        <p:txBody>
          <a:bodyPr>
            <a:normAutofit fontScale="90000"/>
          </a:bodyPr>
          <a:lstStyle/>
          <a:p>
            <a:r>
              <a:rPr lang="en-US" dirty="0"/>
              <a:t>Reducing/Removing Elevated credentials</a:t>
            </a:r>
            <a:br>
              <a:rPr lang="en-US" dirty="0"/>
            </a:br>
            <a:endParaRPr lang="en-US" dirty="0"/>
          </a:p>
        </p:txBody>
      </p:sp>
      <p:sp>
        <p:nvSpPr>
          <p:cNvPr id="3" name="Content Placeholder 2"/>
          <p:cNvSpPr>
            <a:spLocks noGrp="1"/>
          </p:cNvSpPr>
          <p:nvPr>
            <p:ph idx="1"/>
          </p:nvPr>
        </p:nvSpPr>
        <p:spPr>
          <a:xfrm>
            <a:off x="856059" y="1752600"/>
            <a:ext cx="7429499" cy="4520773"/>
          </a:xfrm>
        </p:spPr>
        <p:txBody>
          <a:bodyPr>
            <a:normAutofit/>
          </a:bodyPr>
          <a:lstStyle/>
          <a:p>
            <a:r>
              <a:rPr lang="en-US" sz="2100" dirty="0"/>
              <a:t>Limited User &lt; Local Administrator &lt; System</a:t>
            </a:r>
          </a:p>
          <a:p>
            <a:r>
              <a:rPr lang="en-US" sz="2100" dirty="0"/>
              <a:t>Credentials are in Memory</a:t>
            </a:r>
          </a:p>
          <a:p>
            <a:pPr lvl="1"/>
            <a:r>
              <a:rPr lang="en-US" sz="1950" dirty="0"/>
              <a:t>Log Off</a:t>
            </a:r>
          </a:p>
          <a:p>
            <a:pPr lvl="1"/>
            <a:r>
              <a:rPr lang="en-US" sz="1950" dirty="0"/>
              <a:t>Clear text Passwords</a:t>
            </a:r>
          </a:p>
          <a:p>
            <a:pPr lvl="1"/>
            <a:r>
              <a:rPr lang="en-US" sz="1950" dirty="0"/>
              <a:t>Password Hashes</a:t>
            </a:r>
          </a:p>
          <a:p>
            <a:pPr lvl="2"/>
            <a:r>
              <a:rPr lang="en-US" dirty="0"/>
              <a:t>15+ char.</a:t>
            </a:r>
          </a:p>
          <a:p>
            <a:pPr marL="685800" lvl="2" indent="0">
              <a:buNone/>
            </a:pPr>
            <a:endParaRPr lang="en-US" dirty="0"/>
          </a:p>
          <a:p>
            <a:r>
              <a:rPr lang="en-US" sz="2250" dirty="0"/>
              <a:t>Service configuration</a:t>
            </a:r>
          </a:p>
          <a:p>
            <a:pPr lvl="1"/>
            <a:r>
              <a:rPr lang="en-US" sz="1950" dirty="0"/>
              <a:t>Creating specialized service accounts</a:t>
            </a:r>
          </a:p>
          <a:p>
            <a:pPr lvl="1"/>
            <a:r>
              <a:rPr lang="en-US" sz="1950" dirty="0"/>
              <a:t>Limited users preferred, Local Administrators are a compromise</a:t>
            </a:r>
          </a:p>
          <a:p>
            <a:pPr lvl="1"/>
            <a:r>
              <a:rPr lang="en-US" sz="1950" dirty="0"/>
              <a:t>Don’t run services as your “admin” account</a:t>
            </a:r>
          </a:p>
        </p:txBody>
      </p:sp>
      <p:pic>
        <p:nvPicPr>
          <p:cNvPr id="7" name="Picture 6"/>
          <p:cNvPicPr>
            <a:picLocks noChangeAspect="1"/>
          </p:cNvPicPr>
          <p:nvPr/>
        </p:nvPicPr>
        <p:blipFill>
          <a:blip r:embed="rId2"/>
          <a:stretch>
            <a:fillRect/>
          </a:stretch>
        </p:blipFill>
        <p:spPr>
          <a:xfrm>
            <a:off x="4114800" y="2743200"/>
            <a:ext cx="4607719" cy="671513"/>
          </a:xfrm>
          <a:prstGeom prst="rect">
            <a:avLst/>
          </a:prstGeom>
        </p:spPr>
      </p:pic>
    </p:spTree>
    <p:extLst>
      <p:ext uri="{BB962C8B-B14F-4D97-AF65-F5344CB8AC3E}">
        <p14:creationId xmlns:p14="http://schemas.microsoft.com/office/powerpoint/2010/main" val="64288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56930"/>
            <a:ext cx="7429499" cy="1428750"/>
          </a:xfrm>
        </p:spPr>
        <p:txBody>
          <a:bodyPr/>
          <a:lstStyle/>
          <a:p>
            <a:r>
              <a:rPr lang="en-US" dirty="0"/>
              <a:t>Credential &amp; Password Management</a:t>
            </a:r>
          </a:p>
        </p:txBody>
      </p:sp>
      <p:sp>
        <p:nvSpPr>
          <p:cNvPr id="3" name="Content Placeholder 2"/>
          <p:cNvSpPr>
            <a:spLocks noGrp="1"/>
          </p:cNvSpPr>
          <p:nvPr>
            <p:ph idx="1"/>
          </p:nvPr>
        </p:nvSpPr>
        <p:spPr>
          <a:xfrm>
            <a:off x="830330" y="2209800"/>
            <a:ext cx="7429499" cy="4141124"/>
          </a:xfrm>
        </p:spPr>
        <p:txBody>
          <a:bodyPr>
            <a:normAutofit fontScale="85000" lnSpcReduction="10000"/>
          </a:bodyPr>
          <a:lstStyle/>
          <a:p>
            <a:r>
              <a:rPr lang="en-US" dirty="0"/>
              <a:t>15 + Characters</a:t>
            </a:r>
          </a:p>
          <a:p>
            <a:pPr lvl="1"/>
            <a:r>
              <a:rPr lang="en-US" dirty="0"/>
              <a:t>Length &gt; Complexity</a:t>
            </a:r>
          </a:p>
          <a:p>
            <a:r>
              <a:rPr lang="en-US" dirty="0"/>
              <a:t>What do you mean password management?</a:t>
            </a:r>
          </a:p>
          <a:p>
            <a:pPr lvl="1"/>
            <a:r>
              <a:rPr lang="en-US" dirty="0"/>
              <a:t>There are two common password management Methods…</a:t>
            </a:r>
          </a:p>
          <a:p>
            <a:pPr lvl="2"/>
            <a:r>
              <a:rPr lang="en-US" dirty="0"/>
              <a:t>Consistent Passwords Reuse</a:t>
            </a:r>
          </a:p>
          <a:p>
            <a:pPr lvl="3"/>
            <a:r>
              <a:rPr lang="en-US" dirty="0"/>
              <a:t>Efficient for you and a Hacker</a:t>
            </a:r>
          </a:p>
          <a:p>
            <a:pPr lvl="2"/>
            <a:r>
              <a:rPr lang="en-US" dirty="0"/>
              <a:t>Passwords are written down</a:t>
            </a:r>
          </a:p>
          <a:p>
            <a:pPr lvl="3"/>
            <a:r>
              <a:rPr lang="en-US" dirty="0"/>
              <a:t>Where?</a:t>
            </a:r>
          </a:p>
          <a:p>
            <a:pPr lvl="3"/>
            <a:r>
              <a:rPr lang="en-US" dirty="0"/>
              <a:t>Is it Encrypted?</a:t>
            </a:r>
          </a:p>
          <a:p>
            <a:pPr lvl="3"/>
            <a:r>
              <a:rPr lang="en-US" dirty="0"/>
              <a:t>DR?</a:t>
            </a:r>
          </a:p>
          <a:p>
            <a:pPr lvl="1"/>
            <a:r>
              <a:rPr lang="en-US" dirty="0"/>
              <a:t>Alternatives - Unique random passwords</a:t>
            </a:r>
          </a:p>
          <a:p>
            <a:pPr lvl="2"/>
            <a:r>
              <a:rPr lang="en-US" dirty="0"/>
              <a:t>USB with Secure Password storage, 2</a:t>
            </a:r>
            <a:r>
              <a:rPr lang="en-US" baseline="30000" dirty="0"/>
              <a:t>nd</a:t>
            </a:r>
            <a:r>
              <a:rPr lang="en-US" dirty="0"/>
              <a:t> factor using Encryption</a:t>
            </a:r>
          </a:p>
          <a:p>
            <a:pPr lvl="2"/>
            <a:r>
              <a:rPr lang="en-US" dirty="0"/>
              <a:t>Rubric – “decoder ring”</a:t>
            </a:r>
          </a:p>
          <a:p>
            <a:pPr lvl="3"/>
            <a:r>
              <a:rPr lang="en-US" dirty="0"/>
              <a:t>Beware of “homemade” hashing functions</a:t>
            </a:r>
          </a:p>
        </p:txBody>
      </p:sp>
      <p:pic>
        <p:nvPicPr>
          <p:cNvPr id="6" name="Picture 5"/>
          <p:cNvPicPr>
            <a:picLocks noChangeAspect="1"/>
          </p:cNvPicPr>
          <p:nvPr/>
        </p:nvPicPr>
        <p:blipFill>
          <a:blip r:embed="rId2"/>
          <a:stretch>
            <a:fillRect/>
          </a:stretch>
        </p:blipFill>
        <p:spPr>
          <a:xfrm>
            <a:off x="6553200" y="471592"/>
            <a:ext cx="2494433" cy="2243597"/>
          </a:xfrm>
          <a:prstGeom prst="rect">
            <a:avLst/>
          </a:prstGeom>
        </p:spPr>
      </p:pic>
    </p:spTree>
    <p:extLst>
      <p:ext uri="{BB962C8B-B14F-4D97-AF65-F5344CB8AC3E}">
        <p14:creationId xmlns:p14="http://schemas.microsoft.com/office/powerpoint/2010/main" val="348456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Unencrypted data is called plain text ;encrypted data is referred to as cipher text</a:t>
            </a:r>
            <a:endParaRPr lang="en-US" b="1" dirty="0"/>
          </a:p>
          <a:p>
            <a:r>
              <a:rPr lang="en-US" b="1" dirty="0" smtClean="0"/>
              <a:t>Encryption</a:t>
            </a:r>
            <a:r>
              <a:rPr lang="en-US" dirty="0" smtClean="0"/>
              <a:t> </a:t>
            </a:r>
            <a:r>
              <a:rPr lang="en-US" dirty="0"/>
              <a:t>is the conversion of data into a form, called a cipher text, that cannot be easily understood by unauthorized persons or systems. </a:t>
            </a:r>
          </a:p>
          <a:p>
            <a:r>
              <a:rPr lang="en-US" b="1" dirty="0" smtClean="0"/>
              <a:t>Decryption</a:t>
            </a:r>
            <a:r>
              <a:rPr lang="en-US" dirty="0" smtClean="0"/>
              <a:t> </a:t>
            </a:r>
            <a:r>
              <a:rPr lang="en-US" dirty="0"/>
              <a:t>is the process of converting encrypted data back into its original form, so it can be understood.</a:t>
            </a:r>
          </a:p>
          <a:p>
            <a:r>
              <a:rPr lang="en-US" dirty="0" smtClean="0"/>
              <a:t>To </a:t>
            </a:r>
            <a:r>
              <a:rPr lang="en-US" dirty="0"/>
              <a:t>read an encrypted file, you must have access to a secret key or password that enables you to decrypt it</a:t>
            </a:r>
            <a:r>
              <a:rPr lang="en-US" dirty="0" smtClean="0"/>
              <a:t>.</a:t>
            </a:r>
          </a:p>
          <a:p>
            <a:r>
              <a:rPr lang="en-US" b="1" dirty="0" smtClean="0"/>
              <a:t>Hashing </a:t>
            </a:r>
            <a:r>
              <a:rPr lang="en-US" dirty="0" smtClean="0"/>
              <a:t>is a one-way cipher. The text cannot be decrypted.  Passwords should be stored as hashes.</a:t>
            </a:r>
            <a:endParaRPr lang="en-US" dirty="0"/>
          </a:p>
          <a:p>
            <a:endParaRPr lang="en-US" dirty="0"/>
          </a:p>
        </p:txBody>
      </p:sp>
      <p:sp>
        <p:nvSpPr>
          <p:cNvPr id="6" name="Title 5"/>
          <p:cNvSpPr>
            <a:spLocks noGrp="1"/>
          </p:cNvSpPr>
          <p:nvPr>
            <p:ph type="title"/>
          </p:nvPr>
        </p:nvSpPr>
        <p:spPr/>
        <p:txBody>
          <a:bodyPr/>
          <a:lstStyle/>
          <a:p>
            <a:r>
              <a:rPr lang="en-US" dirty="0"/>
              <a:t>Encryption </a:t>
            </a:r>
            <a:r>
              <a:rPr lang="en-US" dirty="0" smtClean="0"/>
              <a:t>and Hashing</a:t>
            </a:r>
            <a:endParaRPr lang="en-US" dirty="0"/>
          </a:p>
        </p:txBody>
      </p:sp>
    </p:spTree>
    <p:extLst>
      <p:ext uri="{BB962C8B-B14F-4D97-AF65-F5344CB8AC3E}">
        <p14:creationId xmlns:p14="http://schemas.microsoft.com/office/powerpoint/2010/main" val="4064298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Offers secure transmission between client and server at the lowest level – socket level, sits atop TCP.</a:t>
            </a:r>
          </a:p>
          <a:p>
            <a:endParaRPr lang="en-US" dirty="0"/>
          </a:p>
          <a:p>
            <a:r>
              <a:rPr lang="en-US" dirty="0"/>
              <a:t>Two types:</a:t>
            </a:r>
          </a:p>
          <a:p>
            <a:pPr lvl="1"/>
            <a:r>
              <a:rPr lang="en-US" dirty="0"/>
              <a:t>Self-signed – certificate created by the host/service you are connecting to.</a:t>
            </a:r>
          </a:p>
          <a:p>
            <a:pPr lvl="1"/>
            <a:r>
              <a:rPr lang="en-US" dirty="0"/>
              <a:t>CA issued – an intermediate Certificate Authority issues a certificate that both the server and client “trust”</a:t>
            </a:r>
          </a:p>
          <a:p>
            <a:pPr lvl="1"/>
            <a:endParaRPr lang="en-US" dirty="0"/>
          </a:p>
          <a:p>
            <a:r>
              <a:rPr lang="en-US" dirty="0"/>
              <a:t>Certificate Authorities can be both public and private.</a:t>
            </a:r>
          </a:p>
          <a:p>
            <a:pPr lvl="1"/>
            <a:r>
              <a:rPr lang="en-US" dirty="0"/>
              <a:t>*Internet-based services ultimately require a Public CA to assure a proper trust chain be established.</a:t>
            </a:r>
          </a:p>
          <a:p>
            <a:pPr lvl="1"/>
            <a:r>
              <a:rPr lang="en-US" dirty="0"/>
              <a:t>Intranet-based services can utilize a Private CA as the trust can be established within the organization.</a:t>
            </a:r>
          </a:p>
          <a:p>
            <a:pPr lvl="1"/>
            <a:endParaRPr lang="en-US" dirty="0"/>
          </a:p>
          <a:p>
            <a:pPr lvl="1"/>
            <a:r>
              <a:rPr lang="en-US" dirty="0"/>
              <a:t>*Clients trust public CAs if they are able to obtain their public key in the browser certificate store.</a:t>
            </a:r>
          </a:p>
        </p:txBody>
      </p:sp>
      <p:sp>
        <p:nvSpPr>
          <p:cNvPr id="6" name="Title 5"/>
          <p:cNvSpPr>
            <a:spLocks noGrp="1"/>
          </p:cNvSpPr>
          <p:nvPr>
            <p:ph type="title"/>
          </p:nvPr>
        </p:nvSpPr>
        <p:spPr/>
        <p:txBody>
          <a:bodyPr/>
          <a:lstStyle/>
          <a:p>
            <a:r>
              <a:rPr lang="en-US" dirty="0"/>
              <a:t>Encryption - SSL</a:t>
            </a:r>
          </a:p>
        </p:txBody>
      </p:sp>
    </p:spTree>
    <p:extLst>
      <p:ext uri="{BB962C8B-B14F-4D97-AF65-F5344CB8AC3E}">
        <p14:creationId xmlns:p14="http://schemas.microsoft.com/office/powerpoint/2010/main" val="195523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SSL – how it works on the web</a:t>
            </a:r>
          </a:p>
        </p:txBody>
      </p:sp>
      <p:sp>
        <p:nvSpPr>
          <p:cNvPr id="8" name="Content Placeholder 7"/>
          <p:cNvSpPr>
            <a:spLocks noGrp="1"/>
          </p:cNvSpPr>
          <p:nvPr>
            <p:ph idx="1"/>
          </p:nvPr>
        </p:nvSpPr>
        <p:spPr/>
        <p:txBody>
          <a:bodyPr/>
          <a:lstStyle/>
          <a:p>
            <a:pPr marL="457200" indent="-457200">
              <a:buFont typeface="+mj-lt"/>
              <a:buAutoNum type="arabicPeriod"/>
            </a:pPr>
            <a:r>
              <a:rPr lang="en-US" sz="2000" dirty="0"/>
              <a:t>Client request</a:t>
            </a:r>
          </a:p>
          <a:p>
            <a:pPr marL="457200" indent="-457200">
              <a:buFont typeface="+mj-lt"/>
              <a:buAutoNum type="arabicPeriod"/>
            </a:pPr>
            <a:r>
              <a:rPr lang="en-US" sz="2000" dirty="0"/>
              <a:t>Server response</a:t>
            </a:r>
          </a:p>
          <a:p>
            <a:pPr marL="457200" indent="-457200">
              <a:buFont typeface="+mj-lt"/>
              <a:buAutoNum type="arabicPeriod"/>
            </a:pPr>
            <a:r>
              <a:rPr lang="en-US" sz="2000" dirty="0"/>
              <a:t>Key exchange</a:t>
            </a:r>
          </a:p>
          <a:p>
            <a:pPr marL="457200" indent="-457200">
              <a:buFont typeface="+mj-lt"/>
              <a:buAutoNum type="arabicPeriod"/>
            </a:pPr>
            <a:r>
              <a:rPr lang="en-US" sz="2000" dirty="0"/>
              <a:t>Cipher negotiate</a:t>
            </a:r>
          </a:p>
          <a:p>
            <a:pPr marL="457200" indent="-457200">
              <a:buFont typeface="+mj-lt"/>
              <a:buAutoNum type="arabicPeriod"/>
            </a:pPr>
            <a:r>
              <a:rPr lang="en-US" sz="2000" dirty="0"/>
              <a:t>Client http get</a:t>
            </a:r>
          </a:p>
          <a:p>
            <a:pPr marL="457200" indent="-457200">
              <a:buFont typeface="+mj-lt"/>
              <a:buAutoNum type="arabicPeriod"/>
            </a:pPr>
            <a:r>
              <a:rPr lang="en-US" sz="2000" dirty="0"/>
              <a:t>Data transfer</a:t>
            </a:r>
          </a:p>
          <a:p>
            <a:endParaRPr lang="en-US" dirty="0"/>
          </a:p>
        </p:txBody>
      </p:sp>
      <p:pic>
        <p:nvPicPr>
          <p:cNvPr id="9" name="Content Placeholder 6"/>
          <p:cNvPicPr>
            <a:picLocks noChangeAspect="1"/>
          </p:cNvPicPr>
          <p:nvPr/>
        </p:nvPicPr>
        <p:blipFill>
          <a:blip r:embed="rId2"/>
          <a:stretch>
            <a:fillRect/>
          </a:stretch>
        </p:blipFill>
        <p:spPr>
          <a:xfrm>
            <a:off x="3356429" y="1596571"/>
            <a:ext cx="5595437" cy="4238171"/>
          </a:xfrm>
          <a:prstGeom prst="rect">
            <a:avLst/>
          </a:prstGeom>
        </p:spPr>
      </p:pic>
    </p:spTree>
    <p:extLst>
      <p:ext uri="{BB962C8B-B14F-4D97-AF65-F5344CB8AC3E}">
        <p14:creationId xmlns:p14="http://schemas.microsoft.com/office/powerpoint/2010/main" val="142525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p:txBody>
          <a:bodyPr/>
          <a:lstStyle/>
          <a:p>
            <a:r>
              <a:rPr lang="en-US" dirty="0"/>
              <a:t>Defenses</a:t>
            </a:r>
          </a:p>
        </p:txBody>
      </p:sp>
      <p:sp>
        <p:nvSpPr>
          <p:cNvPr id="858115" name="Rectangle 3"/>
          <p:cNvSpPr>
            <a:spLocks noGrp="1" noChangeArrowheads="1"/>
          </p:cNvSpPr>
          <p:nvPr>
            <p:ph type="body" idx="1"/>
          </p:nvPr>
        </p:nvSpPr>
        <p:spPr/>
        <p:txBody>
          <a:bodyPr>
            <a:normAutofit fontScale="85000" lnSpcReduction="20000"/>
          </a:bodyPr>
          <a:lstStyle/>
          <a:p>
            <a:pPr>
              <a:buFontTx/>
              <a:buNone/>
            </a:pPr>
            <a:r>
              <a:rPr lang="en-US" b="1" dirty="0"/>
              <a:t>Vulnerability mitigation</a:t>
            </a:r>
          </a:p>
          <a:p>
            <a:pPr lvl="1"/>
            <a:r>
              <a:rPr lang="en-US" dirty="0"/>
              <a:t>Use secure authentication systems.</a:t>
            </a:r>
          </a:p>
          <a:p>
            <a:pPr lvl="1"/>
            <a:r>
              <a:rPr lang="en-US" dirty="0"/>
              <a:t>Deploy software in secure configuration.</a:t>
            </a:r>
          </a:p>
          <a:p>
            <a:pPr lvl="1"/>
            <a:r>
              <a:rPr lang="en-US" dirty="0"/>
              <a:t>Patch security flaws quickly.</a:t>
            </a:r>
          </a:p>
          <a:p>
            <a:pPr lvl="1"/>
            <a:r>
              <a:rPr lang="en-US" dirty="0"/>
              <a:t>Restrict physical access to systems</a:t>
            </a:r>
          </a:p>
          <a:p>
            <a:pPr>
              <a:buFontTx/>
              <a:buNone/>
            </a:pPr>
            <a:r>
              <a:rPr lang="en-US" b="1" dirty="0"/>
              <a:t>Attack mitigation</a:t>
            </a:r>
          </a:p>
          <a:p>
            <a:pPr lvl="1"/>
            <a:r>
              <a:rPr lang="en-US" dirty="0"/>
              <a:t>Firewalls to prevent network attacks.</a:t>
            </a:r>
          </a:p>
          <a:p>
            <a:pPr lvl="1"/>
            <a:r>
              <a:rPr lang="en-US" dirty="0"/>
              <a:t>IDS to detect attacks.</a:t>
            </a:r>
          </a:p>
          <a:p>
            <a:pPr lvl="1"/>
            <a:r>
              <a:rPr lang="en-US" dirty="0"/>
              <a:t>Virus/spyware scanners.</a:t>
            </a:r>
          </a:p>
          <a:p>
            <a:pPr lvl="1"/>
            <a:r>
              <a:rPr lang="en-US" dirty="0"/>
              <a:t>Disk Encryption</a:t>
            </a:r>
          </a:p>
          <a:p>
            <a:pPr lvl="1"/>
            <a:r>
              <a:rPr lang="en-US" dirty="0"/>
              <a:t>Two-factor authentication</a:t>
            </a:r>
          </a:p>
          <a:p>
            <a:pPr>
              <a:buNone/>
            </a:pPr>
            <a:r>
              <a:rPr lang="en-US" b="1" dirty="0"/>
              <a:t>System Administrator &amp; User Education and Awareness</a:t>
            </a:r>
          </a:p>
          <a:p>
            <a:pPr lvl="1"/>
            <a:r>
              <a:rPr lang="en-US" dirty="0"/>
              <a:t>Prevent Social engineering</a:t>
            </a:r>
          </a:p>
          <a:p>
            <a:pPr lvl="1"/>
            <a:r>
              <a:rPr lang="en-US" dirty="0"/>
              <a:t>Prevent Credential Theft</a:t>
            </a:r>
          </a:p>
          <a:p>
            <a:endParaRPr lang="en-US" dirty="0"/>
          </a:p>
          <a:p>
            <a:pPr lvl="1"/>
            <a:endParaRPr lang="en-US" dirty="0"/>
          </a:p>
        </p:txBody>
      </p:sp>
    </p:spTree>
    <p:extLst>
      <p:ext uri="{BB962C8B-B14F-4D97-AF65-F5344CB8AC3E}">
        <p14:creationId xmlns:p14="http://schemas.microsoft.com/office/powerpoint/2010/main" val="317869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overview of </a:t>
            </a:r>
            <a:br>
              <a:rPr lang="en-US" dirty="0"/>
            </a:br>
            <a:r>
              <a:rPr lang="en-US" dirty="0"/>
              <a:t>Information Security</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DD48695A-BCD7-4B25-B028-62ACB0C565D5}" type="datetime1">
              <a:rPr lang="en-US" smtClean="0"/>
              <a:t>10/25/2018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a:p>
        </p:txBody>
      </p:sp>
    </p:spTree>
    <p:extLst>
      <p:ext uri="{BB962C8B-B14F-4D97-AF65-F5344CB8AC3E}">
        <p14:creationId xmlns:p14="http://schemas.microsoft.com/office/powerpoint/2010/main" val="1719040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Two-Factor Authentication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Example factors are:</a:t>
            </a:r>
          </a:p>
          <a:p>
            <a:r>
              <a:rPr lang="en-US" dirty="0"/>
              <a:t>Something the user knows (password, PIN)</a:t>
            </a:r>
          </a:p>
          <a:p>
            <a:r>
              <a:rPr lang="en-US" dirty="0"/>
              <a:t>Something the user has (token, smart card, cell phone)</a:t>
            </a:r>
          </a:p>
          <a:p>
            <a:r>
              <a:rPr lang="en-US" dirty="0"/>
              <a:t>Something the user is (biometric characteristic, Physical Location- GPS)</a:t>
            </a:r>
          </a:p>
          <a:p>
            <a:pPr lvl="1"/>
            <a:r>
              <a:rPr lang="en-US" dirty="0"/>
              <a:t>RSA Secure ID, Google Authenticator, Duo Security</a:t>
            </a:r>
          </a:p>
          <a:p>
            <a:pPr lvl="1"/>
            <a:endParaRPr lang="en-US" dirty="0"/>
          </a:p>
          <a:p>
            <a:r>
              <a:rPr lang="en-US" dirty="0"/>
              <a:t>Differences?</a:t>
            </a:r>
          </a:p>
          <a:p>
            <a:pPr lvl="1"/>
            <a:r>
              <a:rPr lang="en-US" dirty="0"/>
              <a:t>RSA – Type your full password prior to Logon</a:t>
            </a:r>
          </a:p>
          <a:p>
            <a:pPr lvl="1"/>
            <a:r>
              <a:rPr lang="en-US" dirty="0"/>
              <a:t>Smart Card – don’t type your password, just a PIN</a:t>
            </a:r>
          </a:p>
          <a:p>
            <a:r>
              <a:rPr lang="en-US" dirty="0"/>
              <a:t>Still In Memory on the Destination</a:t>
            </a:r>
          </a:p>
        </p:txBody>
      </p:sp>
      <p:sp>
        <p:nvSpPr>
          <p:cNvPr id="4" name="Date Placeholder 3"/>
          <p:cNvSpPr>
            <a:spLocks noGrp="1"/>
          </p:cNvSpPr>
          <p:nvPr>
            <p:ph type="dt" sz="half" idx="10"/>
          </p:nvPr>
        </p:nvSpPr>
        <p:spPr/>
        <p:txBody>
          <a:bodyPr/>
          <a:lstStyle/>
          <a:p>
            <a:fld id="{17CC371B-C313-4347-96C8-4101328BF28E}"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dirty="0"/>
          </a:p>
        </p:txBody>
      </p:sp>
    </p:spTree>
    <p:extLst>
      <p:ext uri="{BB962C8B-B14F-4D97-AF65-F5344CB8AC3E}">
        <p14:creationId xmlns:p14="http://schemas.microsoft.com/office/powerpoint/2010/main" val="345312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924800" cy="990600"/>
          </a:xfrm>
        </p:spPr>
        <p:txBody>
          <a:bodyPr>
            <a:normAutofit fontScale="90000"/>
          </a:bodyPr>
          <a:lstStyle/>
          <a:p>
            <a:r>
              <a:rPr lang="en-US" dirty="0"/>
              <a:t>Considering the pivot Points</a:t>
            </a:r>
            <a:br>
              <a:rPr lang="en-US" dirty="0"/>
            </a:br>
            <a:endParaRPr lang="en-US" dirty="0"/>
          </a:p>
        </p:txBody>
      </p:sp>
      <p:sp>
        <p:nvSpPr>
          <p:cNvPr id="3" name="Content Placeholder 2"/>
          <p:cNvSpPr>
            <a:spLocks noGrp="1"/>
          </p:cNvSpPr>
          <p:nvPr>
            <p:ph idx="1"/>
          </p:nvPr>
        </p:nvSpPr>
        <p:spPr>
          <a:xfrm>
            <a:off x="856060" y="1600200"/>
            <a:ext cx="7429499" cy="3923319"/>
          </a:xfrm>
        </p:spPr>
        <p:txBody>
          <a:bodyPr>
            <a:normAutofit lnSpcReduction="10000"/>
          </a:bodyPr>
          <a:lstStyle/>
          <a:p>
            <a:endParaRPr lang="en-US" dirty="0"/>
          </a:p>
          <a:p>
            <a:r>
              <a:rPr lang="en-US" dirty="0"/>
              <a:t>Pivoting</a:t>
            </a:r>
          </a:p>
          <a:p>
            <a:pPr lvl="1"/>
            <a:r>
              <a:rPr lang="en-US" dirty="0"/>
              <a:t>They will be inside the Datacenter</a:t>
            </a:r>
          </a:p>
          <a:p>
            <a:pPr lvl="1"/>
            <a:r>
              <a:rPr lang="en-US" dirty="0"/>
              <a:t>They will be looking for the next Hop</a:t>
            </a:r>
          </a:p>
          <a:p>
            <a:pPr lvl="1"/>
            <a:endParaRPr lang="en-US" dirty="0"/>
          </a:p>
          <a:p>
            <a:r>
              <a:rPr lang="en-US" dirty="0"/>
              <a:t>When a server is hacked – what else will fall?</a:t>
            </a:r>
          </a:p>
          <a:p>
            <a:pPr lvl="1"/>
            <a:r>
              <a:rPr lang="en-US" dirty="0"/>
              <a:t>Does this server NEED to talk to anything else?</a:t>
            </a:r>
          </a:p>
          <a:p>
            <a:pPr lvl="1"/>
            <a:r>
              <a:rPr lang="en-US" dirty="0"/>
              <a:t>What’s on it?</a:t>
            </a:r>
          </a:p>
          <a:p>
            <a:pPr lvl="1"/>
            <a:r>
              <a:rPr lang="en-US" dirty="0"/>
              <a:t>What could it be used for?</a:t>
            </a:r>
          </a:p>
          <a:p>
            <a:pPr lvl="1"/>
            <a:r>
              <a:rPr lang="en-US" dirty="0"/>
              <a:t>Do you have any other lines of defense?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90138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Policy / </a:t>
            </a:r>
            <a:br>
              <a:rPr lang="en-US" dirty="0"/>
            </a:br>
            <a:r>
              <a:rPr lang="en-US" dirty="0"/>
              <a:t>Incident Reporting</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C9E435D5-54E5-4E35-8024-5098BD468343}" type="datetime1">
              <a:rPr lang="en-US" smtClean="0"/>
              <a:t>10/25/2018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22</a:t>
            </a:fld>
            <a:endParaRPr lang="en-US"/>
          </a:p>
        </p:txBody>
      </p:sp>
    </p:spTree>
    <p:extLst>
      <p:ext uri="{BB962C8B-B14F-4D97-AF65-F5344CB8AC3E}">
        <p14:creationId xmlns:p14="http://schemas.microsoft.com/office/powerpoint/2010/main" val="374335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t>Security Policies</a:t>
            </a:r>
          </a:p>
        </p:txBody>
      </p:sp>
      <p:sp>
        <p:nvSpPr>
          <p:cNvPr id="888835" name="Rectangle 3"/>
          <p:cNvSpPr>
            <a:spLocks noGrp="1" noChangeArrowheads="1"/>
          </p:cNvSpPr>
          <p:nvPr>
            <p:ph type="body" idx="1"/>
          </p:nvPr>
        </p:nvSpPr>
        <p:spPr/>
        <p:txBody>
          <a:bodyPr/>
          <a:lstStyle/>
          <a:p>
            <a:pPr marL="609600" indent="-609600">
              <a:buFontTx/>
              <a:buNone/>
            </a:pPr>
            <a:r>
              <a:rPr lang="en-US"/>
              <a:t>User Level Policies</a:t>
            </a:r>
          </a:p>
          <a:p>
            <a:pPr marL="990600" lvl="1" indent="-533400">
              <a:buFontTx/>
              <a:buNone/>
            </a:pPr>
            <a:r>
              <a:rPr lang="en-US"/>
              <a:t>Users must sign before receiving resources.</a:t>
            </a:r>
          </a:p>
          <a:p>
            <a:pPr marL="990600" lvl="1" indent="-533400">
              <a:buFontTx/>
              <a:buAutoNum type="arabicPeriod"/>
            </a:pPr>
            <a:r>
              <a:rPr lang="en-US"/>
              <a:t>Acceptable Use Policy</a:t>
            </a:r>
          </a:p>
          <a:p>
            <a:pPr marL="990600" lvl="1" indent="-533400">
              <a:buFontTx/>
              <a:buAutoNum type="arabicPeriod"/>
            </a:pPr>
            <a:r>
              <a:rPr lang="en-US"/>
              <a:t>Monitoring and Privacy Policy</a:t>
            </a:r>
          </a:p>
          <a:p>
            <a:pPr marL="990600" lvl="1" indent="-533400">
              <a:buFontTx/>
              <a:buAutoNum type="arabicPeriod"/>
            </a:pPr>
            <a:r>
              <a:rPr lang="en-US"/>
              <a:t>Remote Access Policy</a:t>
            </a:r>
          </a:p>
          <a:p>
            <a:pPr marL="609600" indent="-609600">
              <a:buFontTx/>
              <a:buNone/>
            </a:pPr>
            <a:r>
              <a:rPr lang="en-US"/>
              <a:t>Business Level Policies</a:t>
            </a:r>
          </a:p>
          <a:p>
            <a:pPr marL="990600" lvl="1" indent="-533400">
              <a:buFontTx/>
              <a:buAutoNum type="arabicPeriod"/>
            </a:pPr>
            <a:r>
              <a:rPr lang="en-US"/>
              <a:t>Network Connectivity Policy</a:t>
            </a:r>
          </a:p>
          <a:p>
            <a:pPr marL="990600" lvl="1" indent="-533400">
              <a:buFontTx/>
              <a:buAutoNum type="arabicPeriod"/>
            </a:pPr>
            <a:r>
              <a:rPr lang="en-US"/>
              <a:t>Log Retention Policy</a:t>
            </a:r>
          </a:p>
        </p:txBody>
      </p:sp>
    </p:spTree>
    <p:extLst>
      <p:ext uri="{BB962C8B-B14F-4D97-AF65-F5344CB8AC3E}">
        <p14:creationId xmlns:p14="http://schemas.microsoft.com/office/powerpoint/2010/main" val="1380234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lstStyle/>
          <a:p>
            <a:r>
              <a:rPr lang="en-US"/>
              <a:t>What is an Incident?</a:t>
            </a:r>
          </a:p>
        </p:txBody>
      </p:sp>
      <p:sp>
        <p:nvSpPr>
          <p:cNvPr id="903171" name="Rectangle 3"/>
          <p:cNvSpPr>
            <a:spLocks noGrp="1" noChangeArrowheads="1"/>
          </p:cNvSpPr>
          <p:nvPr>
            <p:ph type="body" idx="1"/>
          </p:nvPr>
        </p:nvSpPr>
        <p:spPr/>
        <p:txBody>
          <a:bodyPr/>
          <a:lstStyle/>
          <a:p>
            <a:pPr>
              <a:buFontTx/>
              <a:buNone/>
            </a:pPr>
            <a:r>
              <a:rPr lang="en-US" dirty="0"/>
              <a:t>Any violation of security policy:</a:t>
            </a:r>
          </a:p>
          <a:p>
            <a:pPr lvl="1"/>
            <a:r>
              <a:rPr lang="en-US" dirty="0"/>
              <a:t>Unauthorized access of information</a:t>
            </a:r>
          </a:p>
          <a:p>
            <a:pPr lvl="1"/>
            <a:r>
              <a:rPr lang="en-US" dirty="0"/>
              <a:t>Unauthorized access to machines</a:t>
            </a:r>
          </a:p>
          <a:p>
            <a:pPr lvl="1"/>
            <a:r>
              <a:rPr lang="en-US" dirty="0"/>
              <a:t>Embezzlement</a:t>
            </a:r>
          </a:p>
          <a:p>
            <a:pPr lvl="1"/>
            <a:r>
              <a:rPr lang="en-US" dirty="0"/>
              <a:t>Virus or worm attack</a:t>
            </a:r>
          </a:p>
          <a:p>
            <a:pPr lvl="1"/>
            <a:r>
              <a:rPr lang="en-US" dirty="0"/>
              <a:t>Denial of service attacks</a:t>
            </a:r>
          </a:p>
          <a:p>
            <a:pPr lvl="1"/>
            <a:r>
              <a:rPr lang="en-US" dirty="0"/>
              <a:t>Email spam or harassment</a:t>
            </a:r>
          </a:p>
        </p:txBody>
      </p:sp>
    </p:spTree>
    <p:extLst>
      <p:ext uri="{BB962C8B-B14F-4D97-AF65-F5344CB8AC3E}">
        <p14:creationId xmlns:p14="http://schemas.microsoft.com/office/powerpoint/2010/main" val="204535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457200" y="533400"/>
            <a:ext cx="8229600" cy="762000"/>
          </a:xfrm>
        </p:spPr>
        <p:txBody>
          <a:bodyPr/>
          <a:lstStyle/>
          <a:p>
            <a:r>
              <a:rPr lang="en-US" dirty="0"/>
              <a:t>Incident Response Goals</a:t>
            </a:r>
          </a:p>
        </p:txBody>
      </p:sp>
      <p:sp>
        <p:nvSpPr>
          <p:cNvPr id="904195" name="Rectangle 3"/>
          <p:cNvSpPr>
            <a:spLocks noGrp="1" noChangeArrowheads="1"/>
          </p:cNvSpPr>
          <p:nvPr>
            <p:ph type="body" idx="1"/>
          </p:nvPr>
        </p:nvSpPr>
        <p:spPr>
          <a:xfrm>
            <a:off x="685800" y="1481328"/>
            <a:ext cx="8305800" cy="4953000"/>
          </a:xfrm>
        </p:spPr>
        <p:txBody>
          <a:bodyPr/>
          <a:lstStyle/>
          <a:p>
            <a:pPr marL="609600" indent="-609600">
              <a:buFontTx/>
              <a:buAutoNum type="arabicPeriod"/>
            </a:pPr>
            <a:r>
              <a:rPr lang="en-US" dirty="0"/>
              <a:t>Determine if a security breach occurred.</a:t>
            </a:r>
          </a:p>
          <a:p>
            <a:pPr marL="609600" indent="-609600">
              <a:buFontTx/>
              <a:buAutoNum type="arabicPeriod"/>
            </a:pPr>
            <a:r>
              <a:rPr lang="en-US" dirty="0"/>
              <a:t>Contain intrusion to prevent further damage.</a:t>
            </a:r>
          </a:p>
          <a:p>
            <a:pPr marL="609600" indent="-609600">
              <a:buFontTx/>
              <a:buAutoNum type="arabicPeriod"/>
            </a:pPr>
            <a:r>
              <a:rPr lang="en-US" dirty="0"/>
              <a:t>Recover systems and data.</a:t>
            </a:r>
          </a:p>
          <a:p>
            <a:pPr marL="609600" indent="-609600">
              <a:buFontTx/>
              <a:buAutoNum type="arabicPeriod"/>
            </a:pPr>
            <a:r>
              <a:rPr lang="en-US" dirty="0"/>
              <a:t>Prevent future intrusions of same kind.</a:t>
            </a:r>
          </a:p>
          <a:p>
            <a:pPr marL="609600" indent="-609600">
              <a:buFontTx/>
              <a:buAutoNum type="arabicPeriod"/>
            </a:pPr>
            <a:r>
              <a:rPr lang="en-US" dirty="0"/>
              <a:t>Investigate and/or prosecute intrusion.</a:t>
            </a:r>
          </a:p>
          <a:p>
            <a:pPr marL="609600" indent="-609600">
              <a:buFontTx/>
              <a:buAutoNum type="arabicPeriod"/>
            </a:pPr>
            <a:r>
              <a:rPr lang="en-US" dirty="0"/>
              <a:t>Prevent public knowledge of incident.</a:t>
            </a:r>
          </a:p>
        </p:txBody>
      </p:sp>
    </p:spTree>
    <p:extLst>
      <p:ext uri="{BB962C8B-B14F-4D97-AF65-F5344CB8AC3E}">
        <p14:creationId xmlns:p14="http://schemas.microsoft.com/office/powerpoint/2010/main" val="200920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Risk Analysis</a:t>
            </a:r>
          </a:p>
        </p:txBody>
      </p:sp>
      <p:sp>
        <p:nvSpPr>
          <p:cNvPr id="8" name="Text Placeholder 7"/>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D159E940-D634-4764-AF38-456FCDA05AFB}" type="datetime1">
              <a:rPr lang="en-US" smtClean="0"/>
              <a:t>10/25/2018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4" name="Slide Number Placeholder 3"/>
          <p:cNvSpPr>
            <a:spLocks noGrp="1"/>
          </p:cNvSpPr>
          <p:nvPr>
            <p:ph type="sldNum" sz="quarter" idx="12"/>
          </p:nvPr>
        </p:nvSpPr>
        <p:spPr/>
        <p:txBody>
          <a:bodyPr/>
          <a:lstStyle/>
          <a:p>
            <a:fld id="{DF6669D1-DB19-4C99-869C-C84252016461}" type="slidenum">
              <a:rPr lang="en-US" smtClean="0"/>
              <a:pPr/>
              <a:t>26</a:t>
            </a:fld>
            <a:endParaRPr lang="en-US"/>
          </a:p>
        </p:txBody>
      </p:sp>
    </p:spTree>
    <p:extLst>
      <p:ext uri="{BB962C8B-B14F-4D97-AF65-F5344CB8AC3E}">
        <p14:creationId xmlns:p14="http://schemas.microsoft.com/office/powerpoint/2010/main" val="2782564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Some basic terms</a:t>
            </a:r>
          </a:p>
        </p:txBody>
      </p:sp>
      <p:sp>
        <p:nvSpPr>
          <p:cNvPr id="3" name="Content Placeholder 2"/>
          <p:cNvSpPr>
            <a:spLocks noGrp="1"/>
          </p:cNvSpPr>
          <p:nvPr>
            <p:ph sz="quarter" idx="1"/>
          </p:nvPr>
        </p:nvSpPr>
        <p:spPr/>
        <p:txBody>
          <a:bodyPr>
            <a:normAutofit/>
          </a:bodyPr>
          <a:lstStyle/>
          <a:p>
            <a:r>
              <a:rPr lang="en-US" sz="2800" b="1" dirty="0"/>
              <a:t>Disaster </a:t>
            </a:r>
            <a:r>
              <a:rPr lang="en-US" sz="2800" dirty="0"/>
              <a:t>any event that causes a massive outage to services and/or a loss of data.</a:t>
            </a:r>
          </a:p>
          <a:p>
            <a:r>
              <a:rPr lang="en-US" sz="2800" b="1" dirty="0"/>
              <a:t>Severity</a:t>
            </a:r>
            <a:r>
              <a:rPr lang="en-US" sz="2800" dirty="0"/>
              <a:t> of any disaster depends on:</a:t>
            </a:r>
          </a:p>
          <a:p>
            <a:pPr lvl="1"/>
            <a:r>
              <a:rPr lang="en-US" sz="2500" dirty="0"/>
              <a:t>How many people are affected (size)</a:t>
            </a:r>
          </a:p>
          <a:p>
            <a:pPr lvl="1"/>
            <a:r>
              <a:rPr lang="en-US" sz="2500" dirty="0"/>
              <a:t>Which aspects of the business are affected (cost)</a:t>
            </a:r>
            <a:endParaRPr lang="en-US" dirty="0"/>
          </a:p>
          <a:p>
            <a:r>
              <a:rPr lang="en-US" sz="2800" b="1" dirty="0"/>
              <a:t>Risk</a:t>
            </a:r>
            <a:r>
              <a:rPr lang="en-US" sz="2800" dirty="0"/>
              <a:t> the expected value of the disaster happening in the future. </a:t>
            </a:r>
          </a:p>
          <a:p>
            <a:pPr lvl="1"/>
            <a:r>
              <a:rPr lang="en-US" sz="2500" dirty="0"/>
              <a:t>Risk is measured as a probability</a:t>
            </a:r>
          </a:p>
        </p:txBody>
      </p:sp>
    </p:spTree>
    <p:extLst>
      <p:ext uri="{BB962C8B-B14F-4D97-AF65-F5344CB8AC3E}">
        <p14:creationId xmlns:p14="http://schemas.microsoft.com/office/powerpoint/2010/main" val="2406313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nvPr>
        </p:nvGraphicFramePr>
        <p:xfrm>
          <a:off x="457200" y="457200"/>
          <a:ext cx="82296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29621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Ways we mitigate disasters</a:t>
            </a:r>
          </a:p>
        </p:txBody>
      </p:sp>
      <p:sp>
        <p:nvSpPr>
          <p:cNvPr id="3" name="Content Placeholder 2"/>
          <p:cNvSpPr>
            <a:spLocks noGrp="1"/>
          </p:cNvSpPr>
          <p:nvPr>
            <p:ph sz="quarter" idx="1"/>
          </p:nvPr>
        </p:nvSpPr>
        <p:spPr>
          <a:xfrm>
            <a:off x="457200" y="1532709"/>
            <a:ext cx="8153400" cy="4953000"/>
          </a:xfrm>
        </p:spPr>
        <p:txBody>
          <a:bodyPr>
            <a:normAutofit/>
          </a:bodyPr>
          <a:lstStyle/>
          <a:p>
            <a:r>
              <a:rPr lang="en-US" b="1" dirty="0"/>
              <a:t>Fault Tolerance </a:t>
            </a:r>
            <a:r>
              <a:rPr lang="en-US" dirty="0"/>
              <a:t>the property that enables a service to continue operation amidst a failure</a:t>
            </a:r>
          </a:p>
          <a:p>
            <a:r>
              <a:rPr lang="en-US" b="1" dirty="0"/>
              <a:t>Redundancy</a:t>
            </a:r>
            <a:r>
              <a:rPr lang="en-US" dirty="0"/>
              <a:t> the duplication of components in a system to increase reliability</a:t>
            </a:r>
            <a:endParaRPr lang="en-US" b="1" dirty="0"/>
          </a:p>
          <a:p>
            <a:r>
              <a:rPr lang="en-US" b="1" dirty="0"/>
              <a:t>Backups </a:t>
            </a:r>
            <a:r>
              <a:rPr lang="en-US" dirty="0"/>
              <a:t>copies of point in time data stored separately from the source. </a:t>
            </a:r>
          </a:p>
          <a:p>
            <a:r>
              <a:rPr lang="en-US" b="1" dirty="0"/>
              <a:t>Snapshots</a:t>
            </a:r>
            <a:r>
              <a:rPr lang="en-US" dirty="0"/>
              <a:t> point in time copies of data stored on the same source.</a:t>
            </a:r>
            <a:endParaRPr lang="en-US" b="1" dirty="0"/>
          </a:p>
          <a:p>
            <a:r>
              <a:rPr lang="en-US" b="1" dirty="0"/>
              <a:t>Service Contracts</a:t>
            </a:r>
            <a:r>
              <a:rPr lang="en-US" dirty="0"/>
              <a:t> lower vendor response times in your service contracts. Store parts on the shelf.</a:t>
            </a:r>
          </a:p>
          <a:p>
            <a:endParaRPr lang="en-US" dirty="0"/>
          </a:p>
        </p:txBody>
      </p:sp>
    </p:spTree>
    <p:extLst>
      <p:ext uri="{BB962C8B-B14F-4D97-AF65-F5344CB8AC3E}">
        <p14:creationId xmlns:p14="http://schemas.microsoft.com/office/powerpoint/2010/main" val="315502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normAutofit/>
          </a:bodyPr>
          <a:lstStyle/>
          <a:p>
            <a:r>
              <a:rPr lang="en-US" dirty="0"/>
              <a:t>Security is the relationship among</a:t>
            </a:r>
          </a:p>
        </p:txBody>
      </p:sp>
      <p:graphicFrame>
        <p:nvGraphicFramePr>
          <p:cNvPr id="6" name="Diagram 5"/>
          <p:cNvGraphicFramePr/>
          <p:nvPr/>
        </p:nvGraphicFramePr>
        <p:xfrm>
          <a:off x="533400" y="1219200"/>
          <a:ext cx="8001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ular Callout 7"/>
          <p:cNvSpPr/>
          <p:nvPr/>
        </p:nvSpPr>
        <p:spPr>
          <a:xfrm>
            <a:off x="6553200" y="1447800"/>
            <a:ext cx="2209800" cy="1066800"/>
          </a:xfrm>
          <a:prstGeom prst="wedgeRoundRectCallout">
            <a:avLst>
              <a:gd name="adj1" fmla="val -89041"/>
              <a:gd name="adj2" fmla="val 3424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you’re trying to secure</a:t>
            </a:r>
          </a:p>
        </p:txBody>
      </p:sp>
      <p:sp>
        <p:nvSpPr>
          <p:cNvPr id="9" name="Rounded Rectangular Callout 8"/>
          <p:cNvSpPr/>
          <p:nvPr/>
        </p:nvSpPr>
        <p:spPr>
          <a:xfrm>
            <a:off x="6629400" y="5334000"/>
            <a:ext cx="2209800" cy="1066800"/>
          </a:xfrm>
          <a:prstGeom prst="wedgeRoundRectCallout">
            <a:avLst>
              <a:gd name="adj1" fmla="val -70398"/>
              <a:gd name="adj2" fmla="val -5429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Your weaknesses</a:t>
            </a:r>
          </a:p>
        </p:txBody>
      </p:sp>
      <p:sp>
        <p:nvSpPr>
          <p:cNvPr id="10" name="Rounded Rectangular Callout 9"/>
          <p:cNvSpPr/>
          <p:nvPr/>
        </p:nvSpPr>
        <p:spPr>
          <a:xfrm>
            <a:off x="228600" y="3048000"/>
            <a:ext cx="2209800" cy="1066800"/>
          </a:xfrm>
          <a:prstGeom prst="wedgeRoundRectCallout">
            <a:avLst>
              <a:gd name="adj1" fmla="val 59652"/>
              <a:gd name="adj2" fmla="val 8416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you’re securing from</a:t>
            </a:r>
          </a:p>
        </p:txBody>
      </p:sp>
    </p:spTree>
    <p:extLst>
      <p:ext uri="{BB962C8B-B14F-4D97-AF65-F5344CB8AC3E}">
        <p14:creationId xmlns:p14="http://schemas.microsoft.com/office/powerpoint/2010/main" val="2158836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Disaster Mitigation</a:t>
            </a:r>
          </a:p>
        </p:txBody>
      </p:sp>
      <p:graphicFrame>
        <p:nvGraphicFramePr>
          <p:cNvPr id="4" name="Content Placeholder 3"/>
          <p:cNvGraphicFramePr>
            <a:graphicFrameLocks noGrp="1"/>
          </p:cNvGraphicFramePr>
          <p:nvPr>
            <p:ph sz="quarter" idx="1"/>
            <p:extLst/>
          </p:nvPr>
        </p:nvGraphicFramePr>
        <p:xfrm>
          <a:off x="457200" y="1481328"/>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6526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a:t>Example: Calculating risk</a:t>
            </a:r>
          </a:p>
        </p:txBody>
      </p:sp>
      <p:sp>
        <p:nvSpPr>
          <p:cNvPr id="3" name="Content Placeholder 2"/>
          <p:cNvSpPr>
            <a:spLocks noGrp="1"/>
          </p:cNvSpPr>
          <p:nvPr>
            <p:ph sz="quarter" idx="1"/>
          </p:nvPr>
        </p:nvSpPr>
        <p:spPr>
          <a:xfrm>
            <a:off x="381000" y="1828800"/>
            <a:ext cx="8229600" cy="4872010"/>
          </a:xfrm>
        </p:spPr>
        <p:txBody>
          <a:bodyPr>
            <a:normAutofit lnSpcReduction="10000"/>
          </a:bodyPr>
          <a:lstStyle/>
          <a:p>
            <a:r>
              <a:rPr lang="en-US" dirty="0"/>
              <a:t>Example: </a:t>
            </a:r>
          </a:p>
          <a:p>
            <a:pPr lvl="1"/>
            <a:r>
              <a:rPr lang="en-US" dirty="0"/>
              <a:t>8 Drive disk array</a:t>
            </a:r>
          </a:p>
          <a:p>
            <a:pPr lvl="1"/>
            <a:r>
              <a:rPr lang="en-US" dirty="0"/>
              <a:t>Lifetime 5 years (43,829 hours)</a:t>
            </a:r>
          </a:p>
          <a:p>
            <a:pPr lvl="1"/>
            <a:r>
              <a:rPr lang="en-US" dirty="0"/>
              <a:t>MTBF for each drive is 200,000 hours</a:t>
            </a:r>
          </a:p>
          <a:p>
            <a:pPr lvl="1"/>
            <a:r>
              <a:rPr lang="en-US" dirty="0"/>
              <a:t>Array Rebuild rate 10 hours.</a:t>
            </a:r>
          </a:p>
          <a:p>
            <a:pPr lvl="1"/>
            <a:r>
              <a:rPr lang="en-US" dirty="0"/>
              <a:t>Warranty: 4 hour response, 48 hour replacement of spare parts</a:t>
            </a:r>
          </a:p>
          <a:p>
            <a:r>
              <a:rPr lang="en-US" dirty="0"/>
              <a:t>Risk:</a:t>
            </a:r>
          </a:p>
          <a:p>
            <a:pPr lvl="1"/>
            <a:r>
              <a:rPr lang="en-US" dirty="0"/>
              <a:t>RAID 0: MTBF = 200,000/8 = 25,000</a:t>
            </a:r>
          </a:p>
          <a:p>
            <a:pPr lvl="1"/>
            <a:r>
              <a:rPr lang="en-US" dirty="0"/>
              <a:t>Almost guaranteed chance it will fail over its lifetime 43,829/25,000 (high risk)</a:t>
            </a:r>
          </a:p>
          <a:p>
            <a:pPr lvl="1"/>
            <a:r>
              <a:rPr lang="en-US" dirty="0"/>
              <a:t>Of course  you would almost certainly use RAID 5 in this case…</a:t>
            </a:r>
          </a:p>
          <a:p>
            <a:pPr lvl="1"/>
            <a:endParaRPr lang="en-US" dirty="0"/>
          </a:p>
          <a:p>
            <a:pPr lvl="1"/>
            <a:endParaRPr lang="en-US" dirty="0"/>
          </a:p>
        </p:txBody>
      </p:sp>
      <p:pic>
        <p:nvPicPr>
          <p:cNvPr id="41986" name="Picture 2"/>
          <p:cNvPicPr>
            <a:picLocks noChangeAspect="1" noChangeArrowheads="1"/>
          </p:cNvPicPr>
          <p:nvPr/>
        </p:nvPicPr>
        <p:blipFill>
          <a:blip r:embed="rId3" cstate="print"/>
          <a:srcRect t="34222"/>
          <a:stretch>
            <a:fillRect/>
          </a:stretch>
        </p:blipFill>
        <p:spPr bwMode="auto">
          <a:xfrm>
            <a:off x="3657600" y="1376825"/>
            <a:ext cx="5257800" cy="1010590"/>
          </a:xfrm>
          <a:prstGeom prst="rect">
            <a:avLst/>
          </a:prstGeom>
          <a:noFill/>
          <a:ln w="9525">
            <a:noFill/>
            <a:miter lim="800000"/>
            <a:headEnd/>
            <a:tailEnd/>
          </a:ln>
        </p:spPr>
      </p:pic>
    </p:spTree>
    <p:extLst>
      <p:ext uri="{BB962C8B-B14F-4D97-AF65-F5344CB8AC3E}">
        <p14:creationId xmlns:p14="http://schemas.microsoft.com/office/powerpoint/2010/main" val="1628885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a:t>Example: Calculating risk</a:t>
            </a:r>
          </a:p>
        </p:txBody>
      </p:sp>
      <p:sp>
        <p:nvSpPr>
          <p:cNvPr id="3" name="Content Placeholder 2"/>
          <p:cNvSpPr>
            <a:spLocks noGrp="1"/>
          </p:cNvSpPr>
          <p:nvPr>
            <p:ph sz="quarter" idx="1"/>
          </p:nvPr>
        </p:nvSpPr>
        <p:spPr>
          <a:xfrm>
            <a:off x="381000" y="1709928"/>
            <a:ext cx="8229600" cy="4953000"/>
          </a:xfrm>
        </p:spPr>
        <p:txBody>
          <a:bodyPr>
            <a:normAutofit/>
          </a:bodyPr>
          <a:lstStyle/>
          <a:p>
            <a:endParaRPr lang="en-US" dirty="0"/>
          </a:p>
          <a:p>
            <a:r>
              <a:rPr lang="en-US" dirty="0"/>
              <a:t>Risk:</a:t>
            </a:r>
          </a:p>
          <a:p>
            <a:pPr lvl="1"/>
            <a:r>
              <a:rPr lang="en-US" dirty="0"/>
              <a:t>RAID 5: System does not fail until you lose 2 disks thanks to one level of redundancy.</a:t>
            </a:r>
          </a:p>
          <a:p>
            <a:pPr lvl="1"/>
            <a:r>
              <a:rPr lang="en-US" dirty="0"/>
              <a:t>So where is the risk? Losing another drive in the window between when one fails and the array is rebuilt with the replacement drive.</a:t>
            </a:r>
          </a:p>
          <a:p>
            <a:pPr lvl="1"/>
            <a:r>
              <a:rPr lang="en-US" dirty="0"/>
              <a:t>Risk window:  your response to the fault + vendor response time +  time for replacement part + array rebuild time </a:t>
            </a:r>
          </a:p>
          <a:p>
            <a:pPr lvl="1"/>
            <a:r>
              <a:rPr lang="en-US" dirty="0"/>
              <a:t>Risk window: 4 + 4 + 48 + 10 = 66 hours</a:t>
            </a:r>
          </a:p>
          <a:p>
            <a:pPr lvl="1"/>
            <a:r>
              <a:rPr lang="en-US" dirty="0"/>
              <a:t>MTBF of remaining array 200,000/6 = 33,333</a:t>
            </a:r>
          </a:p>
          <a:p>
            <a:pPr lvl="1"/>
            <a:r>
              <a:rPr lang="en-US" dirty="0"/>
              <a:t>Risk Rate: 66/33,333 = 0.2% or 1 in 500.</a:t>
            </a:r>
          </a:p>
          <a:p>
            <a:pPr lvl="1">
              <a:buNone/>
            </a:pPr>
            <a:endParaRPr lang="en-US" dirty="0"/>
          </a:p>
          <a:p>
            <a:pPr lvl="1"/>
            <a:endParaRPr lang="en-US" dirty="0"/>
          </a:p>
          <a:p>
            <a:pPr lvl="1"/>
            <a:endParaRPr lang="en-US" dirty="0"/>
          </a:p>
        </p:txBody>
      </p:sp>
      <p:pic>
        <p:nvPicPr>
          <p:cNvPr id="41986" name="Picture 2"/>
          <p:cNvPicPr>
            <a:picLocks noChangeAspect="1" noChangeArrowheads="1"/>
          </p:cNvPicPr>
          <p:nvPr/>
        </p:nvPicPr>
        <p:blipFill>
          <a:blip r:embed="rId3" cstate="print"/>
          <a:srcRect t="34222"/>
          <a:stretch>
            <a:fillRect/>
          </a:stretch>
        </p:blipFill>
        <p:spPr bwMode="auto">
          <a:xfrm>
            <a:off x="3444240" y="1371600"/>
            <a:ext cx="5257800" cy="1010590"/>
          </a:xfrm>
          <a:prstGeom prst="rect">
            <a:avLst/>
          </a:prstGeom>
          <a:noFill/>
          <a:ln w="9525">
            <a:noFill/>
            <a:miter lim="800000"/>
            <a:headEnd/>
            <a:tailEnd/>
          </a:ln>
        </p:spPr>
      </p:pic>
    </p:spTree>
    <p:extLst>
      <p:ext uri="{BB962C8B-B14F-4D97-AF65-F5344CB8AC3E}">
        <p14:creationId xmlns:p14="http://schemas.microsoft.com/office/powerpoint/2010/main" val="725204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Example: Calculating risk</a:t>
            </a:r>
          </a:p>
        </p:txBody>
      </p:sp>
      <p:sp>
        <p:nvSpPr>
          <p:cNvPr id="3" name="Content Placeholder 2"/>
          <p:cNvSpPr>
            <a:spLocks noGrp="1"/>
          </p:cNvSpPr>
          <p:nvPr>
            <p:ph sz="quarter" idx="1"/>
          </p:nvPr>
        </p:nvSpPr>
        <p:spPr>
          <a:xfrm>
            <a:off x="457200" y="2084398"/>
            <a:ext cx="8229600" cy="4572000"/>
          </a:xfrm>
        </p:spPr>
        <p:txBody>
          <a:bodyPr>
            <a:normAutofit/>
          </a:bodyPr>
          <a:lstStyle/>
          <a:p>
            <a:endParaRPr lang="en-US" dirty="0"/>
          </a:p>
          <a:p>
            <a:r>
              <a:rPr lang="en-US" dirty="0"/>
              <a:t>Risk Rate:</a:t>
            </a:r>
          </a:p>
          <a:p>
            <a:pPr lvl="1"/>
            <a:r>
              <a:rPr lang="en-US" dirty="0"/>
              <a:t>Is a 0.2% chance of failure an acceptable amount of risk?</a:t>
            </a:r>
          </a:p>
          <a:p>
            <a:pPr lvl="1"/>
            <a:r>
              <a:rPr lang="en-US" dirty="0"/>
              <a:t>How can we lower the amount of risk in this case?</a:t>
            </a:r>
          </a:p>
          <a:p>
            <a:pPr lvl="1"/>
            <a:r>
              <a:rPr lang="en-US" dirty="0"/>
              <a:t>If we can lower the risk by a factor of 10 to 0.02% for a cost of $25,000 is it worth it?</a:t>
            </a:r>
          </a:p>
          <a:p>
            <a:pPr lvl="1"/>
            <a:r>
              <a:rPr lang="en-US" dirty="0"/>
              <a:t>What does the acceptability of this risk (or any risk) depend upon?</a:t>
            </a:r>
          </a:p>
          <a:p>
            <a:pPr lvl="1"/>
            <a:r>
              <a:rPr lang="en-US" dirty="0"/>
              <a:t>For example, are these two risks the same?</a:t>
            </a:r>
          </a:p>
          <a:p>
            <a:pPr lvl="1"/>
            <a:r>
              <a:rPr lang="en-US" dirty="0"/>
              <a:t> 0.2% chance of failing a course vs.  A 0.2% chance of dropping out of school.</a:t>
            </a:r>
          </a:p>
          <a:p>
            <a:pPr lvl="1"/>
            <a:endParaRPr lang="en-US" dirty="0"/>
          </a:p>
        </p:txBody>
      </p:sp>
      <p:pic>
        <p:nvPicPr>
          <p:cNvPr id="41986" name="Picture 2"/>
          <p:cNvPicPr>
            <a:picLocks noChangeAspect="1" noChangeArrowheads="1"/>
          </p:cNvPicPr>
          <p:nvPr/>
        </p:nvPicPr>
        <p:blipFill>
          <a:blip r:embed="rId3" cstate="print"/>
          <a:srcRect t="34222"/>
          <a:stretch>
            <a:fillRect/>
          </a:stretch>
        </p:blipFill>
        <p:spPr bwMode="auto">
          <a:xfrm>
            <a:off x="3463834" y="1453025"/>
            <a:ext cx="5257800" cy="1010590"/>
          </a:xfrm>
          <a:prstGeom prst="rect">
            <a:avLst/>
          </a:prstGeom>
          <a:noFill/>
          <a:ln w="9525">
            <a:noFill/>
            <a:miter lim="800000"/>
            <a:headEnd/>
            <a:tailEnd/>
          </a:ln>
        </p:spPr>
      </p:pic>
    </p:spTree>
    <p:extLst>
      <p:ext uri="{BB962C8B-B14F-4D97-AF65-F5344CB8AC3E}">
        <p14:creationId xmlns:p14="http://schemas.microsoft.com/office/powerpoint/2010/main" val="2043033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Budgeting for Risk Mitigation</a:t>
            </a:r>
          </a:p>
        </p:txBody>
      </p:sp>
      <p:sp>
        <p:nvSpPr>
          <p:cNvPr id="3" name="Content Placeholder 2"/>
          <p:cNvSpPr>
            <a:spLocks noGrp="1"/>
          </p:cNvSpPr>
          <p:nvPr>
            <p:ph sz="quarter" idx="1"/>
          </p:nvPr>
        </p:nvSpPr>
        <p:spPr/>
        <p:txBody>
          <a:bodyPr/>
          <a:lstStyle/>
          <a:p>
            <a:r>
              <a:rPr lang="en-US" dirty="0"/>
              <a:t>Risk Budget = Risk Rate * (Estimated cost of disaster – Estimated cost of mitigation)</a:t>
            </a:r>
          </a:p>
          <a:p>
            <a:r>
              <a:rPr lang="en-US" dirty="0"/>
              <a:t>Example (from before) when that storage array becomes unavailable it will cost the company $10,000/day and be down for 10 business days.</a:t>
            </a:r>
          </a:p>
          <a:p>
            <a:r>
              <a:rPr lang="en-US" dirty="0"/>
              <a:t>Risk budget = 0.002 * ($100,000 – $0) = $2,000</a:t>
            </a:r>
          </a:p>
          <a:p>
            <a:r>
              <a:rPr lang="en-US" dirty="0"/>
              <a:t>That $2,000 could be spent on hot-spare and perhaps a RAID6 configuration.</a:t>
            </a:r>
          </a:p>
        </p:txBody>
      </p:sp>
    </p:spTree>
    <p:extLst>
      <p:ext uri="{BB962C8B-B14F-4D97-AF65-F5344CB8AC3E}">
        <p14:creationId xmlns:p14="http://schemas.microsoft.com/office/powerpoint/2010/main" val="71114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Budgeting for Risk</a:t>
            </a:r>
          </a:p>
        </p:txBody>
      </p:sp>
      <p:sp>
        <p:nvSpPr>
          <p:cNvPr id="3" name="Content Placeholder 2"/>
          <p:cNvSpPr>
            <a:spLocks noGrp="1"/>
          </p:cNvSpPr>
          <p:nvPr>
            <p:ph sz="quarter" idx="1"/>
          </p:nvPr>
        </p:nvSpPr>
        <p:spPr/>
        <p:txBody>
          <a:bodyPr/>
          <a:lstStyle/>
          <a:p>
            <a:r>
              <a:rPr lang="en-US" dirty="0"/>
              <a:t>Single Events</a:t>
            </a:r>
          </a:p>
          <a:p>
            <a:pPr lvl="1"/>
            <a:r>
              <a:rPr lang="en-US" dirty="0"/>
              <a:t>Cost should datacenter be destroyed: $60 million</a:t>
            </a:r>
          </a:p>
          <a:p>
            <a:pPr lvl="1"/>
            <a:r>
              <a:rPr lang="en-US" dirty="0"/>
              <a:t>Risk of Flood one in 1 million</a:t>
            </a:r>
          </a:p>
          <a:p>
            <a:pPr lvl="1"/>
            <a:r>
              <a:rPr lang="en-US" dirty="0"/>
              <a:t>Risk of Earthquake one in 3000</a:t>
            </a:r>
          </a:p>
          <a:p>
            <a:r>
              <a:rPr lang="en-US" dirty="0"/>
              <a:t>Flood Risk budget = (0.000001)*$60,000,000 = $60</a:t>
            </a:r>
          </a:p>
          <a:p>
            <a:r>
              <a:rPr lang="en-US" dirty="0"/>
              <a:t>Earthquake Risk budget = (0.000333 )*$60,000,000 = $20,000</a:t>
            </a:r>
          </a:p>
          <a:p>
            <a:r>
              <a:rPr lang="en-US" dirty="0"/>
              <a:t>So, you should budget and plan for an earthquake but not a flood. Why?</a:t>
            </a:r>
          </a:p>
        </p:txBody>
      </p:sp>
    </p:spTree>
    <p:extLst>
      <p:ext uri="{BB962C8B-B14F-4D97-AF65-F5344CB8AC3E}">
        <p14:creationId xmlns:p14="http://schemas.microsoft.com/office/powerpoint/2010/main" val="1116954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Budgeting for risk </a:t>
            </a:r>
          </a:p>
        </p:txBody>
      </p:sp>
      <p:sp>
        <p:nvSpPr>
          <p:cNvPr id="3" name="Content Placeholder 2"/>
          <p:cNvSpPr>
            <a:spLocks noGrp="1"/>
          </p:cNvSpPr>
          <p:nvPr>
            <p:ph sz="quarter" idx="1"/>
          </p:nvPr>
        </p:nvSpPr>
        <p:spPr>
          <a:xfrm>
            <a:off x="457200" y="1295400"/>
            <a:ext cx="8229600" cy="5181600"/>
          </a:xfrm>
        </p:spPr>
        <p:txBody>
          <a:bodyPr>
            <a:normAutofit lnSpcReduction="10000"/>
          </a:bodyPr>
          <a:lstStyle/>
          <a:p>
            <a:r>
              <a:rPr lang="en-US" dirty="0"/>
              <a:t>A small on-line retailer cannot make $$$ when their internet connection is down.</a:t>
            </a:r>
          </a:p>
          <a:p>
            <a:pPr lvl="1"/>
            <a:r>
              <a:rPr lang="en-US" dirty="0"/>
              <a:t>It goes down, on average for 2.5 hours each month (every 30 days), in periodic intervals.  As per the ISP’s Terms of Service.</a:t>
            </a:r>
          </a:p>
          <a:p>
            <a:pPr lvl="1"/>
            <a:r>
              <a:rPr lang="en-US" dirty="0"/>
              <a:t>The company estimates they lose an average of $15,000 for each hour their connection is down.</a:t>
            </a:r>
          </a:p>
          <a:p>
            <a:pPr lvl="1"/>
            <a:r>
              <a:rPr lang="en-US" dirty="0"/>
              <a:t>What is the Rate of failure for this internet connection?</a:t>
            </a:r>
          </a:p>
          <a:p>
            <a:pPr lvl="2"/>
            <a:r>
              <a:rPr lang="en-US" dirty="0"/>
              <a:t>2.5 hours / 30*24 hours = 0.0035 This is the risk rate each month</a:t>
            </a:r>
          </a:p>
          <a:p>
            <a:pPr lvl="1"/>
            <a:r>
              <a:rPr lang="en-US" dirty="0"/>
              <a:t>What is the loss of business each month?</a:t>
            </a:r>
          </a:p>
          <a:p>
            <a:pPr lvl="2"/>
            <a:r>
              <a:rPr lang="en-US" dirty="0"/>
              <a:t>2.5 * $15,000 = $37,500 /month</a:t>
            </a:r>
          </a:p>
          <a:p>
            <a:pPr lvl="1"/>
            <a:r>
              <a:rPr lang="en-US" dirty="0"/>
              <a:t>What should the monthly Risk budget be?</a:t>
            </a:r>
          </a:p>
          <a:p>
            <a:pPr lvl="2"/>
            <a:r>
              <a:rPr lang="en-US" dirty="0"/>
              <a:t>0.0035 * ($37,500 - $0) = $131.50</a:t>
            </a:r>
          </a:p>
          <a:p>
            <a:pPr lvl="2"/>
            <a:r>
              <a:rPr lang="en-US" dirty="0"/>
              <a:t>It makes sense to get a secondary internet connection if you can find one for less than $131.50/month.</a:t>
            </a:r>
          </a:p>
        </p:txBody>
      </p:sp>
    </p:spTree>
    <p:extLst>
      <p:ext uri="{BB962C8B-B14F-4D97-AF65-F5344CB8AC3E}">
        <p14:creationId xmlns:p14="http://schemas.microsoft.com/office/powerpoint/2010/main" val="2147517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Disaster Recovery and </a:t>
            </a:r>
            <a:br>
              <a:rPr lang="en-US" dirty="0"/>
            </a:br>
            <a:r>
              <a:rPr lang="en-US" dirty="0"/>
              <a:t>Business Continuity</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6A06E52D-6ED1-42B2-8240-783A4F533D69}" type="datetime1">
              <a:rPr lang="en-US" smtClean="0"/>
              <a:t>10/25/2018</a:t>
            </a:fld>
            <a:endParaRPr lang="en-US"/>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37</a:t>
            </a:fld>
            <a:endParaRPr lang="en-US"/>
          </a:p>
        </p:txBody>
      </p:sp>
    </p:spTree>
    <p:extLst>
      <p:ext uri="{BB962C8B-B14F-4D97-AF65-F5344CB8AC3E}">
        <p14:creationId xmlns:p14="http://schemas.microsoft.com/office/powerpoint/2010/main" val="3407067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a:t>Disaster Recovery Plan</a:t>
            </a:r>
          </a:p>
        </p:txBody>
      </p:sp>
      <p:sp>
        <p:nvSpPr>
          <p:cNvPr id="3" name="Content Placeholder 2"/>
          <p:cNvSpPr>
            <a:spLocks noGrp="1"/>
          </p:cNvSpPr>
          <p:nvPr>
            <p:ph sz="quarter" idx="1"/>
          </p:nvPr>
        </p:nvSpPr>
        <p:spPr>
          <a:xfrm>
            <a:off x="457200" y="1295400"/>
            <a:ext cx="8382000" cy="5181600"/>
          </a:xfrm>
        </p:spPr>
        <p:txBody>
          <a:bodyPr>
            <a:noAutofit/>
          </a:bodyPr>
          <a:lstStyle/>
          <a:p>
            <a:pPr>
              <a:lnSpc>
                <a:spcPct val="90000"/>
              </a:lnSpc>
            </a:pPr>
            <a:r>
              <a:rPr lang="en-US" sz="2000" i="1" dirty="0">
                <a:solidFill>
                  <a:srgbClr val="FF6600"/>
                </a:solidFill>
              </a:rPr>
              <a:t>Defined</a:t>
            </a:r>
            <a:r>
              <a:rPr lang="en-US" sz="2000" dirty="0"/>
              <a:t>: The process that allows a company to recover all systems, data, services, etc. May take hours, days, or weeks depending on number of systems used and their complexity.</a:t>
            </a:r>
          </a:p>
          <a:p>
            <a:pPr>
              <a:lnSpc>
                <a:spcPct val="90000"/>
              </a:lnSpc>
            </a:pPr>
            <a:r>
              <a:rPr lang="en-US" sz="2000" dirty="0"/>
              <a:t>Help prevent a IT Disaster From Happening in the 1</a:t>
            </a:r>
            <a:r>
              <a:rPr lang="en-US" sz="2000" baseline="30000" dirty="0"/>
              <a:t>st</a:t>
            </a:r>
            <a:r>
              <a:rPr lang="en-US" sz="2000" dirty="0"/>
              <a:t> place:</a:t>
            </a:r>
          </a:p>
          <a:p>
            <a:pPr lvl="1">
              <a:lnSpc>
                <a:spcPct val="90000"/>
              </a:lnSpc>
            </a:pPr>
            <a:r>
              <a:rPr lang="en-US" sz="2000" dirty="0"/>
              <a:t>Implement fault tolerance components and a solid backup and recovery strategy</a:t>
            </a:r>
          </a:p>
          <a:p>
            <a:pPr lvl="2">
              <a:lnSpc>
                <a:spcPct val="90000"/>
              </a:lnSpc>
            </a:pPr>
            <a:r>
              <a:rPr lang="en-US" dirty="0"/>
              <a:t>Types of Fault Tolerance components:</a:t>
            </a:r>
          </a:p>
          <a:p>
            <a:pPr lvl="3">
              <a:lnSpc>
                <a:spcPct val="90000"/>
              </a:lnSpc>
            </a:pPr>
            <a:r>
              <a:rPr lang="en-US" sz="2000" dirty="0" err="1"/>
              <a:t>RAID’ed</a:t>
            </a:r>
            <a:r>
              <a:rPr lang="en-US" sz="2000" dirty="0"/>
              <a:t> hard drives</a:t>
            </a:r>
          </a:p>
          <a:p>
            <a:pPr lvl="3">
              <a:lnSpc>
                <a:spcPct val="90000"/>
              </a:lnSpc>
            </a:pPr>
            <a:r>
              <a:rPr lang="en-US" sz="2000" dirty="0"/>
              <a:t>Redundant paths to your IPS or redundant IPS’</a:t>
            </a:r>
          </a:p>
          <a:p>
            <a:pPr lvl="3">
              <a:lnSpc>
                <a:spcPct val="90000"/>
              </a:lnSpc>
            </a:pPr>
            <a:r>
              <a:rPr lang="en-US" sz="2000" dirty="0"/>
              <a:t>Backup power via UPS or generator (or both)</a:t>
            </a:r>
          </a:p>
          <a:p>
            <a:pPr lvl="3">
              <a:lnSpc>
                <a:spcPct val="90000"/>
              </a:lnSpc>
            </a:pPr>
            <a:r>
              <a:rPr lang="en-US" sz="2000" dirty="0"/>
              <a:t>Mirrored copies of data located off-site</a:t>
            </a:r>
          </a:p>
          <a:p>
            <a:pPr lvl="3">
              <a:lnSpc>
                <a:spcPct val="90000"/>
              </a:lnSpc>
            </a:pPr>
            <a:r>
              <a:rPr lang="en-US" sz="2000" dirty="0"/>
              <a:t>Mirrored servers (clusters)</a:t>
            </a:r>
          </a:p>
          <a:p>
            <a:pPr lvl="3">
              <a:lnSpc>
                <a:spcPct val="90000"/>
              </a:lnSpc>
            </a:pPr>
            <a:r>
              <a:rPr lang="en-US" sz="2000" dirty="0" err="1"/>
              <a:t>VMWare</a:t>
            </a:r>
            <a:r>
              <a:rPr lang="en-US" sz="2000" dirty="0"/>
              <a:t> or imaged servers</a:t>
            </a:r>
          </a:p>
          <a:p>
            <a:pPr lvl="1">
              <a:lnSpc>
                <a:spcPct val="90000"/>
              </a:lnSpc>
            </a:pPr>
            <a:r>
              <a:rPr lang="en-US" sz="2000" dirty="0"/>
              <a:t>Read manuals and pay attention to what you are doing. </a:t>
            </a:r>
          </a:p>
          <a:p>
            <a:pPr lvl="1">
              <a:lnSpc>
                <a:spcPct val="90000"/>
              </a:lnSpc>
            </a:pPr>
            <a:r>
              <a:rPr lang="en-US" sz="2000" dirty="0"/>
              <a:t>Isolate systems from other systems or to restate, don’t run multiple services on the same server.  </a:t>
            </a:r>
          </a:p>
        </p:txBody>
      </p:sp>
    </p:spTree>
    <p:extLst>
      <p:ext uri="{BB962C8B-B14F-4D97-AF65-F5344CB8AC3E}">
        <p14:creationId xmlns:p14="http://schemas.microsoft.com/office/powerpoint/2010/main" val="57709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3657600"/>
          </a:xfrm>
        </p:spPr>
        <p:txBody>
          <a:bodyPr/>
          <a:lstStyle/>
          <a:p>
            <a:pPr marL="609600" indent="-609600">
              <a:buNone/>
            </a:pPr>
            <a:r>
              <a:rPr lang="en-US" dirty="0"/>
              <a:t>A DR Plan…</a:t>
            </a:r>
          </a:p>
          <a:p>
            <a:r>
              <a:rPr lang="en-US" dirty="0"/>
              <a:t>Considers potential disasters.</a:t>
            </a:r>
          </a:p>
          <a:p>
            <a:r>
              <a:rPr lang="en-US" dirty="0"/>
              <a:t>Describes how to mitigate potential disasters.</a:t>
            </a:r>
          </a:p>
          <a:p>
            <a:r>
              <a:rPr lang="en-US" dirty="0"/>
              <a:t>Makes preparations to enable quick restoration of services.</a:t>
            </a:r>
          </a:p>
          <a:p>
            <a:r>
              <a:rPr lang="en-US" dirty="0"/>
              <a:t>Identifies key services and how quickly they need to be restored and in what order.</a:t>
            </a:r>
          </a:p>
          <a:p>
            <a:endParaRPr lang="en-US" dirty="0"/>
          </a:p>
        </p:txBody>
      </p:sp>
      <p:sp>
        <p:nvSpPr>
          <p:cNvPr id="6" name="Title 5"/>
          <p:cNvSpPr>
            <a:spLocks noGrp="1"/>
          </p:cNvSpPr>
          <p:nvPr>
            <p:ph type="title"/>
          </p:nvPr>
        </p:nvSpPr>
        <p:spPr>
          <a:xfrm>
            <a:off x="457200" y="533400"/>
            <a:ext cx="8229600" cy="762000"/>
          </a:xfrm>
        </p:spPr>
        <p:txBody>
          <a:bodyPr/>
          <a:lstStyle/>
          <a:p>
            <a:r>
              <a:rPr lang="en-US" dirty="0"/>
              <a:t>What is a Disaster Recovery Plan?</a:t>
            </a:r>
          </a:p>
        </p:txBody>
      </p:sp>
      <p:sp>
        <p:nvSpPr>
          <p:cNvPr id="7" name="TextBox 6"/>
          <p:cNvSpPr txBox="1"/>
          <p:nvPr/>
        </p:nvSpPr>
        <p:spPr>
          <a:xfrm>
            <a:off x="609600" y="5638800"/>
            <a:ext cx="7616188" cy="461665"/>
          </a:xfrm>
          <a:prstGeom prst="rect">
            <a:avLst/>
          </a:prstGeom>
          <a:noFill/>
          <a:ln>
            <a:solidFill>
              <a:schemeClr val="accent1"/>
            </a:solidFill>
          </a:ln>
        </p:spPr>
        <p:txBody>
          <a:bodyPr wrap="none" rtlCol="0">
            <a:spAutoFit/>
          </a:bodyPr>
          <a:lstStyle/>
          <a:p>
            <a:r>
              <a:rPr lang="en-US" sz="2400" dirty="0"/>
              <a:t>Only High-Risk / High cost plans should be considered</a:t>
            </a:r>
          </a:p>
        </p:txBody>
      </p:sp>
    </p:spTree>
    <p:extLst>
      <p:ext uri="{BB962C8B-B14F-4D97-AF65-F5344CB8AC3E}">
        <p14:creationId xmlns:p14="http://schemas.microsoft.com/office/powerpoint/2010/main" val="125444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normAutofit/>
          </a:bodyPr>
          <a:lstStyle/>
          <a:p>
            <a:r>
              <a:rPr lang="en-US" dirty="0"/>
              <a:t>Assets</a:t>
            </a:r>
          </a:p>
        </p:txBody>
      </p:sp>
      <p:sp>
        <p:nvSpPr>
          <p:cNvPr id="851971" name="Rectangle 3"/>
          <p:cNvSpPr>
            <a:spLocks noGrp="1" noChangeArrowheads="1"/>
          </p:cNvSpPr>
          <p:nvPr>
            <p:ph type="body" idx="1"/>
          </p:nvPr>
        </p:nvSpPr>
        <p:spPr/>
        <p:txBody>
          <a:bodyPr/>
          <a:lstStyle/>
          <a:p>
            <a:pPr marL="609600" indent="-609600"/>
            <a:r>
              <a:rPr lang="en-US" dirty="0"/>
              <a:t>The user’s </a:t>
            </a:r>
            <a:r>
              <a:rPr lang="en-US" b="1" dirty="0"/>
              <a:t>identity</a:t>
            </a:r>
            <a:r>
              <a:rPr lang="en-US" dirty="0"/>
              <a:t> – </a:t>
            </a:r>
            <a:r>
              <a:rPr lang="en-US" dirty="0" smtClean="0"/>
              <a:t>login, password, personally identifiable information</a:t>
            </a:r>
            <a:endParaRPr lang="en-US" dirty="0"/>
          </a:p>
          <a:p>
            <a:pPr marL="609600" indent="-609600"/>
            <a:r>
              <a:rPr lang="en-US" dirty="0"/>
              <a:t>Network </a:t>
            </a:r>
            <a:r>
              <a:rPr lang="en-US" b="1" dirty="0"/>
              <a:t>bandwidth</a:t>
            </a:r>
            <a:r>
              <a:rPr lang="en-US" dirty="0"/>
              <a:t> – denial of service, </a:t>
            </a:r>
            <a:r>
              <a:rPr lang="en-US" dirty="0" err="1"/>
              <a:t>bot</a:t>
            </a:r>
            <a:r>
              <a:rPr lang="en-US" dirty="0"/>
              <a:t>-nets</a:t>
            </a:r>
          </a:p>
          <a:p>
            <a:pPr marL="609600" indent="-609600"/>
            <a:r>
              <a:rPr lang="en-US" b="1" dirty="0"/>
              <a:t>Storage </a:t>
            </a:r>
            <a:r>
              <a:rPr lang="en-US" dirty="0"/>
              <a:t>/ Disk space - </a:t>
            </a:r>
            <a:r>
              <a:rPr lang="en-US" dirty="0" err="1"/>
              <a:t>warez</a:t>
            </a:r>
            <a:endParaRPr lang="en-US" dirty="0"/>
          </a:p>
          <a:p>
            <a:pPr marL="609600" indent="-609600"/>
            <a:r>
              <a:rPr lang="en-US" b="1" dirty="0"/>
              <a:t>Data </a:t>
            </a:r>
            <a:r>
              <a:rPr lang="en-US" dirty="0"/>
              <a:t>– the most important asset of them all</a:t>
            </a:r>
          </a:p>
          <a:p>
            <a:pPr marL="609600" indent="-609600"/>
            <a:r>
              <a:rPr lang="en-US" b="1" dirty="0"/>
              <a:t>Reputation</a:t>
            </a:r>
            <a:r>
              <a:rPr lang="en-US" dirty="0"/>
              <a:t> – one incident can ruin a reputation.</a:t>
            </a:r>
          </a:p>
        </p:txBody>
      </p:sp>
    </p:spTree>
    <p:extLst>
      <p:ext uri="{BB962C8B-B14F-4D97-AF65-F5344CB8AC3E}">
        <p14:creationId xmlns:p14="http://schemas.microsoft.com/office/powerpoint/2010/main" val="752839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09600" indent="-609600">
              <a:buFontTx/>
              <a:buAutoNum type="arabicPeriod"/>
            </a:pPr>
            <a:r>
              <a:rPr lang="en-US" dirty="0"/>
              <a:t>Define (un)acceptable loss.</a:t>
            </a:r>
          </a:p>
          <a:p>
            <a:pPr marL="990600" lvl="1" indent="-533400">
              <a:buFontTx/>
              <a:buNone/>
            </a:pPr>
            <a:r>
              <a:rPr lang="en-US" dirty="0"/>
              <a:t>	Data? Productivity? Re-Creatable data? At what cost?</a:t>
            </a:r>
            <a:endParaRPr lang="en-US" b="1" dirty="0"/>
          </a:p>
          <a:p>
            <a:pPr marL="609600" indent="-609600">
              <a:buFontTx/>
              <a:buAutoNum type="arabicPeriod"/>
            </a:pPr>
            <a:r>
              <a:rPr lang="en-US" dirty="0"/>
              <a:t>Back up everything.</a:t>
            </a:r>
          </a:p>
          <a:p>
            <a:pPr marL="990600" lvl="1" indent="-533400">
              <a:buFontTx/>
              <a:buNone/>
            </a:pPr>
            <a:r>
              <a:rPr lang="en-US" dirty="0"/>
              <a:t>	Backup data, metadata (</a:t>
            </a:r>
            <a:r>
              <a:rPr lang="en-US" dirty="0" err="1"/>
              <a:t>config</a:t>
            </a:r>
            <a:r>
              <a:rPr lang="en-US" dirty="0"/>
              <a:t>), and instructions on how to restore your system.</a:t>
            </a:r>
            <a:endParaRPr lang="en-US" b="1" dirty="0"/>
          </a:p>
          <a:p>
            <a:pPr marL="609600" indent="-609600">
              <a:buFontTx/>
              <a:buAutoNum type="arabicPeriod"/>
            </a:pPr>
            <a:r>
              <a:rPr lang="en-US" dirty="0"/>
              <a:t>Organize everything.</a:t>
            </a:r>
          </a:p>
          <a:p>
            <a:pPr marL="990600" lvl="1" indent="-533400">
              <a:buFontTx/>
              <a:buNone/>
            </a:pPr>
            <a:r>
              <a:rPr lang="en-US" dirty="0"/>
              <a:t>	Can you find the backup tapes you need when disaster strikes? Make sure everything is clearly labeled.</a:t>
            </a:r>
          </a:p>
          <a:p>
            <a:endParaRPr lang="en-US" dirty="0"/>
          </a:p>
        </p:txBody>
      </p:sp>
      <p:sp>
        <p:nvSpPr>
          <p:cNvPr id="6" name="Title 5"/>
          <p:cNvSpPr>
            <a:spLocks noGrp="1"/>
          </p:cNvSpPr>
          <p:nvPr>
            <p:ph type="title"/>
          </p:nvPr>
        </p:nvSpPr>
        <p:spPr>
          <a:xfrm>
            <a:off x="457200" y="533400"/>
            <a:ext cx="8229600" cy="762000"/>
          </a:xfrm>
        </p:spPr>
        <p:txBody>
          <a:bodyPr/>
          <a:lstStyle/>
          <a:p>
            <a:r>
              <a:rPr lang="en-US" dirty="0"/>
              <a:t>Disaster Recovery Plans</a:t>
            </a:r>
          </a:p>
        </p:txBody>
      </p:sp>
    </p:spTree>
    <p:extLst>
      <p:ext uri="{BB962C8B-B14F-4D97-AF65-F5344CB8AC3E}">
        <p14:creationId xmlns:p14="http://schemas.microsoft.com/office/powerpoint/2010/main" val="1397745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Tx/>
              <a:buAutoNum type="arabicPeriod" startAt="4"/>
            </a:pPr>
            <a:r>
              <a:rPr lang="en-US" dirty="0"/>
              <a:t>Protect against disasters.</a:t>
            </a:r>
          </a:p>
          <a:p>
            <a:pPr marL="838200" lvl="1" indent="-381000">
              <a:buFontTx/>
              <a:buNone/>
            </a:pPr>
            <a:r>
              <a:rPr lang="en-US" dirty="0"/>
              <a:t>	Natural disasters with high probability and many more. </a:t>
            </a:r>
            <a:endParaRPr lang="en-US" b="1" dirty="0"/>
          </a:p>
          <a:p>
            <a:pPr marL="457200" indent="-457200">
              <a:buFontTx/>
              <a:buAutoNum type="arabicPeriod" startAt="5"/>
            </a:pPr>
            <a:r>
              <a:rPr lang="en-US" dirty="0"/>
              <a:t>Document what you have done.</a:t>
            </a:r>
          </a:p>
          <a:p>
            <a:pPr marL="838200" lvl="1" indent="-381000">
              <a:buFontTx/>
              <a:buNone/>
            </a:pPr>
            <a:r>
              <a:rPr lang="en-US" dirty="0"/>
              <a:t>	Plan must be detailed enough for people to follow in a disaster w/o additional info. Hardcopies are key.</a:t>
            </a:r>
            <a:endParaRPr lang="en-US" b="1" dirty="0"/>
          </a:p>
          <a:p>
            <a:pPr marL="457200" indent="-457200">
              <a:buFontTx/>
              <a:buAutoNum type="arabicPeriod" startAt="6"/>
            </a:pPr>
            <a:r>
              <a:rPr lang="en-US" dirty="0"/>
              <a:t>Test, test, test.</a:t>
            </a:r>
          </a:p>
          <a:p>
            <a:pPr marL="838200" lvl="1" indent="-381000">
              <a:buFontTx/>
              <a:buNone/>
            </a:pPr>
            <a:r>
              <a:rPr lang="en-US" dirty="0"/>
              <a:t>	A disaster recovery plan that has not been tested is not a plan; it's a proposal.</a:t>
            </a:r>
          </a:p>
          <a:p>
            <a:endParaRPr lang="en-US" dirty="0"/>
          </a:p>
        </p:txBody>
      </p:sp>
      <p:sp>
        <p:nvSpPr>
          <p:cNvPr id="6" name="Title 5"/>
          <p:cNvSpPr>
            <a:spLocks noGrp="1"/>
          </p:cNvSpPr>
          <p:nvPr>
            <p:ph type="title"/>
          </p:nvPr>
        </p:nvSpPr>
        <p:spPr>
          <a:xfrm>
            <a:off x="457200" y="533400"/>
            <a:ext cx="8229600" cy="838200"/>
          </a:xfrm>
        </p:spPr>
        <p:txBody>
          <a:bodyPr/>
          <a:lstStyle/>
          <a:p>
            <a:r>
              <a:rPr lang="en-US" dirty="0"/>
              <a:t>Disaster Recovery Plans</a:t>
            </a:r>
          </a:p>
        </p:txBody>
      </p:sp>
    </p:spTree>
    <p:extLst>
      <p:ext uri="{BB962C8B-B14F-4D97-AF65-F5344CB8AC3E}">
        <p14:creationId xmlns:p14="http://schemas.microsoft.com/office/powerpoint/2010/main" val="2227391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Disaster Recovery Plan Ideas</a:t>
            </a:r>
          </a:p>
        </p:txBody>
      </p:sp>
      <p:sp>
        <p:nvSpPr>
          <p:cNvPr id="3" name="Content Placeholder 2"/>
          <p:cNvSpPr>
            <a:spLocks noGrp="1"/>
          </p:cNvSpPr>
          <p:nvPr>
            <p:ph sz="quarter" idx="1"/>
          </p:nvPr>
        </p:nvSpPr>
        <p:spPr/>
        <p:txBody>
          <a:bodyPr>
            <a:normAutofit fontScale="85000" lnSpcReduction="20000"/>
          </a:bodyPr>
          <a:lstStyle/>
          <a:p>
            <a:r>
              <a:rPr lang="en-US" dirty="0"/>
              <a:t>Many places have a DR plan that says something like “buy new hardware, re-install our OS, applications, then restore our databases or data files from the previous backups”</a:t>
            </a:r>
          </a:p>
          <a:p>
            <a:r>
              <a:rPr lang="en-US" dirty="0"/>
              <a:t>What’s wrong with this plan ?</a:t>
            </a:r>
          </a:p>
          <a:p>
            <a:r>
              <a:rPr lang="en-US" dirty="0"/>
              <a:t>How long do you think this will take, a week, 2 weeks, a month?</a:t>
            </a:r>
          </a:p>
          <a:p>
            <a:r>
              <a:rPr lang="en-US" dirty="0"/>
              <a:t>What ‘data’ do you need to include?  Is it up-to-date at your “DR” location?</a:t>
            </a:r>
          </a:p>
          <a:p>
            <a:r>
              <a:rPr lang="en-US" dirty="0"/>
              <a:t>To protect against or minimize data loss, data can be ‘copied’ either periodically (asynchronous) or in real-time (synchronous) from one server to another for DR processes. </a:t>
            </a:r>
          </a:p>
          <a:p>
            <a:r>
              <a:rPr lang="en-US" dirty="0"/>
              <a:t>Ideally the servers should be in different buildings, campuses, or even states as to guard against large scale natural disasters.</a:t>
            </a:r>
          </a:p>
        </p:txBody>
      </p:sp>
    </p:spTree>
    <p:extLst>
      <p:ext uri="{BB962C8B-B14F-4D97-AF65-F5344CB8AC3E}">
        <p14:creationId xmlns:p14="http://schemas.microsoft.com/office/powerpoint/2010/main" val="66505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Replication</a:t>
            </a:r>
          </a:p>
        </p:txBody>
      </p:sp>
      <p:sp>
        <p:nvSpPr>
          <p:cNvPr id="3" name="Content Placeholder 2"/>
          <p:cNvSpPr>
            <a:spLocks noGrp="1"/>
          </p:cNvSpPr>
          <p:nvPr>
            <p:ph sz="quarter" idx="1"/>
          </p:nvPr>
        </p:nvSpPr>
        <p:spPr/>
        <p:txBody>
          <a:bodyPr>
            <a:normAutofit fontScale="85000" lnSpcReduction="20000"/>
          </a:bodyPr>
          <a:lstStyle/>
          <a:p>
            <a:r>
              <a:rPr lang="en-US" b="1" dirty="0"/>
              <a:t>Defined:  </a:t>
            </a:r>
            <a:r>
              <a:rPr lang="en-US" dirty="0"/>
              <a:t>Data is refreshed or synchronizes periodically (most commonly done once per day) during periods of inactivity (night). </a:t>
            </a:r>
          </a:p>
          <a:p>
            <a:r>
              <a:rPr lang="en-US" dirty="0"/>
              <a:t>Advantages of asynchronous replication</a:t>
            </a:r>
          </a:p>
          <a:p>
            <a:pPr lvl="1"/>
            <a:r>
              <a:rPr lang="en-US" dirty="0"/>
              <a:t>Typically is less expensive.  Don’t need to invest in sometimes expensive data replication software.  Can use free tools, ex: </a:t>
            </a:r>
            <a:r>
              <a:rPr lang="en-US" dirty="0" err="1"/>
              <a:t>Robocopy</a:t>
            </a:r>
            <a:r>
              <a:rPr lang="en-US" dirty="0"/>
              <a:t>.</a:t>
            </a:r>
          </a:p>
          <a:p>
            <a:pPr lvl="1"/>
            <a:r>
              <a:rPr lang="en-US" dirty="0"/>
              <a:t>Can be used to restore data from.  </a:t>
            </a:r>
          </a:p>
          <a:p>
            <a:pPr lvl="1"/>
            <a:r>
              <a:rPr lang="en-US" dirty="0"/>
              <a:t>If your data files are only refreshed nightly, the target location can be used to restore data from in the event a user deletes or corrupts data during the day or a user deletes a file.</a:t>
            </a:r>
          </a:p>
          <a:p>
            <a:r>
              <a:rPr lang="en-US" dirty="0"/>
              <a:t>Disadvantages:  </a:t>
            </a:r>
          </a:p>
          <a:p>
            <a:pPr lvl="1"/>
            <a:r>
              <a:rPr lang="en-US" dirty="0"/>
              <a:t>Data is not kept 100% up-to-date at secondary site.  If you run a bank or hospital, this may cause health, legal, or financial issues !</a:t>
            </a:r>
            <a:br>
              <a:rPr lang="en-US" dirty="0"/>
            </a:br>
            <a:endParaRPr lang="en-US" dirty="0"/>
          </a:p>
          <a:p>
            <a:endParaRPr lang="en-US" dirty="0"/>
          </a:p>
        </p:txBody>
      </p:sp>
    </p:spTree>
    <p:extLst>
      <p:ext uri="{BB962C8B-B14F-4D97-AF65-F5344CB8AC3E}">
        <p14:creationId xmlns:p14="http://schemas.microsoft.com/office/powerpoint/2010/main" val="2590279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Replication</a:t>
            </a:r>
          </a:p>
        </p:txBody>
      </p:sp>
      <p:sp>
        <p:nvSpPr>
          <p:cNvPr id="3" name="Content Placeholder 2"/>
          <p:cNvSpPr>
            <a:spLocks noGrp="1"/>
          </p:cNvSpPr>
          <p:nvPr>
            <p:ph sz="quarter" idx="1"/>
          </p:nvPr>
        </p:nvSpPr>
        <p:spPr/>
        <p:txBody>
          <a:bodyPr>
            <a:normAutofit fontScale="85000" lnSpcReduction="10000"/>
          </a:bodyPr>
          <a:lstStyle/>
          <a:p>
            <a:r>
              <a:rPr lang="en-US" b="1" dirty="0"/>
              <a:t>Defined: </a:t>
            </a:r>
            <a:r>
              <a:rPr lang="en-US" dirty="0"/>
              <a:t>Data is replicated from primary site to secondary site in “real-time - automatically”. No period sync process</a:t>
            </a:r>
          </a:p>
          <a:p>
            <a:r>
              <a:rPr lang="en-US" dirty="0"/>
              <a:t>Advantages of synchronous replication</a:t>
            </a:r>
          </a:p>
          <a:p>
            <a:pPr lvl="1"/>
            <a:r>
              <a:rPr lang="en-US" dirty="0"/>
              <a:t>Data is always up-to-date at secondary site. Don’t need to worry about what ‘work’ needs to be re-entered by your users.  </a:t>
            </a:r>
          </a:p>
          <a:p>
            <a:pPr lvl="1"/>
            <a:r>
              <a:rPr lang="en-US" dirty="0"/>
              <a:t>If you are replicating from SAN to SAN, you may be able to use some of the DR hardware at secondary site for non-production purposes (allows your servers to do double-duty) such as to run reports.  If needed, this DR hardware can quickly be re-setup for production need.  Works great if you are using virtualization.</a:t>
            </a:r>
          </a:p>
          <a:p>
            <a:r>
              <a:rPr lang="en-US" dirty="0"/>
              <a:t>Disadvantage: </a:t>
            </a:r>
          </a:p>
          <a:p>
            <a:pPr lvl="1"/>
            <a:r>
              <a:rPr lang="en-US" dirty="0"/>
              <a:t>Costs money, may requires additional products (cost), and adds complexity to running systems</a:t>
            </a:r>
          </a:p>
          <a:p>
            <a:endParaRPr lang="en-US" dirty="0"/>
          </a:p>
        </p:txBody>
      </p:sp>
      <p:sp>
        <p:nvSpPr>
          <p:cNvPr id="4" name="Date Placeholder 3"/>
          <p:cNvSpPr>
            <a:spLocks noGrp="1"/>
          </p:cNvSpPr>
          <p:nvPr>
            <p:ph type="dt" sz="half" idx="10"/>
          </p:nvPr>
        </p:nvSpPr>
        <p:spPr/>
        <p:txBody>
          <a:bodyPr/>
          <a:lstStyle/>
          <a:p>
            <a:fld id="{EC8DB73D-6B42-4457-A32D-128D2F7EC71A}" type="datetime1">
              <a:rPr lang="en-US" smtClean="0"/>
              <a:t>10/25/2018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44</a:t>
            </a:fld>
            <a:endParaRPr lang="en-US" dirty="0"/>
          </a:p>
        </p:txBody>
      </p:sp>
    </p:spTree>
    <p:extLst>
      <p:ext uri="{BB962C8B-B14F-4D97-AF65-F5344CB8AC3E}">
        <p14:creationId xmlns:p14="http://schemas.microsoft.com/office/powerpoint/2010/main" val="679399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a:t>
            </a:r>
          </a:p>
        </p:txBody>
      </p:sp>
      <p:sp>
        <p:nvSpPr>
          <p:cNvPr id="3" name="Content Placeholder 2"/>
          <p:cNvSpPr>
            <a:spLocks noGrp="1"/>
          </p:cNvSpPr>
          <p:nvPr>
            <p:ph sz="quarter" idx="1"/>
          </p:nvPr>
        </p:nvSpPr>
        <p:spPr>
          <a:xfrm>
            <a:off x="457200" y="1219200"/>
            <a:ext cx="8229600" cy="5105400"/>
          </a:xfrm>
        </p:spPr>
        <p:txBody>
          <a:bodyPr/>
          <a:lstStyle/>
          <a:p>
            <a:r>
              <a:rPr lang="en-US" dirty="0"/>
              <a:t>The organization’s ability to continue to function during and after the disaster. </a:t>
            </a:r>
          </a:p>
          <a:p>
            <a:pPr lvl="1"/>
            <a:r>
              <a:rPr lang="en-US" dirty="0"/>
              <a:t>Think of BC as your fallback plan for the disaster.</a:t>
            </a:r>
          </a:p>
          <a:p>
            <a:r>
              <a:rPr lang="en-US" dirty="0"/>
              <a:t>It is not the same as disaster recovery, but ultimately a part of it.</a:t>
            </a:r>
          </a:p>
          <a:p>
            <a:r>
              <a:rPr lang="en-US" dirty="0"/>
              <a:t>Example: </a:t>
            </a:r>
          </a:p>
          <a:p>
            <a:pPr lvl="1"/>
            <a:r>
              <a:rPr lang="en-US" dirty="0"/>
              <a:t>Labor Day storm 1998.  Power was out for 10 days.</a:t>
            </a:r>
          </a:p>
          <a:p>
            <a:pPr lvl="1"/>
            <a:r>
              <a:rPr lang="en-US" dirty="0"/>
              <a:t>The company I worked for had a BC plan. They’d better they were in the business of selling generators!</a:t>
            </a:r>
          </a:p>
          <a:p>
            <a:pPr lvl="1"/>
            <a:r>
              <a:rPr lang="en-US" dirty="0"/>
              <a:t>Sales and Rentals would be processed manually (on paper) and then recorded into the system when it came back on-line. </a:t>
            </a:r>
          </a:p>
        </p:txBody>
      </p:sp>
    </p:spTree>
    <p:extLst>
      <p:ext uri="{BB962C8B-B14F-4D97-AF65-F5344CB8AC3E}">
        <p14:creationId xmlns:p14="http://schemas.microsoft.com/office/powerpoint/2010/main" val="1023555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 another example</a:t>
            </a:r>
          </a:p>
        </p:txBody>
      </p:sp>
      <p:sp>
        <p:nvSpPr>
          <p:cNvPr id="3" name="Content Placeholder 2"/>
          <p:cNvSpPr>
            <a:spLocks noGrp="1"/>
          </p:cNvSpPr>
          <p:nvPr>
            <p:ph sz="quarter" idx="1"/>
          </p:nvPr>
        </p:nvSpPr>
        <p:spPr/>
        <p:txBody>
          <a:bodyPr>
            <a:normAutofit lnSpcReduction="10000"/>
          </a:bodyPr>
          <a:lstStyle/>
          <a:p>
            <a:pPr lvl="1"/>
            <a:r>
              <a:rPr lang="en-US" dirty="0"/>
              <a:t>Snowstorm in 1997.  Computers across an entire organization’s site were down when snow took out their terrestrial satellite links (wide area network for them at the time.</a:t>
            </a:r>
          </a:p>
          <a:p>
            <a:pPr lvl="1"/>
            <a:r>
              <a:rPr lang="en-US" dirty="0"/>
              <a:t>The company I worked for had about 2000 employees and manufactured medical diagnostic equipment, so had to perform support for doctors offices, hospitals, and surgeons daily.</a:t>
            </a:r>
          </a:p>
          <a:p>
            <a:pPr lvl="1"/>
            <a:r>
              <a:rPr lang="en-US" dirty="0"/>
              <a:t>The customer service departments kept printed and bound copies of all of the service manuals for every piece of equipment the company had ever designed at their desks.  When the network was down they could not access the electronic manuals, so the were able to fallback to the printed copies.</a:t>
            </a:r>
          </a:p>
          <a:p>
            <a:endParaRPr lang="en-US" dirty="0"/>
          </a:p>
        </p:txBody>
      </p:sp>
    </p:spTree>
    <p:extLst>
      <p:ext uri="{BB962C8B-B14F-4D97-AF65-F5344CB8AC3E}">
        <p14:creationId xmlns:p14="http://schemas.microsoft.com/office/powerpoint/2010/main" val="412907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r>
              <a:rPr lang="en-US"/>
              <a:t>Vulnerabilities</a:t>
            </a:r>
          </a:p>
        </p:txBody>
      </p:sp>
      <p:sp>
        <p:nvSpPr>
          <p:cNvPr id="856067" name="Rectangle 3"/>
          <p:cNvSpPr>
            <a:spLocks noGrp="1" noChangeArrowheads="1"/>
          </p:cNvSpPr>
          <p:nvPr>
            <p:ph type="body" idx="1"/>
          </p:nvPr>
        </p:nvSpPr>
        <p:spPr/>
        <p:txBody>
          <a:bodyPr/>
          <a:lstStyle/>
          <a:p>
            <a:pPr marL="609600" indent="-609600"/>
            <a:r>
              <a:rPr lang="en-US" dirty="0"/>
              <a:t>Bad default, or weak passwords passwords.</a:t>
            </a:r>
          </a:p>
          <a:p>
            <a:pPr marL="609600" indent="-609600"/>
            <a:r>
              <a:rPr lang="en-US" dirty="0"/>
              <a:t>Unused services with open ports.</a:t>
            </a:r>
          </a:p>
          <a:p>
            <a:pPr marL="609600" indent="-609600"/>
            <a:r>
              <a:rPr lang="en-US" dirty="0"/>
              <a:t>Un-patched software vulnerabilities.</a:t>
            </a:r>
          </a:p>
          <a:p>
            <a:pPr marL="609600" indent="-609600"/>
            <a:r>
              <a:rPr lang="en-US" dirty="0"/>
              <a:t>Transmitting data in clear text.</a:t>
            </a:r>
          </a:p>
          <a:p>
            <a:pPr marL="609600" indent="-609600"/>
            <a:r>
              <a:rPr lang="en-US" dirty="0"/>
              <a:t>Open networks</a:t>
            </a:r>
          </a:p>
          <a:p>
            <a:pPr marL="609600" indent="-609600"/>
            <a:r>
              <a:rPr lang="en-US" dirty="0"/>
              <a:t>Physical access to systems.</a:t>
            </a:r>
          </a:p>
          <a:p>
            <a:pPr marL="609600" indent="-609600"/>
            <a:r>
              <a:rPr lang="en-US" dirty="0"/>
              <a:t>The users themselves</a:t>
            </a:r>
          </a:p>
        </p:txBody>
      </p:sp>
    </p:spTree>
    <p:extLst>
      <p:ext uri="{BB962C8B-B14F-4D97-AF65-F5344CB8AC3E}">
        <p14:creationId xmlns:p14="http://schemas.microsoft.com/office/powerpoint/2010/main" val="345464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 - Social Engineering</a:t>
            </a:r>
          </a:p>
        </p:txBody>
      </p:sp>
      <p:sp>
        <p:nvSpPr>
          <p:cNvPr id="3" name="Content Placeholder 2"/>
          <p:cNvSpPr>
            <a:spLocks noGrp="1"/>
          </p:cNvSpPr>
          <p:nvPr>
            <p:ph sz="quarter" idx="1"/>
          </p:nvPr>
        </p:nvSpPr>
        <p:spPr/>
        <p:txBody>
          <a:bodyPr/>
          <a:lstStyle/>
          <a:p>
            <a:r>
              <a:rPr lang="en-US" dirty="0"/>
              <a:t>The human element of security</a:t>
            </a:r>
          </a:p>
          <a:p>
            <a:r>
              <a:rPr lang="en-US" dirty="0"/>
              <a:t>Users are the weakest link</a:t>
            </a:r>
          </a:p>
          <a:p>
            <a:r>
              <a:rPr lang="en-US" dirty="0"/>
              <a:t>Preys on people’s inherent trust in others</a:t>
            </a:r>
          </a:p>
          <a:p>
            <a:endParaRPr lang="en-US" dirty="0"/>
          </a:p>
          <a:p>
            <a:r>
              <a:rPr lang="en-US" dirty="0"/>
              <a:t>Kevin </a:t>
            </a:r>
            <a:r>
              <a:rPr lang="en-US" dirty="0" err="1"/>
              <a:t>Mitnick</a:t>
            </a:r>
            <a:r>
              <a:rPr lang="en-US" dirty="0"/>
              <a:t>  - Famous Hacker</a:t>
            </a:r>
          </a:p>
          <a:p>
            <a:pPr lvl="1"/>
            <a:r>
              <a:rPr lang="en-US" dirty="0"/>
              <a:t>Author of “The Art of Deception” and “No Tech Hacking”</a:t>
            </a:r>
          </a:p>
          <a:p>
            <a:pPr lvl="1"/>
            <a:r>
              <a:rPr lang="en-US" dirty="0"/>
              <a:t>One of his many social engineering stories</a:t>
            </a:r>
          </a:p>
          <a:p>
            <a:pPr lvl="1"/>
            <a:r>
              <a:rPr lang="en-US" dirty="0">
                <a:hlinkClick r:id="rId3"/>
              </a:rPr>
              <a:t>http://www.youtube.com/watch?v=8L76gTaReeg</a:t>
            </a:r>
            <a:r>
              <a:rPr lang="en-US" dirty="0"/>
              <a:t> </a:t>
            </a:r>
          </a:p>
          <a:p>
            <a:endParaRPr lang="en-US" dirty="0"/>
          </a:p>
        </p:txBody>
      </p:sp>
    </p:spTree>
    <p:extLst>
      <p:ext uri="{BB962C8B-B14F-4D97-AF65-F5344CB8AC3E}">
        <p14:creationId xmlns:p14="http://schemas.microsoft.com/office/powerpoint/2010/main" val="128700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US"/>
              <a:t>Threats</a:t>
            </a:r>
          </a:p>
        </p:txBody>
      </p:sp>
      <p:sp>
        <p:nvSpPr>
          <p:cNvPr id="855043" name="Rectangle 3"/>
          <p:cNvSpPr>
            <a:spLocks noGrp="1" noChangeArrowheads="1"/>
          </p:cNvSpPr>
          <p:nvPr>
            <p:ph type="body" idx="1"/>
          </p:nvPr>
        </p:nvSpPr>
        <p:spPr>
          <a:xfrm>
            <a:off x="628650" y="1596044"/>
            <a:ext cx="7886700" cy="4580919"/>
          </a:xfrm>
        </p:spPr>
        <p:txBody>
          <a:bodyPr>
            <a:normAutofit lnSpcReduction="10000"/>
          </a:bodyPr>
          <a:lstStyle/>
          <a:p>
            <a:pPr>
              <a:lnSpc>
                <a:spcPct val="90000"/>
              </a:lnSpc>
            </a:pPr>
            <a:r>
              <a:rPr lang="en-US" sz="2800" dirty="0"/>
              <a:t>Financial motives</a:t>
            </a:r>
          </a:p>
          <a:p>
            <a:pPr lvl="1">
              <a:lnSpc>
                <a:spcPct val="90000"/>
              </a:lnSpc>
              <a:buFontTx/>
              <a:buNone/>
            </a:pPr>
            <a:r>
              <a:rPr lang="en-US" sz="2400" dirty="0"/>
              <a:t>Identity theft</a:t>
            </a:r>
          </a:p>
          <a:p>
            <a:pPr lvl="1">
              <a:lnSpc>
                <a:spcPct val="90000"/>
              </a:lnSpc>
              <a:buFontTx/>
              <a:buNone/>
            </a:pPr>
            <a:r>
              <a:rPr lang="en-US" sz="2400" dirty="0"/>
              <a:t>Phishing</a:t>
            </a:r>
          </a:p>
          <a:p>
            <a:pPr lvl="1">
              <a:lnSpc>
                <a:spcPct val="90000"/>
              </a:lnSpc>
              <a:buFontTx/>
              <a:buNone/>
            </a:pPr>
            <a:r>
              <a:rPr lang="en-US" sz="2400" dirty="0"/>
              <a:t>Spam</a:t>
            </a:r>
          </a:p>
          <a:p>
            <a:pPr lvl="1">
              <a:lnSpc>
                <a:spcPct val="90000"/>
              </a:lnSpc>
              <a:buFontTx/>
              <a:buNone/>
            </a:pPr>
            <a:r>
              <a:rPr lang="en-US" sz="2400" dirty="0"/>
              <a:t>Extortion</a:t>
            </a:r>
          </a:p>
          <a:p>
            <a:pPr lvl="1">
              <a:lnSpc>
                <a:spcPct val="90000"/>
              </a:lnSpc>
              <a:buFontTx/>
              <a:buNone/>
            </a:pPr>
            <a:r>
              <a:rPr lang="en-US" sz="2400" dirty="0" err="1"/>
              <a:t>Botnets</a:t>
            </a:r>
            <a:endParaRPr lang="en-US" sz="2400" dirty="0"/>
          </a:p>
          <a:p>
            <a:pPr>
              <a:lnSpc>
                <a:spcPct val="90000"/>
              </a:lnSpc>
            </a:pPr>
            <a:r>
              <a:rPr lang="en-US" sz="2800" dirty="0"/>
              <a:t>Political motives</a:t>
            </a:r>
          </a:p>
          <a:p>
            <a:pPr lvl="1">
              <a:lnSpc>
                <a:spcPct val="90000"/>
              </a:lnSpc>
              <a:buFontTx/>
              <a:buNone/>
            </a:pPr>
            <a:r>
              <a:rPr lang="en-US" sz="2400" dirty="0"/>
              <a:t>Danish sites hacked after Mohammed cartoons.</a:t>
            </a:r>
          </a:p>
          <a:p>
            <a:pPr>
              <a:lnSpc>
                <a:spcPct val="90000"/>
              </a:lnSpc>
            </a:pPr>
            <a:r>
              <a:rPr lang="en-US" sz="2800" dirty="0"/>
              <a:t>Personal motives</a:t>
            </a:r>
          </a:p>
          <a:p>
            <a:pPr lvl="1">
              <a:lnSpc>
                <a:spcPct val="90000"/>
              </a:lnSpc>
              <a:buFontTx/>
              <a:buNone/>
            </a:pPr>
            <a:r>
              <a:rPr lang="en-US" sz="2400" dirty="0"/>
              <a:t>Just for fun.</a:t>
            </a:r>
          </a:p>
          <a:p>
            <a:pPr lvl="1">
              <a:lnSpc>
                <a:spcPct val="90000"/>
              </a:lnSpc>
              <a:buFontTx/>
              <a:buNone/>
            </a:pPr>
            <a:r>
              <a:rPr lang="en-US" sz="2400" dirty="0"/>
              <a:t>Insider revenge.</a:t>
            </a:r>
          </a:p>
        </p:txBody>
      </p:sp>
    </p:spTree>
    <p:extLst>
      <p:ext uri="{BB962C8B-B14F-4D97-AF65-F5344CB8AC3E}">
        <p14:creationId xmlns:p14="http://schemas.microsoft.com/office/powerpoint/2010/main" val="3497362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sp>
        <p:nvSpPr>
          <p:cNvPr id="3" name="Content Placeholder 2"/>
          <p:cNvSpPr>
            <a:spLocks noGrp="1"/>
          </p:cNvSpPr>
          <p:nvPr>
            <p:ph idx="1"/>
          </p:nvPr>
        </p:nvSpPr>
        <p:spPr>
          <a:xfrm>
            <a:off x="628650" y="1825625"/>
            <a:ext cx="7886700" cy="909262"/>
          </a:xfrm>
        </p:spPr>
        <p:txBody>
          <a:bodyPr/>
          <a:lstStyle/>
          <a:p>
            <a:r>
              <a:rPr lang="en-US" dirty="0" smtClean="0"/>
              <a:t>The link in the email doesn’t take you where you expect it to go</a:t>
            </a:r>
            <a:endParaRPr lang="en-US" dirty="0"/>
          </a:p>
        </p:txBody>
      </p:sp>
      <p:pic>
        <p:nvPicPr>
          <p:cNvPr id="5" name="Picture 4"/>
          <p:cNvPicPr>
            <a:picLocks noChangeAspect="1"/>
          </p:cNvPicPr>
          <p:nvPr/>
        </p:nvPicPr>
        <p:blipFill>
          <a:blip r:embed="rId2"/>
          <a:stretch>
            <a:fillRect/>
          </a:stretch>
        </p:blipFill>
        <p:spPr>
          <a:xfrm>
            <a:off x="628650" y="2734887"/>
            <a:ext cx="7608826" cy="3423972"/>
          </a:xfrm>
          <a:prstGeom prst="rect">
            <a:avLst/>
          </a:prstGeom>
        </p:spPr>
      </p:pic>
    </p:spTree>
    <p:extLst>
      <p:ext uri="{BB962C8B-B14F-4D97-AF65-F5344CB8AC3E}">
        <p14:creationId xmlns:p14="http://schemas.microsoft.com/office/powerpoint/2010/main" val="369100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Goals of Security:</a:t>
            </a:r>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ular Callout 4"/>
          <p:cNvSpPr/>
          <p:nvPr/>
        </p:nvSpPr>
        <p:spPr>
          <a:xfrm>
            <a:off x="381000" y="1676400"/>
            <a:ext cx="1524000" cy="1066800"/>
          </a:xfrm>
          <a:prstGeom prst="wedgeRoundRectCallout">
            <a:avLst>
              <a:gd name="adj1" fmla="val 92573"/>
              <a:gd name="adj2" fmla="val 2576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data safe</a:t>
            </a:r>
          </a:p>
        </p:txBody>
      </p:sp>
      <p:sp>
        <p:nvSpPr>
          <p:cNvPr id="6" name="Rounded Rectangular Callout 5"/>
          <p:cNvSpPr/>
          <p:nvPr/>
        </p:nvSpPr>
        <p:spPr>
          <a:xfrm>
            <a:off x="7162800" y="1676400"/>
            <a:ext cx="1524000" cy="1066800"/>
          </a:xfrm>
          <a:prstGeom prst="wedgeRoundRectCallout">
            <a:avLst>
              <a:gd name="adj1" fmla="val -90064"/>
              <a:gd name="adj2" fmla="val 2482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data accurate</a:t>
            </a:r>
          </a:p>
        </p:txBody>
      </p:sp>
      <p:sp>
        <p:nvSpPr>
          <p:cNvPr id="7" name="Rounded Rectangular Callout 6"/>
          <p:cNvSpPr/>
          <p:nvPr/>
        </p:nvSpPr>
        <p:spPr>
          <a:xfrm>
            <a:off x="7239000" y="4038600"/>
            <a:ext cx="1524000" cy="1066800"/>
          </a:xfrm>
          <a:prstGeom prst="wedgeRoundRectCallout">
            <a:avLst>
              <a:gd name="adj1" fmla="val -94680"/>
              <a:gd name="adj2" fmla="val 2859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systems operational</a:t>
            </a:r>
          </a:p>
        </p:txBody>
      </p:sp>
      <p:sp>
        <p:nvSpPr>
          <p:cNvPr id="8" name="Rounded Rectangular Callout 7"/>
          <p:cNvSpPr/>
          <p:nvPr/>
        </p:nvSpPr>
        <p:spPr>
          <a:xfrm>
            <a:off x="304800" y="4191000"/>
            <a:ext cx="1524000" cy="1066800"/>
          </a:xfrm>
          <a:prstGeom prst="wedgeRoundRectCallout">
            <a:avLst>
              <a:gd name="adj1" fmla="val 100485"/>
              <a:gd name="adj2" fmla="val 88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Keep systems accurate</a:t>
            </a:r>
          </a:p>
        </p:txBody>
      </p:sp>
      <p:sp>
        <p:nvSpPr>
          <p:cNvPr id="9" name="TextBox 8"/>
          <p:cNvSpPr txBox="1"/>
          <p:nvPr/>
        </p:nvSpPr>
        <p:spPr>
          <a:xfrm>
            <a:off x="914400" y="6248400"/>
            <a:ext cx="7227300" cy="461665"/>
          </a:xfrm>
          <a:prstGeom prst="rect">
            <a:avLst/>
          </a:prstGeom>
          <a:noFill/>
        </p:spPr>
        <p:txBody>
          <a:bodyPr wrap="none" rtlCol="0">
            <a:spAutoFit/>
          </a:bodyPr>
          <a:lstStyle/>
          <a:p>
            <a:r>
              <a:rPr lang="en-US" sz="2400" b="1" dirty="0"/>
              <a:t>“To protect and to serve your systems and data.”</a:t>
            </a:r>
          </a:p>
        </p:txBody>
      </p:sp>
    </p:spTree>
    <p:extLst>
      <p:ext uri="{BB962C8B-B14F-4D97-AF65-F5344CB8AC3E}">
        <p14:creationId xmlns:p14="http://schemas.microsoft.com/office/powerpoint/2010/main" val="244562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2694</Words>
  <Application>Microsoft Office PowerPoint</Application>
  <PresentationFormat>On-screen Show (4:3)</PresentationFormat>
  <Paragraphs>422</Paragraphs>
  <Slides>46</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IST346: Information Security Risk Management</vt:lpstr>
      <vt:lpstr>An overview of  Information Security</vt:lpstr>
      <vt:lpstr>Security is the relationship among</vt:lpstr>
      <vt:lpstr>Assets</vt:lpstr>
      <vt:lpstr>Vulnerabilities</vt:lpstr>
      <vt:lpstr>Vulnerabilities - Social Engineering</vt:lpstr>
      <vt:lpstr>Threats</vt:lpstr>
      <vt:lpstr>Phishing</vt:lpstr>
      <vt:lpstr>Goals of Security:</vt:lpstr>
      <vt:lpstr>Can you beat “them”?</vt:lpstr>
      <vt:lpstr>Reducing Risks</vt:lpstr>
      <vt:lpstr>What we can do?</vt:lpstr>
      <vt:lpstr>OS / Server Hardening</vt:lpstr>
      <vt:lpstr>Reducing/Removing Elevated credentials </vt:lpstr>
      <vt:lpstr>Credential &amp; Password Management</vt:lpstr>
      <vt:lpstr>Encryption and Hashing</vt:lpstr>
      <vt:lpstr>Encryption - SSL</vt:lpstr>
      <vt:lpstr>SSL – how it works on the web</vt:lpstr>
      <vt:lpstr>Defenses</vt:lpstr>
      <vt:lpstr>Two-Factor Authentication</vt:lpstr>
      <vt:lpstr>Considering the pivot Points </vt:lpstr>
      <vt:lpstr>Security Policy /  Incident Reporting</vt:lpstr>
      <vt:lpstr>Security Policies</vt:lpstr>
      <vt:lpstr>What is an Incident?</vt:lpstr>
      <vt:lpstr>Incident Response Goals</vt:lpstr>
      <vt:lpstr>Risk Analysis</vt:lpstr>
      <vt:lpstr>Risk Analysis: Some basic terms</vt:lpstr>
      <vt:lpstr>PowerPoint Presentation</vt:lpstr>
      <vt:lpstr>Ways we mitigate disasters</vt:lpstr>
      <vt:lpstr>Disaster Mitigation</vt:lpstr>
      <vt:lpstr>Example: Calculating risk</vt:lpstr>
      <vt:lpstr>Example: Calculating risk</vt:lpstr>
      <vt:lpstr>Example: Calculating risk</vt:lpstr>
      <vt:lpstr>Budgeting for Risk Mitigation</vt:lpstr>
      <vt:lpstr>Budgeting for Risk</vt:lpstr>
      <vt:lpstr>Budgeting for risk </vt:lpstr>
      <vt:lpstr>Disaster Recovery and  Business Continuity</vt:lpstr>
      <vt:lpstr>Disaster Recovery Plan</vt:lpstr>
      <vt:lpstr>What is a Disaster Recovery Plan?</vt:lpstr>
      <vt:lpstr>Disaster Recovery Plans</vt:lpstr>
      <vt:lpstr>Disaster Recovery Plans</vt:lpstr>
      <vt:lpstr>Disaster Recovery Plan Ideas</vt:lpstr>
      <vt:lpstr>Asynchronous Replication</vt:lpstr>
      <vt:lpstr>Synchronous Replication</vt:lpstr>
      <vt:lpstr>Business Continuity</vt:lpstr>
      <vt:lpstr>Business Continuity, another example</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Security Risk Management</dc:title>
  <dc:creator>Michael Fudge</dc:creator>
  <cp:lastModifiedBy>Michael Fudge</cp:lastModifiedBy>
  <cp:revision>4</cp:revision>
  <dcterms:created xsi:type="dcterms:W3CDTF">2018-10-25T20:11:09Z</dcterms:created>
  <dcterms:modified xsi:type="dcterms:W3CDTF">2018-10-25T20:44:29Z</dcterms:modified>
</cp:coreProperties>
</file>