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83" r:id="rId2"/>
    <p:sldId id="284" r:id="rId3"/>
    <p:sldId id="285" r:id="rId4"/>
    <p:sldId id="259" r:id="rId5"/>
    <p:sldId id="286" r:id="rId6"/>
    <p:sldId id="260" r:id="rId7"/>
    <p:sldId id="265" r:id="rId8"/>
    <p:sldId id="287" r:id="rId9"/>
    <p:sldId id="288" r:id="rId10"/>
    <p:sldId id="293" r:id="rId11"/>
    <p:sldId id="289" r:id="rId12"/>
    <p:sldId id="290" r:id="rId13"/>
    <p:sldId id="291" r:id="rId14"/>
    <p:sldId id="292" r:id="rId15"/>
    <p:sldId id="262" r:id="rId16"/>
    <p:sldId id="261" r:id="rId17"/>
    <p:sldId id="263" r:id="rId18"/>
    <p:sldId id="295" r:id="rId19"/>
    <p:sldId id="266" r:id="rId20"/>
    <p:sldId id="267" r:id="rId21"/>
    <p:sldId id="268" r:id="rId22"/>
    <p:sldId id="269" r:id="rId23"/>
    <p:sldId id="294" r:id="rId24"/>
    <p:sldId id="296" r:id="rId25"/>
    <p:sldId id="274" r:id="rId26"/>
    <p:sldId id="275" r:id="rId27"/>
    <p:sldId id="276" r:id="rId28"/>
    <p:sldId id="278" r:id="rId29"/>
    <p:sldId id="297" r:id="rId30"/>
    <p:sldId id="279" r:id="rId31"/>
    <p:sldId id="280" r:id="rId32"/>
    <p:sldId id="298" r:id="rId33"/>
    <p:sldId id="299" r:id="rId34"/>
    <p:sldId id="300" r:id="rId35"/>
    <p:sldId id="301" r:id="rId36"/>
    <p:sldId id="306" r:id="rId37"/>
    <p:sldId id="303" r:id="rId38"/>
    <p:sldId id="304" r:id="rId39"/>
    <p:sldId id="305" r:id="rId40"/>
    <p:sldId id="302" r:id="rId41"/>
    <p:sldId id="32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174E-5E7C-4F34-ACC6-7F8EAF50B88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AA7B1-6FF1-41C1-952B-CD3A836A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7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7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2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0C39-887A-4456-A9FB-EA57363967E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4DFD-14A4-4525-BEEF-E65285D2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IST346:</a:t>
            </a:r>
            <a:br>
              <a:rPr lang="en-US" dirty="0"/>
            </a:br>
            <a:r>
              <a:rPr lang="en-US" dirty="0"/>
              <a:t>Web Services and API’s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Verb</a:t>
            </a:r>
            <a:r>
              <a:rPr lang="en-US" dirty="0"/>
              <a:t> – Nature of the request</a:t>
            </a:r>
          </a:p>
          <a:p>
            <a:r>
              <a:rPr lang="en-US" b="1" dirty="0"/>
              <a:t>URL</a:t>
            </a:r>
            <a:r>
              <a:rPr lang="en-US" dirty="0"/>
              <a:t> – The resource to request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Response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Status Code </a:t>
            </a:r>
            <a:r>
              <a:rPr lang="en-US" dirty="0"/>
              <a:t>– What happened?</a:t>
            </a:r>
          </a:p>
          <a:p>
            <a:r>
              <a:rPr lang="en-US" b="1" dirty="0"/>
              <a:t>Content Type </a:t>
            </a:r>
            <a:r>
              <a:rPr lang="en-US" dirty="0"/>
              <a:t>– The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180629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– Request a resource. Most common</a:t>
            </a:r>
          </a:p>
          <a:p>
            <a:r>
              <a:rPr lang="en-US" dirty="0"/>
              <a:t>POST – Add to a resource. Used when sending data to the website, like submitting a form.</a:t>
            </a:r>
          </a:p>
          <a:p>
            <a:r>
              <a:rPr lang="en-US" dirty="0"/>
              <a:t>Other Verbs:</a:t>
            </a:r>
          </a:p>
          <a:p>
            <a:r>
              <a:rPr lang="en-US" dirty="0"/>
              <a:t>PUT – Update a resource</a:t>
            </a:r>
          </a:p>
          <a:p>
            <a:r>
              <a:rPr lang="en-US" dirty="0"/>
              <a:t>DELETE – Remove a resource</a:t>
            </a:r>
          </a:p>
          <a:p>
            <a:r>
              <a:rPr lang="en-US" dirty="0"/>
              <a:t>PATCH – Update part of a resource</a:t>
            </a:r>
          </a:p>
          <a:p>
            <a:r>
              <a:rPr lang="en-US" dirty="0"/>
              <a:t>HEAD – No Response Body</a:t>
            </a:r>
          </a:p>
          <a:p>
            <a:r>
              <a:rPr lang="en-US" dirty="0"/>
              <a:t>OPTIONS –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92732" cy="4351338"/>
          </a:xfrm>
        </p:spPr>
        <p:txBody>
          <a:bodyPr/>
          <a:lstStyle/>
          <a:p>
            <a:r>
              <a:rPr lang="en-US" dirty="0"/>
              <a:t>1xx – Informational</a:t>
            </a:r>
          </a:p>
          <a:p>
            <a:r>
              <a:rPr lang="en-US" dirty="0"/>
              <a:t>2xx – Success</a:t>
            </a:r>
          </a:p>
          <a:p>
            <a:pPr lvl="1"/>
            <a:r>
              <a:rPr lang="en-US" dirty="0"/>
              <a:t>200 – OK</a:t>
            </a:r>
          </a:p>
          <a:p>
            <a:pPr lvl="1"/>
            <a:r>
              <a:rPr lang="en-US" dirty="0"/>
              <a:t>201 – Created</a:t>
            </a:r>
          </a:p>
          <a:p>
            <a:pPr lvl="1"/>
            <a:r>
              <a:rPr lang="en-US" dirty="0"/>
              <a:t>202 – Accepted</a:t>
            </a:r>
          </a:p>
          <a:p>
            <a:r>
              <a:rPr lang="en-US" dirty="0"/>
              <a:t>3xx – Redirection</a:t>
            </a:r>
          </a:p>
          <a:p>
            <a:pPr lvl="1"/>
            <a:r>
              <a:rPr lang="en-US" dirty="0"/>
              <a:t>301 – Moved Permanently</a:t>
            </a:r>
          </a:p>
          <a:p>
            <a:pPr lvl="1"/>
            <a:r>
              <a:rPr lang="en-US" dirty="0"/>
              <a:t>304 – Not Modified</a:t>
            </a:r>
          </a:p>
          <a:p>
            <a:pPr lvl="1"/>
            <a:r>
              <a:rPr lang="en-US" dirty="0"/>
              <a:t>307 - Redirect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4xx – Client error</a:t>
            </a:r>
          </a:p>
          <a:p>
            <a:pPr lvl="1"/>
            <a:r>
              <a:rPr lang="en-US" dirty="0"/>
              <a:t>400 – Bad Request</a:t>
            </a:r>
          </a:p>
          <a:p>
            <a:pPr lvl="1"/>
            <a:r>
              <a:rPr lang="en-US" dirty="0"/>
              <a:t>401 – Unauthorized</a:t>
            </a:r>
          </a:p>
          <a:p>
            <a:pPr lvl="1"/>
            <a:r>
              <a:rPr lang="en-US" dirty="0"/>
              <a:t>403 – Forbidden</a:t>
            </a:r>
          </a:p>
          <a:p>
            <a:pPr lvl="1"/>
            <a:r>
              <a:rPr lang="en-US" dirty="0"/>
              <a:t>404 – Not Found</a:t>
            </a:r>
          </a:p>
          <a:p>
            <a:r>
              <a:rPr lang="en-US" dirty="0"/>
              <a:t>5xx – Server Error</a:t>
            </a:r>
          </a:p>
          <a:p>
            <a:pPr lvl="1"/>
            <a:r>
              <a:rPr lang="en-US" dirty="0"/>
              <a:t>500 – Internal Server Error</a:t>
            </a:r>
          </a:p>
          <a:p>
            <a:pPr lvl="1"/>
            <a:r>
              <a:rPr lang="en-US" dirty="0"/>
              <a:t>501 – Not Implemented</a:t>
            </a:r>
          </a:p>
          <a:p>
            <a:pPr lvl="1"/>
            <a:r>
              <a:rPr lang="en-US" dirty="0"/>
              <a:t>502 – Bad Gateway</a:t>
            </a:r>
          </a:p>
        </p:txBody>
      </p:sp>
    </p:spTree>
    <p:extLst>
      <p:ext uri="{BB962C8B-B14F-4D97-AF65-F5344CB8AC3E}">
        <p14:creationId xmlns:p14="http://schemas.microsoft.com/office/powerpoint/2010/main" val="325919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Content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Media Types. They instruct the client (usually a browser) what to do with the content.</a:t>
            </a:r>
          </a:p>
          <a:p>
            <a:r>
              <a:rPr lang="en-US" dirty="0"/>
              <a:t>text/plain – plan text</a:t>
            </a:r>
          </a:p>
          <a:p>
            <a:r>
              <a:rPr lang="en-US" dirty="0"/>
              <a:t>text/html – HTML text</a:t>
            </a:r>
          </a:p>
          <a:p>
            <a:r>
              <a:rPr lang="en-US" dirty="0"/>
              <a:t>image/gif – gif image format</a:t>
            </a:r>
          </a:p>
          <a:p>
            <a:r>
              <a:rPr lang="en-US" dirty="0"/>
              <a:t>image/jpeg – jpeg image format</a:t>
            </a:r>
          </a:p>
          <a:p>
            <a:r>
              <a:rPr lang="en-US" dirty="0"/>
              <a:t>application/</a:t>
            </a:r>
            <a:r>
              <a:rPr lang="en-US" dirty="0" err="1"/>
              <a:t>json</a:t>
            </a:r>
            <a:r>
              <a:rPr lang="en-US" dirty="0"/>
              <a:t> – JSON data format</a:t>
            </a:r>
          </a:p>
          <a:p>
            <a:r>
              <a:rPr lang="en-US" dirty="0"/>
              <a:t>application/xml – XML data format</a:t>
            </a:r>
          </a:p>
          <a:p>
            <a:r>
              <a:rPr lang="en-US" dirty="0"/>
              <a:t>application/</a:t>
            </a:r>
            <a:r>
              <a:rPr lang="en-US" dirty="0" err="1"/>
              <a:t>javascript</a:t>
            </a:r>
            <a:r>
              <a:rPr lang="en-US" dirty="0"/>
              <a:t> - 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CC00D2-92EE-4096-9015-43A2266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37E12-A6F6-4F24-882A-66085697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Serve up static content over HTTP, or execute code and return a response as content. (This is called CGI – Common Gateway Interface)</a:t>
            </a:r>
          </a:p>
          <a:p>
            <a:pPr marL="0" indent="0">
              <a:buNone/>
            </a:pPr>
            <a:r>
              <a:rPr lang="en-US" dirty="0"/>
              <a:t>Popular Web Servers.</a:t>
            </a:r>
          </a:p>
          <a:p>
            <a:r>
              <a:rPr lang="en-US" b="1" dirty="0"/>
              <a:t>Apache</a:t>
            </a:r>
            <a:r>
              <a:rPr lang="en-US" dirty="0"/>
              <a:t> – Open source web server. Most Popular.</a:t>
            </a:r>
          </a:p>
          <a:p>
            <a:r>
              <a:rPr lang="en-US" b="1" dirty="0"/>
              <a:t>IIS</a:t>
            </a:r>
            <a:r>
              <a:rPr lang="en-US" dirty="0"/>
              <a:t> – Microsoft’s web server</a:t>
            </a:r>
          </a:p>
          <a:p>
            <a:r>
              <a:rPr lang="en-US" b="1" dirty="0"/>
              <a:t>NGINX</a:t>
            </a:r>
            <a:r>
              <a:rPr lang="en-US" dirty="0"/>
              <a:t> – Engine X Open source webserver, commonly used for: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400335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Dependent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TCPIP Networking</a:t>
            </a:r>
          </a:p>
          <a:p>
            <a:r>
              <a:rPr lang="en-US" dirty="0"/>
              <a:t>DNS (internal and root DNS servers)</a:t>
            </a:r>
            <a:br>
              <a:rPr lang="en-US" dirty="0"/>
            </a:br>
            <a:r>
              <a:rPr lang="en-US" dirty="0"/>
              <a:t>Resolve names like </a:t>
            </a:r>
            <a:r>
              <a:rPr lang="en-US" dirty="0">
                <a:hlinkClick r:id="rId3"/>
              </a:rPr>
              <a:t>www.google.com</a:t>
            </a:r>
            <a:r>
              <a:rPr lang="en-US" dirty="0"/>
              <a:t> to IP addresses</a:t>
            </a:r>
          </a:p>
        </p:txBody>
      </p:sp>
    </p:spTree>
    <p:extLst>
      <p:ext uri="{BB962C8B-B14F-4D97-AF65-F5344CB8AC3E}">
        <p14:creationId xmlns:p14="http://schemas.microsoft.com/office/powerpoint/2010/main" val="382380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Webmaster vs. Web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roles in the web</a:t>
            </a:r>
          </a:p>
          <a:p>
            <a:pPr lvl="1"/>
            <a:r>
              <a:rPr lang="en-US" dirty="0"/>
              <a:t>Webmaster (a very outdated term)</a:t>
            </a:r>
          </a:p>
          <a:p>
            <a:pPr lvl="2"/>
            <a:r>
              <a:rPr lang="en-US" dirty="0"/>
              <a:t>Person responsible for content, graphics, usability,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What is classically thought of when creating websites / webpages.</a:t>
            </a:r>
          </a:p>
          <a:p>
            <a:pPr lvl="1"/>
            <a:r>
              <a:rPr lang="en-US" dirty="0"/>
              <a:t>Web Administrator</a:t>
            </a:r>
          </a:p>
          <a:p>
            <a:pPr lvl="2"/>
            <a:r>
              <a:rPr lang="en-US" dirty="0"/>
              <a:t>Person responsible for administering webserver (machine or VM), create virtual directories, virtual sites, patching, backups, etc.</a:t>
            </a:r>
          </a:p>
          <a:p>
            <a:pPr lvl="2"/>
            <a:r>
              <a:rPr lang="en-US" dirty="0"/>
              <a:t>Basic skills required in administering any server</a:t>
            </a:r>
          </a:p>
          <a:p>
            <a:pPr lvl="1"/>
            <a:r>
              <a:rPr lang="en-US" dirty="0"/>
              <a:t>Generally the same person for small companies</a:t>
            </a:r>
          </a:p>
          <a:p>
            <a:pPr lvl="2"/>
            <a:r>
              <a:rPr lang="en-US" dirty="0"/>
              <a:t>But NOT the same person for midsized or larger companies.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8-E2FB-4735-A482-F06819F9DFC6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Commonly used examples are LAMP (</a:t>
            </a:r>
            <a:r>
              <a:rPr lang="en-US" dirty="0" err="1"/>
              <a:t>linux,apache,mysql,php</a:t>
            </a:r>
            <a:r>
              <a:rPr lang="en-US" dirty="0"/>
              <a:t>), IIS (internet information server)</a:t>
            </a:r>
          </a:p>
          <a:p>
            <a:r>
              <a:rPr lang="en-US" dirty="0"/>
              <a:t>Can be architected in different ways:</a:t>
            </a:r>
          </a:p>
          <a:p>
            <a:pPr lvl="1"/>
            <a:r>
              <a:rPr lang="en-US" dirty="0"/>
              <a:t>Single web server, single website</a:t>
            </a:r>
          </a:p>
          <a:p>
            <a:pPr lvl="1"/>
            <a:r>
              <a:rPr lang="en-US" dirty="0"/>
              <a:t>Single web server, multiple websites</a:t>
            </a:r>
          </a:p>
          <a:p>
            <a:pPr lvl="2"/>
            <a:r>
              <a:rPr lang="en-US" dirty="0"/>
              <a:t>Multiple TCP ports (80, 81, 8080, 85, etc..)</a:t>
            </a:r>
          </a:p>
          <a:p>
            <a:pPr lvl="2"/>
            <a:r>
              <a:rPr lang="en-US" dirty="0"/>
              <a:t>Multiple network interfaces/IP addresses</a:t>
            </a:r>
          </a:p>
          <a:p>
            <a:pPr lvl="2"/>
            <a:r>
              <a:rPr lang="en-US" dirty="0"/>
              <a:t>Host header values (multiple IP addresses and DNS records pointing to the same server)</a:t>
            </a:r>
          </a:p>
          <a:p>
            <a:pPr lvl="1"/>
            <a:r>
              <a:rPr lang="en-US" dirty="0"/>
              <a:t>Multiple web servers, single website</a:t>
            </a:r>
          </a:p>
          <a:p>
            <a:pPr lvl="2"/>
            <a:r>
              <a:rPr lang="en-US" dirty="0"/>
              <a:t>Or better known from previous topics as “horizontal scaling”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6113-1191-4DA3-9D3F-CABD44CC01C7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1D349-7E97-453C-8EDC-0D92A7AD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EF6E5-AEE1-42CF-B61E-8794CB444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4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4" y="297656"/>
            <a:ext cx="8673612" cy="1325563"/>
          </a:xfrm>
        </p:spPr>
        <p:txBody>
          <a:bodyPr>
            <a:normAutofit/>
          </a:bodyPr>
          <a:lstStyle/>
          <a:p>
            <a:r>
              <a:rPr lang="en-US" dirty="0"/>
              <a:t>3 Types Of Web Service Architectures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581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CGI /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10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Data /Driven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28800" y="1981200"/>
            <a:ext cx="22713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/index.html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76400" y="2514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3505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676400" y="4038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28800" y="5029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676400" y="5562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91000" y="1981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0" y="3505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357" y="16937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4185" y="1367393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Interactions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1317625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638800" y="2286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6388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3675" y="2133600"/>
            <a:ext cx="2143125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5638800" y="3810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4191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9D396F-51B5-40D8-998A-434BE37A5C6D}"/>
              </a:ext>
            </a:extLst>
          </p:cNvPr>
          <p:cNvSpPr txBox="1"/>
          <p:nvPr/>
        </p:nvSpPr>
        <p:spPr>
          <a:xfrm>
            <a:off x="4252585" y="164581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950C1-15A1-4B2C-AA8B-5B563DFEDC7F}"/>
              </a:ext>
            </a:extLst>
          </p:cNvPr>
          <p:cNvSpPr txBox="1"/>
          <p:nvPr/>
        </p:nvSpPr>
        <p:spPr>
          <a:xfrm>
            <a:off x="4328171" y="3107809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27E525-2AFE-4F03-A5CA-95C4DEA2949A}"/>
              </a:ext>
            </a:extLst>
          </p:cNvPr>
          <p:cNvSpPr txBox="1"/>
          <p:nvPr/>
        </p:nvSpPr>
        <p:spPr>
          <a:xfrm>
            <a:off x="4270169" y="471112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E59973-BABF-498D-AD7D-6E39FBE0EE02}"/>
              </a:ext>
            </a:extLst>
          </p:cNvPr>
          <p:cNvSpPr txBox="1"/>
          <p:nvPr/>
        </p:nvSpPr>
        <p:spPr>
          <a:xfrm>
            <a:off x="6978973" y="1640443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Content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8EC531-9D94-40F1-B86A-89D3F498B2F2}"/>
              </a:ext>
            </a:extLst>
          </p:cNvPr>
          <p:cNvSpPr txBox="1"/>
          <p:nvPr/>
        </p:nvSpPr>
        <p:spPr>
          <a:xfrm>
            <a:off x="6799761" y="3142524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CGI / Business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3B868-5A50-49AE-84C0-00548F5BD36E}"/>
              </a:ext>
            </a:extLst>
          </p:cNvPr>
          <p:cNvSpPr txBox="1"/>
          <p:nvPr/>
        </p:nvSpPr>
        <p:spPr>
          <a:xfrm>
            <a:off x="5542697" y="4692134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CGI / Business Logic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AB109-CBC2-4B2D-B06A-639AEDFAF010}"/>
              </a:ext>
            </a:extLst>
          </p:cNvPr>
          <p:cNvSpPr txBox="1"/>
          <p:nvPr/>
        </p:nvSpPr>
        <p:spPr>
          <a:xfrm>
            <a:off x="7642355" y="4711125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Layer</a:t>
            </a:r>
          </a:p>
        </p:txBody>
      </p:sp>
    </p:spTree>
    <p:extLst>
      <p:ext uri="{BB962C8B-B14F-4D97-AF65-F5344CB8AC3E}">
        <p14:creationId xmlns:p14="http://schemas.microsoft.com/office/powerpoint/2010/main" val="12357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service in any organization.</a:t>
            </a:r>
          </a:p>
          <a:p>
            <a:r>
              <a:rPr lang="en-US" dirty="0"/>
              <a:t>Beyond a company’s website, other business processes get “</a:t>
            </a:r>
            <a:r>
              <a:rPr lang="en-US" dirty="0" err="1"/>
              <a:t>webified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Webmail</a:t>
            </a:r>
          </a:p>
          <a:p>
            <a:pPr lvl="1"/>
            <a:r>
              <a:rPr lang="en-US" dirty="0"/>
              <a:t>Customer Relationship Portals</a:t>
            </a:r>
          </a:p>
          <a:p>
            <a:pPr lvl="1"/>
            <a:r>
              <a:rPr lang="en-US" dirty="0"/>
              <a:t>E-Commerce</a:t>
            </a:r>
          </a:p>
          <a:p>
            <a:r>
              <a:rPr lang="en-US" dirty="0"/>
              <a:t>To support these same services outside the browser we “</a:t>
            </a:r>
            <a:r>
              <a:rPr lang="en-US" dirty="0" err="1"/>
              <a:t>webify</a:t>
            </a:r>
            <a:r>
              <a:rPr lang="en-US" dirty="0"/>
              <a:t>” the business logic into an API (Application Program Interface)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391400" y="31242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Scalability –Vertical </a:t>
            </a:r>
            <a:br>
              <a:rPr lang="en-US" dirty="0"/>
            </a:br>
            <a:r>
              <a:rPr lang="en-US" dirty="0"/>
              <a:t>(Scale Up Example)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124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Web Browsers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76400" y="30480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1676400" y="3581400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31242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00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32004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95800" y="3429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810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9736" y="2435622"/>
            <a:ext cx="254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 and CGI App.</a:t>
            </a:r>
          </a:p>
          <a:p>
            <a:pPr algn="ctr"/>
            <a:r>
              <a:rPr lang="en-US" dirty="0"/>
              <a:t>Business Logic Layer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3047" y="2383304"/>
            <a:ext cx="18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Base Service</a:t>
            </a:r>
            <a:br>
              <a:rPr lang="en-US" dirty="0"/>
            </a:br>
            <a:r>
              <a:rPr lang="en-US" dirty="0"/>
              <a:t>Data Layer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400800" y="3124200"/>
            <a:ext cx="1081989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DB Calls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324600" y="3581400"/>
            <a:ext cx="108069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   </a:t>
            </a:r>
          </a:p>
        </p:txBody>
      </p:sp>
    </p:spTree>
    <p:extLst>
      <p:ext uri="{BB962C8B-B14F-4D97-AF65-F5344CB8AC3E}">
        <p14:creationId xmlns:p14="http://schemas.microsoft.com/office/powerpoint/2010/main" val="299688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Scalability – Horizontal </a:t>
            </a:r>
            <a:br>
              <a:rPr lang="en-US" dirty="0"/>
            </a:br>
            <a:r>
              <a:rPr lang="en-US" dirty="0"/>
              <a:t>(Scale Out: Example)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81400" y="3352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" y="3276600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Web Browsers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752600" y="33528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91000" y="17526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82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182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8288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2578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578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0866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1371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724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1676400" y="3810000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9" name="Right Arrow 28"/>
          <p:cNvSpPr/>
          <p:nvPr/>
        </p:nvSpPr>
        <p:spPr>
          <a:xfrm rot="17201641">
            <a:off x="4015892" y="263590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0" name="Right Arrow 29"/>
          <p:cNvSpPr/>
          <p:nvPr/>
        </p:nvSpPr>
        <p:spPr>
          <a:xfrm rot="3471313">
            <a:off x="3994570" y="442893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2" name="Right Arrow 31"/>
          <p:cNvSpPr/>
          <p:nvPr/>
        </p:nvSpPr>
        <p:spPr>
          <a:xfrm rot="6398201">
            <a:off x="4320424" y="278809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3" name="Right Arrow 32"/>
          <p:cNvSpPr/>
          <p:nvPr/>
        </p:nvSpPr>
        <p:spPr>
          <a:xfrm rot="14547536">
            <a:off x="4286553" y="426817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8077200" y="31242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6576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pic>
        <p:nvPicPr>
          <p:cNvPr id="1026" name="Picture 2" descr="Image result for nginx">
            <a:extLst>
              <a:ext uri="{FF2B5EF4-FFF2-40B4-BE49-F238E27FC236}">
                <a16:creationId xmlns:a16="http://schemas.microsoft.com/office/drawing/2014/main" id="{BF165247-4F0E-4870-810C-19D9E472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84" y="3430613"/>
            <a:ext cx="894880" cy="8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799C3F-60A4-4857-9613-366137A454E1}"/>
              </a:ext>
            </a:extLst>
          </p:cNvPr>
          <p:cNvSpPr txBox="1"/>
          <p:nvPr/>
        </p:nvSpPr>
        <p:spPr>
          <a:xfrm>
            <a:off x="5057986" y="355488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</p:spTree>
    <p:extLst>
      <p:ext uri="{BB962C8B-B14F-4D97-AF65-F5344CB8AC3E}">
        <p14:creationId xmlns:p14="http://schemas.microsoft.com/office/powerpoint/2010/main" val="24352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62" y="199838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Web Scalability –Up and Out (ex)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67600" y="14478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9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Web Browsers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48083" y="2891283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400075" y="2876525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4478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15240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5240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72000" y="1752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20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1430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1" y="11430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91400" y="54864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55626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563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562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495800" y="586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52578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51054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05200" y="28194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95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2895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4572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572000" y="3505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25146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29001" y="41910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267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4495801" y="4495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1" y="4876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38862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3</a:t>
            </a:r>
          </a:p>
        </p:txBody>
      </p:sp>
      <p:sp>
        <p:nvSpPr>
          <p:cNvPr id="45" name="Up-Down Arrow 44"/>
          <p:cNvSpPr/>
          <p:nvPr/>
        </p:nvSpPr>
        <p:spPr>
          <a:xfrm>
            <a:off x="8458200" y="30480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35814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4800" y="4114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Up-Down Arrow 50"/>
          <p:cNvSpPr/>
          <p:nvPr/>
        </p:nvSpPr>
        <p:spPr>
          <a:xfrm rot="1902157">
            <a:off x="2238176" y="1694800"/>
            <a:ext cx="510594" cy="25730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7883368">
            <a:off x="2263964" y="4840106"/>
            <a:ext cx="510594" cy="1796948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 rot="5725226">
            <a:off x="2381845" y="4112821"/>
            <a:ext cx="510594" cy="157549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3444206">
            <a:off x="2405092" y="3009837"/>
            <a:ext cx="510594" cy="1828530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 rot="5400000">
            <a:off x="6860422" y="13691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 rot="5400000">
            <a:off x="6631822" y="56363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 rot="2984085">
            <a:off x="6844141" y="2233474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 rot="18527500">
            <a:off x="6767940" y="4519473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CB3B2-CBE8-4E81-A132-A4C1997B7402}"/>
              </a:ext>
            </a:extLst>
          </p:cNvPr>
          <p:cNvSpPr/>
          <p:nvPr/>
        </p:nvSpPr>
        <p:spPr>
          <a:xfrm>
            <a:off x="304799" y="526427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Load-Balancer</a:t>
            </a:r>
          </a:p>
        </p:txBody>
      </p:sp>
      <p:pic>
        <p:nvPicPr>
          <p:cNvPr id="59" name="Picture 2" descr="Image result for nginx">
            <a:extLst>
              <a:ext uri="{FF2B5EF4-FFF2-40B4-BE49-F238E27FC236}">
                <a16:creationId xmlns:a16="http://schemas.microsoft.com/office/drawing/2014/main" id="{670C0ECB-9DAF-4BF6-8B2D-E5170057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9" y="4253147"/>
            <a:ext cx="894880" cy="8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03436CC-0AB1-4DD3-9477-E0255D6E3DF3}"/>
              </a:ext>
            </a:extLst>
          </p:cNvPr>
          <p:cNvSpPr/>
          <p:nvPr/>
        </p:nvSpPr>
        <p:spPr>
          <a:xfrm>
            <a:off x="3965331" y="3429000"/>
            <a:ext cx="5081954" cy="2892669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89BCF-0E45-453F-A005-E7FA1A92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245-31FE-4220-BB1D-6AB14853F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1517"/>
            <a:ext cx="7886700" cy="1831975"/>
          </a:xfrm>
        </p:spPr>
        <p:txBody>
          <a:bodyPr/>
          <a:lstStyle/>
          <a:p>
            <a:r>
              <a:rPr lang="en-US" dirty="0"/>
              <a:t>An HTTP Reverse Proxy is an HTTP server which retrieves resources from one or more servers on behalf of a client.</a:t>
            </a:r>
          </a:p>
          <a:p>
            <a:r>
              <a:rPr lang="en-US" dirty="0"/>
              <a:t>Used to limit exposure of the web application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83D7A03D-D3C7-4E4E-82D8-760BD37F770B}"/>
              </a:ext>
            </a:extLst>
          </p:cNvPr>
          <p:cNvSpPr/>
          <p:nvPr/>
        </p:nvSpPr>
        <p:spPr>
          <a:xfrm>
            <a:off x="3302864" y="4147404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095A149-47BE-477C-B73F-6A96C5FFA716}"/>
              </a:ext>
            </a:extLst>
          </p:cNvPr>
          <p:cNvSpPr/>
          <p:nvPr/>
        </p:nvSpPr>
        <p:spPr>
          <a:xfrm>
            <a:off x="1474064" y="4147404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732F4C83-A13F-41FD-8C91-622BDC051C97}"/>
              </a:ext>
            </a:extLst>
          </p:cNvPr>
          <p:cNvSpPr/>
          <p:nvPr/>
        </p:nvSpPr>
        <p:spPr>
          <a:xfrm>
            <a:off x="6690946" y="4155376"/>
            <a:ext cx="227439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 Arrow 27">
            <a:extLst>
              <a:ext uri="{FF2B5EF4-FFF2-40B4-BE49-F238E27FC236}">
                <a16:creationId xmlns:a16="http://schemas.microsoft.com/office/drawing/2014/main" id="{3E5EABA7-1BEF-4A95-B1D4-93E5C12F4E0C}"/>
              </a:ext>
            </a:extLst>
          </p:cNvPr>
          <p:cNvSpPr/>
          <p:nvPr/>
        </p:nvSpPr>
        <p:spPr>
          <a:xfrm>
            <a:off x="1397864" y="4604604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B43B3-8E59-435C-91F4-BC2C48B2BD05}"/>
              </a:ext>
            </a:extLst>
          </p:cNvPr>
          <p:cNvSpPr txBox="1"/>
          <p:nvPr/>
        </p:nvSpPr>
        <p:spPr>
          <a:xfrm>
            <a:off x="7062963" y="4365610"/>
            <a:ext cx="153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Site </a:t>
            </a:r>
            <a:br>
              <a:rPr lang="en-US" dirty="0"/>
            </a:br>
            <a:r>
              <a:rPr lang="en-US" dirty="0"/>
              <a:t>Or Application</a:t>
            </a:r>
          </a:p>
        </p:txBody>
      </p:sp>
      <p:pic>
        <p:nvPicPr>
          <p:cNvPr id="24" name="Picture 2" descr="Image result for nginx">
            <a:extLst>
              <a:ext uri="{FF2B5EF4-FFF2-40B4-BE49-F238E27FC236}">
                <a16:creationId xmlns:a16="http://schemas.microsoft.com/office/drawing/2014/main" id="{1CD99AE7-8C2E-4EF2-8C59-440569529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48" y="4225217"/>
            <a:ext cx="894880" cy="8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1DD14F-8925-4667-BE16-8A6A17967613}"/>
              </a:ext>
            </a:extLst>
          </p:cNvPr>
          <p:cNvSpPr txBox="1"/>
          <p:nvPr/>
        </p:nvSpPr>
        <p:spPr>
          <a:xfrm>
            <a:off x="3946688" y="3554059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Reverse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AB06E5A8-AEDB-42CD-AE54-0DA6CF5F1405}"/>
              </a:ext>
            </a:extLst>
          </p:cNvPr>
          <p:cNvSpPr/>
          <p:nvPr/>
        </p:nvSpPr>
        <p:spPr>
          <a:xfrm>
            <a:off x="178664" y="4071083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Web Browsers</a:t>
            </a:r>
          </a:p>
        </p:txBody>
      </p:sp>
      <p:sp>
        <p:nvSpPr>
          <p:cNvPr id="27" name="Right Arrow 14">
            <a:extLst>
              <a:ext uri="{FF2B5EF4-FFF2-40B4-BE49-F238E27FC236}">
                <a16:creationId xmlns:a16="http://schemas.microsoft.com/office/drawing/2014/main" id="{A71E2F2A-C422-4B7A-A0D5-0D404935F42C}"/>
              </a:ext>
            </a:extLst>
          </p:cNvPr>
          <p:cNvSpPr/>
          <p:nvPr/>
        </p:nvSpPr>
        <p:spPr>
          <a:xfrm>
            <a:off x="4862501" y="4140722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018780E-C3A9-463E-9EAB-BD7B2FE80A3D}"/>
              </a:ext>
            </a:extLst>
          </p:cNvPr>
          <p:cNvSpPr/>
          <p:nvPr/>
        </p:nvSpPr>
        <p:spPr>
          <a:xfrm>
            <a:off x="4786301" y="4597922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1E0D7-BE8B-42B3-8A07-77C107EB13F0}"/>
              </a:ext>
            </a:extLst>
          </p:cNvPr>
          <p:cNvSpPr txBox="1"/>
          <p:nvPr/>
        </p:nvSpPr>
        <p:spPr>
          <a:xfrm>
            <a:off x="5565693" y="5952337"/>
            <a:ext cx="188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184087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C632A83-A5D9-4E34-9F72-DDDA66879DE8}"/>
              </a:ext>
            </a:extLst>
          </p:cNvPr>
          <p:cNvSpPr/>
          <p:nvPr/>
        </p:nvSpPr>
        <p:spPr>
          <a:xfrm>
            <a:off x="4422531" y="1503486"/>
            <a:ext cx="4624754" cy="481818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6211E-AA36-4F70-B873-FA06C0C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Proxies at work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7F38FF6-F4CB-4A5B-8EDF-29B621452EB0}"/>
              </a:ext>
            </a:extLst>
          </p:cNvPr>
          <p:cNvSpPr/>
          <p:nvPr/>
        </p:nvSpPr>
        <p:spPr>
          <a:xfrm>
            <a:off x="3696441" y="3048366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FA0E204E-55C9-41A9-94B5-A342EC22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01" y="3126179"/>
            <a:ext cx="894880" cy="8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7927891A-B89A-4740-9026-99090E0FF14C}"/>
              </a:ext>
            </a:extLst>
          </p:cNvPr>
          <p:cNvSpPr/>
          <p:nvPr/>
        </p:nvSpPr>
        <p:spPr>
          <a:xfrm>
            <a:off x="6309832" y="1655886"/>
            <a:ext cx="1779089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Server Running A Blog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967A0DF2-519F-47D1-9D59-275A9BBDD565}"/>
              </a:ext>
            </a:extLst>
          </p:cNvPr>
          <p:cNvSpPr/>
          <p:nvPr/>
        </p:nvSpPr>
        <p:spPr>
          <a:xfrm>
            <a:off x="6309833" y="3048366"/>
            <a:ext cx="177909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Server Running The Web Site</a:t>
            </a: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AE8D50F2-EF53-4770-B28D-F8FECB10985C}"/>
              </a:ext>
            </a:extLst>
          </p:cNvPr>
          <p:cNvSpPr/>
          <p:nvPr/>
        </p:nvSpPr>
        <p:spPr>
          <a:xfrm>
            <a:off x="6309832" y="4537196"/>
            <a:ext cx="1779089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Server Running Web 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956FB-9132-4B55-A639-01DBE38235C9}"/>
              </a:ext>
            </a:extLst>
          </p:cNvPr>
          <p:cNvSpPr/>
          <p:nvPr/>
        </p:nvSpPr>
        <p:spPr>
          <a:xfrm>
            <a:off x="215412" y="1820008"/>
            <a:ext cx="2510204" cy="4953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http://fudge.com/blog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54ED9-5D74-4915-9FA7-AD31533ECCFF}"/>
              </a:ext>
            </a:extLst>
          </p:cNvPr>
          <p:cNvSpPr/>
          <p:nvPr/>
        </p:nvSpPr>
        <p:spPr>
          <a:xfrm>
            <a:off x="215412" y="4996961"/>
            <a:ext cx="2510204" cy="4953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http://fudge.com/mail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AE1A5-A988-41F8-882C-4F44AE037C22}"/>
              </a:ext>
            </a:extLst>
          </p:cNvPr>
          <p:cNvSpPr/>
          <p:nvPr/>
        </p:nvSpPr>
        <p:spPr>
          <a:xfrm>
            <a:off x="215412" y="3405553"/>
            <a:ext cx="2510204" cy="495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http://fudge.com/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48C9CF-431F-4548-9828-798167E209A3}"/>
              </a:ext>
            </a:extLst>
          </p:cNvPr>
          <p:cNvSpPr/>
          <p:nvPr/>
        </p:nvSpPr>
        <p:spPr>
          <a:xfrm rot="2478619">
            <a:off x="2684159" y="2589689"/>
            <a:ext cx="1160441" cy="4073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16779E-BDED-47E7-AD8B-7F1AA4FCBFF0}"/>
              </a:ext>
            </a:extLst>
          </p:cNvPr>
          <p:cNvSpPr/>
          <p:nvPr/>
        </p:nvSpPr>
        <p:spPr>
          <a:xfrm rot="19246159">
            <a:off x="5142285" y="2449170"/>
            <a:ext cx="1160441" cy="4073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67E6F52-D27E-42F6-B49F-FB7A4B585455}"/>
              </a:ext>
            </a:extLst>
          </p:cNvPr>
          <p:cNvSpPr/>
          <p:nvPr/>
        </p:nvSpPr>
        <p:spPr>
          <a:xfrm>
            <a:off x="2922249" y="3528598"/>
            <a:ext cx="705077" cy="3143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FEF628-3E0F-4E51-8D4A-44D7B50A2E60}"/>
              </a:ext>
            </a:extLst>
          </p:cNvPr>
          <p:cNvSpPr/>
          <p:nvPr/>
        </p:nvSpPr>
        <p:spPr>
          <a:xfrm>
            <a:off x="5282470" y="3457878"/>
            <a:ext cx="864125" cy="3143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7952B9F-817B-4C83-9F99-BB4F7B7AFCA7}"/>
              </a:ext>
            </a:extLst>
          </p:cNvPr>
          <p:cNvSpPr/>
          <p:nvPr/>
        </p:nvSpPr>
        <p:spPr>
          <a:xfrm rot="19035283">
            <a:off x="2674910" y="4446631"/>
            <a:ext cx="1288570" cy="36634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D5DE43-9985-43E8-B944-AEA958E79476}"/>
              </a:ext>
            </a:extLst>
          </p:cNvPr>
          <p:cNvSpPr/>
          <p:nvPr/>
        </p:nvSpPr>
        <p:spPr>
          <a:xfrm rot="2228553">
            <a:off x="5025286" y="4410531"/>
            <a:ext cx="1288570" cy="36634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885C4C5-569F-452C-99B0-D423709FB343}"/>
              </a:ext>
            </a:extLst>
          </p:cNvPr>
          <p:cNvSpPr/>
          <p:nvPr/>
        </p:nvSpPr>
        <p:spPr>
          <a:xfrm>
            <a:off x="2530849" y="5855677"/>
            <a:ext cx="3324828" cy="800100"/>
          </a:xfrm>
          <a:prstGeom prst="wedgeRoundRectCallout">
            <a:avLst>
              <a:gd name="adj1" fmla="val 14464"/>
              <a:gd name="adj2" fmla="val -2661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 Proxy Server dispatches requests to the correct server based on configured rules.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CCED-2847-4AF8-9943-09760EF63838}"/>
              </a:ext>
            </a:extLst>
          </p:cNvPr>
          <p:cNvSpPr txBox="1"/>
          <p:nvPr/>
        </p:nvSpPr>
        <p:spPr>
          <a:xfrm>
            <a:off x="7199376" y="5930512"/>
            <a:ext cx="188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28015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and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virtually everyone can access your service, security is important.</a:t>
            </a:r>
          </a:p>
          <a:p>
            <a:r>
              <a:rPr lang="en-US" dirty="0"/>
              <a:t>Rule #1 ALWAYS assume the worst.</a:t>
            </a:r>
          </a:p>
          <a:p>
            <a:r>
              <a:rPr lang="en-US" dirty="0"/>
              <a:t>There are many layers of security, use them all:</a:t>
            </a:r>
          </a:p>
          <a:p>
            <a:pPr lvl="1"/>
            <a:r>
              <a:rPr lang="en-US" dirty="0"/>
              <a:t>Secure communication with TLS (Transport Layer Security)</a:t>
            </a:r>
          </a:p>
          <a:p>
            <a:pPr lvl="1"/>
            <a:r>
              <a:rPr lang="en-US" dirty="0"/>
              <a:t>Protect the server by service Hardening on the Web server. Only run the services that are required – nothing more.</a:t>
            </a:r>
          </a:p>
          <a:p>
            <a:pPr lvl="1"/>
            <a:r>
              <a:rPr lang="en-US" dirty="0"/>
              <a:t>Protect the web service itself</a:t>
            </a:r>
          </a:p>
          <a:p>
            <a:pPr lvl="1"/>
            <a:r>
              <a:rPr lang="en-US" dirty="0"/>
              <a:t>Secure the application running over the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TLS – Transport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023" y="1503485"/>
            <a:ext cx="8229600" cy="51259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Encrypts traffic over the wire</a:t>
            </a:r>
          </a:p>
          <a:p>
            <a:r>
              <a:rPr lang="en-US" dirty="0"/>
              <a:t>Protects against “Man in the Middle” </a:t>
            </a:r>
            <a:br>
              <a:rPr lang="en-US" dirty="0"/>
            </a:br>
            <a:r>
              <a:rPr lang="en-US" dirty="0"/>
              <a:t>attacks (sniffing data in transmission)</a:t>
            </a:r>
          </a:p>
          <a:p>
            <a:r>
              <a:rPr lang="en-US" dirty="0"/>
              <a:t>Organizations acquire a certificate </a:t>
            </a:r>
            <a:br>
              <a:rPr lang="en-US" dirty="0"/>
            </a:br>
            <a:r>
              <a:rPr lang="en-US" dirty="0"/>
              <a:t>from an Authority</a:t>
            </a:r>
          </a:p>
          <a:p>
            <a:r>
              <a:rPr lang="en-US" dirty="0"/>
              <a:t>Browsers “Trust” the Authority and</a:t>
            </a:r>
            <a:br>
              <a:rPr lang="en-US" dirty="0"/>
            </a:br>
            <a:r>
              <a:rPr lang="en-US" dirty="0"/>
              <a:t>encrypt the traffic</a:t>
            </a:r>
          </a:p>
          <a:p>
            <a:r>
              <a:rPr lang="en-US" b="1" dirty="0"/>
              <a:t>Clients request https:// instead of http:// to get the TLS encrypted site</a:t>
            </a:r>
          </a:p>
          <a:p>
            <a:r>
              <a:rPr lang="en-US" b="1" dirty="0"/>
              <a:t>Moral: </a:t>
            </a:r>
            <a:r>
              <a:rPr lang="en-US" dirty="0"/>
              <a:t>Just because a site uses TLS doesn’t mean its “secure” it only means the traffic between you and the server is encrypted!!!!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5765" y="1591408"/>
            <a:ext cx="2848235" cy="23579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021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– how it works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Server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exchange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Cipher negotiate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http 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transfer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29" y="1596571"/>
            <a:ext cx="5595437" cy="42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541C-A774-4822-AC97-D0273B3C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Termination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497-A0B6-406F-BAF8-A6781EDE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2744"/>
          </a:xfrm>
        </p:spPr>
        <p:txBody>
          <a:bodyPr/>
          <a:lstStyle/>
          <a:p>
            <a:r>
              <a:rPr lang="en-US" dirty="0"/>
              <a:t>We can configure our reverse proxy for TLS but do not require encryption over our internal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7F8EE-80E8-4D5D-878E-5263EA7D3E46}"/>
              </a:ext>
            </a:extLst>
          </p:cNvPr>
          <p:cNvSpPr/>
          <p:nvPr/>
        </p:nvSpPr>
        <p:spPr>
          <a:xfrm>
            <a:off x="3965331" y="3429000"/>
            <a:ext cx="5081954" cy="2892669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4044732-2450-4699-89DC-1D877314F3FE}"/>
              </a:ext>
            </a:extLst>
          </p:cNvPr>
          <p:cNvSpPr/>
          <p:nvPr/>
        </p:nvSpPr>
        <p:spPr>
          <a:xfrm>
            <a:off x="3302864" y="4147404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1AB1DAFC-DBC0-44F6-9EA1-CB3354A888E2}"/>
              </a:ext>
            </a:extLst>
          </p:cNvPr>
          <p:cNvSpPr/>
          <p:nvPr/>
        </p:nvSpPr>
        <p:spPr>
          <a:xfrm>
            <a:off x="1474064" y="4147404"/>
            <a:ext cx="15895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 Request</a:t>
            </a: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770481B7-608F-42CC-A5F6-54429100ECEB}"/>
              </a:ext>
            </a:extLst>
          </p:cNvPr>
          <p:cNvSpPr/>
          <p:nvPr/>
        </p:nvSpPr>
        <p:spPr>
          <a:xfrm>
            <a:off x="6690946" y="4155376"/>
            <a:ext cx="227439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27">
            <a:extLst>
              <a:ext uri="{FF2B5EF4-FFF2-40B4-BE49-F238E27FC236}">
                <a16:creationId xmlns:a16="http://schemas.microsoft.com/office/drawing/2014/main" id="{A57DA5C2-C0B0-41B4-89B6-5EA7B2AA99CE}"/>
              </a:ext>
            </a:extLst>
          </p:cNvPr>
          <p:cNvSpPr/>
          <p:nvPr/>
        </p:nvSpPr>
        <p:spPr>
          <a:xfrm>
            <a:off x="1397864" y="4604604"/>
            <a:ext cx="1793163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4F0EC-5F5D-43FC-AF6E-58ED1AF872EC}"/>
              </a:ext>
            </a:extLst>
          </p:cNvPr>
          <p:cNvSpPr txBox="1"/>
          <p:nvPr/>
        </p:nvSpPr>
        <p:spPr>
          <a:xfrm>
            <a:off x="7062963" y="4365610"/>
            <a:ext cx="153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Site </a:t>
            </a:r>
            <a:br>
              <a:rPr lang="en-US" dirty="0"/>
            </a:br>
            <a:r>
              <a:rPr lang="en-US" dirty="0"/>
              <a:t>Or Application</a:t>
            </a:r>
          </a:p>
        </p:txBody>
      </p:sp>
      <p:pic>
        <p:nvPicPr>
          <p:cNvPr id="10" name="Picture 2" descr="Image result for nginx">
            <a:extLst>
              <a:ext uri="{FF2B5EF4-FFF2-40B4-BE49-F238E27FC236}">
                <a16:creationId xmlns:a16="http://schemas.microsoft.com/office/drawing/2014/main" id="{DCCD577B-4DE8-428E-9D78-D39F933E6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48" y="4225217"/>
            <a:ext cx="894880" cy="8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82A7D-E213-4CAB-8B96-A70BF851CAFF}"/>
              </a:ext>
            </a:extLst>
          </p:cNvPr>
          <p:cNvSpPr txBox="1"/>
          <p:nvPr/>
        </p:nvSpPr>
        <p:spPr>
          <a:xfrm>
            <a:off x="3946688" y="3554059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Reverse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1B03D615-FABC-4CC0-98B2-380B057ABED3}"/>
              </a:ext>
            </a:extLst>
          </p:cNvPr>
          <p:cNvSpPr/>
          <p:nvPr/>
        </p:nvSpPr>
        <p:spPr>
          <a:xfrm>
            <a:off x="178664" y="4071083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Web Browsers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4DAD5CDF-FFD5-4AEF-A72F-88F3F3573D10}"/>
              </a:ext>
            </a:extLst>
          </p:cNvPr>
          <p:cNvSpPr/>
          <p:nvPr/>
        </p:nvSpPr>
        <p:spPr>
          <a:xfrm>
            <a:off x="4862501" y="4140722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4" name="Left Arrow 27">
            <a:extLst>
              <a:ext uri="{FF2B5EF4-FFF2-40B4-BE49-F238E27FC236}">
                <a16:creationId xmlns:a16="http://schemas.microsoft.com/office/drawing/2014/main" id="{4B114A31-6CF1-4793-A7D2-779FE80137E5}"/>
              </a:ext>
            </a:extLst>
          </p:cNvPr>
          <p:cNvSpPr/>
          <p:nvPr/>
        </p:nvSpPr>
        <p:spPr>
          <a:xfrm>
            <a:off x="4786301" y="4597922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D2987-8DCC-40F3-91EB-09FB507A8FAF}"/>
              </a:ext>
            </a:extLst>
          </p:cNvPr>
          <p:cNvSpPr txBox="1"/>
          <p:nvPr/>
        </p:nvSpPr>
        <p:spPr>
          <a:xfrm>
            <a:off x="5565693" y="5952337"/>
            <a:ext cx="188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EEEB6-0379-4C46-9121-1BA999B60116}"/>
              </a:ext>
            </a:extLst>
          </p:cNvPr>
          <p:cNvSpPr txBox="1"/>
          <p:nvPr/>
        </p:nvSpPr>
        <p:spPr>
          <a:xfrm>
            <a:off x="1853427" y="50924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CD1E5-A62A-454C-82BC-BFA2759AE310}"/>
              </a:ext>
            </a:extLst>
          </p:cNvPr>
          <p:cNvSpPr txBox="1"/>
          <p:nvPr/>
        </p:nvSpPr>
        <p:spPr>
          <a:xfrm>
            <a:off x="5138747" y="5154192"/>
            <a:ext cx="15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Encrypted</a:t>
            </a:r>
          </a:p>
        </p:txBody>
      </p:sp>
    </p:spTree>
    <p:extLst>
      <p:ext uri="{BB962C8B-B14F-4D97-AF65-F5344CB8AC3E}">
        <p14:creationId xmlns:p14="http://schemas.microsoft.com/office/powerpoint/2010/main" val="6948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The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626577"/>
            <a:ext cx="7886700" cy="4550386"/>
          </a:xfrm>
        </p:spPr>
        <p:txBody>
          <a:bodyPr>
            <a:normAutofit/>
          </a:bodyPr>
          <a:lstStyle/>
          <a:p>
            <a:r>
              <a:rPr lang="en-US" dirty="0"/>
              <a:t>We must take many steps in protecting website</a:t>
            </a:r>
          </a:p>
          <a:p>
            <a:r>
              <a:rPr lang="en-US" dirty="0"/>
              <a:t>Common methods of attacks</a:t>
            </a:r>
          </a:p>
          <a:p>
            <a:pPr lvl="1"/>
            <a:r>
              <a:rPr lang="en-US" i="1" dirty="0"/>
              <a:t>Directory Traversal</a:t>
            </a:r>
            <a:r>
              <a:rPr lang="en-US" dirty="0"/>
              <a:t>:  using ../../ to go up or down a directory structure.  Can obtain data that is otherwise unavailable</a:t>
            </a:r>
          </a:p>
          <a:p>
            <a:pPr lvl="1"/>
            <a:r>
              <a:rPr lang="en-US" i="1" dirty="0"/>
              <a:t>Form field corruption</a:t>
            </a:r>
            <a:r>
              <a:rPr lang="en-US" dirty="0"/>
              <a:t>: using a websites forms to enter data or purchase items via hidden data fields. If you know what variables are being used to pass data, you can change the values.</a:t>
            </a:r>
          </a:p>
          <a:p>
            <a:pPr lvl="1"/>
            <a:r>
              <a:rPr lang="en-US" i="1" dirty="0"/>
              <a:t>SQL injection: </a:t>
            </a:r>
            <a:r>
              <a:rPr lang="en-US" dirty="0"/>
              <a:t>inject SQL statements (select * from </a:t>
            </a:r>
            <a:r>
              <a:rPr lang="en-US" dirty="0" err="1"/>
              <a:t>lastnames</a:t>
            </a:r>
            <a:r>
              <a:rPr lang="en-US" dirty="0"/>
              <a:t>) to add, edit, or delete data in a database or even execute applications on the webserver.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3886200" cy="48037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Limited the potential damage.</a:t>
            </a:r>
          </a:p>
          <a:p>
            <a:pPr lvl="1"/>
            <a:r>
              <a:rPr lang="en-US" sz="2600" dirty="0"/>
              <a:t>C</a:t>
            </a:r>
            <a:r>
              <a:rPr lang="en-US" sz="2800" dirty="0"/>
              <a:t>onnect to databases with read-only permissions if you are not updating or inserting data. </a:t>
            </a:r>
          </a:p>
          <a:p>
            <a:pPr lvl="1"/>
            <a:r>
              <a:rPr lang="en-US" sz="2800" dirty="0"/>
              <a:t>Validate form fields: verify the data the user typed before proceeding</a:t>
            </a:r>
          </a:p>
          <a:p>
            <a:pPr lvl="1"/>
            <a:r>
              <a:rPr lang="en-US" sz="2800" dirty="0"/>
              <a:t>Run web services with only the minimal level of permissions that is needed. </a:t>
            </a:r>
          </a:p>
          <a:p>
            <a:pPr lvl="1"/>
            <a:r>
              <a:rPr lang="en-US" sz="2800" dirty="0"/>
              <a:t>Use logging so if something does happen.</a:t>
            </a:r>
          </a:p>
          <a:p>
            <a:pPr lvl="1"/>
            <a:r>
              <a:rPr lang="en-US" sz="2800" dirty="0"/>
              <a:t>Use change control</a:t>
            </a:r>
          </a:p>
          <a:p>
            <a:pPr lvl="1"/>
            <a:r>
              <a:rPr lang="en-US" sz="2800" dirty="0"/>
              <a:t>ASSUME EVERYONE IS A BAD ACTOR!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3"/>
          <a:srcRect r="4409"/>
          <a:stretch/>
        </p:blipFill>
        <p:spPr bwMode="auto">
          <a:xfrm>
            <a:off x="4733470" y="2086707"/>
            <a:ext cx="4410530" cy="240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6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EA46-8750-4426-A9F3-EF17E160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CB4CF-C9BC-4881-A90F-28212EA2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5D6F2-23CD-419E-8E08-A89FFD45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E7956-CDF3-41EA-AE79-3C28CE3F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 Stands for Application Programming Interface</a:t>
            </a:r>
          </a:p>
          <a:p>
            <a:r>
              <a:rPr lang="en-US" dirty="0"/>
              <a:t>It is a means to execute code other people wrote in our own programs.</a:t>
            </a:r>
          </a:p>
          <a:p>
            <a:r>
              <a:rPr lang="en-US" dirty="0"/>
              <a:t>API’s provide abstractions. You don’t have to know how it works only how to use the API.</a:t>
            </a:r>
          </a:p>
          <a:p>
            <a:pPr lvl="1"/>
            <a:r>
              <a:rPr lang="en-US" dirty="0"/>
              <a:t>Think driving a car versus being a mechanic.</a:t>
            </a:r>
          </a:p>
          <a:p>
            <a:r>
              <a:rPr lang="en-US" dirty="0"/>
              <a:t>Without API’s we would have to write all our code from scratch every time.</a:t>
            </a:r>
          </a:p>
          <a:p>
            <a:r>
              <a:rPr lang="en-US" dirty="0"/>
              <a:t>Imagine building a house but first you must build your own tools, cut your own wood from trees, make your own nails!</a:t>
            </a:r>
          </a:p>
        </p:txBody>
      </p:sp>
    </p:spTree>
    <p:extLst>
      <p:ext uri="{BB962C8B-B14F-4D97-AF65-F5344CB8AC3E}">
        <p14:creationId xmlns:p14="http://schemas.microsoft.com/office/powerpoint/2010/main" val="111422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333-47BC-4118-A38C-A6CA7380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ADA8-4592-45E2-936C-12128BD2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API is an API which is executed over the HTTP or HTTPS protocols.</a:t>
            </a:r>
          </a:p>
          <a:p>
            <a:r>
              <a:rPr lang="en-US" dirty="0"/>
              <a:t>This allows us to leverage services in the cloud into our own programs, such as: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Text to speech</a:t>
            </a:r>
          </a:p>
          <a:p>
            <a:pPr lvl="1"/>
            <a:r>
              <a:rPr lang="en-US" dirty="0"/>
              <a:t>Video playback</a:t>
            </a:r>
          </a:p>
          <a:p>
            <a:r>
              <a:rPr lang="en-US" dirty="0"/>
              <a:t>Amazon Alexa is a simple device but seems intelligent because it simply is a voice activated means to execute Web API’s in the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1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CF9-A818-43CF-9BB3-5217539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2203-0D24-406B-8240-DCE87C80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is transitioning:</a:t>
            </a:r>
          </a:p>
          <a:p>
            <a:pPr lvl="1"/>
            <a:r>
              <a:rPr lang="en-US" dirty="0"/>
              <a:t>From direct user-based consumption of data</a:t>
            </a:r>
          </a:p>
          <a:p>
            <a:pPr lvl="1"/>
            <a:r>
              <a:rPr lang="en-US" dirty="0"/>
              <a:t>To indirect user-based consumption of data through devices and also direct device-to-device consumption.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Do you read news in your browser or on your phone?</a:t>
            </a:r>
          </a:p>
          <a:p>
            <a:pPr lvl="1"/>
            <a:r>
              <a:rPr lang="en-US" dirty="0"/>
              <a:t>Do check the weather on weather.com or do you ask Alexa?</a:t>
            </a:r>
          </a:p>
        </p:txBody>
      </p:sp>
    </p:spTree>
    <p:extLst>
      <p:ext uri="{BB962C8B-B14F-4D97-AF65-F5344CB8AC3E}">
        <p14:creationId xmlns:p14="http://schemas.microsoft.com/office/powerpoint/2010/main" val="1708716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FC00-3670-47E0-957E-9A6FFC7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BC0D-46F0-4FD3-9A0A-232D75A5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web API embraces the HTTP semantics, it is considered a </a:t>
            </a:r>
            <a:r>
              <a:rPr lang="en-US" b="1" dirty="0"/>
              <a:t>RESTful</a:t>
            </a:r>
            <a:r>
              <a:rPr lang="en-US" dirty="0"/>
              <a:t> API.</a:t>
            </a:r>
          </a:p>
          <a:p>
            <a:r>
              <a:rPr lang="en-US" dirty="0"/>
              <a:t>REST stands for “Representational State Transfer” and is a design pattern for API’s </a:t>
            </a:r>
          </a:p>
          <a:p>
            <a:r>
              <a:rPr lang="en-US" dirty="0"/>
              <a:t>REST design uses URL’s and HTTP Verbs to make the intent clear: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Current Weather in Syracuse, NY:</a:t>
            </a:r>
            <a:br>
              <a:rPr lang="en-US" dirty="0"/>
            </a:br>
            <a:r>
              <a:rPr lang="en-US" sz="2000" b="1" dirty="0"/>
              <a:t>GET http://fudgeweather.com/weather/Syracuse,NY/current</a:t>
            </a:r>
          </a:p>
          <a:p>
            <a:pPr lvl="1"/>
            <a:r>
              <a:rPr lang="en-US" dirty="0"/>
              <a:t>Add Item to shopping cart:</a:t>
            </a:r>
            <a:br>
              <a:rPr lang="en-US" dirty="0"/>
            </a:br>
            <a:r>
              <a:rPr lang="en-US" sz="2000" b="1" dirty="0"/>
              <a:t>POST http://fudgeazon.com/cart?productid=1043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976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D922-ECC6-406F-B3A0-71D55B78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Content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962F-67A4-4478-94B3-FE45526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690689"/>
            <a:ext cx="3859823" cy="4486274"/>
          </a:xfrm>
        </p:spPr>
        <p:txBody>
          <a:bodyPr>
            <a:normAutofit/>
          </a:bodyPr>
          <a:lstStyle/>
          <a:p>
            <a:r>
              <a:rPr lang="en-US" sz="2000" dirty="0"/>
              <a:t>HTML is not a desired content format for Web API’s because another computer is the recipient of the output (as opposed to a user).</a:t>
            </a:r>
          </a:p>
          <a:p>
            <a:r>
              <a:rPr lang="en-US" sz="2000" dirty="0"/>
              <a:t>While HTML **is** machine readable, it mixes data with layout and formatting making it difficult to find the information we wish to extract from the content.</a:t>
            </a:r>
          </a:p>
          <a:p>
            <a:r>
              <a:rPr lang="en-US" sz="2000" dirty="0"/>
              <a:t>In the example there is HTML layout mixed in with the data, making the extraction of data difficult.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7391-F819-48B7-B63B-D0A394A7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51" y="1899138"/>
            <a:ext cx="4005349" cy="69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922A-32DC-4281-A9BE-CB5E380A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74" y="3429000"/>
            <a:ext cx="5014301" cy="2470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3BBE95-6AF6-43CA-8822-692140CD85C3}"/>
              </a:ext>
            </a:extLst>
          </p:cNvPr>
          <p:cNvSpPr/>
          <p:nvPr/>
        </p:nvSpPr>
        <p:spPr>
          <a:xfrm>
            <a:off x="6831623" y="4923692"/>
            <a:ext cx="522690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B949A-CB93-4B48-AB57-5ED82698F74A}"/>
              </a:ext>
            </a:extLst>
          </p:cNvPr>
          <p:cNvSpPr/>
          <p:nvPr/>
        </p:nvSpPr>
        <p:spPr>
          <a:xfrm>
            <a:off x="5207976" y="2214709"/>
            <a:ext cx="1025769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923B0-16A0-49A7-9E98-BFF584667AC8}"/>
              </a:ext>
            </a:extLst>
          </p:cNvPr>
          <p:cNvSpPr/>
          <p:nvPr/>
        </p:nvSpPr>
        <p:spPr>
          <a:xfrm>
            <a:off x="6400800" y="2214709"/>
            <a:ext cx="618391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BFB6C7-6B7A-482B-9B02-2FC2B6425828}"/>
              </a:ext>
            </a:extLst>
          </p:cNvPr>
          <p:cNvSpPr/>
          <p:nvPr/>
        </p:nvSpPr>
        <p:spPr>
          <a:xfrm>
            <a:off x="7354313" y="2214709"/>
            <a:ext cx="857702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F5FA01-A708-4740-B5B7-2557B47FA32A}"/>
              </a:ext>
            </a:extLst>
          </p:cNvPr>
          <p:cNvSpPr/>
          <p:nvPr/>
        </p:nvSpPr>
        <p:spPr>
          <a:xfrm>
            <a:off x="8302870" y="3591291"/>
            <a:ext cx="674076" cy="27732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1D5D8-1CC2-46FE-9460-397AC3455FFE}"/>
              </a:ext>
            </a:extLst>
          </p:cNvPr>
          <p:cNvSpPr/>
          <p:nvPr/>
        </p:nvSpPr>
        <p:spPr>
          <a:xfrm>
            <a:off x="4695092" y="4333214"/>
            <a:ext cx="369278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5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94060A-CC72-49DD-8583-05A39A1B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3" y="3492401"/>
            <a:ext cx="4698870" cy="180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0D922-ECC6-406F-B3A0-71D55B78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Content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962F-67A4-4478-94B3-FE45526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690689"/>
            <a:ext cx="3859823" cy="4486274"/>
          </a:xfrm>
        </p:spPr>
        <p:txBody>
          <a:bodyPr>
            <a:normAutofit/>
          </a:bodyPr>
          <a:lstStyle/>
          <a:p>
            <a:r>
              <a:rPr lang="en-US" sz="2000" dirty="0"/>
              <a:t>XML – the Extensible Markup Language is a machine readable content format similar to HTML. </a:t>
            </a:r>
          </a:p>
          <a:p>
            <a:r>
              <a:rPr lang="en-US" sz="2000" dirty="0"/>
              <a:t>XML allows for the design of schemas so that any data format can be represented. These schemas can then be validated to ensure the content </a:t>
            </a:r>
          </a:p>
          <a:p>
            <a:r>
              <a:rPr lang="en-US" sz="2000" dirty="0"/>
              <a:t>In the example is trivial for a machine to extract the stock information because the XML only contains data and its structure.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7391-F819-48B7-B63B-D0A394A7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899138"/>
            <a:ext cx="4005349" cy="6957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3BBE95-6AF6-43CA-8822-692140CD85C3}"/>
              </a:ext>
            </a:extLst>
          </p:cNvPr>
          <p:cNvSpPr/>
          <p:nvPr/>
        </p:nvSpPr>
        <p:spPr>
          <a:xfrm>
            <a:off x="5837075" y="4238573"/>
            <a:ext cx="522690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B949A-CB93-4B48-AB57-5ED82698F74A}"/>
              </a:ext>
            </a:extLst>
          </p:cNvPr>
          <p:cNvSpPr/>
          <p:nvPr/>
        </p:nvSpPr>
        <p:spPr>
          <a:xfrm>
            <a:off x="5207976" y="2214709"/>
            <a:ext cx="1025769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923B0-16A0-49A7-9E98-BFF584667AC8}"/>
              </a:ext>
            </a:extLst>
          </p:cNvPr>
          <p:cNvSpPr/>
          <p:nvPr/>
        </p:nvSpPr>
        <p:spPr>
          <a:xfrm>
            <a:off x="6400800" y="2214709"/>
            <a:ext cx="618391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BFB6C7-6B7A-482B-9B02-2FC2B6425828}"/>
              </a:ext>
            </a:extLst>
          </p:cNvPr>
          <p:cNvSpPr/>
          <p:nvPr/>
        </p:nvSpPr>
        <p:spPr>
          <a:xfrm>
            <a:off x="7354313" y="2214709"/>
            <a:ext cx="857702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F5FA01-A708-4740-B5B7-2557B47FA32A}"/>
              </a:ext>
            </a:extLst>
          </p:cNvPr>
          <p:cNvSpPr/>
          <p:nvPr/>
        </p:nvSpPr>
        <p:spPr>
          <a:xfrm>
            <a:off x="5720860" y="3726825"/>
            <a:ext cx="674076" cy="27732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1D5D8-1CC2-46FE-9460-397AC3455FFE}"/>
              </a:ext>
            </a:extLst>
          </p:cNvPr>
          <p:cNvSpPr/>
          <p:nvPr/>
        </p:nvSpPr>
        <p:spPr>
          <a:xfrm>
            <a:off x="5624143" y="4522414"/>
            <a:ext cx="530471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40DD3F-4A43-4A48-8129-8462BB1F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29" y="3136542"/>
            <a:ext cx="4486040" cy="1883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0D922-ECC6-406F-B3A0-71D55B78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Content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962F-67A4-4478-94B3-FE45526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690689"/>
            <a:ext cx="3859823" cy="448627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JSON – JavaScript Object Notation is a lightweight data interchange format based on how JavaScript data is serialized to text.</a:t>
            </a:r>
          </a:p>
          <a:p>
            <a:r>
              <a:rPr lang="en-US" sz="2000" dirty="0"/>
              <a:t>The JSON format is more compact than XML and requires little effort for many programming languages to parse (convert from text back into a workable object) easily.</a:t>
            </a:r>
          </a:p>
          <a:p>
            <a:r>
              <a:rPr lang="en-US" sz="2000" dirty="0"/>
              <a:t>In the example is trivial for a machine to extract the stock information because the JSON only contains data and its structure.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7391-F819-48B7-B63B-D0A394A7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899138"/>
            <a:ext cx="4005349" cy="6957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3BBE95-6AF6-43CA-8822-692140CD85C3}"/>
              </a:ext>
            </a:extLst>
          </p:cNvPr>
          <p:cNvSpPr/>
          <p:nvPr/>
        </p:nvSpPr>
        <p:spPr>
          <a:xfrm>
            <a:off x="6543392" y="3950986"/>
            <a:ext cx="522690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B949A-CB93-4B48-AB57-5ED82698F74A}"/>
              </a:ext>
            </a:extLst>
          </p:cNvPr>
          <p:cNvSpPr/>
          <p:nvPr/>
        </p:nvSpPr>
        <p:spPr>
          <a:xfrm>
            <a:off x="5207976" y="2214709"/>
            <a:ext cx="1025769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923B0-16A0-49A7-9E98-BFF584667AC8}"/>
              </a:ext>
            </a:extLst>
          </p:cNvPr>
          <p:cNvSpPr/>
          <p:nvPr/>
        </p:nvSpPr>
        <p:spPr>
          <a:xfrm>
            <a:off x="6400800" y="2214709"/>
            <a:ext cx="618391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BFB6C7-6B7A-482B-9B02-2FC2B6425828}"/>
              </a:ext>
            </a:extLst>
          </p:cNvPr>
          <p:cNvSpPr/>
          <p:nvPr/>
        </p:nvSpPr>
        <p:spPr>
          <a:xfrm>
            <a:off x="7354313" y="2214709"/>
            <a:ext cx="857702" cy="38019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F5FA01-A708-4740-B5B7-2557B47FA32A}"/>
              </a:ext>
            </a:extLst>
          </p:cNvPr>
          <p:cNvSpPr/>
          <p:nvPr/>
        </p:nvSpPr>
        <p:spPr>
          <a:xfrm>
            <a:off x="6372957" y="3429000"/>
            <a:ext cx="674076" cy="277324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1D5D8-1CC2-46FE-9460-397AC3455FFE}"/>
              </a:ext>
            </a:extLst>
          </p:cNvPr>
          <p:cNvSpPr/>
          <p:nvPr/>
        </p:nvSpPr>
        <p:spPr>
          <a:xfrm>
            <a:off x="6340716" y="4205963"/>
            <a:ext cx="455737" cy="25497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World-Wide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System on the Internet for displaying content resources.</a:t>
            </a:r>
          </a:p>
          <a:p>
            <a:r>
              <a:rPr lang="en-US" dirty="0"/>
              <a:t>The world wide web is not the Internet; it is part of it!</a:t>
            </a:r>
          </a:p>
          <a:p>
            <a:r>
              <a:rPr lang="en-US" dirty="0"/>
              <a:t>Built upon open standards</a:t>
            </a:r>
          </a:p>
          <a:p>
            <a:endParaRPr lang="en-US" sz="2800" i="1" dirty="0"/>
          </a:p>
          <a:p>
            <a:r>
              <a:rPr lang="en-US" sz="2800" i="1" dirty="0"/>
              <a:t>INTERESTING STAT</a:t>
            </a:r>
            <a:r>
              <a:rPr lang="en-US" sz="2800" dirty="0"/>
              <a:t>: Half a billion people accessed the internet via their mobile device in 2009!</a:t>
            </a:r>
          </a:p>
          <a:p>
            <a:r>
              <a:rPr lang="en-US" sz="2800" i="1" dirty="0"/>
              <a:t>MORE INTERESTING:  </a:t>
            </a:r>
            <a:r>
              <a:rPr lang="en-US" sz="2800" dirty="0"/>
              <a:t>1.2 billion mobile web users in 2011…roughly 17% of the world population!</a:t>
            </a:r>
            <a:br>
              <a:rPr lang="en-US" sz="2800" dirty="0"/>
            </a:br>
            <a:r>
              <a:rPr lang="en-US" sz="1400" dirty="0"/>
              <a:t>http://mobithinking.com/mobile-marketing-tools/latest-mobile-stats#mobile-internet-access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0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025-111A-4539-8822-05D29AE8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9" y="215132"/>
            <a:ext cx="7886700" cy="1325563"/>
          </a:xfrm>
        </p:spPr>
        <p:txBody>
          <a:bodyPr/>
          <a:lstStyle/>
          <a:p>
            <a:r>
              <a:rPr lang="en-US" dirty="0"/>
              <a:t>Example: Web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9891-03F8-445C-8039-099036F8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" y="1285491"/>
            <a:ext cx="1390396" cy="291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A6E7F-9C71-452F-87FC-02985037A9C4}"/>
              </a:ext>
            </a:extLst>
          </p:cNvPr>
          <p:cNvSpPr txBox="1"/>
          <p:nvPr/>
        </p:nvSpPr>
        <p:spPr>
          <a:xfrm>
            <a:off x="316240" y="4255476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Weather App</a:t>
            </a:r>
            <a:br>
              <a:rPr lang="en-US" dirty="0"/>
            </a:br>
            <a:r>
              <a:rPr lang="en-US" dirty="0"/>
              <a:t>On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98371-00E0-47F3-9A04-9F6068F7B3F7}"/>
              </a:ext>
            </a:extLst>
          </p:cNvPr>
          <p:cNvSpPr/>
          <p:nvPr/>
        </p:nvSpPr>
        <p:spPr>
          <a:xfrm>
            <a:off x="7359162" y="2189285"/>
            <a:ext cx="1600200" cy="1892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fudweather</a:t>
            </a:r>
            <a:endParaRPr lang="en-US" dirty="0"/>
          </a:p>
          <a:p>
            <a:pPr algn="ctr"/>
            <a:r>
              <a:rPr lang="en-US" dirty="0"/>
              <a:t>Web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D3D080-DEE2-4FE4-8EBE-41969200D592}"/>
              </a:ext>
            </a:extLst>
          </p:cNvPr>
          <p:cNvSpPr/>
          <p:nvPr/>
        </p:nvSpPr>
        <p:spPr>
          <a:xfrm>
            <a:off x="1882260" y="2189285"/>
            <a:ext cx="5397771" cy="82647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 http://fudweather.com/San+Francicso,CA/current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D70F58A-1390-408A-8267-6246BFA8269E}"/>
              </a:ext>
            </a:extLst>
          </p:cNvPr>
          <p:cNvSpPr/>
          <p:nvPr/>
        </p:nvSpPr>
        <p:spPr>
          <a:xfrm>
            <a:off x="1882261" y="3147646"/>
            <a:ext cx="5397770" cy="82647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Response: Content-Type: application/json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80943-051A-4D47-BFE3-3E1CE6F2B50B}"/>
              </a:ext>
            </a:extLst>
          </p:cNvPr>
          <p:cNvSpPr txBox="1"/>
          <p:nvPr/>
        </p:nvSpPr>
        <p:spPr>
          <a:xfrm>
            <a:off x="2522685" y="3839977"/>
            <a:ext cx="473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	“temperature” : 19, </a:t>
            </a:r>
          </a:p>
          <a:p>
            <a:r>
              <a:rPr lang="en-US" dirty="0">
                <a:latin typeface="Consolas" panose="020B0609020204030204" pitchFamily="49" charset="0"/>
              </a:rPr>
              <a:t>	“conditions” : “partly-cloudy”,</a:t>
            </a:r>
          </a:p>
          <a:p>
            <a:r>
              <a:rPr lang="en-US" dirty="0">
                <a:latin typeface="Consolas" panose="020B0609020204030204" pitchFamily="49" charset="0"/>
              </a:rPr>
              <a:t>	“tomorrow” : 20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D3EA7-5BE0-4D73-8170-04D7CFA43538}"/>
              </a:ext>
            </a:extLst>
          </p:cNvPr>
          <p:cNvSpPr txBox="1"/>
          <p:nvPr/>
        </p:nvSpPr>
        <p:spPr>
          <a:xfrm>
            <a:off x="1582616" y="5798593"/>
            <a:ext cx="648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Phone App is responsible for calling the API (requesting content) and drawing the API output on the screen</a:t>
            </a:r>
          </a:p>
        </p:txBody>
      </p:sp>
    </p:spTree>
    <p:extLst>
      <p:ext uri="{BB962C8B-B14F-4D97-AF65-F5344CB8AC3E}">
        <p14:creationId xmlns:p14="http://schemas.microsoft.com/office/powerpoint/2010/main" val="3592329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38FC-E9C5-4718-88FB-4C6E9393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Micro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8FEE1-6D54-4ED7-B30E-AB59A083A73D}"/>
              </a:ext>
            </a:extLst>
          </p:cNvPr>
          <p:cNvSpPr/>
          <p:nvPr/>
        </p:nvSpPr>
        <p:spPr>
          <a:xfrm>
            <a:off x="2376980" y="4836870"/>
            <a:ext cx="2051804" cy="874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AC2C18-B51B-4C02-B139-4DC1799F5636}"/>
              </a:ext>
            </a:extLst>
          </p:cNvPr>
          <p:cNvGrpSpPr/>
          <p:nvPr/>
        </p:nvGrpSpPr>
        <p:grpSpPr>
          <a:xfrm>
            <a:off x="2616434" y="4866259"/>
            <a:ext cx="1828194" cy="473976"/>
            <a:chOff x="193650" y="4905305"/>
            <a:chExt cx="2437592" cy="631968"/>
          </a:xfrm>
        </p:grpSpPr>
        <p:sp>
          <p:nvSpPr>
            <p:cNvPr id="11" name="Rectangle 10" descr="Playbook">
              <a:extLst>
                <a:ext uri="{FF2B5EF4-FFF2-40B4-BE49-F238E27FC236}">
                  <a16:creationId xmlns:a16="http://schemas.microsoft.com/office/drawing/2014/main" id="{FA40B17B-3542-41A8-A14D-B9C562CBF3E3}"/>
                </a:ext>
              </a:extLst>
            </p:cNvPr>
            <p:cNvSpPr/>
            <p:nvPr/>
          </p:nvSpPr>
          <p:spPr>
            <a:xfrm>
              <a:off x="193650" y="4905305"/>
              <a:ext cx="631968" cy="631968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785595"/>
                <a:satOff val="-3757"/>
                <a:lumOff val="41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507F4-2D60-48A9-95CA-C7AB718AA768}"/>
                </a:ext>
              </a:extLst>
            </p:cNvPr>
            <p:cNvSpPr txBox="1"/>
            <p:nvPr/>
          </p:nvSpPr>
          <p:spPr>
            <a:xfrm>
              <a:off x="825618" y="5049936"/>
              <a:ext cx="1805624" cy="270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Business Logic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36930-00D6-4F49-8445-94FB544F083E}"/>
              </a:ext>
            </a:extLst>
          </p:cNvPr>
          <p:cNvSpPr/>
          <p:nvPr/>
        </p:nvSpPr>
        <p:spPr>
          <a:xfrm>
            <a:off x="2376437" y="6090761"/>
            <a:ext cx="2051801" cy="584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70CBE1-E659-4550-B0E9-3547E0D1E02C}"/>
              </a:ext>
            </a:extLst>
          </p:cNvPr>
          <p:cNvSpPr/>
          <p:nvPr/>
        </p:nvSpPr>
        <p:spPr>
          <a:xfrm>
            <a:off x="3128405" y="5696883"/>
            <a:ext cx="1354218" cy="2031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D86DBB-EDA9-4C77-BDFA-DB06C44EFE20}"/>
              </a:ext>
            </a:extLst>
          </p:cNvPr>
          <p:cNvGrpSpPr/>
          <p:nvPr/>
        </p:nvGrpSpPr>
        <p:grpSpPr>
          <a:xfrm>
            <a:off x="2647012" y="5280267"/>
            <a:ext cx="1741577" cy="473976"/>
            <a:chOff x="193650" y="5574395"/>
            <a:chExt cx="2322102" cy="631968"/>
          </a:xfrm>
        </p:grpSpPr>
        <p:sp>
          <p:nvSpPr>
            <p:cNvPr id="16" name="Rectangle 15" descr="Download from cloud">
              <a:extLst>
                <a:ext uri="{FF2B5EF4-FFF2-40B4-BE49-F238E27FC236}">
                  <a16:creationId xmlns:a16="http://schemas.microsoft.com/office/drawing/2014/main" id="{ACFF3410-0E72-4296-93B9-5832118D62C4}"/>
                </a:ext>
              </a:extLst>
            </p:cNvPr>
            <p:cNvSpPr/>
            <p:nvPr/>
          </p:nvSpPr>
          <p:spPr>
            <a:xfrm>
              <a:off x="193650" y="5574395"/>
              <a:ext cx="631968" cy="631968"/>
            </a:xfrm>
            <a:prstGeom prst="rect">
              <a:avLst/>
            </a:prstGeom>
            <a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1571189"/>
                <a:satOff val="-7513"/>
                <a:lumOff val="82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075FCA-B2CC-449D-93F1-F5E730E256BB}"/>
                </a:ext>
              </a:extLst>
            </p:cNvPr>
            <p:cNvSpPr txBox="1"/>
            <p:nvPr/>
          </p:nvSpPr>
          <p:spPr>
            <a:xfrm>
              <a:off x="710128" y="5750084"/>
              <a:ext cx="1805624" cy="270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Data Access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311A5C-8DFE-4E89-8A5A-5D52A6B70594}"/>
              </a:ext>
            </a:extLst>
          </p:cNvPr>
          <p:cNvGrpSpPr/>
          <p:nvPr/>
        </p:nvGrpSpPr>
        <p:grpSpPr>
          <a:xfrm>
            <a:off x="2600043" y="6135799"/>
            <a:ext cx="1591206" cy="473976"/>
            <a:chOff x="193650" y="3582212"/>
            <a:chExt cx="2121608" cy="631968"/>
          </a:xfrm>
        </p:grpSpPr>
        <p:sp>
          <p:nvSpPr>
            <p:cNvPr id="19" name="Rectangle 18" descr="Database">
              <a:extLst>
                <a:ext uri="{FF2B5EF4-FFF2-40B4-BE49-F238E27FC236}">
                  <a16:creationId xmlns:a16="http://schemas.microsoft.com/office/drawing/2014/main" id="{B05E8505-DED6-432F-9A0C-09DC77655E93}"/>
                </a:ext>
              </a:extLst>
            </p:cNvPr>
            <p:cNvSpPr/>
            <p:nvPr/>
          </p:nvSpPr>
          <p:spPr>
            <a:xfrm>
              <a:off x="193650" y="3582212"/>
              <a:ext cx="631968" cy="631968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2356783"/>
                <a:satOff val="-11270"/>
                <a:lumOff val="1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3981C-8E68-492A-8042-CBCCB7C2EC7B}"/>
                </a:ext>
              </a:extLst>
            </p:cNvPr>
            <p:cNvSpPr txBox="1"/>
            <p:nvPr/>
          </p:nvSpPr>
          <p:spPr>
            <a:xfrm>
              <a:off x="605790" y="3815457"/>
              <a:ext cx="1709468" cy="274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Database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E452CE-CF14-4565-AA93-5B2DD80FF734}"/>
              </a:ext>
            </a:extLst>
          </p:cNvPr>
          <p:cNvCxnSpPr>
            <a:cxnSpLocks/>
          </p:cNvCxnSpPr>
          <p:nvPr/>
        </p:nvCxnSpPr>
        <p:spPr>
          <a:xfrm>
            <a:off x="2820687" y="5754243"/>
            <a:ext cx="0" cy="329538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9EFA3-1E62-42AE-8BB0-91E15DBFF3E8}"/>
              </a:ext>
            </a:extLst>
          </p:cNvPr>
          <p:cNvSpPr/>
          <p:nvPr/>
        </p:nvSpPr>
        <p:spPr>
          <a:xfrm rot="16200000">
            <a:off x="1707725" y="5097766"/>
            <a:ext cx="874190" cy="35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25C93A-ED2B-4DA3-BC29-87770B1BE094}"/>
              </a:ext>
            </a:extLst>
          </p:cNvPr>
          <p:cNvSpPr/>
          <p:nvPr/>
        </p:nvSpPr>
        <p:spPr>
          <a:xfrm rot="16200000">
            <a:off x="1862926" y="6212863"/>
            <a:ext cx="594983" cy="35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FD8454-8274-4F00-9A56-3CA660685698}"/>
              </a:ext>
            </a:extLst>
          </p:cNvPr>
          <p:cNvGrpSpPr/>
          <p:nvPr/>
        </p:nvGrpSpPr>
        <p:grpSpPr>
          <a:xfrm>
            <a:off x="2379941" y="2614347"/>
            <a:ext cx="2089841" cy="1014692"/>
            <a:chOff x="1611354" y="1643809"/>
            <a:chExt cx="2786454" cy="13529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EC1BC9-26AC-4E2E-91C4-0DDD8A29C415}"/>
                </a:ext>
              </a:extLst>
            </p:cNvPr>
            <p:cNvSpPr/>
            <p:nvPr/>
          </p:nvSpPr>
          <p:spPr>
            <a:xfrm>
              <a:off x="1611354" y="1643809"/>
              <a:ext cx="2786454" cy="135292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600131-81C7-48B8-B20C-11A8D44DA413}"/>
                </a:ext>
              </a:extLst>
            </p:cNvPr>
            <p:cNvGrpSpPr/>
            <p:nvPr/>
          </p:nvGrpSpPr>
          <p:grpSpPr>
            <a:xfrm>
              <a:off x="1887704" y="1683971"/>
              <a:ext cx="2313135" cy="631968"/>
              <a:chOff x="193650" y="4236215"/>
              <a:chExt cx="2313135" cy="631968"/>
            </a:xfrm>
          </p:grpSpPr>
          <p:sp>
            <p:nvSpPr>
              <p:cNvPr id="26" name="Rectangle 25" descr="Bar chart">
                <a:extLst>
                  <a:ext uri="{FF2B5EF4-FFF2-40B4-BE49-F238E27FC236}">
                    <a16:creationId xmlns:a16="http://schemas.microsoft.com/office/drawing/2014/main" id="{CAEA4764-B145-448F-98F7-F3B53A2DF69E}"/>
                  </a:ext>
                </a:extLst>
              </p:cNvPr>
              <p:cNvSpPr/>
              <p:nvPr/>
            </p:nvSpPr>
            <p:spPr>
              <a:xfrm>
                <a:off x="193650" y="4236215"/>
                <a:ext cx="631968" cy="631968"/>
              </a:xfrm>
              <a:prstGeom prst="rect">
                <a:avLst/>
              </a:prstGeom>
              <a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E0BD31-1325-4AFE-B2BD-B9FF41715A73}"/>
                  </a:ext>
                </a:extLst>
              </p:cNvPr>
              <p:cNvSpPr txBox="1"/>
              <p:nvPr/>
            </p:nvSpPr>
            <p:spPr>
              <a:xfrm>
                <a:off x="710128" y="4462850"/>
                <a:ext cx="1796657" cy="2537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algn="ctr" defTabSz="7000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 b="1"/>
                </a:pPr>
                <a:r>
                  <a:rPr lang="en-US" sz="1575" dirty="0"/>
                  <a:t>Presentation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ACC2D8-838F-419A-B557-B59FD0172327}"/>
                </a:ext>
              </a:extLst>
            </p:cNvPr>
            <p:cNvGrpSpPr/>
            <p:nvPr/>
          </p:nvGrpSpPr>
          <p:grpSpPr>
            <a:xfrm>
              <a:off x="1874527" y="2320416"/>
              <a:ext cx="2437592" cy="631968"/>
              <a:chOff x="193650" y="4905305"/>
              <a:chExt cx="2437592" cy="631968"/>
            </a:xfrm>
          </p:grpSpPr>
          <p:sp>
            <p:nvSpPr>
              <p:cNvPr id="29" name="Rectangle 28" descr="Playbook">
                <a:extLst>
                  <a:ext uri="{FF2B5EF4-FFF2-40B4-BE49-F238E27FC236}">
                    <a16:creationId xmlns:a16="http://schemas.microsoft.com/office/drawing/2014/main" id="{1B1F7F38-4D5E-462E-B744-70A71B34266F}"/>
                  </a:ext>
                </a:extLst>
              </p:cNvPr>
              <p:cNvSpPr/>
              <p:nvPr/>
            </p:nvSpPr>
            <p:spPr>
              <a:xfrm>
                <a:off x="193650" y="4905305"/>
                <a:ext cx="631968" cy="631968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5">
                  <a:hueOff val="785595"/>
                  <a:satOff val="-3757"/>
                  <a:lumOff val="41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EA2C2A-1894-4390-9EED-920CE4C29BB8}"/>
                  </a:ext>
                </a:extLst>
              </p:cNvPr>
              <p:cNvSpPr txBox="1"/>
              <p:nvPr/>
            </p:nvSpPr>
            <p:spPr>
              <a:xfrm>
                <a:off x="825618" y="5049936"/>
                <a:ext cx="1805624" cy="2708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algn="ctr" defTabSz="7000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 b="1"/>
                </a:pPr>
                <a:r>
                  <a:rPr lang="en-US" sz="1575" dirty="0"/>
                  <a:t>Business Logic</a:t>
                </a: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E68B7D3-566C-44B1-905E-DF44D23166CF}"/>
              </a:ext>
            </a:extLst>
          </p:cNvPr>
          <p:cNvSpPr/>
          <p:nvPr/>
        </p:nvSpPr>
        <p:spPr>
          <a:xfrm>
            <a:off x="2857158" y="5776248"/>
            <a:ext cx="5934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ODBC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05572B-F10A-425D-9C31-76ACC30CBC46}"/>
              </a:ext>
            </a:extLst>
          </p:cNvPr>
          <p:cNvSpPr/>
          <p:nvPr/>
        </p:nvSpPr>
        <p:spPr>
          <a:xfrm rot="16200000">
            <a:off x="1633005" y="2937387"/>
            <a:ext cx="996860" cy="35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Browser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4846D8-0A14-4520-9084-03DA319ECA60}"/>
              </a:ext>
            </a:extLst>
          </p:cNvPr>
          <p:cNvSpPr/>
          <p:nvPr/>
        </p:nvSpPr>
        <p:spPr>
          <a:xfrm>
            <a:off x="4349722" y="3702710"/>
            <a:ext cx="12053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 REST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E2E829-FEFD-4BE5-A7DF-FB66D3AF75EA}"/>
              </a:ext>
            </a:extLst>
          </p:cNvPr>
          <p:cNvCxnSpPr>
            <a:cxnSpLocks/>
          </p:cNvCxnSpPr>
          <p:nvPr/>
        </p:nvCxnSpPr>
        <p:spPr>
          <a:xfrm>
            <a:off x="3250326" y="3619733"/>
            <a:ext cx="204305" cy="365815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6FDEDA-81A4-4220-871B-08DD65968351}"/>
              </a:ext>
            </a:extLst>
          </p:cNvPr>
          <p:cNvSpPr/>
          <p:nvPr/>
        </p:nvSpPr>
        <p:spPr>
          <a:xfrm rot="16200000">
            <a:off x="4696095" y="2940992"/>
            <a:ext cx="1025314" cy="35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Mobile App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5E87A3-11CD-4CE6-9BFB-D20AAC808DEE}"/>
              </a:ext>
            </a:extLst>
          </p:cNvPr>
          <p:cNvCxnSpPr>
            <a:cxnSpLocks/>
          </p:cNvCxnSpPr>
          <p:nvPr/>
        </p:nvCxnSpPr>
        <p:spPr>
          <a:xfrm flipH="1">
            <a:off x="6134862" y="3672898"/>
            <a:ext cx="288578" cy="276999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446B6AC-93EA-4AEA-9DD2-D875B2F1D880}"/>
              </a:ext>
            </a:extLst>
          </p:cNvPr>
          <p:cNvSpPr/>
          <p:nvPr/>
        </p:nvSpPr>
        <p:spPr>
          <a:xfrm>
            <a:off x="2411358" y="3968814"/>
            <a:ext cx="5150102" cy="5058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6DA4D0-3F9E-46FD-8D6D-6171F8276AEB}"/>
              </a:ext>
            </a:extLst>
          </p:cNvPr>
          <p:cNvGrpSpPr/>
          <p:nvPr/>
        </p:nvGrpSpPr>
        <p:grpSpPr>
          <a:xfrm>
            <a:off x="2450893" y="4015651"/>
            <a:ext cx="2612036" cy="473976"/>
            <a:chOff x="193650" y="4905305"/>
            <a:chExt cx="3482715" cy="631968"/>
          </a:xfrm>
        </p:grpSpPr>
        <p:sp>
          <p:nvSpPr>
            <p:cNvPr id="55" name="Rectangle 54" descr="Playbook">
              <a:extLst>
                <a:ext uri="{FF2B5EF4-FFF2-40B4-BE49-F238E27FC236}">
                  <a16:creationId xmlns:a16="http://schemas.microsoft.com/office/drawing/2014/main" id="{CE51D63C-953A-4C63-8E3C-CA37E19C9D90}"/>
                </a:ext>
              </a:extLst>
            </p:cNvPr>
            <p:cNvSpPr/>
            <p:nvPr/>
          </p:nvSpPr>
          <p:spPr>
            <a:xfrm>
              <a:off x="193650" y="4905305"/>
              <a:ext cx="631968" cy="631968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785595"/>
                <a:satOff val="-3757"/>
                <a:lumOff val="41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A27EA6-03D5-4EE2-8B31-95EF9A0F2635}"/>
                </a:ext>
              </a:extLst>
            </p:cNvPr>
            <p:cNvSpPr txBox="1"/>
            <p:nvPr/>
          </p:nvSpPr>
          <p:spPr>
            <a:xfrm>
              <a:off x="825618" y="5062477"/>
              <a:ext cx="2850747" cy="258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Business Logic Web API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51CCE14-D6CA-40C6-859A-6686F76918A1}"/>
              </a:ext>
            </a:extLst>
          </p:cNvPr>
          <p:cNvSpPr/>
          <p:nvPr/>
        </p:nvSpPr>
        <p:spPr>
          <a:xfrm rot="16200000">
            <a:off x="1908287" y="4046338"/>
            <a:ext cx="505830" cy="35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Web API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079A50-D831-455E-8049-E926DCA31057}"/>
              </a:ext>
            </a:extLst>
          </p:cNvPr>
          <p:cNvGrpSpPr/>
          <p:nvPr/>
        </p:nvGrpSpPr>
        <p:grpSpPr>
          <a:xfrm>
            <a:off x="5453623" y="2603725"/>
            <a:ext cx="2089841" cy="1014692"/>
            <a:chOff x="1611354" y="1643809"/>
            <a:chExt cx="2786454" cy="135292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0573D0-29AF-4685-8211-E5AD1432E0CF}"/>
                </a:ext>
              </a:extLst>
            </p:cNvPr>
            <p:cNvSpPr/>
            <p:nvPr/>
          </p:nvSpPr>
          <p:spPr>
            <a:xfrm>
              <a:off x="1611354" y="1643809"/>
              <a:ext cx="2786454" cy="135292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6DC98D5-58F5-46DC-A63E-0D55875B547F}"/>
                </a:ext>
              </a:extLst>
            </p:cNvPr>
            <p:cNvGrpSpPr/>
            <p:nvPr/>
          </p:nvGrpSpPr>
          <p:grpSpPr>
            <a:xfrm>
              <a:off x="1887704" y="1683971"/>
              <a:ext cx="2313135" cy="631968"/>
              <a:chOff x="193650" y="4236215"/>
              <a:chExt cx="2313135" cy="631968"/>
            </a:xfrm>
          </p:grpSpPr>
          <p:sp>
            <p:nvSpPr>
              <p:cNvPr id="71" name="Rectangle 70" descr="Bar chart">
                <a:extLst>
                  <a:ext uri="{FF2B5EF4-FFF2-40B4-BE49-F238E27FC236}">
                    <a16:creationId xmlns:a16="http://schemas.microsoft.com/office/drawing/2014/main" id="{3B2EA39E-608E-4532-85C1-DCE71EABFC12}"/>
                  </a:ext>
                </a:extLst>
              </p:cNvPr>
              <p:cNvSpPr/>
              <p:nvPr/>
            </p:nvSpPr>
            <p:spPr>
              <a:xfrm>
                <a:off x="193650" y="4236215"/>
                <a:ext cx="631968" cy="631968"/>
              </a:xfrm>
              <a:prstGeom prst="rect">
                <a:avLst/>
              </a:prstGeom>
              <a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14AD23-4983-4294-9D6C-2239341662D3}"/>
                  </a:ext>
                </a:extLst>
              </p:cNvPr>
              <p:cNvSpPr txBox="1"/>
              <p:nvPr/>
            </p:nvSpPr>
            <p:spPr>
              <a:xfrm>
                <a:off x="710128" y="4462850"/>
                <a:ext cx="1796657" cy="2537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algn="ctr" defTabSz="7000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 b="1"/>
                </a:pPr>
                <a:r>
                  <a:rPr lang="en-US" sz="1575" dirty="0"/>
                  <a:t>Presentation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4F2878F-2C18-45C6-9A12-8EA22E901E83}"/>
                </a:ext>
              </a:extLst>
            </p:cNvPr>
            <p:cNvGrpSpPr/>
            <p:nvPr/>
          </p:nvGrpSpPr>
          <p:grpSpPr>
            <a:xfrm>
              <a:off x="1874527" y="2320416"/>
              <a:ext cx="2437592" cy="631968"/>
              <a:chOff x="193650" y="4905305"/>
              <a:chExt cx="2437592" cy="631968"/>
            </a:xfrm>
          </p:grpSpPr>
          <p:sp>
            <p:nvSpPr>
              <p:cNvPr id="69" name="Rectangle 68" descr="Playbook">
                <a:extLst>
                  <a:ext uri="{FF2B5EF4-FFF2-40B4-BE49-F238E27FC236}">
                    <a16:creationId xmlns:a16="http://schemas.microsoft.com/office/drawing/2014/main" id="{166B11C3-BE5F-4A39-A464-0D143F1F5C01}"/>
                  </a:ext>
                </a:extLst>
              </p:cNvPr>
              <p:cNvSpPr/>
              <p:nvPr/>
            </p:nvSpPr>
            <p:spPr>
              <a:xfrm>
                <a:off x="193650" y="4905305"/>
                <a:ext cx="631968" cy="631968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5">
                  <a:hueOff val="785595"/>
                  <a:satOff val="-3757"/>
                  <a:lumOff val="41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38E69E-D608-4D3C-B337-D756E5CDF40D}"/>
                  </a:ext>
                </a:extLst>
              </p:cNvPr>
              <p:cNvSpPr txBox="1"/>
              <p:nvPr/>
            </p:nvSpPr>
            <p:spPr>
              <a:xfrm>
                <a:off x="825618" y="5049936"/>
                <a:ext cx="1805624" cy="2708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algn="ctr" defTabSz="7000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 b="1"/>
                </a:pPr>
                <a:r>
                  <a:rPr lang="en-US" sz="1575" dirty="0"/>
                  <a:t>Business Logic</a:t>
                </a: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597272C-ECDF-4F3C-8903-DB457F6309F6}"/>
              </a:ext>
            </a:extLst>
          </p:cNvPr>
          <p:cNvSpPr/>
          <p:nvPr/>
        </p:nvSpPr>
        <p:spPr>
          <a:xfrm>
            <a:off x="5472636" y="4827510"/>
            <a:ext cx="2051804" cy="874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1EB750-2FB1-49C0-951D-E18C56F774E6}"/>
              </a:ext>
            </a:extLst>
          </p:cNvPr>
          <p:cNvGrpSpPr/>
          <p:nvPr/>
        </p:nvGrpSpPr>
        <p:grpSpPr>
          <a:xfrm>
            <a:off x="5733266" y="4808663"/>
            <a:ext cx="1828194" cy="473976"/>
            <a:chOff x="193650" y="4905305"/>
            <a:chExt cx="2437592" cy="631968"/>
          </a:xfrm>
        </p:grpSpPr>
        <p:sp>
          <p:nvSpPr>
            <p:cNvPr id="81" name="Rectangle 80" descr="Playbook">
              <a:extLst>
                <a:ext uri="{FF2B5EF4-FFF2-40B4-BE49-F238E27FC236}">
                  <a16:creationId xmlns:a16="http://schemas.microsoft.com/office/drawing/2014/main" id="{80F73B3D-F2AF-4FDF-8708-E8F403E92E0E}"/>
                </a:ext>
              </a:extLst>
            </p:cNvPr>
            <p:cNvSpPr/>
            <p:nvPr/>
          </p:nvSpPr>
          <p:spPr>
            <a:xfrm>
              <a:off x="193650" y="4905305"/>
              <a:ext cx="631968" cy="631968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785595"/>
                <a:satOff val="-3757"/>
                <a:lumOff val="41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0026E2-FFA1-4F55-B28B-C53835BB1A9B}"/>
                </a:ext>
              </a:extLst>
            </p:cNvPr>
            <p:cNvSpPr txBox="1"/>
            <p:nvPr/>
          </p:nvSpPr>
          <p:spPr>
            <a:xfrm>
              <a:off x="825618" y="5049936"/>
              <a:ext cx="1805624" cy="270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Business Logic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7F5C27C-97C5-46E7-96B9-0CBEC8EDA44E}"/>
              </a:ext>
            </a:extLst>
          </p:cNvPr>
          <p:cNvSpPr/>
          <p:nvPr/>
        </p:nvSpPr>
        <p:spPr>
          <a:xfrm>
            <a:off x="5474735" y="6090760"/>
            <a:ext cx="2051801" cy="584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4566CC-7771-4F69-AC58-D8583A20E758}"/>
              </a:ext>
            </a:extLst>
          </p:cNvPr>
          <p:cNvSpPr/>
          <p:nvPr/>
        </p:nvSpPr>
        <p:spPr>
          <a:xfrm>
            <a:off x="6226158" y="5615854"/>
            <a:ext cx="1354218" cy="2031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A90B719-B43C-404C-B636-6CBCC7E593A8}"/>
              </a:ext>
            </a:extLst>
          </p:cNvPr>
          <p:cNvGrpSpPr/>
          <p:nvPr/>
        </p:nvGrpSpPr>
        <p:grpSpPr>
          <a:xfrm>
            <a:off x="5744765" y="5199238"/>
            <a:ext cx="1741577" cy="473976"/>
            <a:chOff x="193650" y="5574395"/>
            <a:chExt cx="2322102" cy="631968"/>
          </a:xfrm>
        </p:grpSpPr>
        <p:sp>
          <p:nvSpPr>
            <p:cNvPr id="86" name="Rectangle 85" descr="Download from cloud">
              <a:extLst>
                <a:ext uri="{FF2B5EF4-FFF2-40B4-BE49-F238E27FC236}">
                  <a16:creationId xmlns:a16="http://schemas.microsoft.com/office/drawing/2014/main" id="{5EA46AD8-560D-4C99-94D4-C0F9E518178B}"/>
                </a:ext>
              </a:extLst>
            </p:cNvPr>
            <p:cNvSpPr/>
            <p:nvPr/>
          </p:nvSpPr>
          <p:spPr>
            <a:xfrm>
              <a:off x="193650" y="5574395"/>
              <a:ext cx="631968" cy="631968"/>
            </a:xfrm>
            <a:prstGeom prst="rect">
              <a:avLst/>
            </a:prstGeom>
            <a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1571189"/>
                <a:satOff val="-7513"/>
                <a:lumOff val="82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BCE91E3-6B36-4172-A6C2-DA60837C00B7}"/>
                </a:ext>
              </a:extLst>
            </p:cNvPr>
            <p:cNvSpPr txBox="1"/>
            <p:nvPr/>
          </p:nvSpPr>
          <p:spPr>
            <a:xfrm>
              <a:off x="710128" y="5750084"/>
              <a:ext cx="1805624" cy="270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Data Access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647342-B5A5-45D2-BD78-D2EFB3595BF4}"/>
              </a:ext>
            </a:extLst>
          </p:cNvPr>
          <p:cNvGrpSpPr/>
          <p:nvPr/>
        </p:nvGrpSpPr>
        <p:grpSpPr>
          <a:xfrm>
            <a:off x="5733266" y="6151264"/>
            <a:ext cx="1591206" cy="473976"/>
            <a:chOff x="193650" y="3582212"/>
            <a:chExt cx="2121608" cy="631968"/>
          </a:xfrm>
        </p:grpSpPr>
        <p:sp>
          <p:nvSpPr>
            <p:cNvPr id="89" name="Rectangle 88" descr="Database">
              <a:extLst>
                <a:ext uri="{FF2B5EF4-FFF2-40B4-BE49-F238E27FC236}">
                  <a16:creationId xmlns:a16="http://schemas.microsoft.com/office/drawing/2014/main" id="{33293560-A70A-472E-AF95-1E311518DDF3}"/>
                </a:ext>
              </a:extLst>
            </p:cNvPr>
            <p:cNvSpPr/>
            <p:nvPr/>
          </p:nvSpPr>
          <p:spPr>
            <a:xfrm>
              <a:off x="193650" y="3582212"/>
              <a:ext cx="631968" cy="631968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2356783"/>
                <a:satOff val="-11270"/>
                <a:lumOff val="1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582813-11DE-4733-9D6C-81300E62E16B}"/>
                </a:ext>
              </a:extLst>
            </p:cNvPr>
            <p:cNvSpPr txBox="1"/>
            <p:nvPr/>
          </p:nvSpPr>
          <p:spPr>
            <a:xfrm>
              <a:off x="605790" y="3815457"/>
              <a:ext cx="1709468" cy="274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b="1"/>
              </a:pPr>
              <a:r>
                <a:rPr lang="en-US" sz="1575" dirty="0"/>
                <a:t>Database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77D5BB-9ED3-4A56-ADDF-F231D9CEAB91}"/>
              </a:ext>
            </a:extLst>
          </p:cNvPr>
          <p:cNvCxnSpPr>
            <a:cxnSpLocks/>
          </p:cNvCxnSpPr>
          <p:nvPr/>
        </p:nvCxnSpPr>
        <p:spPr>
          <a:xfrm>
            <a:off x="5918984" y="5710251"/>
            <a:ext cx="0" cy="329538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9E9EB68-497B-40DE-A207-D957A088B546}"/>
              </a:ext>
            </a:extLst>
          </p:cNvPr>
          <p:cNvSpPr/>
          <p:nvPr/>
        </p:nvSpPr>
        <p:spPr>
          <a:xfrm>
            <a:off x="5955640" y="5735031"/>
            <a:ext cx="5934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ODBC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FD2BC8B-98E8-474A-A339-D5AD8DC74D28}"/>
              </a:ext>
            </a:extLst>
          </p:cNvPr>
          <p:cNvSpPr txBox="1"/>
          <p:nvPr/>
        </p:nvSpPr>
        <p:spPr>
          <a:xfrm>
            <a:off x="4681617" y="5119802"/>
            <a:ext cx="4860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62B68-C09C-4D28-8947-4AFAD10A03A2}"/>
              </a:ext>
            </a:extLst>
          </p:cNvPr>
          <p:cNvSpPr/>
          <p:nvPr/>
        </p:nvSpPr>
        <p:spPr>
          <a:xfrm>
            <a:off x="4508803" y="4525218"/>
            <a:ext cx="5541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B3E888D-C3FF-47AF-B1CA-56CDEC8F07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498538" y="4508783"/>
            <a:ext cx="0" cy="318727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BBA884-32FF-4095-8A73-5C1514FEE077}"/>
              </a:ext>
            </a:extLst>
          </p:cNvPr>
          <p:cNvCxnSpPr>
            <a:cxnSpLocks/>
          </p:cNvCxnSpPr>
          <p:nvPr/>
        </p:nvCxnSpPr>
        <p:spPr>
          <a:xfrm>
            <a:off x="3250325" y="4504355"/>
            <a:ext cx="0" cy="318727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DAC1F7D-4333-4AF3-AAFA-9A1ACA4E69C1}"/>
              </a:ext>
            </a:extLst>
          </p:cNvPr>
          <p:cNvSpPr/>
          <p:nvPr/>
        </p:nvSpPr>
        <p:spPr>
          <a:xfrm rot="16200000">
            <a:off x="1106004" y="2955218"/>
            <a:ext cx="996860" cy="350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AAE8AB-5E72-42AC-A99C-51E5B33A657B}"/>
              </a:ext>
            </a:extLst>
          </p:cNvPr>
          <p:cNvSpPr/>
          <p:nvPr/>
        </p:nvSpPr>
        <p:spPr>
          <a:xfrm rot="16200000">
            <a:off x="247870" y="5142737"/>
            <a:ext cx="2720981" cy="350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D2BC8B-98E8-474A-A339-D5AD8DC74D28}"/>
              </a:ext>
            </a:extLst>
          </p:cNvPr>
          <p:cNvSpPr txBox="1"/>
          <p:nvPr/>
        </p:nvSpPr>
        <p:spPr>
          <a:xfrm>
            <a:off x="4681616" y="6065413"/>
            <a:ext cx="4860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B352F-A98F-4B1F-815A-4EB56890CA1B}"/>
              </a:ext>
            </a:extLst>
          </p:cNvPr>
          <p:cNvSpPr/>
          <p:nvPr/>
        </p:nvSpPr>
        <p:spPr>
          <a:xfrm>
            <a:off x="1078388" y="1505684"/>
            <a:ext cx="6860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have a Web API, why not use it for any client whether it be Mobile or Web Browser or Anything else that comes along? Future-Proof your infrastructure!</a:t>
            </a:r>
          </a:p>
        </p:txBody>
      </p:sp>
    </p:spTree>
    <p:extLst>
      <p:ext uri="{BB962C8B-B14F-4D97-AF65-F5344CB8AC3E}">
        <p14:creationId xmlns:p14="http://schemas.microsoft.com/office/powerpoint/2010/main" val="7862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b="1" dirty="0"/>
              <a:t>URL</a:t>
            </a:r>
            <a:r>
              <a:rPr lang="en-US" dirty="0"/>
              <a:t> – Uniform Resource Locator. A global name space which identifies a resource on the web.</a:t>
            </a:r>
          </a:p>
          <a:p>
            <a:r>
              <a:rPr lang="en-US" b="1" dirty="0"/>
              <a:t>HTML</a:t>
            </a:r>
            <a:r>
              <a:rPr lang="en-US" dirty="0"/>
              <a:t> – Hypertext Markup Language. A Markup language for rendering web pages.</a:t>
            </a:r>
          </a:p>
          <a:p>
            <a:r>
              <a:rPr lang="en-US" b="1" dirty="0"/>
              <a:t>Web Server </a:t>
            </a:r>
            <a:r>
              <a:rPr lang="en-US" dirty="0"/>
              <a:t>– A computer on the web which hosts resources.</a:t>
            </a:r>
          </a:p>
          <a:p>
            <a:r>
              <a:rPr lang="en-US" b="1" dirty="0"/>
              <a:t>Web Browser </a:t>
            </a:r>
            <a:r>
              <a:rPr lang="en-US" dirty="0"/>
              <a:t>– A computer on the web which consumes resources </a:t>
            </a:r>
          </a:p>
          <a:p>
            <a:r>
              <a:rPr lang="en-US" b="1" dirty="0"/>
              <a:t>Resource </a:t>
            </a:r>
            <a:r>
              <a:rPr lang="en-US" dirty="0"/>
              <a:t>– content at a URL, hosted on a web server and requested by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245337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63041"/>
            <a:ext cx="7886700" cy="3890356"/>
          </a:xfrm>
        </p:spPr>
        <p:txBody>
          <a:bodyPr>
            <a:normAutofit/>
          </a:bodyPr>
          <a:lstStyle/>
          <a:p>
            <a:r>
              <a:rPr lang="en-US" dirty="0"/>
              <a:t>Clients make requests to web servers, typically using a browser. </a:t>
            </a:r>
          </a:p>
          <a:p>
            <a:pPr lvl="1"/>
            <a:r>
              <a:rPr lang="en-US" dirty="0"/>
              <a:t>The client provides a request method and a URL</a:t>
            </a:r>
          </a:p>
          <a:p>
            <a:r>
              <a:rPr lang="en-US" dirty="0"/>
              <a:t>The web server send a response to the client. In the response is the content based on the URL</a:t>
            </a:r>
          </a:p>
          <a:p>
            <a:pPr lvl="1"/>
            <a:r>
              <a:rPr lang="en-US" dirty="0"/>
              <a:t>The client renders (draws) the content in the web browser</a:t>
            </a:r>
          </a:p>
          <a:p>
            <a:endParaRPr lang="en-US" dirty="0"/>
          </a:p>
        </p:txBody>
      </p:sp>
      <p:pic>
        <p:nvPicPr>
          <p:cNvPr id="7" name="Picture 6" descr="File:Gnome-compu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" y="5424688"/>
            <a:ext cx="1176251" cy="1176251"/>
          </a:xfrm>
          <a:prstGeom prst="rect">
            <a:avLst/>
          </a:prstGeom>
        </p:spPr>
      </p:pic>
      <p:pic>
        <p:nvPicPr>
          <p:cNvPr id="8" name="Picture 7" descr="File:Gnome-computer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53" y="5385836"/>
            <a:ext cx="1176251" cy="117625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02872" y="5353397"/>
            <a:ext cx="4463935" cy="61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Request: GET http://www.syr.edu</a:t>
            </a:r>
          </a:p>
        </p:txBody>
      </p:sp>
      <p:sp>
        <p:nvSpPr>
          <p:cNvPr id="10" name="Left Arrow 9"/>
          <p:cNvSpPr/>
          <p:nvPr/>
        </p:nvSpPr>
        <p:spPr>
          <a:xfrm>
            <a:off x="2202872" y="6012813"/>
            <a:ext cx="4463935" cy="615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Response: Content-Type: HTML</a:t>
            </a:r>
          </a:p>
        </p:txBody>
      </p:sp>
    </p:spTree>
    <p:extLst>
      <p:ext uri="{BB962C8B-B14F-4D97-AF65-F5344CB8AC3E}">
        <p14:creationId xmlns:p14="http://schemas.microsoft.com/office/powerpoint/2010/main" val="32073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5741"/>
          </a:xfrm>
        </p:spPr>
        <p:txBody>
          <a:bodyPr>
            <a:normAutofit/>
          </a:bodyPr>
          <a:lstStyle/>
          <a:p>
            <a:r>
              <a:rPr lang="en-US" dirty="0"/>
              <a:t>The Web at work: The Details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457200" y="1295400"/>
            <a:ext cx="2362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computer</a:t>
            </a:r>
            <a:br>
              <a:rPr lang="en-US" dirty="0"/>
            </a:br>
            <a:r>
              <a:rPr lang="en-US" dirty="0"/>
              <a:t>IP: 192.168.0.55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6400800" y="1219200"/>
            <a:ext cx="23622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br>
              <a:rPr lang="en-US" dirty="0"/>
            </a:br>
            <a:r>
              <a:rPr lang="en-US" dirty="0"/>
              <a:t>IP: 128.230.182.251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648200"/>
            <a:ext cx="16668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3" name="Bent Arrow 182"/>
          <p:cNvSpPr/>
          <p:nvPr/>
        </p:nvSpPr>
        <p:spPr>
          <a:xfrm rot="5400000">
            <a:off x="7429500" y="37719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16200000">
            <a:off x="6210300" y="43815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0"/>
            <a:ext cx="10668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6" name="TextBox 185"/>
          <p:cNvSpPr txBox="1"/>
          <p:nvPr/>
        </p:nvSpPr>
        <p:spPr>
          <a:xfrm>
            <a:off x="1981200" y="3200400"/>
            <a:ext cx="1082925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Browser: </a:t>
            </a:r>
            <a:br>
              <a:rPr lang="en-US" dirty="0"/>
            </a:br>
            <a:r>
              <a:rPr lang="en-US" dirty="0"/>
              <a:t>Connect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48400" y="3124200"/>
            <a:ext cx="79765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81800" y="5181600"/>
            <a:ext cx="218521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File containing HTML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419600"/>
            <a:ext cx="141463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457200" y="6019800"/>
            <a:ext cx="17574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sp>
        <p:nvSpPr>
          <p:cNvPr id="194" name="Right Arrow 193"/>
          <p:cNvSpPr/>
          <p:nvPr/>
        </p:nvSpPr>
        <p:spPr>
          <a:xfrm rot="21401051">
            <a:off x="3283182" y="3658274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0604148">
            <a:off x="3206914" y="4266682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0800"/>
            <a:ext cx="32670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3429000" y="3200400"/>
            <a:ext cx="253563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Send: HTTP GET /ist346/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00400" y="4800600"/>
            <a:ext cx="297183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Recv</a:t>
            </a:r>
            <a:r>
              <a:rPr lang="en-US" dirty="0"/>
              <a:t>: HTTP Response Stream</a:t>
            </a:r>
          </a:p>
        </p:txBody>
      </p:sp>
      <p:sp>
        <p:nvSpPr>
          <p:cNvPr id="199" name="Bent Arrow 198"/>
          <p:cNvSpPr/>
          <p:nvPr/>
        </p:nvSpPr>
        <p:spPr>
          <a:xfrm rot="10800000">
            <a:off x="2209800" y="49530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219200" y="2209800"/>
            <a:ext cx="60144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81600"/>
            <a:ext cx="2995612" cy="14219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02" name="Bent Arrow 201"/>
          <p:cNvSpPr/>
          <p:nvPr/>
        </p:nvSpPr>
        <p:spPr>
          <a:xfrm rot="10800000" flipH="1">
            <a:off x="1066800" y="32766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HTTP, or the Hypertext Transport Protocol is the data transfer protocol of the web.</a:t>
            </a:r>
          </a:p>
          <a:p>
            <a:r>
              <a:rPr lang="en-US" dirty="0"/>
              <a:t>It consists of requests, which contain a  </a:t>
            </a:r>
            <a:r>
              <a:rPr lang="en-US" b="1" dirty="0"/>
              <a:t>verb</a:t>
            </a:r>
            <a:r>
              <a:rPr lang="en-US" dirty="0"/>
              <a:t> and </a:t>
            </a:r>
            <a:r>
              <a:rPr lang="en-US" b="1" dirty="0"/>
              <a:t>URL</a:t>
            </a:r>
            <a:r>
              <a:rPr lang="en-US" dirty="0"/>
              <a:t> and a response, which contains a </a:t>
            </a:r>
            <a:r>
              <a:rPr lang="en-US" b="1" dirty="0"/>
              <a:t>status code </a:t>
            </a:r>
            <a:r>
              <a:rPr lang="en-US" dirty="0"/>
              <a:t>and </a:t>
            </a:r>
            <a:r>
              <a:rPr lang="en-US" b="1" dirty="0"/>
              <a:t>content type</a:t>
            </a:r>
            <a:r>
              <a:rPr lang="en-US" dirty="0"/>
              <a:t>.</a:t>
            </a:r>
          </a:p>
          <a:p>
            <a:r>
              <a:rPr lang="en-US" dirty="0"/>
              <a:t>HTTP is a stateless protocol, which means the current request knows nothing of the previous requests.</a:t>
            </a:r>
          </a:p>
          <a:p>
            <a:r>
              <a:rPr lang="en-US" dirty="0"/>
              <a:t>The well-known port for HTTP is TCP/80</a:t>
            </a:r>
          </a:p>
        </p:txBody>
      </p:sp>
    </p:spTree>
    <p:extLst>
      <p:ext uri="{BB962C8B-B14F-4D97-AF65-F5344CB8AC3E}">
        <p14:creationId xmlns:p14="http://schemas.microsoft.com/office/powerpoint/2010/main" val="2558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in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3953"/>
          </a:xfrm>
        </p:spPr>
        <p:txBody>
          <a:bodyPr/>
          <a:lstStyle/>
          <a:p>
            <a:r>
              <a:rPr lang="en-US" dirty="0"/>
              <a:t>Like SMTP and IMAP, you can use the HTTP protocol directly with telnet: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28" y="3606743"/>
            <a:ext cx="5210902" cy="288647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413164" y="2859578"/>
            <a:ext cx="2335876" cy="407324"/>
          </a:xfrm>
          <a:prstGeom prst="wedgeRoundRectCallout">
            <a:avLst>
              <a:gd name="adj1" fmla="val 100519"/>
              <a:gd name="adj2" fmla="val 2094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214851" y="2859578"/>
            <a:ext cx="2335876" cy="407324"/>
          </a:xfrm>
          <a:prstGeom prst="wedgeRoundRectCallout">
            <a:avLst>
              <a:gd name="adj1" fmla="val -21189"/>
              <a:gd name="adj2" fmla="val 1931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90698" y="4400204"/>
            <a:ext cx="1332808" cy="407324"/>
          </a:xfrm>
          <a:prstGeom prst="wedgeRoundRectCallout">
            <a:avLst>
              <a:gd name="adj1" fmla="val 109142"/>
              <a:gd name="adj2" fmla="val 12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65856" y="5095702"/>
            <a:ext cx="1332808" cy="615142"/>
          </a:xfrm>
          <a:prstGeom prst="wedgeRoundRectCallout">
            <a:avLst>
              <a:gd name="adj1" fmla="val 82323"/>
              <a:gd name="adj2" fmla="val -298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HTML</a:t>
            </a:r>
          </a:p>
        </p:txBody>
      </p:sp>
      <p:sp>
        <p:nvSpPr>
          <p:cNvPr id="10" name="Left Brace 9"/>
          <p:cNvSpPr/>
          <p:nvPr/>
        </p:nvSpPr>
        <p:spPr>
          <a:xfrm>
            <a:off x="1986740" y="4705005"/>
            <a:ext cx="553388" cy="10058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2109</Words>
  <Application>Microsoft Office PowerPoint</Application>
  <PresentationFormat>On-screen Show (4:3)</PresentationFormat>
  <Paragraphs>347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IST346: Web Services and API’s</vt:lpstr>
      <vt:lpstr>Web Services</vt:lpstr>
      <vt:lpstr>But First, The Basics</vt:lpstr>
      <vt:lpstr>The World-Wide Web</vt:lpstr>
      <vt:lpstr>Web Terminology</vt:lpstr>
      <vt:lpstr>How the web works</vt:lpstr>
      <vt:lpstr>The Web at work: The Details</vt:lpstr>
      <vt:lpstr>HTTP </vt:lpstr>
      <vt:lpstr>HTTP Protocol in Action </vt:lpstr>
      <vt:lpstr>HTTP Request and Response</vt:lpstr>
      <vt:lpstr>HTTP Request Verbs</vt:lpstr>
      <vt:lpstr>HTTP Response Status Codes</vt:lpstr>
      <vt:lpstr>HTTP Content Types</vt:lpstr>
      <vt:lpstr>Web Servers</vt:lpstr>
      <vt:lpstr>HTTP Dependent Services</vt:lpstr>
      <vt:lpstr>Webmaster vs. Web Administrator</vt:lpstr>
      <vt:lpstr>Web servers</vt:lpstr>
      <vt:lpstr>Web Architectures</vt:lpstr>
      <vt:lpstr>3 Types Of Web Service Architectures</vt:lpstr>
      <vt:lpstr>Web Scalability –Vertical  (Scale Up Example)</vt:lpstr>
      <vt:lpstr>Web Scalability – Horizontal  (Scale Out: Example)</vt:lpstr>
      <vt:lpstr>Web Scalability –Up and Out (ex)</vt:lpstr>
      <vt:lpstr>HTTP Reverse Proxy</vt:lpstr>
      <vt:lpstr>Reverse Proxies at work</vt:lpstr>
      <vt:lpstr>Websites and Security</vt:lpstr>
      <vt:lpstr>Web Service Security</vt:lpstr>
      <vt:lpstr>TLS – Transport Layer Security</vt:lpstr>
      <vt:lpstr>TLS – how it works on the web</vt:lpstr>
      <vt:lpstr>TLS Termination Proxy</vt:lpstr>
      <vt:lpstr>Protecting content</vt:lpstr>
      <vt:lpstr>Protecting data</vt:lpstr>
      <vt:lpstr>Web API’s</vt:lpstr>
      <vt:lpstr>What is an API?</vt:lpstr>
      <vt:lpstr>A Web API</vt:lpstr>
      <vt:lpstr>Why Web API’s</vt:lpstr>
      <vt:lpstr>RESTful API’s</vt:lpstr>
      <vt:lpstr>Web API Content formats</vt:lpstr>
      <vt:lpstr>XML Content Format</vt:lpstr>
      <vt:lpstr>JSON Content Format</vt:lpstr>
      <vt:lpstr>Example: Web API</vt:lpstr>
      <vt:lpstr>Recall: Micro Services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23</cp:revision>
  <dcterms:created xsi:type="dcterms:W3CDTF">2018-11-08T15:34:09Z</dcterms:created>
  <dcterms:modified xsi:type="dcterms:W3CDTF">2018-11-09T16:12:42Z</dcterms:modified>
</cp:coreProperties>
</file>