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6" r:id="rId2"/>
    <p:sldId id="262" r:id="rId3"/>
    <p:sldId id="271" r:id="rId4"/>
    <p:sldId id="263" r:id="rId5"/>
    <p:sldId id="269" r:id="rId6"/>
    <p:sldId id="270" r:id="rId7"/>
    <p:sldId id="264" r:id="rId8"/>
    <p:sldId id="260" r:id="rId9"/>
    <p:sldId id="272" r:id="rId10"/>
    <p:sldId id="273" r:id="rId11"/>
    <p:sldId id="274" r:id="rId12"/>
    <p:sldId id="275" r:id="rId13"/>
    <p:sldId id="282" r:id="rId14"/>
    <p:sldId id="265" r:id="rId15"/>
    <p:sldId id="268" r:id="rId16"/>
    <p:sldId id="266" r:id="rId17"/>
    <p:sldId id="277" r:id="rId18"/>
    <p:sldId id="267" r:id="rId19"/>
    <p:sldId id="276" r:id="rId20"/>
    <p:sldId id="278" r:id="rId21"/>
    <p:sldId id="279" r:id="rId22"/>
    <p:sldId id="280" r:id="rId23"/>
    <p:sldId id="281" r:id="rId24"/>
    <p:sldId id="283" r:id="rId25"/>
    <p:sldId id="285" r:id="rId26"/>
    <p:sldId id="312" r:id="rId27"/>
    <p:sldId id="286" r:id="rId28"/>
    <p:sldId id="289" r:id="rId29"/>
    <p:sldId id="293" r:id="rId30"/>
    <p:sldId id="311" r:id="rId31"/>
    <p:sldId id="303" r:id="rId32"/>
    <p:sldId id="284"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5" d="100"/>
          <a:sy n="85" d="100"/>
        </p:scale>
        <p:origin x="518"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9E5A37-3D67-4F09-AC08-F418281F69FB}" type="datetimeFigureOut">
              <a:rPr lang="en-US" smtClean="0"/>
              <a:t>10/21/2018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33C691-15E4-4EA5-AE46-2D1A4604EB65}" type="slidenum">
              <a:rPr lang="en-US" smtClean="0"/>
              <a:t>‹#›</a:t>
            </a:fld>
            <a:endParaRPr lang="en-US"/>
          </a:p>
        </p:txBody>
      </p:sp>
    </p:spTree>
    <p:extLst>
      <p:ext uri="{BB962C8B-B14F-4D97-AF65-F5344CB8AC3E}">
        <p14:creationId xmlns:p14="http://schemas.microsoft.com/office/powerpoint/2010/main" val="854452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devopsdictionary.com/wiki/Damon_Edwards" TargetMode="External"/><Relationship Id="rId2" Type="http://schemas.openxmlformats.org/officeDocument/2006/relationships/slide" Target="../slides/slide27.xml"/><Relationship Id="rId1" Type="http://schemas.openxmlformats.org/officeDocument/2006/relationships/notesMaster" Target="../notesMasters/notesMaster1.xml"/><Relationship Id="rId5" Type="http://schemas.openxmlformats.org/officeDocument/2006/relationships/hyperlink" Target="http://devopsdictionary.com/index.php?title=DevOps&amp;action=edit&amp;redlink=1" TargetMode="External"/><Relationship Id="rId4" Type="http://schemas.openxmlformats.org/officeDocument/2006/relationships/hyperlink" Target="http://devopsdictionary.com/index.php?title=John_Willis&amp;action=edit&amp;redlink=1"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8D14DE-E488-4898-9DAD-6800464C8727}" type="slidenum">
              <a:rPr lang="en-US" smtClean="0"/>
              <a:pPr/>
              <a:t>8</a:t>
            </a:fld>
            <a:endParaRPr lang="en-US"/>
          </a:p>
        </p:txBody>
      </p:sp>
    </p:spTree>
    <p:extLst>
      <p:ext uri="{BB962C8B-B14F-4D97-AF65-F5344CB8AC3E}">
        <p14:creationId xmlns:p14="http://schemas.microsoft.com/office/powerpoint/2010/main" val="748046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finally now that we understand how systems come together, how data science products are deployed, and the complexities with managing the process we can now define DevOps because we can see the need for it. </a:t>
            </a:r>
          </a:p>
          <a:p>
            <a:endParaRPr lang="en-US" dirty="0"/>
          </a:p>
        </p:txBody>
      </p:sp>
      <p:sp>
        <p:nvSpPr>
          <p:cNvPr id="4" name="Slide Number Placeholder 3"/>
          <p:cNvSpPr>
            <a:spLocks noGrp="1"/>
          </p:cNvSpPr>
          <p:nvPr>
            <p:ph type="sldNum" sz="quarter" idx="10"/>
          </p:nvPr>
        </p:nvSpPr>
        <p:spPr/>
        <p:txBody>
          <a:bodyPr/>
          <a:lstStyle/>
          <a:p>
            <a:fld id="{3E2FC9AB-7B39-4BAC-9708-E80D5B372A62}" type="slidenum">
              <a:rPr lang="en-US" smtClean="0"/>
              <a:t>25</a:t>
            </a:fld>
            <a:endParaRPr lang="en-US"/>
          </a:p>
        </p:txBody>
      </p:sp>
    </p:spTree>
    <p:extLst>
      <p:ext uri="{BB962C8B-B14F-4D97-AF65-F5344CB8AC3E}">
        <p14:creationId xmlns:p14="http://schemas.microsoft.com/office/powerpoint/2010/main" val="1643250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CAMS</a:t>
            </a:r>
            <a:r>
              <a:rPr lang="en-US" sz="1200" b="0" i="0" kern="1200" dirty="0">
                <a:solidFill>
                  <a:schemeClr val="tx1"/>
                </a:solidFill>
                <a:effectLst/>
                <a:latin typeface="+mn-lt"/>
                <a:ea typeface="+mn-ea"/>
                <a:cs typeface="+mn-cs"/>
              </a:rPr>
              <a:t> was first coined by </a:t>
            </a:r>
            <a:r>
              <a:rPr lang="en-US" sz="1200" b="0" i="0" u="none" strike="noStrike" kern="1200" dirty="0">
                <a:solidFill>
                  <a:schemeClr val="tx1"/>
                </a:solidFill>
                <a:effectLst/>
                <a:latin typeface="+mn-lt"/>
                <a:ea typeface="+mn-ea"/>
                <a:cs typeface="+mn-cs"/>
                <a:hlinkClick r:id="rId3" tooltip="Damon Edwards"/>
              </a:rPr>
              <a:t>Damon Edwards</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4" tooltip="John Willis (page does not exist)"/>
              </a:rPr>
              <a:t>John Willis</a:t>
            </a:r>
            <a:r>
              <a:rPr lang="en-US" sz="1200" b="0" i="0" kern="1200" dirty="0">
                <a:solidFill>
                  <a:schemeClr val="tx1"/>
                </a:solidFill>
                <a:effectLst/>
                <a:latin typeface="+mn-lt"/>
                <a:ea typeface="+mn-ea"/>
                <a:cs typeface="+mn-cs"/>
              </a:rPr>
              <a:t> at </a:t>
            </a:r>
            <a:r>
              <a:rPr lang="en-US" sz="1200" b="0" i="0" kern="1200" dirty="0" err="1">
                <a:solidFill>
                  <a:schemeClr val="tx1"/>
                </a:solidFill>
                <a:effectLst/>
                <a:latin typeface="+mn-lt"/>
                <a:ea typeface="+mn-ea"/>
                <a:cs typeface="+mn-cs"/>
              </a:rPr>
              <a:t>DevOpsDays</a:t>
            </a:r>
            <a:r>
              <a:rPr lang="en-US" sz="1200" b="0" i="0" kern="1200" dirty="0">
                <a:solidFill>
                  <a:schemeClr val="tx1"/>
                </a:solidFill>
                <a:effectLst/>
                <a:latin typeface="+mn-lt"/>
                <a:ea typeface="+mn-ea"/>
                <a:cs typeface="+mn-cs"/>
              </a:rPr>
              <a:t> Mountainview 2010 It is an acronym describing the core values of the </a:t>
            </a:r>
            <a:r>
              <a:rPr lang="en-US" sz="1200" b="0" i="0" u="none" strike="noStrike" kern="1200" dirty="0">
                <a:solidFill>
                  <a:schemeClr val="tx1"/>
                </a:solidFill>
                <a:effectLst/>
                <a:latin typeface="+mn-lt"/>
                <a:ea typeface="+mn-ea"/>
                <a:cs typeface="+mn-cs"/>
                <a:hlinkClick r:id="rId5" tooltip="DevOps (page does not exist)"/>
              </a:rPr>
              <a:t>DevOps Movement</a:t>
            </a:r>
            <a:r>
              <a:rPr lang="en-US" sz="1200" b="0" i="0" kern="1200" dirty="0">
                <a:solidFill>
                  <a:schemeClr val="tx1"/>
                </a:solidFill>
                <a:effectLst/>
                <a:latin typeface="+mn-lt"/>
                <a:ea typeface="+mn-ea"/>
                <a:cs typeface="+mn-cs"/>
              </a:rPr>
              <a:t>: Culture, Automation, Measurement, and Sharing.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[READ</a:t>
            </a:r>
            <a:r>
              <a:rPr lang="en-US" sz="1200" b="0" i="0" kern="1200" baseline="0" dirty="0">
                <a:solidFill>
                  <a:schemeClr val="tx1"/>
                </a:solidFill>
                <a:effectLst/>
                <a:latin typeface="+mn-lt"/>
                <a:ea typeface="+mn-ea"/>
                <a:cs typeface="+mn-cs"/>
              </a:rPr>
              <a:t> BULLETS]</a:t>
            </a:r>
            <a:endParaRPr lang="en-US" dirty="0"/>
          </a:p>
        </p:txBody>
      </p:sp>
      <p:sp>
        <p:nvSpPr>
          <p:cNvPr id="4" name="Slide Number Placeholder 3"/>
          <p:cNvSpPr>
            <a:spLocks noGrp="1"/>
          </p:cNvSpPr>
          <p:nvPr>
            <p:ph type="sldNum" sz="quarter" idx="10"/>
          </p:nvPr>
        </p:nvSpPr>
        <p:spPr/>
        <p:txBody>
          <a:bodyPr/>
          <a:lstStyle/>
          <a:p>
            <a:fld id="{3E2FC9AB-7B39-4BAC-9708-E80D5B372A62}" type="slidenum">
              <a:rPr lang="en-US" smtClean="0"/>
              <a:t>27</a:t>
            </a:fld>
            <a:endParaRPr lang="en-US"/>
          </a:p>
        </p:txBody>
      </p:sp>
    </p:spTree>
    <p:extLst>
      <p:ext uri="{BB962C8B-B14F-4D97-AF65-F5344CB8AC3E}">
        <p14:creationId xmlns:p14="http://schemas.microsoft.com/office/powerpoint/2010/main" val="1862054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Systems thinking</a:t>
            </a:r>
            <a:r>
              <a:rPr lang="en-US" dirty="0"/>
              <a:t>  - imagine your systems as a whole not as parts</a:t>
            </a:r>
          </a:p>
          <a:p>
            <a:r>
              <a:rPr lang="en-US" b="1" dirty="0"/>
              <a:t>Culture of ownership</a:t>
            </a:r>
            <a:r>
              <a:rPr lang="en-US" dirty="0"/>
              <a:t> – over the entire system and process. Everyone on the team has the same vested interest whether you’re a DBA, Developer, Data Scientist, Systems Administrator</a:t>
            </a:r>
          </a:p>
          <a:p>
            <a:r>
              <a:rPr lang="en-US" b="1" dirty="0"/>
              <a:t>Shortening feedback loops</a:t>
            </a:r>
            <a:r>
              <a:rPr lang="en-US" dirty="0"/>
              <a:t> -  take less time to fix problems and achieve goals. Try not to bog yourself down in bureaucracy and process. </a:t>
            </a:r>
          </a:p>
          <a:p>
            <a:r>
              <a:rPr lang="en-US" b="1" dirty="0"/>
              <a:t>Culture of experimentation and learning - </a:t>
            </a:r>
            <a:r>
              <a:rPr lang="en-US" b="0" dirty="0"/>
              <a:t> focus on learning from your mistakes, and setup a technology environment which encourages and supports this.</a:t>
            </a:r>
            <a:endParaRPr lang="en-US" b="1" dirty="0"/>
          </a:p>
          <a:p>
            <a:endParaRPr lang="en-US" dirty="0"/>
          </a:p>
        </p:txBody>
      </p:sp>
      <p:sp>
        <p:nvSpPr>
          <p:cNvPr id="4" name="Slide Number Placeholder 3"/>
          <p:cNvSpPr>
            <a:spLocks noGrp="1"/>
          </p:cNvSpPr>
          <p:nvPr>
            <p:ph type="sldNum" sz="quarter" idx="10"/>
          </p:nvPr>
        </p:nvSpPr>
        <p:spPr/>
        <p:txBody>
          <a:bodyPr/>
          <a:lstStyle/>
          <a:p>
            <a:fld id="{3E2FC9AB-7B39-4BAC-9708-E80D5B372A62}" type="slidenum">
              <a:rPr lang="en-US" smtClean="0"/>
              <a:t>28</a:t>
            </a:fld>
            <a:endParaRPr lang="en-US"/>
          </a:p>
        </p:txBody>
      </p:sp>
    </p:spTree>
    <p:extLst>
      <p:ext uri="{BB962C8B-B14F-4D97-AF65-F5344CB8AC3E}">
        <p14:creationId xmlns:p14="http://schemas.microsoft.com/office/powerpoint/2010/main" val="15644463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 the Infrastructure as Code methodology we our systems </a:t>
            </a:r>
            <a:r>
              <a:rPr lang="en-US" dirty="0"/>
              <a:t>infrastructure as if it were code! </a:t>
            </a:r>
          </a:p>
          <a:p>
            <a:endParaRPr lang="en-US" dirty="0"/>
          </a:p>
          <a:p>
            <a:r>
              <a:rPr lang="en-US" dirty="0"/>
              <a:t>We Store configurations, dependencies and scripts to bootstrap your systems in a source code management (SCM) system like Git.</a:t>
            </a:r>
          </a:p>
          <a:p>
            <a:endParaRPr lang="en-US" dirty="0"/>
          </a:p>
          <a:p>
            <a:r>
              <a:rPr lang="en-US" dirty="0"/>
              <a:t>This allows you set-up and tear down environments and dependencies quickly and easily and deploy your systems in Dev, Test or Production.</a:t>
            </a:r>
          </a:p>
          <a:p>
            <a:endParaRPr lang="en-US" dirty="0"/>
          </a:p>
          <a:p>
            <a:r>
              <a:rPr lang="en-US" dirty="0"/>
              <a:t>In the grand scheme of things the servers (hardware and networks)</a:t>
            </a:r>
            <a:r>
              <a:rPr lang="en-US" baseline="0" dirty="0"/>
              <a:t> </a:t>
            </a:r>
            <a:r>
              <a:rPr lang="en-US" dirty="0"/>
              <a:t>are simply</a:t>
            </a:r>
            <a:r>
              <a:rPr lang="en-US" baseline="0" dirty="0"/>
              <a:t> a commodity or utility and have no strategic value at all.</a:t>
            </a:r>
            <a:endParaRPr lang="en-US" dirty="0"/>
          </a:p>
        </p:txBody>
      </p:sp>
      <p:sp>
        <p:nvSpPr>
          <p:cNvPr id="4" name="Slide Number Placeholder 3"/>
          <p:cNvSpPr>
            <a:spLocks noGrp="1"/>
          </p:cNvSpPr>
          <p:nvPr>
            <p:ph type="sldNum" sz="quarter" idx="10"/>
          </p:nvPr>
        </p:nvSpPr>
        <p:spPr/>
        <p:txBody>
          <a:bodyPr/>
          <a:lstStyle/>
          <a:p>
            <a:fld id="{3E2FC9AB-7B39-4BAC-9708-E80D5B372A62}" type="slidenum">
              <a:rPr lang="en-US" smtClean="0"/>
              <a:t>29</a:t>
            </a:fld>
            <a:endParaRPr lang="en-US"/>
          </a:p>
        </p:txBody>
      </p:sp>
    </p:spTree>
    <p:extLst>
      <p:ext uri="{BB962C8B-B14F-4D97-AF65-F5344CB8AC3E}">
        <p14:creationId xmlns:p14="http://schemas.microsoft.com/office/powerpoint/2010/main" val="4227259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big mantra</a:t>
            </a:r>
            <a:r>
              <a:rPr lang="en-US" baseline="0" dirty="0"/>
              <a:t> of DevOps is “Treat Servers like Cattle, Not Pets”   </a:t>
            </a:r>
            <a:r>
              <a:rPr lang="en-US" dirty="0"/>
              <a:t>It’s important to recognize we’re talking about</a:t>
            </a:r>
            <a:r>
              <a:rPr lang="en-US" baseline="0" dirty="0"/>
              <a:t> HARDWARE here not the applications running on the hardware. We want the underlying infrastructure to be a commodity of storage network and compute . So the when we can design our application so that it is free to scale.  The big internet companies like Google, Facebook, and Yahoo learned this early on.</a:t>
            </a:r>
            <a:endParaRPr lang="en-US" dirty="0"/>
          </a:p>
        </p:txBody>
      </p:sp>
      <p:sp>
        <p:nvSpPr>
          <p:cNvPr id="4" name="Slide Number Placeholder 3"/>
          <p:cNvSpPr>
            <a:spLocks noGrp="1"/>
          </p:cNvSpPr>
          <p:nvPr>
            <p:ph type="sldNum" sz="quarter" idx="10"/>
          </p:nvPr>
        </p:nvSpPr>
        <p:spPr/>
        <p:txBody>
          <a:bodyPr/>
          <a:lstStyle/>
          <a:p>
            <a:fld id="{3E2FC9AB-7B39-4BAC-9708-E80D5B372A62}" type="slidenum">
              <a:rPr lang="en-US" smtClean="0"/>
              <a:t>30</a:t>
            </a:fld>
            <a:endParaRPr lang="en-US"/>
          </a:p>
        </p:txBody>
      </p:sp>
    </p:spTree>
    <p:extLst>
      <p:ext uri="{BB962C8B-B14F-4D97-AF65-F5344CB8AC3E}">
        <p14:creationId xmlns:p14="http://schemas.microsoft.com/office/powerpoint/2010/main" val="2193025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tools which help us execute the philosophy behind DevOps. </a:t>
            </a:r>
          </a:p>
          <a:p>
            <a:endParaRPr lang="en-US" dirty="0"/>
          </a:p>
          <a:p>
            <a:pPr marL="171450" indent="-171450">
              <a:buFontTx/>
              <a:buChar char="-"/>
            </a:pPr>
            <a:r>
              <a:rPr lang="en-US" b="1" dirty="0"/>
              <a:t>Source Code Management </a:t>
            </a:r>
            <a:r>
              <a:rPr lang="en-US" b="0" dirty="0"/>
              <a:t>tools </a:t>
            </a:r>
            <a:r>
              <a:rPr lang="en-US" dirty="0"/>
              <a:t>like </a:t>
            </a:r>
            <a:r>
              <a:rPr lang="en-US" dirty="0" err="1"/>
              <a:t>Git</a:t>
            </a:r>
            <a:r>
              <a:rPr lang="en-US" baseline="0" dirty="0"/>
              <a:t> allow us to work collaboratively, store multiple versions of our code and configurations, manage releases, and track changes to not only our applications but our infrastructure dependencies too.</a:t>
            </a:r>
            <a:br>
              <a:rPr lang="en-US" baseline="0" dirty="0"/>
            </a:br>
            <a:endParaRPr lang="en-US" baseline="0" dirty="0"/>
          </a:p>
          <a:p>
            <a:pPr marL="171450" indent="-171450">
              <a:buFontTx/>
              <a:buChar char="-"/>
            </a:pPr>
            <a:r>
              <a:rPr lang="en-US" b="1" baseline="0" dirty="0"/>
              <a:t>Virtualization  and Containerization </a:t>
            </a:r>
            <a:r>
              <a:rPr lang="en-US" baseline="0" dirty="0"/>
              <a:t>tools are a key component which allows us to treat our servers like cattle, abstracting away an application’s dependencies so that they can be deployed easily to different hardware.</a:t>
            </a:r>
            <a:br>
              <a:rPr lang="en-US" baseline="0" dirty="0"/>
            </a:br>
            <a:endParaRPr lang="en-US" baseline="0" dirty="0"/>
          </a:p>
          <a:p>
            <a:pPr marL="171450" indent="-171450">
              <a:buFontTx/>
              <a:buChar char="-"/>
            </a:pPr>
            <a:r>
              <a:rPr lang="en-US" b="1" baseline="0" dirty="0"/>
              <a:t>Configuration Management </a:t>
            </a:r>
            <a:r>
              <a:rPr lang="en-US" b="0" baseline="0" dirty="0"/>
              <a:t> tools allow us to manage complete environment tools allow us to control and manage an application’s dependencies as a whole. In addition these tools allow us to push changes to existing systems.</a:t>
            </a:r>
          </a:p>
          <a:p>
            <a:pPr marL="171450" indent="-171450">
              <a:buFontTx/>
              <a:buChar char="-"/>
            </a:pPr>
            <a:endParaRPr lang="en-US" b="0" baseline="0" dirty="0"/>
          </a:p>
          <a:p>
            <a:pPr marL="171450" indent="-171450">
              <a:buFontTx/>
              <a:buChar char="-"/>
            </a:pPr>
            <a:r>
              <a:rPr lang="en-US" b="1" baseline="0" dirty="0"/>
              <a:t>Orchestration </a:t>
            </a:r>
            <a:r>
              <a:rPr lang="en-US" b="0" baseline="0" dirty="0"/>
              <a:t>tools are best thought of as the combination of containerization + configuration management. These platforms abstract away the compute, network and storage of your hardware resources into a virtual pool of resources which can be allocated to your application as needed.  Orchestration tools  represent the next logical progression of containerization and configuration management and many of them incorporate such technologies into their platform.</a:t>
            </a:r>
          </a:p>
          <a:p>
            <a:pPr marL="171450" indent="-171450">
              <a:buFontTx/>
              <a:buChar char="-"/>
            </a:pPr>
            <a:endParaRPr lang="en-US" b="0" baseline="0" dirty="0"/>
          </a:p>
          <a:p>
            <a:pPr marL="171450" indent="-171450">
              <a:buFontTx/>
              <a:buChar char="-"/>
            </a:pPr>
            <a:r>
              <a:rPr lang="en-US" b="1" dirty="0"/>
              <a:t>Continuous</a:t>
            </a:r>
            <a:r>
              <a:rPr lang="en-US" b="1" baseline="0" dirty="0"/>
              <a:t> Integration / Continuous Delivery </a:t>
            </a:r>
            <a:r>
              <a:rPr lang="en-US" b="0" baseline="0" dirty="0"/>
              <a:t> tools pick up code commits from source code management tools and execute a task. They can test committed code to ensure no new bugs were introduced, or work with orchestration tools to automatically deploy an application to a test environment for use by beta testers. Likewise, they can even deploy changes into production!</a:t>
            </a:r>
          </a:p>
          <a:p>
            <a:pPr marL="171450" indent="-171450">
              <a:buFontTx/>
              <a:buChar char="-"/>
            </a:pPr>
            <a:endParaRPr lang="en-US" b="0" baseline="0" dirty="0"/>
          </a:p>
          <a:p>
            <a:pPr marL="171450" indent="-171450">
              <a:buFontTx/>
              <a:buChar char="-"/>
            </a:pPr>
            <a:r>
              <a:rPr lang="en-US" b="1" baseline="0" dirty="0"/>
              <a:t>Monitoring / Logging </a:t>
            </a:r>
            <a:r>
              <a:rPr lang="en-US" b="0" baseline="0" dirty="0"/>
              <a:t>– one of the core values of </a:t>
            </a:r>
            <a:r>
              <a:rPr lang="en-US" b="0" baseline="0" dirty="0" err="1"/>
              <a:t>devops</a:t>
            </a:r>
            <a:r>
              <a:rPr lang="en-US" b="0" baseline="0" dirty="0"/>
              <a:t> is measurement, and these tools assist with that.  They help us determine if services crash and why, and can perform auto-restarts. They can collect </a:t>
            </a:r>
            <a:r>
              <a:rPr lang="en-US" b="0" baseline="0" dirty="0" err="1"/>
              <a:t>useage</a:t>
            </a:r>
            <a:r>
              <a:rPr lang="en-US" b="0" baseline="0" dirty="0"/>
              <a:t> data (telemetry) so we can measure how our users interact with our applications – valuable information which can be used to create new features and enhancements.</a:t>
            </a:r>
          </a:p>
          <a:p>
            <a:pPr marL="171450" indent="-171450">
              <a:buFontTx/>
              <a:buChar char="-"/>
            </a:pPr>
            <a:endParaRPr lang="en-US" b="0" baseline="0" dirty="0"/>
          </a:p>
          <a:p>
            <a:pPr marL="171450" indent="-171450">
              <a:buFontTx/>
              <a:buChar char="-"/>
            </a:pPr>
            <a:endParaRPr lang="en-US" b="0" baseline="0" dirty="0"/>
          </a:p>
          <a:p>
            <a:pPr marL="171450" indent="-171450">
              <a:buFontTx/>
              <a:buChar char="-"/>
            </a:pPr>
            <a:r>
              <a:rPr lang="en-US" b="0" baseline="0" dirty="0"/>
              <a:t>ELK </a:t>
            </a:r>
            <a:r>
              <a:rPr lang="en-US" b="0" baseline="0" dirty="0" err="1"/>
              <a:t>Elasticsearch</a:t>
            </a:r>
            <a:r>
              <a:rPr lang="en-US" b="0" baseline="0" dirty="0"/>
              <a:t> </a:t>
            </a:r>
            <a:r>
              <a:rPr lang="en-US" b="0" baseline="0" dirty="0" err="1"/>
              <a:t>Logstash</a:t>
            </a:r>
            <a:r>
              <a:rPr lang="en-US" b="0" baseline="0" dirty="0"/>
              <a:t> </a:t>
            </a:r>
            <a:r>
              <a:rPr lang="en-US" b="0" baseline="0" dirty="0" err="1"/>
              <a:t>Kibana</a:t>
            </a:r>
            <a:endParaRPr lang="en-US" b="1" dirty="0"/>
          </a:p>
        </p:txBody>
      </p:sp>
      <p:sp>
        <p:nvSpPr>
          <p:cNvPr id="4" name="Slide Number Placeholder 3"/>
          <p:cNvSpPr>
            <a:spLocks noGrp="1"/>
          </p:cNvSpPr>
          <p:nvPr>
            <p:ph type="sldNum" sz="quarter" idx="10"/>
          </p:nvPr>
        </p:nvSpPr>
        <p:spPr/>
        <p:txBody>
          <a:bodyPr/>
          <a:lstStyle/>
          <a:p>
            <a:fld id="{3E2FC9AB-7B39-4BAC-9708-E80D5B372A62}" type="slidenum">
              <a:rPr lang="en-US" smtClean="0"/>
              <a:t>31</a:t>
            </a:fld>
            <a:endParaRPr lang="en-US"/>
          </a:p>
        </p:txBody>
      </p:sp>
    </p:spTree>
    <p:extLst>
      <p:ext uri="{BB962C8B-B14F-4D97-AF65-F5344CB8AC3E}">
        <p14:creationId xmlns:p14="http://schemas.microsoft.com/office/powerpoint/2010/main" val="1731589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FE9C2E-F974-4941-96FE-ADEAB769DE0F}" type="datetimeFigureOut">
              <a:rPr lang="en-US" smtClean="0"/>
              <a:t>10/21/2018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62FEF3-F1F1-48B6-A6DB-C8DC28839FBB}" type="slidenum">
              <a:rPr lang="en-US" smtClean="0"/>
              <a:t>‹#›</a:t>
            </a:fld>
            <a:endParaRPr lang="en-US"/>
          </a:p>
        </p:txBody>
      </p:sp>
    </p:spTree>
    <p:extLst>
      <p:ext uri="{BB962C8B-B14F-4D97-AF65-F5344CB8AC3E}">
        <p14:creationId xmlns:p14="http://schemas.microsoft.com/office/powerpoint/2010/main" val="2421094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FE9C2E-F974-4941-96FE-ADEAB769DE0F}" type="datetimeFigureOut">
              <a:rPr lang="en-US" smtClean="0"/>
              <a:t>10/21/2018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62FEF3-F1F1-48B6-A6DB-C8DC28839FBB}" type="slidenum">
              <a:rPr lang="en-US" smtClean="0"/>
              <a:t>‹#›</a:t>
            </a:fld>
            <a:endParaRPr lang="en-US"/>
          </a:p>
        </p:txBody>
      </p:sp>
    </p:spTree>
    <p:extLst>
      <p:ext uri="{BB962C8B-B14F-4D97-AF65-F5344CB8AC3E}">
        <p14:creationId xmlns:p14="http://schemas.microsoft.com/office/powerpoint/2010/main" val="725812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FE9C2E-F974-4941-96FE-ADEAB769DE0F}" type="datetimeFigureOut">
              <a:rPr lang="en-US" smtClean="0"/>
              <a:t>10/21/2018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62FEF3-F1F1-48B6-A6DB-C8DC28839FBB}" type="slidenum">
              <a:rPr lang="en-US" smtClean="0"/>
              <a:t>‹#›</a:t>
            </a:fld>
            <a:endParaRPr lang="en-US"/>
          </a:p>
        </p:txBody>
      </p:sp>
    </p:spTree>
    <p:extLst>
      <p:ext uri="{BB962C8B-B14F-4D97-AF65-F5344CB8AC3E}">
        <p14:creationId xmlns:p14="http://schemas.microsoft.com/office/powerpoint/2010/main" val="450017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FE9C2E-F974-4941-96FE-ADEAB769DE0F}" type="datetimeFigureOut">
              <a:rPr lang="en-US" smtClean="0"/>
              <a:t>10/21/2018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62FEF3-F1F1-48B6-A6DB-C8DC28839FBB}" type="slidenum">
              <a:rPr lang="en-US" smtClean="0"/>
              <a:t>‹#›</a:t>
            </a:fld>
            <a:endParaRPr lang="en-US"/>
          </a:p>
        </p:txBody>
      </p:sp>
    </p:spTree>
    <p:extLst>
      <p:ext uri="{BB962C8B-B14F-4D97-AF65-F5344CB8AC3E}">
        <p14:creationId xmlns:p14="http://schemas.microsoft.com/office/powerpoint/2010/main" val="3671838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37194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FE9C2E-F974-4941-96FE-ADEAB769DE0F}" type="datetimeFigureOut">
              <a:rPr lang="en-US" smtClean="0"/>
              <a:t>10/21/2018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62FEF3-F1F1-48B6-A6DB-C8DC28839FBB}" type="slidenum">
              <a:rPr lang="en-US" smtClean="0"/>
              <a:t>‹#›</a:t>
            </a:fld>
            <a:endParaRPr lang="en-US"/>
          </a:p>
        </p:txBody>
      </p:sp>
    </p:spTree>
    <p:extLst>
      <p:ext uri="{BB962C8B-B14F-4D97-AF65-F5344CB8AC3E}">
        <p14:creationId xmlns:p14="http://schemas.microsoft.com/office/powerpoint/2010/main" val="4233132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FE9C2E-F974-4941-96FE-ADEAB769DE0F}" type="datetimeFigureOut">
              <a:rPr lang="en-US" smtClean="0"/>
              <a:t>10/21/2018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62FEF3-F1F1-48B6-A6DB-C8DC28839FBB}" type="slidenum">
              <a:rPr lang="en-US" smtClean="0"/>
              <a:t>‹#›</a:t>
            </a:fld>
            <a:endParaRPr lang="en-US"/>
          </a:p>
        </p:txBody>
      </p:sp>
    </p:spTree>
    <p:extLst>
      <p:ext uri="{BB962C8B-B14F-4D97-AF65-F5344CB8AC3E}">
        <p14:creationId xmlns:p14="http://schemas.microsoft.com/office/powerpoint/2010/main" val="1870518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FE9C2E-F974-4941-96FE-ADEAB769DE0F}" type="datetimeFigureOut">
              <a:rPr lang="en-US" smtClean="0"/>
              <a:t>10/21/2018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62FEF3-F1F1-48B6-A6DB-C8DC28839FBB}" type="slidenum">
              <a:rPr lang="en-US" smtClean="0"/>
              <a:t>‹#›</a:t>
            </a:fld>
            <a:endParaRPr lang="en-US"/>
          </a:p>
        </p:txBody>
      </p:sp>
    </p:spTree>
    <p:extLst>
      <p:ext uri="{BB962C8B-B14F-4D97-AF65-F5344CB8AC3E}">
        <p14:creationId xmlns:p14="http://schemas.microsoft.com/office/powerpoint/2010/main" val="1098149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FE9C2E-F974-4941-96FE-ADEAB769DE0F}" type="datetimeFigureOut">
              <a:rPr lang="en-US" smtClean="0"/>
              <a:t>10/21/2018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62FEF3-F1F1-48B6-A6DB-C8DC28839FBB}" type="slidenum">
              <a:rPr lang="en-US" smtClean="0"/>
              <a:t>‹#›</a:t>
            </a:fld>
            <a:endParaRPr lang="en-US"/>
          </a:p>
        </p:txBody>
      </p:sp>
    </p:spTree>
    <p:extLst>
      <p:ext uri="{BB962C8B-B14F-4D97-AF65-F5344CB8AC3E}">
        <p14:creationId xmlns:p14="http://schemas.microsoft.com/office/powerpoint/2010/main" val="3363594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4FE9C2E-F974-4941-96FE-ADEAB769DE0F}" type="datetimeFigureOut">
              <a:rPr lang="en-US" smtClean="0"/>
              <a:t>10/21/2018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62FEF3-F1F1-48B6-A6DB-C8DC28839FBB}" type="slidenum">
              <a:rPr lang="en-US" smtClean="0"/>
              <a:t>‹#›</a:t>
            </a:fld>
            <a:endParaRPr lang="en-US"/>
          </a:p>
        </p:txBody>
      </p:sp>
    </p:spTree>
    <p:extLst>
      <p:ext uri="{BB962C8B-B14F-4D97-AF65-F5344CB8AC3E}">
        <p14:creationId xmlns:p14="http://schemas.microsoft.com/office/powerpoint/2010/main" val="4167336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4FE9C2E-F974-4941-96FE-ADEAB769DE0F}" type="datetimeFigureOut">
              <a:rPr lang="en-US" smtClean="0"/>
              <a:t>10/21/2018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62FEF3-F1F1-48B6-A6DB-C8DC28839FBB}" type="slidenum">
              <a:rPr lang="en-US" smtClean="0"/>
              <a:t>‹#›</a:t>
            </a:fld>
            <a:endParaRPr lang="en-US"/>
          </a:p>
        </p:txBody>
      </p:sp>
    </p:spTree>
    <p:extLst>
      <p:ext uri="{BB962C8B-B14F-4D97-AF65-F5344CB8AC3E}">
        <p14:creationId xmlns:p14="http://schemas.microsoft.com/office/powerpoint/2010/main" val="3532969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FE9C2E-F974-4941-96FE-ADEAB769DE0F}" type="datetimeFigureOut">
              <a:rPr lang="en-US" smtClean="0"/>
              <a:t>10/21/2018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62FEF3-F1F1-48B6-A6DB-C8DC28839FBB}" type="slidenum">
              <a:rPr lang="en-US" smtClean="0"/>
              <a:t>‹#›</a:t>
            </a:fld>
            <a:endParaRPr lang="en-US"/>
          </a:p>
        </p:txBody>
      </p:sp>
    </p:spTree>
    <p:extLst>
      <p:ext uri="{BB962C8B-B14F-4D97-AF65-F5344CB8AC3E}">
        <p14:creationId xmlns:p14="http://schemas.microsoft.com/office/powerpoint/2010/main" val="23465675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3263B-1CDC-4A6F-8076-09376E1EFAE8}"/>
              </a:ext>
            </a:extLst>
          </p:cNvPr>
          <p:cNvSpPr>
            <a:spLocks noGrp="1"/>
          </p:cNvSpPr>
          <p:nvPr>
            <p:ph type="ctrTitle"/>
          </p:nvPr>
        </p:nvSpPr>
        <p:spPr/>
        <p:txBody>
          <a:bodyPr/>
          <a:lstStyle/>
          <a:p>
            <a:r>
              <a:rPr lang="en-US" dirty="0"/>
              <a:t>IST346</a:t>
            </a:r>
            <a:br>
              <a:rPr lang="en-US" dirty="0"/>
            </a:br>
            <a:r>
              <a:rPr lang="en-US" dirty="0"/>
              <a:t>Cloud Computing</a:t>
            </a:r>
          </a:p>
        </p:txBody>
      </p:sp>
      <p:sp>
        <p:nvSpPr>
          <p:cNvPr id="3" name="Subtitle 2">
            <a:extLst>
              <a:ext uri="{FF2B5EF4-FFF2-40B4-BE49-F238E27FC236}">
                <a16:creationId xmlns:a16="http://schemas.microsoft.com/office/drawing/2014/main" id="{C283A55D-11AA-4A6B-8C1B-DD74CE711A5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604590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dirty="0"/>
              <a:t>Cloud providers deliver you the development environment for services where the user can develop and run in-house built applications. </a:t>
            </a:r>
          </a:p>
          <a:p>
            <a:r>
              <a:rPr lang="en-US" dirty="0"/>
              <a:t>These services might include an operating system, a programming language execution environment, databases and web servers.</a:t>
            </a:r>
          </a:p>
          <a:p>
            <a:r>
              <a:rPr lang="en-US" dirty="0"/>
              <a:t>Still offers shops flexibility to develop and customize their applications, but requires less of a skillset than IAAS as they no longer need to know how to setup and manage the infrastructure and Operating Systems.</a:t>
            </a:r>
          </a:p>
          <a:p>
            <a:r>
              <a:rPr lang="en-US" dirty="0"/>
              <a:t>Containers in the cloud are an example of PaaS</a:t>
            </a:r>
          </a:p>
          <a:p>
            <a:r>
              <a:rPr lang="en-US" b="1" dirty="0"/>
              <a:t>Sales Pitch: </a:t>
            </a:r>
            <a:r>
              <a:rPr lang="en-US" dirty="0"/>
              <a:t>“We give you a setup so you can install or build your own app. No need to worry about the system administration.”</a:t>
            </a:r>
          </a:p>
          <a:p>
            <a:r>
              <a:rPr lang="en-US" b="1" dirty="0"/>
              <a:t>Examples: </a:t>
            </a:r>
            <a:r>
              <a:rPr lang="en-US" dirty="0"/>
              <a:t>Google App Engine, Heroku, Microsoft Azure App Service, Docker Cloud</a:t>
            </a:r>
          </a:p>
          <a:p>
            <a:endParaRPr lang="en-US" dirty="0"/>
          </a:p>
        </p:txBody>
      </p:sp>
      <p:sp>
        <p:nvSpPr>
          <p:cNvPr id="3" name="Date Placeholder 2"/>
          <p:cNvSpPr>
            <a:spLocks noGrp="1"/>
          </p:cNvSpPr>
          <p:nvPr>
            <p:ph type="dt" sz="half" idx="10"/>
          </p:nvPr>
        </p:nvSpPr>
        <p:spPr/>
        <p:txBody>
          <a:bodyPr/>
          <a:lstStyle/>
          <a:p>
            <a:fld id="{C96E72D8-1BAE-4F1C-9882-E5E0341D8DD6}" type="datetime1">
              <a:rPr lang="en-US" smtClean="0"/>
              <a:t>10/21/2018</a:t>
            </a:fld>
            <a:endParaRPr lang="en-US" dirty="0"/>
          </a:p>
        </p:txBody>
      </p:sp>
      <p:sp>
        <p:nvSpPr>
          <p:cNvPr id="4" name="Footer Placeholder 3"/>
          <p:cNvSpPr>
            <a:spLocks noGrp="1"/>
          </p:cNvSpPr>
          <p:nvPr>
            <p:ph type="ftr" sz="quarter" idx="11"/>
          </p:nvPr>
        </p:nvSpPr>
        <p:spPr/>
        <p:txBody>
          <a:bodyPr/>
          <a:lstStyle/>
          <a:p>
            <a:r>
              <a:rPr lang="en-US"/>
              <a:t>IST346: Info Tech Management &amp; Administration</a:t>
            </a:r>
            <a:endParaRPr lang="en-US" dirty="0"/>
          </a:p>
        </p:txBody>
      </p:sp>
      <p:sp>
        <p:nvSpPr>
          <p:cNvPr id="5" name="Slide Number Placeholder 4"/>
          <p:cNvSpPr>
            <a:spLocks noGrp="1"/>
          </p:cNvSpPr>
          <p:nvPr>
            <p:ph type="sldNum" sz="quarter" idx="12"/>
          </p:nvPr>
        </p:nvSpPr>
        <p:spPr/>
        <p:txBody>
          <a:bodyPr/>
          <a:lstStyle/>
          <a:p>
            <a:fld id="{DF6669D1-DB19-4C99-869C-C84252016461}" type="slidenum">
              <a:rPr lang="en-US" smtClean="0"/>
              <a:pPr/>
              <a:t>10</a:t>
            </a:fld>
            <a:endParaRPr lang="en-US" dirty="0"/>
          </a:p>
        </p:txBody>
      </p:sp>
      <p:sp>
        <p:nvSpPr>
          <p:cNvPr id="6" name="Title 5"/>
          <p:cNvSpPr>
            <a:spLocks noGrp="1"/>
          </p:cNvSpPr>
          <p:nvPr>
            <p:ph type="title"/>
          </p:nvPr>
        </p:nvSpPr>
        <p:spPr/>
        <p:txBody>
          <a:bodyPr/>
          <a:lstStyle/>
          <a:p>
            <a:r>
              <a:rPr lang="en-US" dirty="0"/>
              <a:t>Platform as a Service (PAAS)</a:t>
            </a:r>
          </a:p>
        </p:txBody>
      </p:sp>
    </p:spTree>
    <p:extLst>
      <p:ext uri="{BB962C8B-B14F-4D97-AF65-F5344CB8AC3E}">
        <p14:creationId xmlns:p14="http://schemas.microsoft.com/office/powerpoint/2010/main" val="2302579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a:t>Provides you with access to already developed applications that are running in the cloud.</a:t>
            </a:r>
          </a:p>
          <a:p>
            <a:r>
              <a:rPr lang="en-US" dirty="0"/>
              <a:t>The access is achieved by cloud clients and the cloud users do not manage the infrastructure where the application resides, eliminating with this the way the need to install and run the application on the cloud user’s own computers.</a:t>
            </a:r>
          </a:p>
          <a:p>
            <a:r>
              <a:rPr lang="en-US" dirty="0"/>
              <a:t>This is method requires the least amount of IT skillsets in house, but also reduces or eliminates flexibility and control over how the service should function.</a:t>
            </a:r>
          </a:p>
          <a:p>
            <a:r>
              <a:rPr lang="en-US" b="1" dirty="0"/>
              <a:t>Sales Pitch:</a:t>
            </a:r>
            <a:r>
              <a:rPr lang="en-US" dirty="0"/>
              <a:t> “We give you the apps, all you need to do is your job!”</a:t>
            </a:r>
            <a:endParaRPr lang="en-US" b="1" dirty="0"/>
          </a:p>
          <a:p>
            <a:r>
              <a:rPr lang="en-US" b="1" dirty="0"/>
              <a:t>Examples: </a:t>
            </a:r>
            <a:r>
              <a:rPr lang="en-US" dirty="0"/>
              <a:t>Salesforce.com, Office 365, Google Apps, </a:t>
            </a:r>
            <a:r>
              <a:rPr lang="en-US" dirty="0" err="1"/>
              <a:t>Quickbooks</a:t>
            </a:r>
            <a:r>
              <a:rPr lang="en-US" dirty="0"/>
              <a:t> Pro online, Draw.io</a:t>
            </a:r>
          </a:p>
          <a:p>
            <a:endParaRPr lang="en-US" dirty="0"/>
          </a:p>
        </p:txBody>
      </p:sp>
      <p:sp>
        <p:nvSpPr>
          <p:cNvPr id="3" name="Date Placeholder 2"/>
          <p:cNvSpPr>
            <a:spLocks noGrp="1"/>
          </p:cNvSpPr>
          <p:nvPr>
            <p:ph type="dt" sz="half" idx="10"/>
          </p:nvPr>
        </p:nvSpPr>
        <p:spPr/>
        <p:txBody>
          <a:bodyPr/>
          <a:lstStyle/>
          <a:p>
            <a:fld id="{C96E72D8-1BAE-4F1C-9882-E5E0341D8DD6}" type="datetime1">
              <a:rPr lang="en-US" smtClean="0"/>
              <a:t>10/21/2018</a:t>
            </a:fld>
            <a:endParaRPr lang="en-US" dirty="0"/>
          </a:p>
        </p:txBody>
      </p:sp>
      <p:sp>
        <p:nvSpPr>
          <p:cNvPr id="4" name="Footer Placeholder 3"/>
          <p:cNvSpPr>
            <a:spLocks noGrp="1"/>
          </p:cNvSpPr>
          <p:nvPr>
            <p:ph type="ftr" sz="quarter" idx="11"/>
          </p:nvPr>
        </p:nvSpPr>
        <p:spPr/>
        <p:txBody>
          <a:bodyPr/>
          <a:lstStyle/>
          <a:p>
            <a:r>
              <a:rPr lang="en-US"/>
              <a:t>IST346: Info Tech Management &amp; Administration</a:t>
            </a:r>
            <a:endParaRPr lang="en-US" dirty="0"/>
          </a:p>
        </p:txBody>
      </p:sp>
      <p:sp>
        <p:nvSpPr>
          <p:cNvPr id="5" name="Slide Number Placeholder 4"/>
          <p:cNvSpPr>
            <a:spLocks noGrp="1"/>
          </p:cNvSpPr>
          <p:nvPr>
            <p:ph type="sldNum" sz="quarter" idx="12"/>
          </p:nvPr>
        </p:nvSpPr>
        <p:spPr/>
        <p:txBody>
          <a:bodyPr/>
          <a:lstStyle/>
          <a:p>
            <a:fld id="{DF6669D1-DB19-4C99-869C-C84252016461}" type="slidenum">
              <a:rPr lang="en-US" smtClean="0"/>
              <a:pPr/>
              <a:t>11</a:t>
            </a:fld>
            <a:endParaRPr lang="en-US" dirty="0"/>
          </a:p>
        </p:txBody>
      </p:sp>
      <p:sp>
        <p:nvSpPr>
          <p:cNvPr id="6" name="Title 5"/>
          <p:cNvSpPr>
            <a:spLocks noGrp="1"/>
          </p:cNvSpPr>
          <p:nvPr>
            <p:ph type="title"/>
          </p:nvPr>
        </p:nvSpPr>
        <p:spPr/>
        <p:txBody>
          <a:bodyPr/>
          <a:lstStyle/>
          <a:p>
            <a:r>
              <a:rPr lang="en-US" dirty="0"/>
              <a:t>Software as a Service (SAAS)</a:t>
            </a:r>
          </a:p>
        </p:txBody>
      </p:sp>
    </p:spTree>
    <p:extLst>
      <p:ext uri="{BB962C8B-B14F-4D97-AF65-F5344CB8AC3E}">
        <p14:creationId xmlns:p14="http://schemas.microsoft.com/office/powerpoint/2010/main" val="3314631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3379" y="1524000"/>
            <a:ext cx="8237221" cy="5257800"/>
          </a:xfrm>
        </p:spPr>
      </p:pic>
      <p:sp>
        <p:nvSpPr>
          <p:cNvPr id="3" name="Date Placeholder 2"/>
          <p:cNvSpPr>
            <a:spLocks noGrp="1"/>
          </p:cNvSpPr>
          <p:nvPr>
            <p:ph type="dt" sz="half" idx="10"/>
          </p:nvPr>
        </p:nvSpPr>
        <p:spPr/>
        <p:txBody>
          <a:bodyPr/>
          <a:lstStyle/>
          <a:p>
            <a:fld id="{C96E72D8-1BAE-4F1C-9882-E5E0341D8DD6}" type="datetime1">
              <a:rPr lang="en-US" smtClean="0"/>
              <a:t>10/21/2018</a:t>
            </a:fld>
            <a:endParaRPr lang="en-US" dirty="0"/>
          </a:p>
        </p:txBody>
      </p:sp>
      <p:sp>
        <p:nvSpPr>
          <p:cNvPr id="4" name="Footer Placeholder 3"/>
          <p:cNvSpPr>
            <a:spLocks noGrp="1"/>
          </p:cNvSpPr>
          <p:nvPr>
            <p:ph type="ftr" sz="quarter" idx="11"/>
          </p:nvPr>
        </p:nvSpPr>
        <p:spPr/>
        <p:txBody>
          <a:bodyPr/>
          <a:lstStyle/>
          <a:p>
            <a:r>
              <a:rPr lang="en-US"/>
              <a:t>IST346: Info Tech Management &amp; Administration</a:t>
            </a:r>
            <a:endParaRPr lang="en-US" dirty="0"/>
          </a:p>
        </p:txBody>
      </p:sp>
      <p:sp>
        <p:nvSpPr>
          <p:cNvPr id="5" name="Slide Number Placeholder 4"/>
          <p:cNvSpPr>
            <a:spLocks noGrp="1"/>
          </p:cNvSpPr>
          <p:nvPr>
            <p:ph type="sldNum" sz="quarter" idx="12"/>
          </p:nvPr>
        </p:nvSpPr>
        <p:spPr/>
        <p:txBody>
          <a:bodyPr/>
          <a:lstStyle/>
          <a:p>
            <a:fld id="{DF6669D1-DB19-4C99-869C-C84252016461}" type="slidenum">
              <a:rPr lang="en-US" smtClean="0"/>
              <a:pPr/>
              <a:t>12</a:t>
            </a:fld>
            <a:endParaRPr lang="en-US" dirty="0"/>
          </a:p>
        </p:txBody>
      </p:sp>
      <p:sp>
        <p:nvSpPr>
          <p:cNvPr id="6" name="Title 5"/>
          <p:cNvSpPr>
            <a:spLocks noGrp="1"/>
          </p:cNvSpPr>
          <p:nvPr>
            <p:ph type="title"/>
          </p:nvPr>
        </p:nvSpPr>
        <p:spPr/>
        <p:txBody>
          <a:bodyPr/>
          <a:lstStyle/>
          <a:p>
            <a:r>
              <a:rPr lang="en-US" dirty="0"/>
              <a:t>Cloud Service Models Comparison</a:t>
            </a:r>
          </a:p>
        </p:txBody>
      </p:sp>
    </p:spTree>
    <p:extLst>
      <p:ext uri="{BB962C8B-B14F-4D97-AF65-F5344CB8AC3E}">
        <p14:creationId xmlns:p14="http://schemas.microsoft.com/office/powerpoint/2010/main" val="11749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9C6E4-1650-4AFE-9C7D-F0CF1539B3BD}"/>
              </a:ext>
            </a:extLst>
          </p:cNvPr>
          <p:cNvSpPr>
            <a:spLocks noGrp="1"/>
          </p:cNvSpPr>
          <p:nvPr>
            <p:ph type="title"/>
          </p:nvPr>
        </p:nvSpPr>
        <p:spPr/>
        <p:txBody>
          <a:bodyPr/>
          <a:lstStyle/>
          <a:p>
            <a:r>
              <a:rPr lang="en-US" dirty="0"/>
              <a:t>Other Models</a:t>
            </a:r>
          </a:p>
        </p:txBody>
      </p:sp>
      <p:sp>
        <p:nvSpPr>
          <p:cNvPr id="3" name="Content Placeholder 2">
            <a:extLst>
              <a:ext uri="{FF2B5EF4-FFF2-40B4-BE49-F238E27FC236}">
                <a16:creationId xmlns:a16="http://schemas.microsoft.com/office/drawing/2014/main" id="{65DD63AD-7344-468C-B035-19189D497F28}"/>
              </a:ext>
            </a:extLst>
          </p:cNvPr>
          <p:cNvSpPr>
            <a:spLocks noGrp="1"/>
          </p:cNvSpPr>
          <p:nvPr>
            <p:ph idx="1"/>
          </p:nvPr>
        </p:nvSpPr>
        <p:spPr/>
        <p:txBody>
          <a:bodyPr/>
          <a:lstStyle/>
          <a:p>
            <a:r>
              <a:rPr lang="en-US" b="1" dirty="0" err="1"/>
              <a:t>FaaS</a:t>
            </a:r>
            <a:r>
              <a:rPr lang="en-US" b="1" dirty="0"/>
              <a:t> </a:t>
            </a:r>
            <a:r>
              <a:rPr lang="en-US" dirty="0"/>
              <a:t>– Functions as a Service / Serverless computing.</a:t>
            </a:r>
          </a:p>
          <a:p>
            <a:pPr lvl="1"/>
            <a:r>
              <a:rPr lang="en-US" dirty="0"/>
              <a:t>Run your code in the cloud without the worry of managing IaaS or even PaaS / Containers</a:t>
            </a:r>
          </a:p>
          <a:p>
            <a:pPr lvl="1"/>
            <a:r>
              <a:rPr lang="en-US" dirty="0"/>
              <a:t>Ideal for microservices </a:t>
            </a:r>
            <a:r>
              <a:rPr lang="en-US" dirty="0" err="1"/>
              <a:t>architecures</a:t>
            </a:r>
            <a:endParaRPr lang="en-US" dirty="0"/>
          </a:p>
          <a:p>
            <a:pPr lvl="1"/>
            <a:r>
              <a:rPr lang="en-US" b="1" dirty="0"/>
              <a:t>Examples:</a:t>
            </a:r>
            <a:r>
              <a:rPr lang="en-US" dirty="0"/>
              <a:t> AWS Lambda, </a:t>
            </a:r>
            <a:r>
              <a:rPr lang="en-US" dirty="0" err="1"/>
              <a:t>OpenFaaS</a:t>
            </a:r>
            <a:r>
              <a:rPr lang="en-US" dirty="0"/>
              <a:t>, Google Cloud Functions</a:t>
            </a:r>
          </a:p>
          <a:p>
            <a:r>
              <a:rPr lang="en-US" b="1" dirty="0" err="1"/>
              <a:t>DaaS</a:t>
            </a:r>
            <a:r>
              <a:rPr lang="en-US" dirty="0"/>
              <a:t> – Desktop as a Service </a:t>
            </a:r>
          </a:p>
          <a:p>
            <a:pPr lvl="1"/>
            <a:r>
              <a:rPr lang="en-US" dirty="0"/>
              <a:t>Cloud-based VDI (Virtual desktop infrastructure)</a:t>
            </a:r>
          </a:p>
          <a:p>
            <a:pPr lvl="1"/>
            <a:r>
              <a:rPr lang="en-US" b="1" dirty="0"/>
              <a:t>Examples: </a:t>
            </a:r>
            <a:r>
              <a:rPr lang="en-US" dirty="0"/>
              <a:t>Mac-In-Cloud, Windows Virtual Desktop, VMWare Workspaces</a:t>
            </a:r>
          </a:p>
        </p:txBody>
      </p:sp>
    </p:spTree>
    <p:extLst>
      <p:ext uri="{BB962C8B-B14F-4D97-AF65-F5344CB8AC3E}">
        <p14:creationId xmlns:p14="http://schemas.microsoft.com/office/powerpoint/2010/main" val="4197525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Cloud and D.R.</a:t>
            </a:r>
            <a:br>
              <a:rPr lang="en-US" dirty="0"/>
            </a:br>
            <a:r>
              <a:rPr lang="en-US" dirty="0"/>
              <a:t>(Disaster Recovery)</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93689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0" indent="0">
              <a:buNone/>
            </a:pPr>
            <a:r>
              <a:rPr lang="en-US" dirty="0"/>
              <a:t>The Claim:</a:t>
            </a:r>
          </a:p>
          <a:p>
            <a:pPr marL="0" indent="0">
              <a:buNone/>
            </a:pPr>
            <a:r>
              <a:rPr lang="en-US" dirty="0"/>
              <a:t>“Cloud Computing delivers faster recovery times and multi-site availability at a fraction of the cost of conventional disaster recovery.”</a:t>
            </a:r>
          </a:p>
          <a:p>
            <a:pPr marL="0" indent="0">
              <a:buNone/>
            </a:pPr>
            <a:endParaRPr lang="en-US" dirty="0"/>
          </a:p>
          <a:p>
            <a:r>
              <a:rPr lang="en-US" dirty="0"/>
              <a:t>Can provide bare-metal recovery that includes all services and data</a:t>
            </a:r>
          </a:p>
          <a:p>
            <a:r>
              <a:rPr lang="en-US" dirty="0"/>
              <a:t>Ability for more rapid recovery than typical failover sites</a:t>
            </a:r>
          </a:p>
          <a:p>
            <a:r>
              <a:rPr lang="en-US" dirty="0"/>
              <a:t>Potential for automated failover</a:t>
            </a:r>
          </a:p>
          <a:p>
            <a:r>
              <a:rPr lang="en-US" dirty="0"/>
              <a:t>Allows for backing up of data off site</a:t>
            </a:r>
          </a:p>
          <a:p>
            <a:r>
              <a:rPr lang="en-US" dirty="0"/>
              <a:t>Increased mobility, you can connect to “the cloud” from anywhere.</a:t>
            </a:r>
          </a:p>
        </p:txBody>
      </p:sp>
      <p:sp>
        <p:nvSpPr>
          <p:cNvPr id="6" name="Title 5"/>
          <p:cNvSpPr>
            <a:spLocks noGrp="1"/>
          </p:cNvSpPr>
          <p:nvPr>
            <p:ph type="title"/>
          </p:nvPr>
        </p:nvSpPr>
        <p:spPr/>
        <p:txBody>
          <a:bodyPr/>
          <a:lstStyle/>
          <a:p>
            <a:r>
              <a:rPr lang="en-US" dirty="0"/>
              <a:t>DR sites in the Cloud</a:t>
            </a:r>
          </a:p>
        </p:txBody>
      </p:sp>
    </p:spTree>
    <p:extLst>
      <p:ext uri="{BB962C8B-B14F-4D97-AF65-F5344CB8AC3E}">
        <p14:creationId xmlns:p14="http://schemas.microsoft.com/office/powerpoint/2010/main" val="427675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normAutofit fontScale="92500" lnSpcReduction="10000"/>
          </a:bodyPr>
          <a:lstStyle/>
          <a:p>
            <a:r>
              <a:rPr lang="en-US" dirty="0"/>
              <a:t>Hot site - commercial disaster recovery service that allows a business to continue computer and network operations in the event of a computer or equipment disaster.</a:t>
            </a:r>
          </a:p>
          <a:p>
            <a:r>
              <a:rPr lang="en-US" dirty="0"/>
              <a:t>Example: If an enterprise's data center becomes inoperable, they can quickly switch all data processing operations to a hot site with little to no downtime.</a:t>
            </a:r>
          </a:p>
          <a:p>
            <a:r>
              <a:rPr lang="en-US" dirty="0"/>
              <a:t>Provides complete duplication of primary environment and will be available at all times.</a:t>
            </a:r>
          </a:p>
          <a:p>
            <a:r>
              <a:rPr lang="en-US" dirty="0"/>
              <a:t>More expensive, but faster to recover a business in the event of a disaster.</a:t>
            </a:r>
          </a:p>
        </p:txBody>
      </p:sp>
      <p:sp>
        <p:nvSpPr>
          <p:cNvPr id="4" name="Date Placeholder 3"/>
          <p:cNvSpPr>
            <a:spLocks noGrp="1"/>
          </p:cNvSpPr>
          <p:nvPr>
            <p:ph type="dt" sz="half" idx="10"/>
          </p:nvPr>
        </p:nvSpPr>
        <p:spPr/>
        <p:txBody>
          <a:bodyPr/>
          <a:lstStyle/>
          <a:p>
            <a:fld id="{83F2E8B2-7409-47C2-9753-F3C5B0ABCF55}" type="datetime1">
              <a:rPr lang="en-US" smtClean="0"/>
              <a:t>10/21/2018</a:t>
            </a:fld>
            <a:endParaRPr lang="en-US"/>
          </a:p>
        </p:txBody>
      </p:sp>
      <p:sp>
        <p:nvSpPr>
          <p:cNvPr id="5" name="Footer Placeholder 4"/>
          <p:cNvSpPr>
            <a:spLocks noGrp="1"/>
          </p:cNvSpPr>
          <p:nvPr>
            <p:ph type="ftr" sz="quarter" idx="11"/>
          </p:nvPr>
        </p:nvSpPr>
        <p:spPr/>
        <p:txBody>
          <a:bodyPr/>
          <a:lstStyle/>
          <a:p>
            <a:r>
              <a:rPr lang="en-US"/>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16</a:t>
            </a:fld>
            <a:endParaRPr lang="en-US"/>
          </a:p>
        </p:txBody>
      </p:sp>
      <p:sp>
        <p:nvSpPr>
          <p:cNvPr id="7" name="Title 6"/>
          <p:cNvSpPr>
            <a:spLocks noGrp="1"/>
          </p:cNvSpPr>
          <p:nvPr>
            <p:ph type="title"/>
          </p:nvPr>
        </p:nvSpPr>
        <p:spPr/>
        <p:txBody>
          <a:bodyPr/>
          <a:lstStyle/>
          <a:p>
            <a:r>
              <a:rPr lang="en-US" dirty="0"/>
              <a:t>Hot Sites</a:t>
            </a:r>
          </a:p>
        </p:txBody>
      </p:sp>
    </p:spTree>
    <p:extLst>
      <p:ext uri="{BB962C8B-B14F-4D97-AF65-F5344CB8AC3E}">
        <p14:creationId xmlns:p14="http://schemas.microsoft.com/office/powerpoint/2010/main" val="820905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a:t>A warm site is backup site that is setup similar to a hot site, but requires work to render it functional in the event of a disaster.</a:t>
            </a:r>
          </a:p>
          <a:p>
            <a:r>
              <a:rPr lang="en-US" dirty="0"/>
              <a:t>Backup environment are not constantly operational or processing.  Also may require networking changes to redirect server/service requests to the backup site.</a:t>
            </a:r>
          </a:p>
          <a:p>
            <a:r>
              <a:rPr lang="en-US" dirty="0"/>
              <a:t>Requires intervention and cannot accomplish seamless failover, but cheaper to employ than a hot site.</a:t>
            </a:r>
          </a:p>
          <a:p>
            <a:r>
              <a:rPr lang="en-US" dirty="0"/>
              <a:t>While they don’t offer immediate failover, warm sites are typically easier to maintain than hot sites due to lack need for real-time replication or complex networking schemes.</a:t>
            </a:r>
          </a:p>
        </p:txBody>
      </p:sp>
      <p:sp>
        <p:nvSpPr>
          <p:cNvPr id="6" name="Title 5"/>
          <p:cNvSpPr>
            <a:spLocks noGrp="1"/>
          </p:cNvSpPr>
          <p:nvPr>
            <p:ph type="title"/>
          </p:nvPr>
        </p:nvSpPr>
        <p:spPr/>
        <p:txBody>
          <a:bodyPr/>
          <a:lstStyle/>
          <a:p>
            <a:r>
              <a:rPr lang="en-US" dirty="0"/>
              <a:t>Warm Sites</a:t>
            </a:r>
          </a:p>
        </p:txBody>
      </p:sp>
    </p:spTree>
    <p:extLst>
      <p:ext uri="{BB962C8B-B14F-4D97-AF65-F5344CB8AC3E}">
        <p14:creationId xmlns:p14="http://schemas.microsoft.com/office/powerpoint/2010/main" val="36243551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A cold site is a type of disaster recovery service that provides backup, but the site isn’t configured to take over in the event  of a disaster.</a:t>
            </a:r>
          </a:p>
          <a:p>
            <a:r>
              <a:rPr lang="en-US" dirty="0"/>
              <a:t>Downtimes are to be expected and may require considerable amount of work for bringing a site online.</a:t>
            </a:r>
          </a:p>
          <a:p>
            <a:r>
              <a:rPr lang="en-US" dirty="0"/>
              <a:t>A cold site is less expensive, but it takes longer to get an enterprise in full operation after the disaster.</a:t>
            </a:r>
          </a:p>
        </p:txBody>
      </p:sp>
      <p:sp>
        <p:nvSpPr>
          <p:cNvPr id="6" name="Title 5"/>
          <p:cNvSpPr>
            <a:spLocks noGrp="1"/>
          </p:cNvSpPr>
          <p:nvPr>
            <p:ph type="title"/>
          </p:nvPr>
        </p:nvSpPr>
        <p:spPr/>
        <p:txBody>
          <a:bodyPr/>
          <a:lstStyle/>
          <a:p>
            <a:r>
              <a:rPr lang="en-US" dirty="0"/>
              <a:t>Cold Sites</a:t>
            </a:r>
          </a:p>
        </p:txBody>
      </p:sp>
    </p:spTree>
    <p:extLst>
      <p:ext uri="{BB962C8B-B14F-4D97-AF65-F5344CB8AC3E}">
        <p14:creationId xmlns:p14="http://schemas.microsoft.com/office/powerpoint/2010/main" val="401067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1990" y="1497391"/>
            <a:ext cx="7501410" cy="5349107"/>
          </a:xfrm>
        </p:spPr>
      </p:pic>
      <p:sp>
        <p:nvSpPr>
          <p:cNvPr id="6" name="Title 5"/>
          <p:cNvSpPr>
            <a:spLocks noGrp="1"/>
          </p:cNvSpPr>
          <p:nvPr>
            <p:ph type="title"/>
          </p:nvPr>
        </p:nvSpPr>
        <p:spPr>
          <a:xfrm>
            <a:off x="457200" y="533400"/>
            <a:ext cx="8229600" cy="838200"/>
          </a:xfrm>
        </p:spPr>
        <p:txBody>
          <a:bodyPr/>
          <a:lstStyle/>
          <a:p>
            <a:r>
              <a:rPr lang="en-US" dirty="0"/>
              <a:t>Costs vs. Recovery Time</a:t>
            </a:r>
          </a:p>
        </p:txBody>
      </p:sp>
    </p:spTree>
    <p:extLst>
      <p:ext uri="{BB962C8B-B14F-4D97-AF65-F5344CB8AC3E}">
        <p14:creationId xmlns:p14="http://schemas.microsoft.com/office/powerpoint/2010/main" val="3072271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What is This “Cloud” thing?</a:t>
            </a:r>
          </a:p>
        </p:txBody>
      </p:sp>
      <p:sp>
        <p:nvSpPr>
          <p:cNvPr id="9" name="Text Placeholder 8"/>
          <p:cNvSpPr>
            <a:spLocks noGrp="1"/>
          </p:cNvSpPr>
          <p:nvPr>
            <p:ph type="body" idx="1"/>
          </p:nvPr>
        </p:nvSpPr>
        <p:spPr/>
        <p:txBody>
          <a:bodyPr/>
          <a:lstStyle/>
          <a:p>
            <a:endParaRPr lang="en-US"/>
          </a:p>
        </p:txBody>
      </p:sp>
    </p:spTree>
    <p:extLst>
      <p:ext uri="{BB962C8B-B14F-4D97-AF65-F5344CB8AC3E}">
        <p14:creationId xmlns:p14="http://schemas.microsoft.com/office/powerpoint/2010/main" val="9438852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SLAs and the Cloud</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16009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SLAs set expectations for both parties (client and cloud provider)</a:t>
            </a:r>
          </a:p>
          <a:p>
            <a:r>
              <a:rPr lang="en-US" dirty="0"/>
              <a:t>Identifies the specific parameters and minimum levels required for each element of a service.</a:t>
            </a:r>
          </a:p>
          <a:p>
            <a:r>
              <a:rPr lang="en-US" dirty="0"/>
              <a:t>Affirms your ownership of data stored on a cloud provider’s system, and your rights to get it back.</a:t>
            </a:r>
          </a:p>
          <a:p>
            <a:r>
              <a:rPr lang="en-US" dirty="0"/>
              <a:t>Details the infrastructure and security standards to be maintained.</a:t>
            </a:r>
          </a:p>
          <a:p>
            <a:r>
              <a:rPr lang="en-US" dirty="0"/>
              <a:t>Specifies your rights and costs to continue and discontinue use of the service.</a:t>
            </a:r>
          </a:p>
        </p:txBody>
      </p:sp>
      <p:sp>
        <p:nvSpPr>
          <p:cNvPr id="6" name="Title 5"/>
          <p:cNvSpPr>
            <a:spLocks noGrp="1"/>
          </p:cNvSpPr>
          <p:nvPr>
            <p:ph type="title"/>
          </p:nvPr>
        </p:nvSpPr>
        <p:spPr/>
        <p:txBody>
          <a:bodyPr/>
          <a:lstStyle/>
          <a:p>
            <a:r>
              <a:rPr lang="en-US" dirty="0"/>
              <a:t>Service Level Agreements - Cloud</a:t>
            </a:r>
          </a:p>
        </p:txBody>
      </p:sp>
    </p:spTree>
    <p:extLst>
      <p:ext uri="{BB962C8B-B14F-4D97-AF65-F5344CB8AC3E}">
        <p14:creationId xmlns:p14="http://schemas.microsoft.com/office/powerpoint/2010/main" val="7346601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r>
              <a:rPr lang="en-US" b="1" dirty="0"/>
              <a:t>Availability</a:t>
            </a:r>
            <a:r>
              <a:rPr lang="en-US" dirty="0"/>
              <a:t> (e.g. 99.99% during work days, 99.9% for nights/weekends)</a:t>
            </a:r>
          </a:p>
          <a:p>
            <a:r>
              <a:rPr lang="en-US" b="1" dirty="0"/>
              <a:t>Performance</a:t>
            </a:r>
            <a:r>
              <a:rPr lang="en-US" dirty="0"/>
              <a:t> (e.g. maximum response times)</a:t>
            </a:r>
          </a:p>
          <a:p>
            <a:r>
              <a:rPr lang="en-US" b="1" dirty="0"/>
              <a:t>Security / privacy </a:t>
            </a:r>
            <a:r>
              <a:rPr lang="en-US" dirty="0"/>
              <a:t>of the data (e.g. encrypting all stored and transmitted data)</a:t>
            </a:r>
          </a:p>
          <a:p>
            <a:r>
              <a:rPr lang="en-US" b="1" dirty="0"/>
              <a:t>Disaster Recovery</a:t>
            </a:r>
            <a:r>
              <a:rPr lang="en-US" dirty="0"/>
              <a:t> expectations (e.g. worse case recovery commitment)</a:t>
            </a:r>
          </a:p>
          <a:p>
            <a:r>
              <a:rPr lang="en-US" b="1" dirty="0"/>
              <a:t>Location of the data</a:t>
            </a:r>
            <a:r>
              <a:rPr lang="en-US" dirty="0"/>
              <a:t> (e.g. consistent with local legislation)</a:t>
            </a:r>
          </a:p>
          <a:p>
            <a:r>
              <a:rPr lang="en-US" b="1" dirty="0"/>
              <a:t>Access to the data </a:t>
            </a:r>
            <a:r>
              <a:rPr lang="en-US" dirty="0"/>
              <a:t>(e.g. data retrievable from provider in readable format)</a:t>
            </a:r>
          </a:p>
          <a:p>
            <a:r>
              <a:rPr lang="en-US" b="1" dirty="0"/>
              <a:t>Portability of the data </a:t>
            </a:r>
            <a:r>
              <a:rPr lang="en-US" dirty="0"/>
              <a:t>(e.g. ability to move data to a different provider)</a:t>
            </a:r>
          </a:p>
          <a:p>
            <a:r>
              <a:rPr lang="en-US" b="1" dirty="0"/>
              <a:t>Support and Problem Resolution </a:t>
            </a:r>
            <a:r>
              <a:rPr lang="en-US" dirty="0"/>
              <a:t>(e.g. call center)</a:t>
            </a:r>
          </a:p>
          <a:p>
            <a:r>
              <a:rPr lang="en-US" b="1" dirty="0"/>
              <a:t>Change Management </a:t>
            </a:r>
            <a:r>
              <a:rPr lang="en-US" dirty="0"/>
              <a:t>process (e.g. changes – updates or new services)</a:t>
            </a:r>
          </a:p>
          <a:p>
            <a:r>
              <a:rPr lang="en-US" b="1" dirty="0"/>
              <a:t>Dispute mediation</a:t>
            </a:r>
            <a:r>
              <a:rPr lang="en-US" dirty="0"/>
              <a:t> process (e.g. escalation process, consequences)</a:t>
            </a:r>
          </a:p>
          <a:p>
            <a:r>
              <a:rPr lang="en-US" b="1" dirty="0"/>
              <a:t>Exit Strategy </a:t>
            </a:r>
            <a:r>
              <a:rPr lang="en-US" dirty="0"/>
              <a:t>with expectations on the provider to ensure smooth transition</a:t>
            </a:r>
          </a:p>
        </p:txBody>
      </p:sp>
      <p:sp>
        <p:nvSpPr>
          <p:cNvPr id="6" name="Title 5"/>
          <p:cNvSpPr>
            <a:spLocks noGrp="1"/>
          </p:cNvSpPr>
          <p:nvPr>
            <p:ph type="title"/>
          </p:nvPr>
        </p:nvSpPr>
        <p:spPr/>
        <p:txBody>
          <a:bodyPr>
            <a:normAutofit/>
          </a:bodyPr>
          <a:lstStyle/>
          <a:p>
            <a:r>
              <a:rPr lang="en-US" dirty="0"/>
              <a:t>What do we need to be concerned with?</a:t>
            </a:r>
          </a:p>
        </p:txBody>
      </p:sp>
    </p:spTree>
    <p:extLst>
      <p:ext uri="{BB962C8B-B14F-4D97-AF65-F5344CB8AC3E}">
        <p14:creationId xmlns:p14="http://schemas.microsoft.com/office/powerpoint/2010/main" val="18533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a:t>Read cloud provider’s SLA very carefully.</a:t>
            </a:r>
          </a:p>
          <a:p>
            <a:pPr lvl="1"/>
            <a:r>
              <a:rPr lang="en-US" dirty="0"/>
              <a:t>Devil’s in the details, if you don’t read it you won’t know that they aren’t getting your data back right away until the event of a failure, in which case it’s too late.</a:t>
            </a:r>
          </a:p>
          <a:p>
            <a:r>
              <a:rPr lang="en-US" dirty="0"/>
              <a:t>Get technical staff involved to validate SLAs against common outage scenarios.</a:t>
            </a:r>
          </a:p>
          <a:p>
            <a:pPr lvl="1"/>
            <a:r>
              <a:rPr lang="en-US" dirty="0"/>
              <a:t>Just like IT staff should have outage and DR plans for on-premise services, they should help develop the same for your cloud vendors.</a:t>
            </a:r>
          </a:p>
          <a:p>
            <a:r>
              <a:rPr lang="en-US" dirty="0"/>
              <a:t>Have contingency plans in place for worst case scenarios.</a:t>
            </a:r>
          </a:p>
          <a:p>
            <a:pPr lvl="1"/>
            <a:r>
              <a:rPr lang="en-US" dirty="0"/>
              <a:t>Have a business continuity plan in place for when something really bad happens to your cloud vendor’s service.  Blindly putting the trust of your entire business in a vendor’s hands is asking for trouble.</a:t>
            </a:r>
          </a:p>
        </p:txBody>
      </p:sp>
      <p:sp>
        <p:nvSpPr>
          <p:cNvPr id="6" name="Title 5"/>
          <p:cNvSpPr>
            <a:spLocks noGrp="1"/>
          </p:cNvSpPr>
          <p:nvPr>
            <p:ph type="title"/>
          </p:nvPr>
        </p:nvSpPr>
        <p:spPr/>
        <p:txBody>
          <a:bodyPr/>
          <a:lstStyle/>
          <a:p>
            <a:r>
              <a:rPr lang="en-US" dirty="0"/>
              <a:t>Lessons to be learned with SLAs</a:t>
            </a:r>
          </a:p>
        </p:txBody>
      </p:sp>
    </p:spTree>
    <p:extLst>
      <p:ext uri="{BB962C8B-B14F-4D97-AF65-F5344CB8AC3E}">
        <p14:creationId xmlns:p14="http://schemas.microsoft.com/office/powerpoint/2010/main" val="9216619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39DB1E-1BEE-43EC-B440-4FE1BAE2298F}"/>
              </a:ext>
            </a:extLst>
          </p:cNvPr>
          <p:cNvSpPr>
            <a:spLocks noGrp="1"/>
          </p:cNvSpPr>
          <p:nvPr>
            <p:ph type="ctrTitle"/>
          </p:nvPr>
        </p:nvSpPr>
        <p:spPr/>
        <p:txBody>
          <a:bodyPr/>
          <a:lstStyle/>
          <a:p>
            <a:r>
              <a:rPr lang="en-US" dirty="0"/>
              <a:t>DevOps</a:t>
            </a:r>
          </a:p>
        </p:txBody>
      </p:sp>
      <p:sp>
        <p:nvSpPr>
          <p:cNvPr id="5" name="Subtitle 4">
            <a:extLst>
              <a:ext uri="{FF2B5EF4-FFF2-40B4-BE49-F238E27FC236}">
                <a16:creationId xmlns:a16="http://schemas.microsoft.com/office/drawing/2014/main" id="{D229E23D-218A-42D6-B6BC-9A6B003C848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195157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4C8434-3D2F-43AE-BEB7-76A24A2967B1}"/>
              </a:ext>
            </a:extLst>
          </p:cNvPr>
          <p:cNvSpPr>
            <a:spLocks noGrp="1"/>
          </p:cNvSpPr>
          <p:nvPr>
            <p:ph type="title"/>
          </p:nvPr>
        </p:nvSpPr>
        <p:spPr/>
        <p:txBody>
          <a:bodyPr/>
          <a:lstStyle/>
          <a:p>
            <a:r>
              <a:rPr lang="en-US" dirty="0"/>
              <a:t>What is DevOps?</a:t>
            </a:r>
          </a:p>
        </p:txBody>
      </p:sp>
      <p:sp>
        <p:nvSpPr>
          <p:cNvPr id="5" name="Content Placeholder 4">
            <a:extLst>
              <a:ext uri="{FF2B5EF4-FFF2-40B4-BE49-F238E27FC236}">
                <a16:creationId xmlns:a16="http://schemas.microsoft.com/office/drawing/2014/main" id="{31C5A881-8EA0-4753-880A-87E65879DF4E}"/>
              </a:ext>
            </a:extLst>
          </p:cNvPr>
          <p:cNvSpPr>
            <a:spLocks noGrp="1"/>
          </p:cNvSpPr>
          <p:nvPr>
            <p:ph idx="1"/>
          </p:nvPr>
        </p:nvSpPr>
        <p:spPr>
          <a:xfrm>
            <a:off x="542365" y="1690688"/>
            <a:ext cx="8263705" cy="4874107"/>
          </a:xfrm>
        </p:spPr>
        <p:txBody>
          <a:bodyPr>
            <a:normAutofit/>
          </a:bodyPr>
          <a:lstStyle/>
          <a:p>
            <a:r>
              <a:rPr lang="en-US" dirty="0"/>
              <a:t>A set of practices to reduce the time between making a change to a system and realizing that change in production (whether on-premises or in the cloud) without sacrificing quality of system stability.</a:t>
            </a:r>
          </a:p>
          <a:p>
            <a:r>
              <a:rPr lang="en-US" dirty="0"/>
              <a:t>Historically slowed down by:</a:t>
            </a:r>
          </a:p>
          <a:p>
            <a:pPr lvl="1"/>
            <a:r>
              <a:rPr lang="en-US" dirty="0"/>
              <a:t>Transitioning to Dev / Test / Prod environments</a:t>
            </a:r>
          </a:p>
          <a:p>
            <a:pPr lvl="1"/>
            <a:r>
              <a:rPr lang="en-US" dirty="0"/>
              <a:t>Pet Servers</a:t>
            </a:r>
          </a:p>
          <a:p>
            <a:pPr lvl="1"/>
            <a:r>
              <a:rPr lang="en-US" dirty="0"/>
              <a:t>Organizational Culture / Mindset</a:t>
            </a:r>
          </a:p>
          <a:p>
            <a:pPr lvl="1"/>
            <a:r>
              <a:rPr lang="en-US" dirty="0"/>
              <a:t>Siloed teams</a:t>
            </a:r>
          </a:p>
          <a:p>
            <a:pPr lvl="1"/>
            <a:endParaRPr lang="en-US" dirty="0"/>
          </a:p>
          <a:p>
            <a:pPr marL="0" indent="0">
              <a:buNone/>
            </a:pPr>
            <a:endParaRPr lang="en-US" dirty="0"/>
          </a:p>
        </p:txBody>
      </p:sp>
    </p:spTree>
    <p:extLst>
      <p:ext uri="{BB962C8B-B14F-4D97-AF65-F5344CB8AC3E}">
        <p14:creationId xmlns:p14="http://schemas.microsoft.com/office/powerpoint/2010/main" val="40119298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8CE73-A298-483F-87DF-4DBC91B53B72}"/>
              </a:ext>
            </a:extLst>
          </p:cNvPr>
          <p:cNvSpPr>
            <a:spLocks noGrp="1"/>
          </p:cNvSpPr>
          <p:nvPr>
            <p:ph type="title"/>
          </p:nvPr>
        </p:nvSpPr>
        <p:spPr/>
        <p:txBody>
          <a:bodyPr/>
          <a:lstStyle/>
          <a:p>
            <a:r>
              <a:rPr lang="en-US" dirty="0"/>
              <a:t>The DevOps Cycle</a:t>
            </a:r>
          </a:p>
        </p:txBody>
      </p:sp>
      <p:pic>
        <p:nvPicPr>
          <p:cNvPr id="4" name="Picture 2" descr="Illustration showing stages in a DevOps toolchain">
            <a:extLst>
              <a:ext uri="{FF2B5EF4-FFF2-40B4-BE49-F238E27FC236}">
                <a16:creationId xmlns:a16="http://schemas.microsoft.com/office/drawing/2014/main" id="{156523E2-CFDE-4DC3-AA68-4566CF4894A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0940" y="1808765"/>
            <a:ext cx="7223263" cy="409130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12F0AE20-12B3-4D8B-BB80-8DAD3218DB52}"/>
              </a:ext>
            </a:extLst>
          </p:cNvPr>
          <p:cNvSpPr/>
          <p:nvPr/>
        </p:nvSpPr>
        <p:spPr>
          <a:xfrm>
            <a:off x="2538832" y="6002422"/>
            <a:ext cx="4572000" cy="253916"/>
          </a:xfrm>
          <a:prstGeom prst="rect">
            <a:avLst/>
          </a:prstGeom>
        </p:spPr>
        <p:txBody>
          <a:bodyPr>
            <a:spAutoFit/>
          </a:bodyPr>
          <a:lstStyle/>
          <a:p>
            <a:r>
              <a:rPr lang="en-US" sz="1050" dirty="0"/>
              <a:t>https://en.wikipedia.org/wiki/DevOps#/media/File:Devops-toolchain.svg</a:t>
            </a:r>
          </a:p>
        </p:txBody>
      </p:sp>
    </p:spTree>
    <p:extLst>
      <p:ext uri="{BB962C8B-B14F-4D97-AF65-F5344CB8AC3E}">
        <p14:creationId xmlns:p14="http://schemas.microsoft.com/office/powerpoint/2010/main" val="7563469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1B891CE-808E-48DA-9AC3-58B4F7F3BAB7}"/>
              </a:ext>
            </a:extLst>
          </p:cNvPr>
          <p:cNvSpPr>
            <a:spLocks noGrp="1"/>
          </p:cNvSpPr>
          <p:nvPr>
            <p:ph type="title"/>
          </p:nvPr>
        </p:nvSpPr>
        <p:spPr>
          <a:xfrm>
            <a:off x="628650" y="745612"/>
            <a:ext cx="7886700" cy="994172"/>
          </a:xfrm>
        </p:spPr>
        <p:txBody>
          <a:bodyPr/>
          <a:lstStyle/>
          <a:p>
            <a:r>
              <a:rPr lang="en-US" dirty="0"/>
              <a:t>Core Values of DevOps - CAMS</a:t>
            </a:r>
          </a:p>
        </p:txBody>
      </p:sp>
      <p:sp>
        <p:nvSpPr>
          <p:cNvPr id="5" name="Content Placeholder 4">
            <a:extLst>
              <a:ext uri="{FF2B5EF4-FFF2-40B4-BE49-F238E27FC236}">
                <a16:creationId xmlns:a16="http://schemas.microsoft.com/office/drawing/2014/main" id="{711C6A2F-559D-47E9-AA84-2030CCC50FA6}"/>
              </a:ext>
            </a:extLst>
          </p:cNvPr>
          <p:cNvSpPr>
            <a:spLocks noGrp="1"/>
          </p:cNvSpPr>
          <p:nvPr>
            <p:ph idx="1"/>
          </p:nvPr>
        </p:nvSpPr>
        <p:spPr/>
        <p:txBody>
          <a:bodyPr>
            <a:normAutofit/>
          </a:bodyPr>
          <a:lstStyle/>
          <a:p>
            <a:r>
              <a:rPr lang="en-US" b="1" dirty="0"/>
              <a:t>Culture</a:t>
            </a:r>
            <a:r>
              <a:rPr lang="en-US" dirty="0"/>
              <a:t> – breaking down barriers between teams, shortening feedback loops</a:t>
            </a:r>
          </a:p>
          <a:p>
            <a:r>
              <a:rPr lang="en-US" b="1" dirty="0"/>
              <a:t>Automation</a:t>
            </a:r>
            <a:r>
              <a:rPr lang="en-US" dirty="0"/>
              <a:t> – productivity gains in deployment, systems thinking</a:t>
            </a:r>
          </a:p>
          <a:p>
            <a:r>
              <a:rPr lang="en-US" b="1" dirty="0"/>
              <a:t>Measurement</a:t>
            </a:r>
            <a:r>
              <a:rPr lang="en-US" sz="3200" dirty="0"/>
              <a:t> </a:t>
            </a:r>
            <a:r>
              <a:rPr lang="en-US" dirty="0"/>
              <a:t>– basing decisions on data instead of guessing</a:t>
            </a:r>
          </a:p>
          <a:p>
            <a:r>
              <a:rPr lang="en-US" b="1" dirty="0"/>
              <a:t>Sharing</a:t>
            </a:r>
            <a:r>
              <a:rPr lang="en-US" sz="2400" b="1" dirty="0"/>
              <a:t> </a:t>
            </a:r>
            <a:r>
              <a:rPr lang="en-US" dirty="0"/>
              <a:t>– tooling, discoveries and lessons among the team</a:t>
            </a:r>
          </a:p>
          <a:p>
            <a:pPr marL="0" indent="0">
              <a:buNone/>
            </a:pPr>
            <a:endParaRPr lang="en-US" dirty="0"/>
          </a:p>
        </p:txBody>
      </p:sp>
    </p:spTree>
    <p:extLst>
      <p:ext uri="{BB962C8B-B14F-4D97-AF65-F5344CB8AC3E}">
        <p14:creationId xmlns:p14="http://schemas.microsoft.com/office/powerpoint/2010/main" val="2948818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0E48-91C4-43CA-A1C4-9A2C80CD629C}"/>
              </a:ext>
            </a:extLst>
          </p:cNvPr>
          <p:cNvSpPr>
            <a:spLocks noGrp="1"/>
          </p:cNvSpPr>
          <p:nvPr>
            <p:ph type="title"/>
          </p:nvPr>
        </p:nvSpPr>
        <p:spPr/>
        <p:txBody>
          <a:bodyPr/>
          <a:lstStyle/>
          <a:p>
            <a:r>
              <a:rPr lang="en-US" dirty="0"/>
              <a:t>DevOps Goals</a:t>
            </a:r>
          </a:p>
        </p:txBody>
      </p:sp>
      <p:sp>
        <p:nvSpPr>
          <p:cNvPr id="3" name="Content Placeholder 2">
            <a:extLst>
              <a:ext uri="{FF2B5EF4-FFF2-40B4-BE49-F238E27FC236}">
                <a16:creationId xmlns:a16="http://schemas.microsoft.com/office/drawing/2014/main" id="{9AA17F7B-0A18-4026-B851-3E252D0884D0}"/>
              </a:ext>
            </a:extLst>
          </p:cNvPr>
          <p:cNvSpPr>
            <a:spLocks noGrp="1"/>
          </p:cNvSpPr>
          <p:nvPr>
            <p:ph idx="1"/>
          </p:nvPr>
        </p:nvSpPr>
        <p:spPr/>
        <p:txBody>
          <a:bodyPr/>
          <a:lstStyle/>
          <a:p>
            <a:r>
              <a:rPr lang="en-US" b="1" dirty="0"/>
              <a:t>Systems thinking</a:t>
            </a:r>
            <a:r>
              <a:rPr lang="en-US" dirty="0"/>
              <a:t>  - imagine your systems as a whole not as parts</a:t>
            </a:r>
          </a:p>
          <a:p>
            <a:r>
              <a:rPr lang="en-US" b="1" dirty="0"/>
              <a:t>Culture of ownership</a:t>
            </a:r>
            <a:r>
              <a:rPr lang="en-US" dirty="0"/>
              <a:t> – everyone involved has ownership over the entire system and process</a:t>
            </a:r>
          </a:p>
          <a:p>
            <a:r>
              <a:rPr lang="en-US" b="1" dirty="0"/>
              <a:t>Shortening feedback loops</a:t>
            </a:r>
            <a:r>
              <a:rPr lang="en-US" dirty="0"/>
              <a:t> -  take less time to fix problems and achieve goals. </a:t>
            </a:r>
          </a:p>
          <a:p>
            <a:r>
              <a:rPr lang="en-US" b="1" dirty="0"/>
              <a:t>Culture of experimentation and learning </a:t>
            </a:r>
            <a:r>
              <a:rPr lang="en-US" dirty="0"/>
              <a:t> - no fear of making changes as you should be able to test them easily.</a:t>
            </a:r>
            <a:endParaRPr lang="en-US" b="1" dirty="0"/>
          </a:p>
        </p:txBody>
      </p:sp>
    </p:spTree>
    <p:extLst>
      <p:ext uri="{BB962C8B-B14F-4D97-AF65-F5344CB8AC3E}">
        <p14:creationId xmlns:p14="http://schemas.microsoft.com/office/powerpoint/2010/main" val="35577798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6F999-E16E-42B5-ACA1-CBFC529825FA}"/>
              </a:ext>
            </a:extLst>
          </p:cNvPr>
          <p:cNvSpPr>
            <a:spLocks noGrp="1"/>
          </p:cNvSpPr>
          <p:nvPr>
            <p:ph type="title"/>
          </p:nvPr>
        </p:nvSpPr>
        <p:spPr>
          <a:xfrm>
            <a:off x="628650" y="543906"/>
            <a:ext cx="8278868" cy="994172"/>
          </a:xfrm>
        </p:spPr>
        <p:txBody>
          <a:bodyPr>
            <a:normAutofit fontScale="90000"/>
          </a:bodyPr>
          <a:lstStyle/>
          <a:p>
            <a:r>
              <a:rPr lang="en-US" dirty="0"/>
              <a:t>Infrastructure as Code Methodology for DevOps</a:t>
            </a:r>
          </a:p>
        </p:txBody>
      </p:sp>
      <p:sp>
        <p:nvSpPr>
          <p:cNvPr id="3" name="Content Placeholder 2">
            <a:extLst>
              <a:ext uri="{FF2B5EF4-FFF2-40B4-BE49-F238E27FC236}">
                <a16:creationId xmlns:a16="http://schemas.microsoft.com/office/drawing/2014/main" id="{8D22308B-0DDB-4BA5-A868-A699ED9DC643}"/>
              </a:ext>
            </a:extLst>
          </p:cNvPr>
          <p:cNvSpPr>
            <a:spLocks noGrp="1"/>
          </p:cNvSpPr>
          <p:nvPr>
            <p:ph idx="1"/>
          </p:nvPr>
        </p:nvSpPr>
        <p:spPr/>
        <p:txBody>
          <a:bodyPr>
            <a:normAutofit/>
          </a:bodyPr>
          <a:lstStyle/>
          <a:p>
            <a:r>
              <a:rPr lang="en-US" sz="2400" dirty="0"/>
              <a:t>A </a:t>
            </a:r>
          </a:p>
          <a:p>
            <a:r>
              <a:rPr lang="en-US" sz="2400" dirty="0"/>
              <a:t>Treat your infrastructure as if it were code!</a:t>
            </a:r>
          </a:p>
          <a:p>
            <a:r>
              <a:rPr lang="en-US" sz="2400" dirty="0"/>
              <a:t>Store configurations, dependencies and scripts to bootstrap your systems in a source code management (SCM) system like Git.</a:t>
            </a:r>
          </a:p>
          <a:p>
            <a:r>
              <a:rPr lang="en-US" sz="2400" dirty="0"/>
              <a:t>This allows you set-up and tear down environments quickly and easily and deploy your systems in Dev, Test or Production.</a:t>
            </a:r>
          </a:p>
          <a:p>
            <a:r>
              <a:rPr lang="en-US" sz="2400" b="1" dirty="0"/>
              <a:t>Servers are commodity / utility resources, and not at all strategic. A perfect scenario for cloud computing!</a:t>
            </a:r>
          </a:p>
          <a:p>
            <a:pPr marL="0" indent="0">
              <a:buNone/>
            </a:pPr>
            <a:endParaRPr lang="en-US" sz="2400" dirty="0"/>
          </a:p>
          <a:p>
            <a:endParaRPr lang="en-US" sz="2400" dirty="0"/>
          </a:p>
        </p:txBody>
      </p:sp>
    </p:spTree>
    <p:extLst>
      <p:ext uri="{BB962C8B-B14F-4D97-AF65-F5344CB8AC3E}">
        <p14:creationId xmlns:p14="http://schemas.microsoft.com/office/powerpoint/2010/main" val="1642614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practice of using a network of remote servers hosted on the Internet to store, manage, and process data, rather than a local server or a personal computer.”</a:t>
            </a:r>
          </a:p>
          <a:p>
            <a:endParaRPr lang="en-US" dirty="0"/>
          </a:p>
          <a:p>
            <a:r>
              <a:rPr lang="en-US" dirty="0"/>
              <a:t>In other words, having someone else host your servers and/or services for you.</a:t>
            </a:r>
          </a:p>
          <a:p>
            <a:pPr marL="0" indent="0">
              <a:buNone/>
            </a:pPr>
            <a:endParaRPr lang="en-US" dirty="0"/>
          </a:p>
          <a:p>
            <a:endParaRPr lang="en-US" dirty="0"/>
          </a:p>
        </p:txBody>
      </p:sp>
      <p:sp>
        <p:nvSpPr>
          <p:cNvPr id="6" name="Title 5"/>
          <p:cNvSpPr>
            <a:spLocks noGrp="1"/>
          </p:cNvSpPr>
          <p:nvPr>
            <p:ph type="title"/>
          </p:nvPr>
        </p:nvSpPr>
        <p:spPr/>
        <p:txBody>
          <a:bodyPr/>
          <a:lstStyle/>
          <a:p>
            <a:r>
              <a:rPr lang="en-US" dirty="0"/>
              <a:t>Cloud Computing</a:t>
            </a:r>
          </a:p>
        </p:txBody>
      </p:sp>
    </p:spTree>
    <p:extLst>
      <p:ext uri="{BB962C8B-B14F-4D97-AF65-F5344CB8AC3E}">
        <p14:creationId xmlns:p14="http://schemas.microsoft.com/office/powerpoint/2010/main" val="7895266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Recall: Treat Servers like Cattle, Not Pets</a:t>
            </a:r>
          </a:p>
        </p:txBody>
      </p:sp>
      <p:sp>
        <p:nvSpPr>
          <p:cNvPr id="3" name="Content Placeholder 2"/>
          <p:cNvSpPr>
            <a:spLocks noGrp="1"/>
          </p:cNvSpPr>
          <p:nvPr>
            <p:ph idx="1"/>
          </p:nvPr>
        </p:nvSpPr>
        <p:spPr>
          <a:xfrm>
            <a:off x="3142397" y="2030506"/>
            <a:ext cx="5372953" cy="4065493"/>
          </a:xfrm>
        </p:spPr>
        <p:txBody>
          <a:bodyPr>
            <a:normAutofit fontScale="70000" lnSpcReduction="20000"/>
          </a:bodyPr>
          <a:lstStyle/>
          <a:p>
            <a:r>
              <a:rPr lang="en-US" dirty="0"/>
              <a:t>Pet servers </a:t>
            </a:r>
          </a:p>
          <a:p>
            <a:pPr lvl="1"/>
            <a:r>
              <a:rPr lang="en-US" dirty="0"/>
              <a:t>Few of them</a:t>
            </a:r>
          </a:p>
          <a:p>
            <a:pPr lvl="1"/>
            <a:r>
              <a:rPr lang="en-US" dirty="0"/>
              <a:t>Are given names like mail.mycompany.com</a:t>
            </a:r>
          </a:p>
          <a:p>
            <a:pPr lvl="1"/>
            <a:r>
              <a:rPr lang="en-US" dirty="0"/>
              <a:t>Are built to solve the task at hand (email)</a:t>
            </a:r>
          </a:p>
          <a:p>
            <a:pPr lvl="1"/>
            <a:r>
              <a:rPr lang="en-US" dirty="0"/>
              <a:t>When they are “sick” we “nurse them back to health”</a:t>
            </a:r>
            <a:br>
              <a:rPr lang="en-US" dirty="0"/>
            </a:br>
            <a:endParaRPr lang="en-US" dirty="0"/>
          </a:p>
          <a:p>
            <a:r>
              <a:rPr lang="en-US" dirty="0"/>
              <a:t>Cattle servers:</a:t>
            </a:r>
          </a:p>
          <a:p>
            <a:pPr lvl="1"/>
            <a:r>
              <a:rPr lang="en-US" dirty="0"/>
              <a:t>Lots of them</a:t>
            </a:r>
          </a:p>
          <a:p>
            <a:pPr lvl="1"/>
            <a:r>
              <a:rPr lang="en-US" dirty="0"/>
              <a:t>Are given numbers like s0045.mycompany.com</a:t>
            </a:r>
          </a:p>
          <a:p>
            <a:pPr lvl="1"/>
            <a:r>
              <a:rPr lang="en-US" dirty="0"/>
              <a:t>Are built to do the same thing: compute and storage</a:t>
            </a:r>
          </a:p>
          <a:p>
            <a:pPr lvl="1"/>
            <a:r>
              <a:rPr lang="en-US" dirty="0"/>
              <a:t>When they are “sick” we “take them out of commission” and replace with another.</a:t>
            </a:r>
          </a:p>
          <a:p>
            <a:pPr lvl="1"/>
            <a:r>
              <a:rPr lang="en-US" dirty="0"/>
              <a:t>Cloud Computing Mindset</a:t>
            </a:r>
          </a:p>
        </p:txBody>
      </p:sp>
      <p:pic>
        <p:nvPicPr>
          <p:cNvPr id="1026" name="Picture 2" descr="Image result for pets"/>
          <p:cNvPicPr>
            <a:picLocks noChangeAspect="1" noChangeArrowheads="1"/>
          </p:cNvPicPr>
          <p:nvPr/>
        </p:nvPicPr>
        <p:blipFill rotWithShape="1">
          <a:blip r:embed="rId3">
            <a:extLst>
              <a:ext uri="{28A0092B-C50C-407E-A947-70E740481C1C}">
                <a14:useLocalDpi xmlns:a14="http://schemas.microsoft.com/office/drawing/2010/main" val="0"/>
              </a:ext>
            </a:extLst>
          </a:blip>
          <a:srcRect t="20484" b="8358"/>
          <a:stretch/>
        </p:blipFill>
        <p:spPr bwMode="auto">
          <a:xfrm>
            <a:off x="628650" y="2125266"/>
            <a:ext cx="2305640" cy="164796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cattle her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651" y="3947277"/>
            <a:ext cx="2324426" cy="1638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34375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C7C8906-13BA-470D-9FC2-7DD65D6F9163}"/>
              </a:ext>
            </a:extLst>
          </p:cNvPr>
          <p:cNvSpPr>
            <a:spLocks noGrp="1"/>
          </p:cNvSpPr>
          <p:nvPr>
            <p:ph type="title"/>
          </p:nvPr>
        </p:nvSpPr>
        <p:spPr/>
        <p:txBody>
          <a:bodyPr/>
          <a:lstStyle/>
          <a:p>
            <a:r>
              <a:rPr lang="en-US" dirty="0"/>
              <a:t>Essential DevOps Toolbox for </a:t>
            </a:r>
            <a:r>
              <a:rPr lang="en-US" dirty="0" err="1"/>
              <a:t>IaC</a:t>
            </a:r>
            <a:endParaRPr lang="en-US" dirty="0"/>
          </a:p>
        </p:txBody>
      </p:sp>
      <p:sp>
        <p:nvSpPr>
          <p:cNvPr id="6" name="Content Placeholder 5">
            <a:extLst>
              <a:ext uri="{FF2B5EF4-FFF2-40B4-BE49-F238E27FC236}">
                <a16:creationId xmlns:a16="http://schemas.microsoft.com/office/drawing/2014/main" id="{46EF21E3-23D2-4E52-92DA-040BB6CC8B71}"/>
              </a:ext>
            </a:extLst>
          </p:cNvPr>
          <p:cNvSpPr>
            <a:spLocks noGrp="1"/>
          </p:cNvSpPr>
          <p:nvPr>
            <p:ph idx="1"/>
          </p:nvPr>
        </p:nvSpPr>
        <p:spPr/>
        <p:txBody>
          <a:bodyPr>
            <a:normAutofit fontScale="92500"/>
          </a:bodyPr>
          <a:lstStyle/>
          <a:p>
            <a:r>
              <a:rPr lang="en-US" b="1" dirty="0"/>
              <a:t>Source Code Management </a:t>
            </a:r>
            <a:r>
              <a:rPr lang="en-US" dirty="0"/>
              <a:t>(</a:t>
            </a:r>
            <a:r>
              <a:rPr lang="en-US" dirty="0" err="1"/>
              <a:t>git</a:t>
            </a:r>
            <a:r>
              <a:rPr lang="en-US" dirty="0"/>
              <a:t>, subversion, mercurial)</a:t>
            </a:r>
          </a:p>
          <a:p>
            <a:r>
              <a:rPr lang="en-US" b="1" dirty="0"/>
              <a:t>Virtualization / Containerization </a:t>
            </a:r>
            <a:r>
              <a:rPr lang="en-US" dirty="0"/>
              <a:t>(VMWare, Vagrant, Docker, CoreOS)</a:t>
            </a:r>
          </a:p>
          <a:p>
            <a:r>
              <a:rPr lang="en-US" b="1" dirty="0"/>
              <a:t>Configuration Management  </a:t>
            </a:r>
            <a:r>
              <a:rPr lang="en-US" dirty="0"/>
              <a:t>(</a:t>
            </a:r>
            <a:r>
              <a:rPr lang="en-US" dirty="0" err="1"/>
              <a:t>Ansible</a:t>
            </a:r>
            <a:r>
              <a:rPr lang="en-US" dirty="0"/>
              <a:t>, Chef, Puppet, Docker-Compose)</a:t>
            </a:r>
          </a:p>
          <a:p>
            <a:r>
              <a:rPr lang="en-US" b="1" dirty="0"/>
              <a:t>Orchestration </a:t>
            </a:r>
            <a:r>
              <a:rPr lang="en-US" dirty="0"/>
              <a:t>(Kubernetes, </a:t>
            </a:r>
            <a:r>
              <a:rPr lang="en-US" dirty="0" err="1"/>
              <a:t>Mesos</a:t>
            </a:r>
            <a:r>
              <a:rPr lang="en-US" dirty="0"/>
              <a:t>, Rancher, Docker Swarm)</a:t>
            </a:r>
          </a:p>
          <a:p>
            <a:r>
              <a:rPr lang="en-US" b="1" dirty="0"/>
              <a:t>Continuous Integration / Continuous Delivery </a:t>
            </a:r>
            <a:r>
              <a:rPr lang="en-US" dirty="0"/>
              <a:t>(Jenkins, TeamCity)</a:t>
            </a:r>
          </a:p>
          <a:p>
            <a:r>
              <a:rPr lang="en-US" b="1" dirty="0"/>
              <a:t>Monitoring / Logging </a:t>
            </a:r>
            <a:r>
              <a:rPr lang="en-US" dirty="0"/>
              <a:t>(</a:t>
            </a:r>
            <a:r>
              <a:rPr lang="en-US" dirty="0" err="1"/>
              <a:t>Monit</a:t>
            </a:r>
            <a:r>
              <a:rPr lang="en-US" dirty="0"/>
              <a:t>, Nagios, ELK Stack) </a:t>
            </a:r>
          </a:p>
          <a:p>
            <a:endParaRPr lang="en-US" dirty="0"/>
          </a:p>
          <a:p>
            <a:endParaRPr lang="en-US" dirty="0"/>
          </a:p>
          <a:p>
            <a:endParaRPr lang="en-US" dirty="0"/>
          </a:p>
        </p:txBody>
      </p:sp>
    </p:spTree>
    <p:extLst>
      <p:ext uri="{BB962C8B-B14F-4D97-AF65-F5344CB8AC3E}">
        <p14:creationId xmlns:p14="http://schemas.microsoft.com/office/powerpoint/2010/main" val="20538705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6E901-3350-4172-9DA5-8840904A08D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01CEA54-571D-456D-910A-9CD3A9B0E9C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51325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28650" y="1825624"/>
            <a:ext cx="7886700" cy="4879975"/>
          </a:xfrm>
        </p:spPr>
        <p:txBody>
          <a:bodyPr>
            <a:normAutofit lnSpcReduction="10000"/>
          </a:bodyPr>
          <a:lstStyle/>
          <a:p>
            <a:r>
              <a:rPr lang="en-US" dirty="0"/>
              <a:t>Typically utilizes Virtualization or Containers to keep costs down while offering a larger number of services.</a:t>
            </a:r>
          </a:p>
          <a:p>
            <a:r>
              <a:rPr lang="en-US" dirty="0"/>
              <a:t>Shared resource model helps make the best use of hardware. </a:t>
            </a:r>
          </a:p>
          <a:p>
            <a:r>
              <a:rPr lang="en-US" dirty="0"/>
              <a:t>Providers have varying chargeback models to customers:</a:t>
            </a:r>
          </a:p>
          <a:p>
            <a:pPr lvl="1"/>
            <a:r>
              <a:rPr lang="en-US" dirty="0"/>
              <a:t>By amount of data stored (per mb/</a:t>
            </a:r>
            <a:r>
              <a:rPr lang="en-US" dirty="0" err="1"/>
              <a:t>gb</a:t>
            </a:r>
            <a:r>
              <a:rPr lang="en-US" dirty="0"/>
              <a:t>/tb)</a:t>
            </a:r>
          </a:p>
          <a:p>
            <a:pPr lvl="1"/>
            <a:r>
              <a:rPr lang="en-US" dirty="0"/>
              <a:t>By bandwidth used (</a:t>
            </a:r>
            <a:r>
              <a:rPr lang="en-US" dirty="0" err="1"/>
              <a:t>mb</a:t>
            </a:r>
            <a:r>
              <a:rPr lang="en-US" dirty="0"/>
              <a:t>/</a:t>
            </a:r>
            <a:r>
              <a:rPr lang="en-US" dirty="0" err="1"/>
              <a:t>hr</a:t>
            </a:r>
            <a:r>
              <a:rPr lang="en-US" dirty="0"/>
              <a:t>, </a:t>
            </a:r>
            <a:r>
              <a:rPr lang="en-US" dirty="0" err="1"/>
              <a:t>gb</a:t>
            </a:r>
            <a:r>
              <a:rPr lang="en-US" dirty="0"/>
              <a:t>/week, </a:t>
            </a:r>
            <a:r>
              <a:rPr lang="en-US" dirty="0" err="1"/>
              <a:t>gb</a:t>
            </a:r>
            <a:r>
              <a:rPr lang="en-US" dirty="0"/>
              <a:t>/month, etc..)</a:t>
            </a:r>
          </a:p>
          <a:p>
            <a:pPr lvl="1"/>
            <a:r>
              <a:rPr lang="en-US" dirty="0"/>
              <a:t>By resources used (ram, </a:t>
            </a:r>
            <a:r>
              <a:rPr lang="en-US" dirty="0" err="1"/>
              <a:t>cpu</a:t>
            </a:r>
            <a:r>
              <a:rPr lang="en-US" dirty="0"/>
              <a:t>)</a:t>
            </a:r>
          </a:p>
          <a:p>
            <a:pPr lvl="1"/>
            <a:r>
              <a:rPr lang="en-US" dirty="0"/>
              <a:t>By number of users accessing the service</a:t>
            </a:r>
          </a:p>
          <a:p>
            <a:pPr lvl="1"/>
            <a:r>
              <a:rPr lang="en-US" dirty="0"/>
              <a:t>Or combinations of all of the above.</a:t>
            </a:r>
          </a:p>
          <a:p>
            <a:endParaRPr lang="en-US" dirty="0"/>
          </a:p>
        </p:txBody>
      </p:sp>
      <p:sp>
        <p:nvSpPr>
          <p:cNvPr id="6" name="Title 5"/>
          <p:cNvSpPr>
            <a:spLocks noGrp="1"/>
          </p:cNvSpPr>
          <p:nvPr>
            <p:ph type="title"/>
          </p:nvPr>
        </p:nvSpPr>
        <p:spPr/>
        <p:txBody>
          <a:bodyPr/>
          <a:lstStyle/>
          <a:p>
            <a:r>
              <a:rPr lang="en-US" dirty="0"/>
              <a:t>Cloud Services Overview</a:t>
            </a:r>
          </a:p>
        </p:txBody>
      </p:sp>
    </p:spTree>
    <p:extLst>
      <p:ext uri="{BB962C8B-B14F-4D97-AF65-F5344CB8AC3E}">
        <p14:creationId xmlns:p14="http://schemas.microsoft.com/office/powerpoint/2010/main" val="1364259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fontAlgn="base"/>
            <a:r>
              <a:rPr lang="en-US" b="1" dirty="0"/>
              <a:t>Costs</a:t>
            </a:r>
            <a:r>
              <a:rPr lang="en-US" dirty="0"/>
              <a:t> - Helps companies avoid up front costs of infrastructure</a:t>
            </a:r>
          </a:p>
          <a:p>
            <a:pPr fontAlgn="base"/>
            <a:r>
              <a:rPr lang="en-US" b="1" dirty="0"/>
              <a:t>Anywhere/anytime</a:t>
            </a:r>
            <a:r>
              <a:rPr lang="en-US" dirty="0"/>
              <a:t> - You can use the service whenever and wherever you wish (provided you have an internet connection)</a:t>
            </a:r>
          </a:p>
          <a:p>
            <a:pPr fontAlgn="base"/>
            <a:r>
              <a:rPr lang="en-US" b="1" dirty="0"/>
              <a:t>Management</a:t>
            </a:r>
            <a:r>
              <a:rPr lang="en-US" dirty="0"/>
              <a:t> - Servers/services can be partially or fully managed by the cloud provider</a:t>
            </a:r>
          </a:p>
          <a:p>
            <a:pPr fontAlgn="base"/>
            <a:r>
              <a:rPr lang="en-US" b="1" dirty="0"/>
              <a:t>Network</a:t>
            </a:r>
            <a:r>
              <a:rPr lang="en-US" dirty="0"/>
              <a:t> - Cloud computing can deliver increased bandwidth</a:t>
            </a:r>
          </a:p>
          <a:p>
            <a:pPr fontAlgn="base"/>
            <a:r>
              <a:rPr lang="en-US" b="1" dirty="0"/>
              <a:t>Economies of Scale</a:t>
            </a:r>
            <a:r>
              <a:rPr lang="en-US" dirty="0"/>
              <a:t> - Cloud providers take advantage of the sharing of redundant resources to reduce costs and increase scale. </a:t>
            </a:r>
          </a:p>
          <a:p>
            <a:pPr fontAlgn="base"/>
            <a:r>
              <a:rPr lang="en-US" b="1" dirty="0"/>
              <a:t>Scalability </a:t>
            </a:r>
            <a:r>
              <a:rPr lang="en-US" dirty="0"/>
              <a:t>- In addition it is easy to scale cloud services because providers have already invested in infrastructure. </a:t>
            </a:r>
          </a:p>
          <a:p>
            <a:pPr fontAlgn="base"/>
            <a:r>
              <a:rPr lang="en-US" b="1" dirty="0"/>
              <a:t>Deployment</a:t>
            </a:r>
            <a:r>
              <a:rPr lang="en-US" dirty="0"/>
              <a:t> - quick deployment compared to in house solutions.</a:t>
            </a:r>
          </a:p>
          <a:p>
            <a:pPr fontAlgn="base"/>
            <a:r>
              <a:rPr lang="en-US" b="1" dirty="0"/>
              <a:t>Backup</a:t>
            </a:r>
            <a:r>
              <a:rPr lang="en-US" dirty="0"/>
              <a:t> – Backup and recovery are sped up and simplified since the data resides at the cloud provider.</a:t>
            </a:r>
          </a:p>
          <a:p>
            <a:endParaRPr lang="en-US" dirty="0"/>
          </a:p>
        </p:txBody>
      </p:sp>
      <p:sp>
        <p:nvSpPr>
          <p:cNvPr id="6" name="Title 5"/>
          <p:cNvSpPr>
            <a:spLocks noGrp="1"/>
          </p:cNvSpPr>
          <p:nvPr>
            <p:ph type="title"/>
          </p:nvPr>
        </p:nvSpPr>
        <p:spPr/>
        <p:txBody>
          <a:bodyPr/>
          <a:lstStyle/>
          <a:p>
            <a:r>
              <a:rPr lang="en-US" dirty="0"/>
              <a:t>Benefits of Cloud Services</a:t>
            </a:r>
          </a:p>
        </p:txBody>
      </p:sp>
    </p:spTree>
    <p:extLst>
      <p:ext uri="{BB962C8B-B14F-4D97-AF65-F5344CB8AC3E}">
        <p14:creationId xmlns:p14="http://schemas.microsoft.com/office/powerpoint/2010/main" val="1546705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b="1" dirty="0"/>
              <a:t>Big data</a:t>
            </a:r>
            <a:r>
              <a:rPr lang="en-US" dirty="0"/>
              <a:t> - Not easy to move huge datasets in and out of the cloud.</a:t>
            </a:r>
          </a:p>
          <a:p>
            <a:r>
              <a:rPr lang="en-US" b="1" dirty="0"/>
              <a:t>Control</a:t>
            </a:r>
            <a:r>
              <a:rPr lang="en-US" dirty="0"/>
              <a:t> - Reduced control for customers who want or need it.</a:t>
            </a:r>
          </a:p>
          <a:p>
            <a:r>
              <a:rPr lang="en-US" b="1" dirty="0"/>
              <a:t>Integration</a:t>
            </a:r>
            <a:r>
              <a:rPr lang="en-US" dirty="0"/>
              <a:t> - The silo effect exists; when you have multiple cloud services hosting your data, integration across them and with your own network can be daunting (if possible at all).</a:t>
            </a:r>
          </a:p>
          <a:p>
            <a:r>
              <a:rPr lang="en-US" b="1" dirty="0"/>
              <a:t>Security</a:t>
            </a:r>
            <a:r>
              <a:rPr lang="en-US" dirty="0"/>
              <a:t> – how do you know your data is safe?</a:t>
            </a:r>
          </a:p>
          <a:p>
            <a:r>
              <a:rPr lang="en-US" b="1" dirty="0"/>
              <a:t>Costs</a:t>
            </a:r>
            <a:r>
              <a:rPr lang="en-US" dirty="0"/>
              <a:t> - Increased long term costs over in house solutions.</a:t>
            </a:r>
          </a:p>
          <a:p>
            <a:r>
              <a:rPr lang="en-US" b="1" dirty="0"/>
              <a:t>Customization</a:t>
            </a:r>
            <a:r>
              <a:rPr lang="en-US" dirty="0"/>
              <a:t> - Can reduce flexibility of services offered</a:t>
            </a:r>
          </a:p>
          <a:p>
            <a:r>
              <a:rPr lang="en-US" b="1" dirty="0"/>
              <a:t>Support</a:t>
            </a:r>
            <a:r>
              <a:rPr lang="en-US" dirty="0"/>
              <a:t> - Places reliance on cloud provider to fix issues</a:t>
            </a:r>
          </a:p>
          <a:p>
            <a:r>
              <a:rPr lang="en-US" b="1" dirty="0"/>
              <a:t>Features</a:t>
            </a:r>
            <a:r>
              <a:rPr lang="en-US" dirty="0"/>
              <a:t> – often features are not on par with in house solutions </a:t>
            </a:r>
          </a:p>
          <a:p>
            <a:r>
              <a:rPr lang="en-US" b="1" dirty="0"/>
              <a:t>Regulatory Compliance</a:t>
            </a:r>
            <a:r>
              <a:rPr lang="en-US" dirty="0"/>
              <a:t> – some industries are not permitted to store data off premises.</a:t>
            </a:r>
            <a:endParaRPr lang="en-US" b="1" dirty="0"/>
          </a:p>
        </p:txBody>
      </p:sp>
      <p:sp>
        <p:nvSpPr>
          <p:cNvPr id="6" name="Title 5"/>
          <p:cNvSpPr>
            <a:spLocks noGrp="1"/>
          </p:cNvSpPr>
          <p:nvPr>
            <p:ph type="title"/>
          </p:nvPr>
        </p:nvSpPr>
        <p:spPr/>
        <p:txBody>
          <a:bodyPr/>
          <a:lstStyle/>
          <a:p>
            <a:r>
              <a:rPr lang="en-US" dirty="0"/>
              <a:t>Drawbacks to Cloud Services</a:t>
            </a:r>
          </a:p>
        </p:txBody>
      </p:sp>
    </p:spTree>
    <p:extLst>
      <p:ext uri="{BB962C8B-B14F-4D97-AF65-F5344CB8AC3E}">
        <p14:creationId xmlns:p14="http://schemas.microsoft.com/office/powerpoint/2010/main" val="3125610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Service Models</a:t>
            </a:r>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4294967295"/>
          </p:nvPr>
        </p:nvSpPr>
        <p:spPr>
          <a:xfrm>
            <a:off x="628650" y="6356351"/>
            <a:ext cx="2057400" cy="365125"/>
          </a:xfrm>
        </p:spPr>
        <p:txBody>
          <a:bodyPr/>
          <a:lstStyle/>
          <a:p>
            <a:fld id="{83F2E8B2-7409-47C2-9753-F3C5B0ABCF55}" type="datetime1">
              <a:rPr lang="en-US" smtClean="0"/>
              <a:t>10/21/2018</a:t>
            </a:fld>
            <a:endParaRPr lang="en-US"/>
          </a:p>
        </p:txBody>
      </p:sp>
      <p:sp>
        <p:nvSpPr>
          <p:cNvPr id="5" name="Footer Placeholder 4"/>
          <p:cNvSpPr>
            <a:spLocks noGrp="1"/>
          </p:cNvSpPr>
          <p:nvPr>
            <p:ph type="ftr" sz="quarter" idx="4294967295"/>
          </p:nvPr>
        </p:nvSpPr>
        <p:spPr>
          <a:xfrm>
            <a:off x="3028950" y="6356351"/>
            <a:ext cx="3086100" cy="365125"/>
          </a:xfrm>
        </p:spPr>
        <p:txBody>
          <a:bodyPr/>
          <a:lstStyle/>
          <a:p>
            <a:r>
              <a:rPr lang="en-US"/>
              <a:t>IST346: Info Tech Management &amp; Administration</a:t>
            </a:r>
            <a:endParaRPr lang="en-US" dirty="0"/>
          </a:p>
        </p:txBody>
      </p:sp>
      <p:sp>
        <p:nvSpPr>
          <p:cNvPr id="6" name="Slide Number Placeholder 5"/>
          <p:cNvSpPr>
            <a:spLocks noGrp="1"/>
          </p:cNvSpPr>
          <p:nvPr>
            <p:ph type="sldNum" sz="quarter" idx="4294967295"/>
          </p:nvPr>
        </p:nvSpPr>
        <p:spPr>
          <a:xfrm>
            <a:off x="6457950" y="6356351"/>
            <a:ext cx="2057400" cy="365125"/>
          </a:xfrm>
        </p:spPr>
        <p:txBody>
          <a:bodyPr/>
          <a:lstStyle/>
          <a:p>
            <a:fld id="{DF6669D1-DB19-4C99-869C-C84252016461}" type="slidenum">
              <a:rPr lang="en-US" smtClean="0"/>
              <a:pPr/>
              <a:t>7</a:t>
            </a:fld>
            <a:endParaRPr lang="en-US"/>
          </a:p>
        </p:txBody>
      </p:sp>
    </p:spTree>
    <p:extLst>
      <p:ext uri="{BB962C8B-B14F-4D97-AF65-F5344CB8AC3E}">
        <p14:creationId xmlns:p14="http://schemas.microsoft.com/office/powerpoint/2010/main" val="1116431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Cloud Services on the Internet</a:t>
            </a:r>
          </a:p>
        </p:txBody>
      </p:sp>
      <p:sp>
        <p:nvSpPr>
          <p:cNvPr id="3" name="Content Placeholder 2"/>
          <p:cNvSpPr>
            <a:spLocks noGrp="1"/>
          </p:cNvSpPr>
          <p:nvPr>
            <p:ph sz="quarter" idx="1"/>
          </p:nvPr>
        </p:nvSpPr>
        <p:spPr/>
        <p:txBody>
          <a:bodyPr/>
          <a:lstStyle/>
          <a:p>
            <a:r>
              <a:rPr lang="en-US" b="1" dirty="0"/>
              <a:t>Cloud computing </a:t>
            </a:r>
            <a:r>
              <a:rPr lang="en-US" dirty="0"/>
              <a:t>is an extension of the service model to the ubiquities of the internet.</a:t>
            </a:r>
            <a:br>
              <a:rPr lang="en-US" dirty="0"/>
            </a:br>
            <a:endParaRPr lang="en-US" dirty="0"/>
          </a:p>
          <a:p>
            <a:r>
              <a:rPr lang="en-US" dirty="0"/>
              <a:t>Don’t want to deal with datacenters or servers? </a:t>
            </a:r>
            <a:br>
              <a:rPr lang="en-US" dirty="0"/>
            </a:br>
            <a:r>
              <a:rPr lang="en-US" dirty="0"/>
              <a:t>Try </a:t>
            </a:r>
            <a:r>
              <a:rPr lang="en-US" b="1" dirty="0"/>
              <a:t>Infrastructure as a Service!</a:t>
            </a:r>
            <a:endParaRPr lang="en-US" dirty="0"/>
          </a:p>
          <a:p>
            <a:r>
              <a:rPr lang="en-US" dirty="0"/>
              <a:t>Don’t want to bother with the infrastructure and the components required by your service? </a:t>
            </a:r>
            <a:br>
              <a:rPr lang="en-US" dirty="0"/>
            </a:br>
            <a:r>
              <a:rPr lang="en-US" dirty="0"/>
              <a:t>Try </a:t>
            </a:r>
            <a:r>
              <a:rPr lang="en-US" b="1" dirty="0"/>
              <a:t>Platform as a Service!</a:t>
            </a:r>
            <a:endParaRPr lang="en-US" dirty="0"/>
          </a:p>
          <a:p>
            <a:r>
              <a:rPr lang="en-US" dirty="0"/>
              <a:t>Heck, don’t want to bother with any of it?</a:t>
            </a:r>
            <a:br>
              <a:rPr lang="en-US" dirty="0"/>
            </a:br>
            <a:r>
              <a:rPr lang="en-US" dirty="0"/>
              <a:t>Then </a:t>
            </a:r>
            <a:r>
              <a:rPr lang="en-US" b="1" dirty="0"/>
              <a:t>Software as a Service</a:t>
            </a:r>
            <a:r>
              <a:rPr lang="en-US" dirty="0"/>
              <a:t> is for you!</a:t>
            </a:r>
          </a:p>
        </p:txBody>
      </p:sp>
    </p:spTree>
    <p:extLst>
      <p:ext uri="{BB962C8B-B14F-4D97-AF65-F5344CB8AC3E}">
        <p14:creationId xmlns:p14="http://schemas.microsoft.com/office/powerpoint/2010/main" val="1516130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a:t>The most basic cloud-service model</a:t>
            </a:r>
          </a:p>
          <a:p>
            <a:r>
              <a:rPr lang="en-US" dirty="0"/>
              <a:t>Provides you with virtual infrastructure, for example servers and data storage space. </a:t>
            </a:r>
          </a:p>
          <a:p>
            <a:r>
              <a:rPr lang="en-US" dirty="0"/>
              <a:t>Virtualization plays a major role in this mode, by allowing IaaS-cloud providers to supply resources on-demand extracting them from their large pools installed in data centers.</a:t>
            </a:r>
          </a:p>
          <a:p>
            <a:r>
              <a:rPr lang="en-US" dirty="0"/>
              <a:t>High level of flexibility, but requires greater IT skillsets.</a:t>
            </a:r>
          </a:p>
          <a:p>
            <a:r>
              <a:rPr lang="en-US" b="1" dirty="0"/>
              <a:t>Sales Pitch: </a:t>
            </a:r>
            <a:r>
              <a:rPr lang="en-US" dirty="0"/>
              <a:t>“Let us handle your hardware (as virtual machines). You handle the rest”</a:t>
            </a:r>
          </a:p>
          <a:p>
            <a:r>
              <a:rPr lang="en-US" b="1" dirty="0"/>
              <a:t>Examples: </a:t>
            </a:r>
            <a:r>
              <a:rPr lang="en-US" dirty="0"/>
              <a:t>Amazon EC2, </a:t>
            </a:r>
            <a:r>
              <a:rPr lang="en-US" dirty="0" err="1"/>
              <a:t>GoGrid</a:t>
            </a:r>
            <a:r>
              <a:rPr lang="en-US" dirty="0"/>
              <a:t>, </a:t>
            </a:r>
            <a:r>
              <a:rPr lang="en-US" dirty="0" err="1"/>
              <a:t>RackSpace</a:t>
            </a:r>
            <a:endParaRPr lang="en-US" dirty="0"/>
          </a:p>
          <a:p>
            <a:endParaRPr lang="en-US" dirty="0"/>
          </a:p>
          <a:p>
            <a:endParaRPr lang="en-US" dirty="0"/>
          </a:p>
          <a:p>
            <a:endParaRPr lang="en-US" dirty="0"/>
          </a:p>
        </p:txBody>
      </p:sp>
      <p:sp>
        <p:nvSpPr>
          <p:cNvPr id="3" name="Date Placeholder 2"/>
          <p:cNvSpPr>
            <a:spLocks noGrp="1"/>
          </p:cNvSpPr>
          <p:nvPr>
            <p:ph type="dt" sz="half" idx="10"/>
          </p:nvPr>
        </p:nvSpPr>
        <p:spPr/>
        <p:txBody>
          <a:bodyPr/>
          <a:lstStyle/>
          <a:p>
            <a:fld id="{C96E72D8-1BAE-4F1C-9882-E5E0341D8DD6}" type="datetime1">
              <a:rPr lang="en-US" smtClean="0"/>
              <a:t>10/21/2018</a:t>
            </a:fld>
            <a:endParaRPr lang="en-US" dirty="0"/>
          </a:p>
        </p:txBody>
      </p:sp>
      <p:sp>
        <p:nvSpPr>
          <p:cNvPr id="4" name="Footer Placeholder 3"/>
          <p:cNvSpPr>
            <a:spLocks noGrp="1"/>
          </p:cNvSpPr>
          <p:nvPr>
            <p:ph type="ftr" sz="quarter" idx="11"/>
          </p:nvPr>
        </p:nvSpPr>
        <p:spPr/>
        <p:txBody>
          <a:bodyPr/>
          <a:lstStyle/>
          <a:p>
            <a:r>
              <a:rPr lang="en-US"/>
              <a:t>IST346: Info Tech Management &amp; Administration</a:t>
            </a:r>
            <a:endParaRPr lang="en-US" dirty="0"/>
          </a:p>
        </p:txBody>
      </p:sp>
      <p:sp>
        <p:nvSpPr>
          <p:cNvPr id="5" name="Slide Number Placeholder 4"/>
          <p:cNvSpPr>
            <a:spLocks noGrp="1"/>
          </p:cNvSpPr>
          <p:nvPr>
            <p:ph type="sldNum" sz="quarter" idx="12"/>
          </p:nvPr>
        </p:nvSpPr>
        <p:spPr/>
        <p:txBody>
          <a:bodyPr/>
          <a:lstStyle/>
          <a:p>
            <a:fld id="{DF6669D1-DB19-4C99-869C-C84252016461}" type="slidenum">
              <a:rPr lang="en-US" smtClean="0"/>
              <a:pPr/>
              <a:t>9</a:t>
            </a:fld>
            <a:endParaRPr lang="en-US" dirty="0"/>
          </a:p>
        </p:txBody>
      </p:sp>
      <p:sp>
        <p:nvSpPr>
          <p:cNvPr id="6" name="Title 5"/>
          <p:cNvSpPr>
            <a:spLocks noGrp="1"/>
          </p:cNvSpPr>
          <p:nvPr>
            <p:ph type="title"/>
          </p:nvPr>
        </p:nvSpPr>
        <p:spPr/>
        <p:txBody>
          <a:bodyPr/>
          <a:lstStyle/>
          <a:p>
            <a:r>
              <a:rPr lang="en-US" dirty="0"/>
              <a:t>Infrastructure as a Service (IAAS)</a:t>
            </a:r>
          </a:p>
        </p:txBody>
      </p:sp>
    </p:spTree>
    <p:extLst>
      <p:ext uri="{BB962C8B-B14F-4D97-AF65-F5344CB8AC3E}">
        <p14:creationId xmlns:p14="http://schemas.microsoft.com/office/powerpoint/2010/main" val="176324185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54</TotalTime>
  <Words>2313</Words>
  <Application>Microsoft Office PowerPoint</Application>
  <PresentationFormat>On-screen Show (4:3)</PresentationFormat>
  <Paragraphs>222</Paragraphs>
  <Slides>32</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Office Theme</vt:lpstr>
      <vt:lpstr>IST346 Cloud Computing</vt:lpstr>
      <vt:lpstr>What is This “Cloud” thing?</vt:lpstr>
      <vt:lpstr>Cloud Computing</vt:lpstr>
      <vt:lpstr>Cloud Services Overview</vt:lpstr>
      <vt:lpstr>Benefits of Cloud Services</vt:lpstr>
      <vt:lpstr>Drawbacks to Cloud Services</vt:lpstr>
      <vt:lpstr>Cloud Service Models</vt:lpstr>
      <vt:lpstr>Cloud Services on the Internet</vt:lpstr>
      <vt:lpstr>Infrastructure as a Service (IAAS)</vt:lpstr>
      <vt:lpstr>Platform as a Service (PAAS)</vt:lpstr>
      <vt:lpstr>Software as a Service (SAAS)</vt:lpstr>
      <vt:lpstr>Cloud Service Models Comparison</vt:lpstr>
      <vt:lpstr>Other Models</vt:lpstr>
      <vt:lpstr>The Cloud and D.R. (Disaster Recovery)</vt:lpstr>
      <vt:lpstr>DR sites in the Cloud</vt:lpstr>
      <vt:lpstr>Hot Sites</vt:lpstr>
      <vt:lpstr>Warm Sites</vt:lpstr>
      <vt:lpstr>Cold Sites</vt:lpstr>
      <vt:lpstr>Costs vs. Recovery Time</vt:lpstr>
      <vt:lpstr>SLAs and the Cloud</vt:lpstr>
      <vt:lpstr>Service Level Agreements - Cloud</vt:lpstr>
      <vt:lpstr>What do we need to be concerned with?</vt:lpstr>
      <vt:lpstr>Lessons to be learned with SLAs</vt:lpstr>
      <vt:lpstr>DevOps</vt:lpstr>
      <vt:lpstr>What is DevOps?</vt:lpstr>
      <vt:lpstr>The DevOps Cycle</vt:lpstr>
      <vt:lpstr>Core Values of DevOps - CAMS</vt:lpstr>
      <vt:lpstr>DevOps Goals</vt:lpstr>
      <vt:lpstr>Infrastructure as Code Methodology for DevOps</vt:lpstr>
      <vt:lpstr>Recall: Treat Servers like Cattle, Not Pets</vt:lpstr>
      <vt:lpstr>Essential DevOps Toolbox for IaC</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IST346 Cloud Computing</dc:title>
  <dc:creator>Michael Fudge</dc:creator>
  <cp:lastModifiedBy>Michael Fudge</cp:lastModifiedBy>
  <cp:revision>8</cp:revision>
  <dcterms:created xsi:type="dcterms:W3CDTF">2018-10-21T17:01:47Z</dcterms:created>
  <dcterms:modified xsi:type="dcterms:W3CDTF">2018-10-21T17:55:55Z</dcterms:modified>
</cp:coreProperties>
</file>