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29"/>
  </p:notesMasterIdLst>
  <p:sldIdLst>
    <p:sldId id="256" r:id="rId6"/>
    <p:sldId id="262" r:id="rId7"/>
    <p:sldId id="271" r:id="rId8"/>
    <p:sldId id="263" r:id="rId9"/>
    <p:sldId id="269" r:id="rId10"/>
    <p:sldId id="270" r:id="rId11"/>
    <p:sldId id="264" r:id="rId12"/>
    <p:sldId id="260" r:id="rId13"/>
    <p:sldId id="272" r:id="rId14"/>
    <p:sldId id="273" r:id="rId15"/>
    <p:sldId id="274" r:id="rId16"/>
    <p:sldId id="275" r:id="rId17"/>
    <p:sldId id="265" r:id="rId18"/>
    <p:sldId id="268" r:id="rId19"/>
    <p:sldId id="266" r:id="rId20"/>
    <p:sldId id="277" r:id="rId21"/>
    <p:sldId id="267" r:id="rId22"/>
    <p:sldId id="276" r:id="rId23"/>
    <p:sldId id="278" r:id="rId24"/>
    <p:sldId id="279" r:id="rId25"/>
    <p:sldId id="280" r:id="rId26"/>
    <p:sldId id="281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1300" autoAdjust="0"/>
  </p:normalViewPr>
  <p:slideViewPr>
    <p:cSldViewPr>
      <p:cViewPr varScale="1">
        <p:scale>
          <a:sx n="111" d="100"/>
          <a:sy n="111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9296-42A4-4D0A-9C94-3EC55CF02AB2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3C61-7B8A-487F-8417-D9C1EDB77330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B3CE-BF1B-493F-BE67-C41EED8875EF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06D-787B-41A1-BABB-8861101BFB72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667E-88B5-41FC-9AEA-67447A5302E0}" type="datetime1">
              <a:rPr lang="en-US" smtClean="0"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BEDA-F056-4FF6-B92A-8516531FFABB}" type="datetime1">
              <a:rPr lang="en-US" smtClean="0"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50FB-2837-4047-B18F-285D8D25C403}" type="datetime1">
              <a:rPr lang="en-US" smtClean="0"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CA2-546F-4077-AD23-4DACFF3DE206}" type="datetime1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A744-3957-4E03-8A2C-CF61FE8354E6}" type="datetime1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FE03A0-3F92-4DCA-B8CC-585709A3FE5B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481328"/>
            <a:ext cx="3124200" cy="4462272"/>
          </a:xfrm>
        </p:spPr>
        <p:txBody>
          <a:bodyPr/>
          <a:lstStyle/>
          <a:p>
            <a:r>
              <a:rPr lang="en-US" b="1" dirty="0" smtClean="0"/>
              <a:t>Cloud Computing</a:t>
            </a:r>
          </a:p>
          <a:p>
            <a:r>
              <a:rPr lang="en-US" b="1" dirty="0" smtClean="0"/>
              <a:t>Cloud Models</a:t>
            </a:r>
          </a:p>
          <a:p>
            <a:r>
              <a:rPr lang="en-US" b="1" dirty="0" smtClean="0"/>
              <a:t>The Cloud for DR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500B-C341-4CBD-88BF-4D771757F365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65558"/>
            <a:ext cx="3212926" cy="56384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18" y="1481329"/>
            <a:ext cx="5234682" cy="506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Cloud </a:t>
            </a:r>
            <a:r>
              <a:rPr lang="en-US" dirty="0"/>
              <a:t>providers deliver </a:t>
            </a:r>
            <a:r>
              <a:rPr lang="en-US" dirty="0" smtClean="0"/>
              <a:t>you the </a:t>
            </a:r>
            <a:r>
              <a:rPr lang="en-US" dirty="0"/>
              <a:t>development environment </a:t>
            </a:r>
            <a:r>
              <a:rPr lang="en-US" dirty="0" smtClean="0"/>
              <a:t>for services </a:t>
            </a:r>
            <a:r>
              <a:rPr lang="en-US" dirty="0"/>
              <a:t>where the user can develop and run in-house built applications.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services might include an operating system, a programming language execution environment, databases and web servers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Still offers shops flexibility to develop and customize their applications, but requires less of a skillset than IAAS as they no longer need to know how to setup and manage the infrastructure and Operating Systems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Sales Pitch: </a:t>
            </a:r>
            <a:r>
              <a:rPr lang="en-US" dirty="0"/>
              <a:t>“We give you a setup so you can install or build your own app. No need to worry about the system administration.”</a:t>
            </a:r>
          </a:p>
          <a:p>
            <a:r>
              <a:rPr lang="en-US" b="1" dirty="0"/>
              <a:t>Examples: </a:t>
            </a:r>
            <a:r>
              <a:rPr lang="en-US" dirty="0"/>
              <a:t>Google App Engine, Force.com, Microsoft Azure / </a:t>
            </a:r>
            <a:r>
              <a:rPr lang="en-US" dirty="0" err="1"/>
              <a:t>.Net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LAMP (Linux, Apache, MySQL, (</a:t>
            </a:r>
            <a:r>
              <a:rPr lang="en-US" dirty="0" err="1"/>
              <a:t>Php</a:t>
            </a:r>
            <a:r>
              <a:rPr lang="en-US" dirty="0"/>
              <a:t>/Perl/Python))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 (PAAS)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Provides you </a:t>
            </a:r>
            <a:r>
              <a:rPr lang="en-US" dirty="0"/>
              <a:t>with access to already </a:t>
            </a:r>
            <a:r>
              <a:rPr lang="en-US" dirty="0" smtClean="0"/>
              <a:t>developed </a:t>
            </a:r>
            <a:r>
              <a:rPr lang="en-US" dirty="0"/>
              <a:t>applications that are running in the cloud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access is achieved by cloud clients and the cloud users do not manage the infrastructure where the </a:t>
            </a:r>
            <a:r>
              <a:rPr lang="en-US" dirty="0" smtClean="0"/>
              <a:t>application resides, </a:t>
            </a:r>
            <a:r>
              <a:rPr lang="en-US" dirty="0"/>
              <a:t>eliminating with this the way the need to install and run the application on the cloud user’s own computers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method requires the least amount of IT skillsets in house, but also reduces or eliminates flexibility and control over how the service should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Sales Pitch:</a:t>
            </a:r>
            <a:r>
              <a:rPr lang="en-US" dirty="0"/>
              <a:t> “We give you the </a:t>
            </a:r>
            <a:r>
              <a:rPr lang="en-US" dirty="0" smtClean="0"/>
              <a:t>apps, </a:t>
            </a:r>
            <a:r>
              <a:rPr lang="en-US" dirty="0"/>
              <a:t>all you need to do is your job!”</a:t>
            </a:r>
            <a:endParaRPr lang="en-US" b="1" dirty="0"/>
          </a:p>
          <a:p>
            <a:r>
              <a:rPr lang="en-US" b="1" dirty="0"/>
              <a:t>Examples: </a:t>
            </a:r>
            <a:r>
              <a:rPr lang="en-US" dirty="0"/>
              <a:t>Salesforce.com, Office 365, Google Apps, </a:t>
            </a:r>
          </a:p>
          <a:p>
            <a:pPr marL="320040" lvl="1" indent="0">
              <a:buNone/>
            </a:pPr>
            <a:r>
              <a:rPr lang="en-US" dirty="0" err="1"/>
              <a:t>Quickbooks</a:t>
            </a:r>
            <a:r>
              <a:rPr lang="en-US" dirty="0"/>
              <a:t> Pro online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as a Service (SAAS)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" y="1524000"/>
            <a:ext cx="8237221" cy="5257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Models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and D.R.</a:t>
            </a:r>
            <a:br>
              <a:rPr lang="en-US" dirty="0" smtClean="0"/>
            </a:br>
            <a:r>
              <a:rPr lang="en-US" dirty="0" smtClean="0"/>
              <a:t>(Disaster Recovery)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Claim:</a:t>
            </a:r>
          </a:p>
          <a:p>
            <a:pPr marL="0" indent="0">
              <a:buNone/>
            </a:pPr>
            <a:r>
              <a:rPr lang="en-US" dirty="0" smtClean="0"/>
              <a:t>“Cloud </a:t>
            </a:r>
            <a:r>
              <a:rPr lang="en-US" dirty="0"/>
              <a:t>Computing delivers faster recovery times and multi-site availability at a fraction of the cost of conventional disaster recovery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provide bare-metal recovery that includes all services and data</a:t>
            </a:r>
          </a:p>
          <a:p>
            <a:r>
              <a:rPr lang="en-US" dirty="0" smtClean="0"/>
              <a:t>Ability for more rapid recovery than typical failover sites</a:t>
            </a:r>
          </a:p>
          <a:p>
            <a:r>
              <a:rPr lang="en-US" dirty="0" smtClean="0"/>
              <a:t>Potential for </a:t>
            </a:r>
            <a:r>
              <a:rPr lang="en-US" dirty="0"/>
              <a:t>automated </a:t>
            </a:r>
            <a:r>
              <a:rPr lang="en-US" dirty="0" smtClean="0"/>
              <a:t>failover</a:t>
            </a:r>
          </a:p>
          <a:p>
            <a:r>
              <a:rPr lang="en-US" dirty="0" smtClean="0"/>
              <a:t>Allows for backing up of data off site</a:t>
            </a:r>
          </a:p>
          <a:p>
            <a:r>
              <a:rPr lang="en-US" dirty="0" smtClean="0"/>
              <a:t>Increased mobility, you can connect to “the cloud” from anywhere.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 sites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Hot </a:t>
            </a:r>
            <a:r>
              <a:rPr lang="en-US" dirty="0"/>
              <a:t>site </a:t>
            </a:r>
            <a:r>
              <a:rPr lang="en-US" dirty="0" smtClean="0"/>
              <a:t>- commercial</a:t>
            </a:r>
            <a:r>
              <a:rPr lang="en-US" dirty="0"/>
              <a:t> disaster recovery service that allows a business to continue computer and network operations in the event of a computer or equipment disaster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Example: If </a:t>
            </a:r>
            <a:r>
              <a:rPr lang="en-US" dirty="0"/>
              <a:t>an enterprise's data center becomes inoperable, </a:t>
            </a:r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quickly switch</a:t>
            </a:r>
            <a:r>
              <a:rPr lang="en-US" dirty="0" smtClean="0"/>
              <a:t> </a:t>
            </a:r>
            <a:r>
              <a:rPr lang="en-US" dirty="0"/>
              <a:t>all data processing operations to a hot </a:t>
            </a:r>
            <a:r>
              <a:rPr lang="en-US" dirty="0" smtClean="0"/>
              <a:t>site</a:t>
            </a:r>
            <a:r>
              <a:rPr lang="en-US" dirty="0"/>
              <a:t> </a:t>
            </a:r>
            <a:r>
              <a:rPr lang="en-US" dirty="0" smtClean="0"/>
              <a:t>with little to no downtime.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Provides complete duplication of primary environment and will be available at all times.</a:t>
            </a:r>
          </a:p>
          <a:p>
            <a:endParaRPr lang="en-US" dirty="0"/>
          </a:p>
          <a:p>
            <a:r>
              <a:rPr lang="en-US" dirty="0" smtClean="0"/>
              <a:t>More expensive, but faster to recover a business in the event of a disaster.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warm site is backup site that is setup similar to a hot site, but requires work to render it functional in the event of a disaster.</a:t>
            </a:r>
          </a:p>
          <a:p>
            <a:endParaRPr lang="en-US" dirty="0"/>
          </a:p>
          <a:p>
            <a:r>
              <a:rPr lang="en-US" dirty="0" smtClean="0"/>
              <a:t>Backup environment are not constantly operational or processing.  Also may require networking changes to redirect server/service requests to the backup site.</a:t>
            </a:r>
          </a:p>
          <a:p>
            <a:endParaRPr lang="en-US" dirty="0"/>
          </a:p>
          <a:p>
            <a:r>
              <a:rPr lang="en-US" dirty="0" smtClean="0"/>
              <a:t>Requires intervention and cannot accomplish seamless failover, but cheaper to employ than a hot site.</a:t>
            </a:r>
          </a:p>
          <a:p>
            <a:endParaRPr lang="en-US" dirty="0"/>
          </a:p>
          <a:p>
            <a:r>
              <a:rPr lang="en-US" dirty="0" smtClean="0"/>
              <a:t>While they don’t offer immediate failover, warm sites are typically easier to maintain than hot sites due to lack need for real-time replication or complex networking schemes.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5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cold site is a </a:t>
            </a:r>
            <a:r>
              <a:rPr lang="en-US" dirty="0" smtClean="0"/>
              <a:t>type </a:t>
            </a:r>
            <a:r>
              <a:rPr lang="en-US" dirty="0"/>
              <a:t>of disaster recovery service that </a:t>
            </a:r>
            <a:r>
              <a:rPr lang="en-US" dirty="0" smtClean="0"/>
              <a:t>provides backup, but the site isn’t configured to take over in the event  of a disaster.</a:t>
            </a:r>
          </a:p>
          <a:p>
            <a:endParaRPr lang="en-US" dirty="0"/>
          </a:p>
          <a:p>
            <a:r>
              <a:rPr lang="en-US" dirty="0" smtClean="0"/>
              <a:t>Downtimes are to be expected and may require considerable amount of work for bringing a site online.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cold site is less expensive, but it takes longer to get an enterprise in full operation after the disaster.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0" y="1497391"/>
            <a:ext cx="7501410" cy="534910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 smtClean="0"/>
              <a:t>Costs vs. Recovery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SLAs and the Cloud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“Cloud” thing?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06D-787B-41A1-BABB-8861101BFB72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85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SLAs set expectations for both parties (client and cloud provider)</a:t>
            </a:r>
          </a:p>
          <a:p>
            <a:endParaRPr lang="en-US" dirty="0"/>
          </a:p>
          <a:p>
            <a:r>
              <a:rPr lang="en-US" dirty="0" smtClean="0"/>
              <a:t>Identifies the specific parameters and minimum levels required for each element of a service.</a:t>
            </a:r>
          </a:p>
          <a:p>
            <a:endParaRPr lang="en-US" dirty="0"/>
          </a:p>
          <a:p>
            <a:r>
              <a:rPr lang="en-US" dirty="0" smtClean="0"/>
              <a:t>Affirms your </a:t>
            </a:r>
            <a:r>
              <a:rPr lang="en-US" dirty="0" smtClean="0"/>
              <a:t>ownership of data stored on a cloud provider’s system, and your rights to get it back.</a:t>
            </a:r>
          </a:p>
          <a:p>
            <a:endParaRPr lang="en-US" dirty="0"/>
          </a:p>
          <a:p>
            <a:r>
              <a:rPr lang="en-US" dirty="0" smtClean="0"/>
              <a:t>Details the infrastructure and security standards to be maintained.</a:t>
            </a:r>
          </a:p>
          <a:p>
            <a:endParaRPr lang="en-US" dirty="0"/>
          </a:p>
          <a:p>
            <a:r>
              <a:rPr lang="en-US" dirty="0" smtClean="0"/>
              <a:t>Specifies your rights and costs to continue and discontinue use of the service.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Agreements -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Availability</a:t>
            </a:r>
            <a:r>
              <a:rPr lang="en-US" dirty="0"/>
              <a:t> (e.g. 99.99% during work days, 99.9% for nights/weekends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Performance</a:t>
            </a:r>
            <a:r>
              <a:rPr lang="en-US" dirty="0" smtClean="0"/>
              <a:t> </a:t>
            </a:r>
            <a:r>
              <a:rPr lang="en-US" dirty="0"/>
              <a:t>(e.g. maximum response times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Security </a:t>
            </a:r>
            <a:r>
              <a:rPr lang="en-US" b="1" dirty="0"/>
              <a:t>/ privacy </a:t>
            </a:r>
            <a:r>
              <a:rPr lang="en-US" dirty="0"/>
              <a:t>of the data (e.g. encrypting all stored and transmitted data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Disaster </a:t>
            </a:r>
            <a:r>
              <a:rPr lang="en-US" b="1" dirty="0"/>
              <a:t>Recovery</a:t>
            </a:r>
            <a:r>
              <a:rPr lang="en-US" dirty="0"/>
              <a:t> expectations (e.g. worse case recovery commitment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Location </a:t>
            </a:r>
            <a:r>
              <a:rPr lang="en-US" b="1" dirty="0"/>
              <a:t>of the data</a:t>
            </a:r>
            <a:r>
              <a:rPr lang="en-US" dirty="0"/>
              <a:t> (e.g. consistent with local legislation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Access </a:t>
            </a:r>
            <a:r>
              <a:rPr lang="en-US" b="1" dirty="0"/>
              <a:t>to the data </a:t>
            </a:r>
            <a:r>
              <a:rPr lang="en-US" dirty="0"/>
              <a:t>(e.g. data retrievable from provider in readable format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Portability </a:t>
            </a:r>
            <a:r>
              <a:rPr lang="en-US" b="1" dirty="0"/>
              <a:t>of the data </a:t>
            </a:r>
            <a:r>
              <a:rPr lang="en-US" dirty="0"/>
              <a:t>(e.g. ability to move data to a different provider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Support and Problem Resolution </a:t>
            </a:r>
            <a:r>
              <a:rPr lang="en-US" dirty="0" smtClean="0"/>
              <a:t>(e.g</a:t>
            </a:r>
            <a:r>
              <a:rPr lang="en-US" dirty="0"/>
              <a:t>. call center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Change </a:t>
            </a:r>
            <a:r>
              <a:rPr lang="en-US" b="1" dirty="0"/>
              <a:t>Management </a:t>
            </a:r>
            <a:r>
              <a:rPr lang="en-US" dirty="0"/>
              <a:t>process (e.g. changes – updates or new services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Dispute </a:t>
            </a:r>
            <a:r>
              <a:rPr lang="en-US" b="1" dirty="0"/>
              <a:t>mediation</a:t>
            </a:r>
            <a:r>
              <a:rPr lang="en-US" dirty="0"/>
              <a:t> process (e.g. escalation process, consequences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Exit </a:t>
            </a:r>
            <a:r>
              <a:rPr lang="en-US" b="1" dirty="0"/>
              <a:t>Strategy </a:t>
            </a:r>
            <a:r>
              <a:rPr lang="en-US" dirty="0"/>
              <a:t>with expectations on the provider to ensure smooth transition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to be concerned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Read cloud provider’s SLA very carefully.</a:t>
            </a:r>
          </a:p>
          <a:p>
            <a:pPr lvl="1"/>
            <a:r>
              <a:rPr lang="en-US" dirty="0" smtClean="0"/>
              <a:t>Devil’s in the details, if you don’t read it you won’t know that they aren’t getting your data back right away until the event of a failure, in which case it’s too late.</a:t>
            </a:r>
          </a:p>
          <a:p>
            <a:endParaRPr lang="en-US" dirty="0"/>
          </a:p>
          <a:p>
            <a:r>
              <a:rPr lang="en-US" dirty="0" smtClean="0"/>
              <a:t>Get technical staff involved to validate SLAs against common outage scenarios.</a:t>
            </a:r>
          </a:p>
          <a:p>
            <a:pPr lvl="1"/>
            <a:r>
              <a:rPr lang="en-US" dirty="0" smtClean="0"/>
              <a:t>Just like IT staff should have outage and DR plans for </a:t>
            </a:r>
            <a:r>
              <a:rPr lang="en-US" dirty="0" err="1" smtClean="0"/>
              <a:t>on-premise</a:t>
            </a:r>
            <a:r>
              <a:rPr lang="en-US" dirty="0" smtClean="0"/>
              <a:t> services, they should help develop the same for your cloud vendors.</a:t>
            </a:r>
          </a:p>
          <a:p>
            <a:pPr lvl="1"/>
            <a:endParaRPr lang="en-US" dirty="0"/>
          </a:p>
          <a:p>
            <a:r>
              <a:rPr lang="en-US" dirty="0" smtClean="0"/>
              <a:t>Have contingency plans in place for worst case scenarios.</a:t>
            </a:r>
          </a:p>
          <a:p>
            <a:pPr lvl="1"/>
            <a:r>
              <a:rPr lang="en-US" dirty="0" smtClean="0"/>
              <a:t>Have a business continuity plan in place for when something really bad happens to your cloud vendor’s service.  Blindly putting the trust of your entire business in a vendor’s hands is asking </a:t>
            </a:r>
            <a:r>
              <a:rPr lang="en-US" smtClean="0"/>
              <a:t>for trouble.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to be learned with SLAs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your hot computing Cloud bumps into a cold computing Cloud, </a:t>
            </a:r>
            <a:r>
              <a:rPr lang="en-US" dirty="0" smtClean="0"/>
              <a:t>do you </a:t>
            </a:r>
            <a:r>
              <a:rPr lang="en-US" dirty="0"/>
              <a:t>get Lightning computing, followed by stormy computing and network </a:t>
            </a:r>
            <a:r>
              <a:rPr lang="en-US" dirty="0" smtClean="0"/>
              <a:t>outages?”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14B-A7E2-48DB-A571-2007421C1CBA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practice of using a network of remote servers hosted on the Internet to store, manage, and process data, rather than a local server or a personal computer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In other words, having someone else host your servers and/or services for you.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utilizes Virtualization to keep costs down while offering a larger number of services.</a:t>
            </a:r>
          </a:p>
          <a:p>
            <a:r>
              <a:rPr lang="en-US" dirty="0" smtClean="0"/>
              <a:t>Shared resource model helps make the best use of hardware.</a:t>
            </a:r>
          </a:p>
          <a:p>
            <a:r>
              <a:rPr lang="en-US" dirty="0" smtClean="0"/>
              <a:t>Have varying chargeback models to customers:</a:t>
            </a:r>
          </a:p>
          <a:p>
            <a:pPr lvl="1"/>
            <a:r>
              <a:rPr lang="en-US" dirty="0" smtClean="0"/>
              <a:t>By amount of data stored (per </a:t>
            </a:r>
            <a:r>
              <a:rPr lang="en-US" dirty="0" err="1" smtClean="0"/>
              <a:t>mb</a:t>
            </a:r>
            <a:r>
              <a:rPr lang="en-US" dirty="0" smtClean="0"/>
              <a:t>/</a:t>
            </a:r>
            <a:r>
              <a:rPr lang="en-US" dirty="0" err="1" smtClean="0"/>
              <a:t>gb</a:t>
            </a:r>
            <a:r>
              <a:rPr lang="en-US" dirty="0" smtClean="0"/>
              <a:t>/</a:t>
            </a:r>
            <a:r>
              <a:rPr lang="en-US" dirty="0" err="1" smtClean="0"/>
              <a:t>tb</a:t>
            </a:r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By bandwidth used (</a:t>
            </a:r>
            <a:r>
              <a:rPr lang="en-US" dirty="0" err="1" smtClean="0"/>
              <a:t>mb</a:t>
            </a:r>
            <a:r>
              <a:rPr lang="en-US" dirty="0" smtClean="0"/>
              <a:t>/</a:t>
            </a:r>
            <a:r>
              <a:rPr lang="en-US" dirty="0" err="1" smtClean="0"/>
              <a:t>hr</a:t>
            </a:r>
            <a:r>
              <a:rPr lang="en-US" dirty="0" smtClean="0"/>
              <a:t>, </a:t>
            </a:r>
            <a:r>
              <a:rPr lang="en-US" dirty="0" err="1" smtClean="0"/>
              <a:t>gb</a:t>
            </a:r>
            <a:r>
              <a:rPr lang="en-US" dirty="0" smtClean="0"/>
              <a:t>/week, </a:t>
            </a:r>
            <a:r>
              <a:rPr lang="en-US" dirty="0" err="1" smtClean="0"/>
              <a:t>gb</a:t>
            </a:r>
            <a:r>
              <a:rPr lang="en-US" dirty="0" smtClean="0"/>
              <a:t>/month, etc..)</a:t>
            </a:r>
          </a:p>
          <a:p>
            <a:pPr lvl="1"/>
            <a:r>
              <a:rPr lang="en-US" dirty="0" smtClean="0"/>
              <a:t>By resources used (ram, </a:t>
            </a:r>
            <a:r>
              <a:rPr lang="en-US" dirty="0" err="1" smtClean="0"/>
              <a:t>cpu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By number of users accessing the service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 smtClean="0"/>
              <a:t>Costs</a:t>
            </a:r>
            <a:r>
              <a:rPr lang="en-US" dirty="0" smtClean="0"/>
              <a:t> - Helps companies avoid up front costs of infrastructure</a:t>
            </a:r>
          </a:p>
          <a:p>
            <a:pPr fontAlgn="base"/>
            <a:r>
              <a:rPr lang="en-US" b="1" dirty="0" smtClean="0"/>
              <a:t>Anywhere/anytime</a:t>
            </a:r>
            <a:r>
              <a:rPr lang="en-US" dirty="0" smtClean="0"/>
              <a:t> - You </a:t>
            </a:r>
            <a:r>
              <a:rPr lang="en-US" dirty="0"/>
              <a:t>can use the service </a:t>
            </a:r>
            <a:r>
              <a:rPr lang="en-US" dirty="0" smtClean="0"/>
              <a:t>whenever and wherever </a:t>
            </a:r>
            <a:r>
              <a:rPr lang="en-US" dirty="0"/>
              <a:t>you </a:t>
            </a:r>
            <a:r>
              <a:rPr lang="en-US" dirty="0" smtClean="0"/>
              <a:t>wish (provided you have an internet connection)</a:t>
            </a:r>
          </a:p>
          <a:p>
            <a:pPr fontAlgn="base"/>
            <a:r>
              <a:rPr lang="en-US" b="1" dirty="0" smtClean="0"/>
              <a:t>Management</a:t>
            </a:r>
            <a:r>
              <a:rPr lang="en-US" dirty="0" smtClean="0"/>
              <a:t> - Servers/services can be partially or </a:t>
            </a:r>
            <a:r>
              <a:rPr lang="en-US" dirty="0"/>
              <a:t>fully managed by the cloud </a:t>
            </a:r>
            <a:r>
              <a:rPr lang="en-US" dirty="0" smtClean="0"/>
              <a:t>provider</a:t>
            </a:r>
          </a:p>
          <a:p>
            <a:pPr fontAlgn="base"/>
            <a:r>
              <a:rPr lang="en-US" b="1" dirty="0" smtClean="0"/>
              <a:t>Network</a:t>
            </a:r>
            <a:r>
              <a:rPr lang="en-US" dirty="0" smtClean="0"/>
              <a:t> - Cloud </a:t>
            </a:r>
            <a:r>
              <a:rPr lang="en-US" dirty="0"/>
              <a:t>computing </a:t>
            </a:r>
            <a:r>
              <a:rPr lang="en-US" dirty="0" smtClean="0"/>
              <a:t>can deliver </a:t>
            </a:r>
            <a:r>
              <a:rPr lang="en-US" dirty="0"/>
              <a:t>increased </a:t>
            </a:r>
            <a:r>
              <a:rPr lang="en-US" dirty="0" smtClean="0"/>
              <a:t>bandwidth</a:t>
            </a:r>
          </a:p>
          <a:p>
            <a:pPr fontAlgn="base"/>
            <a:r>
              <a:rPr lang="en-US" b="1" dirty="0" smtClean="0"/>
              <a:t>Scale</a:t>
            </a:r>
            <a:r>
              <a:rPr lang="en-US" dirty="0" smtClean="0"/>
              <a:t> - Cloud providers take advantage of the sharing of </a:t>
            </a:r>
            <a:r>
              <a:rPr lang="en-US" dirty="0"/>
              <a:t>redundant </a:t>
            </a:r>
            <a:r>
              <a:rPr lang="en-US" dirty="0" smtClean="0"/>
              <a:t>resources to reduce costs and increase scale</a:t>
            </a:r>
          </a:p>
          <a:p>
            <a:pPr fontAlgn="base"/>
            <a:r>
              <a:rPr lang="en-US" b="1" dirty="0" smtClean="0"/>
              <a:t>Deployment</a:t>
            </a:r>
            <a:r>
              <a:rPr lang="en-US" dirty="0" smtClean="0"/>
              <a:t> - quick deployment compared to in house solutions.</a:t>
            </a:r>
          </a:p>
          <a:p>
            <a:pPr fontAlgn="base"/>
            <a:r>
              <a:rPr lang="en-US" b="1" dirty="0" smtClean="0"/>
              <a:t>Backup</a:t>
            </a:r>
            <a:r>
              <a:rPr lang="en-US" dirty="0" smtClean="0"/>
              <a:t> – Backup and recovery are sped up and simplified since the data resides at the cloud provider.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Big data</a:t>
            </a:r>
            <a:r>
              <a:rPr lang="en-US" dirty="0" smtClean="0"/>
              <a:t> - Not easy to move huge datasets in and out of the cloud.</a:t>
            </a:r>
          </a:p>
          <a:p>
            <a:r>
              <a:rPr lang="en-US" b="1" dirty="0" smtClean="0"/>
              <a:t>Control</a:t>
            </a:r>
            <a:r>
              <a:rPr lang="en-US" dirty="0" smtClean="0"/>
              <a:t> - Reduced control for customers who want or need it.</a:t>
            </a:r>
          </a:p>
          <a:p>
            <a:r>
              <a:rPr lang="en-US" b="1" dirty="0" smtClean="0"/>
              <a:t>Integration</a:t>
            </a:r>
            <a:r>
              <a:rPr lang="en-US" dirty="0" smtClean="0"/>
              <a:t> - The silo effect exists; when you have multiple cloud services hosting your data, integration across them and with your own network can be daunting (if possible at all).</a:t>
            </a:r>
          </a:p>
          <a:p>
            <a:r>
              <a:rPr lang="en-US" b="1" dirty="0" smtClean="0"/>
              <a:t>Security</a:t>
            </a:r>
            <a:r>
              <a:rPr lang="en-US" dirty="0" smtClean="0"/>
              <a:t> – how do you know your data is safe?</a:t>
            </a:r>
          </a:p>
          <a:p>
            <a:r>
              <a:rPr lang="en-US" b="1" dirty="0" smtClean="0"/>
              <a:t>Costs</a:t>
            </a:r>
            <a:r>
              <a:rPr lang="en-US" dirty="0" smtClean="0"/>
              <a:t> - Increased long term costs over in house solutions.</a:t>
            </a:r>
          </a:p>
          <a:p>
            <a:r>
              <a:rPr lang="en-US" b="1" dirty="0" smtClean="0"/>
              <a:t>Customization</a:t>
            </a:r>
            <a:r>
              <a:rPr lang="en-US" dirty="0" smtClean="0"/>
              <a:t> - Can reduce flexibility of services offered</a:t>
            </a:r>
          </a:p>
          <a:p>
            <a:r>
              <a:rPr lang="en-US" b="1" dirty="0" smtClean="0"/>
              <a:t>Support</a:t>
            </a:r>
            <a:r>
              <a:rPr lang="en-US" dirty="0" smtClean="0"/>
              <a:t> - Places reliance on cloud provider to fix issues</a:t>
            </a:r>
          </a:p>
          <a:p>
            <a:r>
              <a:rPr lang="en-US" b="1" dirty="0" smtClean="0"/>
              <a:t>Features</a:t>
            </a:r>
            <a:r>
              <a:rPr lang="en-US" dirty="0" smtClean="0"/>
              <a:t> – often features are not on par with in house solutions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to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Services on the </a:t>
            </a:r>
            <a:r>
              <a:rPr lang="en-US" dirty="0"/>
              <a:t>I</a:t>
            </a:r>
            <a:r>
              <a:rPr lang="en-US" dirty="0" smtClean="0"/>
              <a:t>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Cloud computing </a:t>
            </a:r>
            <a:r>
              <a:rPr lang="en-US" dirty="0" smtClean="0"/>
              <a:t>is an extension of the service model to the ubiquities of the internet.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Don’t want to deal with datacenters or servers? </a:t>
            </a:r>
            <a:br>
              <a:rPr lang="en-US" dirty="0" smtClean="0"/>
            </a:br>
            <a:r>
              <a:rPr lang="en-US" dirty="0" smtClean="0"/>
              <a:t>Try </a:t>
            </a:r>
            <a:r>
              <a:rPr lang="en-US" b="1" dirty="0" smtClean="0"/>
              <a:t>Infrastructure as a Service!</a:t>
            </a:r>
            <a:endParaRPr lang="en-US" dirty="0" smtClean="0"/>
          </a:p>
          <a:p>
            <a:r>
              <a:rPr lang="en-US" dirty="0" smtClean="0"/>
              <a:t>Don’t want to bother with the infrastructure and the components required by your service? </a:t>
            </a:r>
            <a:br>
              <a:rPr lang="en-US" dirty="0" smtClean="0"/>
            </a:br>
            <a:r>
              <a:rPr lang="en-US" dirty="0" smtClean="0"/>
              <a:t>Try </a:t>
            </a:r>
            <a:r>
              <a:rPr lang="en-US" b="1" dirty="0" smtClean="0"/>
              <a:t>Platform as a Service!</a:t>
            </a:r>
            <a:endParaRPr lang="en-US" dirty="0" smtClean="0"/>
          </a:p>
          <a:p>
            <a:r>
              <a:rPr lang="en-US" dirty="0" smtClean="0"/>
              <a:t>Heck, don’t want to bother with any of it?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b="1" dirty="0" smtClean="0"/>
              <a:t>Software as a Service</a:t>
            </a:r>
            <a:r>
              <a:rPr lang="en-US" dirty="0" smtClean="0"/>
              <a:t> is for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FDF-FE09-4D65-985D-DCDB74D1FF79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most basic cloud-service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r>
              <a:rPr lang="en-US" dirty="0" smtClean="0"/>
              <a:t>Provides you </a:t>
            </a:r>
            <a:r>
              <a:rPr lang="en-US" dirty="0"/>
              <a:t>with virtual infrastructure, for example servers and data storage space.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Virtualization </a:t>
            </a:r>
            <a:r>
              <a:rPr lang="en-US" dirty="0"/>
              <a:t>plays a major role in this mode, by allowing </a:t>
            </a:r>
            <a:r>
              <a:rPr lang="en-US" dirty="0" err="1"/>
              <a:t>IaaS</a:t>
            </a:r>
            <a:r>
              <a:rPr lang="en-US" dirty="0"/>
              <a:t>-cloud providers to supply resources on-demand extracting them from their large pools installed in data centers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High level of flexibility, but requires greater IT skillsets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Sales Pitch: </a:t>
            </a:r>
            <a:r>
              <a:rPr lang="en-US" dirty="0"/>
              <a:t>“Let us handle your hardware (as virtual machines). You act as the SA and handle the rest”</a:t>
            </a:r>
          </a:p>
          <a:p>
            <a:r>
              <a:rPr lang="en-US" b="1" dirty="0"/>
              <a:t>Examples: </a:t>
            </a:r>
            <a:r>
              <a:rPr lang="en-US" dirty="0"/>
              <a:t>Amazon EC2, </a:t>
            </a:r>
            <a:r>
              <a:rPr lang="en-US" dirty="0" err="1"/>
              <a:t>GoGrid</a:t>
            </a:r>
            <a:r>
              <a:rPr lang="en-US" dirty="0"/>
              <a:t>, </a:t>
            </a:r>
            <a:r>
              <a:rPr lang="en-US" dirty="0" err="1"/>
              <a:t>RackSpace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a Service (IAAS)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3CA6T5SJM37K-4-377</_dlc_DocId>
    <_dlc_DocIdUrl xmlns="bcb7aec3-7c55-4f53-b860-67c1306cd9a6">
      <Url>https://mydrive.syr.edu/my/tajorgen/_layouts/15/DocIdRedir.aspx?ID=3CA6T5SJM37K-4-377</Url>
      <Description>3CA6T5SJM37K-4-377</Description>
    </_dlc_DocIdUrl>
  </documentManagement>
</p:properties>
</file>

<file path=customXml/itemProps1.xml><?xml version="1.0" encoding="utf-8"?>
<ds:datastoreItem xmlns:ds="http://schemas.openxmlformats.org/officeDocument/2006/customXml" ds:itemID="{2AB59090-2492-4716-9EDA-7D58C0001D8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8231826-A040-4693-AB7B-D9020FAC5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F54889-C975-4CDC-85A8-4A12DE11A66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A9507C4-0224-4794-8AF7-71C48B335FE3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bcb7aec3-7c55-4f53-b860-67c1306cd9a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468</TotalTime>
  <Words>1601</Words>
  <Application>Microsoft Office PowerPoint</Application>
  <PresentationFormat>On-screen Show (4:3)</PresentationFormat>
  <Paragraphs>211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Clarity</vt:lpstr>
      <vt:lpstr>IST346:</vt:lpstr>
      <vt:lpstr>What is This “Cloud” thing?</vt:lpstr>
      <vt:lpstr>Cloud Computing</vt:lpstr>
      <vt:lpstr>Cloud Services Overview</vt:lpstr>
      <vt:lpstr>Benefits of Cloud Services</vt:lpstr>
      <vt:lpstr>Drawbacks to Cloud Services</vt:lpstr>
      <vt:lpstr>Cloud Service Models</vt:lpstr>
      <vt:lpstr>Cloud Services on the Internet</vt:lpstr>
      <vt:lpstr>Infrastructure as a Service (IAAS)</vt:lpstr>
      <vt:lpstr>Platform as a Service (PAAS)</vt:lpstr>
      <vt:lpstr>Software as a Service (SAAS)</vt:lpstr>
      <vt:lpstr>Cloud Service Models Comparison</vt:lpstr>
      <vt:lpstr>The Cloud and D.R. (Disaster Recovery)</vt:lpstr>
      <vt:lpstr>DR sites in the Cloud</vt:lpstr>
      <vt:lpstr>Hot Sites</vt:lpstr>
      <vt:lpstr>Warm Sites</vt:lpstr>
      <vt:lpstr>Cold Sites</vt:lpstr>
      <vt:lpstr>Costs vs. Recovery Time</vt:lpstr>
      <vt:lpstr>SLAs and the Cloud</vt:lpstr>
      <vt:lpstr>Service Level Agreements - Cloud</vt:lpstr>
      <vt:lpstr>What do we need to be concerned with?</vt:lpstr>
      <vt:lpstr>Lessons to be learned with SLAs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 Cloud Services</dc:title>
  <dc:creator>Tim Jorgensen</dc:creator>
  <cp:lastModifiedBy>Tim Jorgensen</cp:lastModifiedBy>
  <cp:revision>25</cp:revision>
  <dcterms:created xsi:type="dcterms:W3CDTF">2014-01-05T20:05:00Z</dcterms:created>
  <dcterms:modified xsi:type="dcterms:W3CDTF">2014-02-17T03:08:36Z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09f91312-fce8-49fe-b549-b06ee3278584</vt:lpwstr>
  </property>
</Properties>
</file>