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97" r:id="rId2"/>
    <p:sldId id="289" r:id="rId3"/>
    <p:sldId id="258" r:id="rId4"/>
    <p:sldId id="298" r:id="rId5"/>
    <p:sldId id="660" r:id="rId6"/>
    <p:sldId id="659" r:id="rId7"/>
    <p:sldId id="661" r:id="rId8"/>
    <p:sldId id="291" r:id="rId9"/>
    <p:sldId id="308" r:id="rId10"/>
    <p:sldId id="293" r:id="rId11"/>
    <p:sldId id="292" r:id="rId12"/>
    <p:sldId id="30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660"/>
            <p14:sldId id="659"/>
            <p14:sldId id="661"/>
            <p14:sldId id="291"/>
            <p14:sldId id="308"/>
            <p14:sldId id="293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60" d="100"/>
          <a:sy n="60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F3CA-C51C-4F00-806F-71E5D08668B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FB2055C3-8F5A-48B7-BAA1-C7524A36D850}">
      <dgm:prSet phldrT="[Text]" custT="1"/>
      <dgm:spPr>
        <a:solidFill>
          <a:schemeClr val="accent1">
            <a:alpha val="30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</a:t>
          </a:r>
          <a:r>
            <a: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onsistency</a:t>
          </a:r>
        </a:p>
      </dgm:t>
    </dgm:pt>
    <dgm:pt modelId="{C843F527-262F-496B-BAAA-3F990E69891D}" type="parTrans" cxnId="{1F36B7E1-95C3-459D-90AA-7C371A817E95}">
      <dgm:prSet/>
      <dgm:spPr/>
      <dgm:t>
        <a:bodyPr/>
        <a:lstStyle/>
        <a:p>
          <a:endParaRPr lang="en-US"/>
        </a:p>
      </dgm:t>
    </dgm:pt>
    <dgm:pt modelId="{F9128426-2D79-4E50-B2A1-DFD6D779FCB0}" type="sibTrans" cxnId="{1F36B7E1-95C3-459D-90AA-7C371A817E95}">
      <dgm:prSet/>
      <dgm:spPr/>
      <dgm:t>
        <a:bodyPr/>
        <a:lstStyle/>
        <a:p>
          <a:endParaRPr lang="en-US"/>
        </a:p>
      </dgm:t>
    </dgm:pt>
    <dgm:pt modelId="{55461122-C93F-4598-B3AF-739AFBCD9870}">
      <dgm:prSet phldrT="[Text]" custT="1"/>
      <dgm:spPr>
        <a:solidFill>
          <a:schemeClr val="accent1">
            <a:lumMod val="60000"/>
            <a:lumOff val="40000"/>
            <a:alpha val="30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P</a:t>
          </a:r>
          <a:r>
            <a: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artition</a:t>
          </a:r>
        </a:p>
        <a:p>
          <a:r>
            <a: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tolerance</a:t>
          </a:r>
        </a:p>
      </dgm:t>
    </dgm:pt>
    <dgm:pt modelId="{EE01773E-4BE4-4595-A043-AC50B675A982}" type="parTrans" cxnId="{8FDAB5B6-0DE2-4C4C-8195-8C00E2BDB54C}">
      <dgm:prSet/>
      <dgm:spPr/>
      <dgm:t>
        <a:bodyPr/>
        <a:lstStyle/>
        <a:p>
          <a:endParaRPr lang="en-US"/>
        </a:p>
      </dgm:t>
    </dgm:pt>
    <dgm:pt modelId="{FC214EBB-B4EC-4CD7-8398-B889B8FAD7F5}" type="sibTrans" cxnId="{8FDAB5B6-0DE2-4C4C-8195-8C00E2BDB54C}">
      <dgm:prSet/>
      <dgm:spPr/>
      <dgm:t>
        <a:bodyPr/>
        <a:lstStyle/>
        <a:p>
          <a:endParaRPr lang="en-US"/>
        </a:p>
      </dgm:t>
    </dgm:pt>
    <dgm:pt modelId="{E50672E3-60C4-4AA3-9C65-7262298C568D}">
      <dgm:prSet phldrT="[Text]" custT="1"/>
      <dgm:spPr>
        <a:solidFill>
          <a:schemeClr val="accent2">
            <a:alpha val="30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</a:t>
          </a:r>
          <a:r>
            <a: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vailability</a:t>
          </a:r>
        </a:p>
      </dgm:t>
    </dgm:pt>
    <dgm:pt modelId="{78E6651D-76A4-4364-BEAB-660F7C75F769}" type="parTrans" cxnId="{2EB9F187-7FA1-461C-98FE-B42D0FCF11F0}">
      <dgm:prSet/>
      <dgm:spPr/>
      <dgm:t>
        <a:bodyPr/>
        <a:lstStyle/>
        <a:p>
          <a:endParaRPr lang="en-US"/>
        </a:p>
      </dgm:t>
    </dgm:pt>
    <dgm:pt modelId="{D33EF81A-6A52-4777-9D00-32C5EDB2E44E}" type="sibTrans" cxnId="{2EB9F187-7FA1-461C-98FE-B42D0FCF11F0}">
      <dgm:prSet/>
      <dgm:spPr/>
      <dgm:t>
        <a:bodyPr/>
        <a:lstStyle/>
        <a:p>
          <a:endParaRPr lang="en-US"/>
        </a:p>
      </dgm:t>
    </dgm:pt>
    <dgm:pt modelId="{30C11951-BC2A-4AC1-90E0-E1F771A291DD}" type="pres">
      <dgm:prSet presAssocID="{4DBDF3CA-C51C-4F00-806F-71E5D08668BF}" presName="compositeShape" presStyleCnt="0">
        <dgm:presLayoutVars>
          <dgm:chMax val="7"/>
          <dgm:dir/>
          <dgm:resizeHandles val="exact"/>
        </dgm:presLayoutVars>
      </dgm:prSet>
      <dgm:spPr/>
    </dgm:pt>
    <dgm:pt modelId="{1999CC29-2962-4314-8BF4-12973BF103A0}" type="pres">
      <dgm:prSet presAssocID="{FB2055C3-8F5A-48B7-BAA1-C7524A36D850}" presName="circ1" presStyleLbl="vennNode1" presStyleIdx="0" presStyleCnt="3"/>
      <dgm:spPr/>
    </dgm:pt>
    <dgm:pt modelId="{2E7C3E3C-6B68-4F45-9036-55CFDF40BF53}" type="pres">
      <dgm:prSet presAssocID="{FB2055C3-8F5A-48B7-BAA1-C7524A36D8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BC70DC9-D59B-4722-A03A-F61FB0C4EDB1}" type="pres">
      <dgm:prSet presAssocID="{55461122-C93F-4598-B3AF-739AFBCD9870}" presName="circ2" presStyleLbl="vennNode1" presStyleIdx="1" presStyleCnt="3"/>
      <dgm:spPr/>
    </dgm:pt>
    <dgm:pt modelId="{478E94C0-3D1C-432C-ABF3-D52A97EDAA4F}" type="pres">
      <dgm:prSet presAssocID="{55461122-C93F-4598-B3AF-739AFBCD987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BC0C73-3D44-47B9-93F7-4C822DA0D175}" type="pres">
      <dgm:prSet presAssocID="{E50672E3-60C4-4AA3-9C65-7262298C568D}" presName="circ3" presStyleLbl="vennNode1" presStyleIdx="2" presStyleCnt="3"/>
      <dgm:spPr/>
    </dgm:pt>
    <dgm:pt modelId="{B6D9BFAA-9236-46F3-A467-72F1427A21B0}" type="pres">
      <dgm:prSet presAssocID="{E50672E3-60C4-4AA3-9C65-7262298C568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BCCAC1A-4517-4ED3-AA8C-F386E0E3AB69}" type="presOf" srcId="{55461122-C93F-4598-B3AF-739AFBCD9870}" destId="{478E94C0-3D1C-432C-ABF3-D52A97EDAA4F}" srcOrd="1" destOrd="0" presId="urn:microsoft.com/office/officeart/2005/8/layout/venn1"/>
    <dgm:cxn modelId="{6F555636-A494-4586-803B-BEE34E8444CC}" type="presOf" srcId="{FB2055C3-8F5A-48B7-BAA1-C7524A36D850}" destId="{1999CC29-2962-4314-8BF4-12973BF103A0}" srcOrd="0" destOrd="0" presId="urn:microsoft.com/office/officeart/2005/8/layout/venn1"/>
    <dgm:cxn modelId="{B7B2A55C-1E60-40E2-8961-078B3DC74F0A}" type="presOf" srcId="{E50672E3-60C4-4AA3-9C65-7262298C568D}" destId="{FDBC0C73-3D44-47B9-93F7-4C822DA0D175}" srcOrd="0" destOrd="0" presId="urn:microsoft.com/office/officeart/2005/8/layout/venn1"/>
    <dgm:cxn modelId="{53BE3341-D8A6-4842-B3DD-DFDDD2FD5140}" type="presOf" srcId="{4DBDF3CA-C51C-4F00-806F-71E5D08668BF}" destId="{30C11951-BC2A-4AC1-90E0-E1F771A291DD}" srcOrd="0" destOrd="0" presId="urn:microsoft.com/office/officeart/2005/8/layout/venn1"/>
    <dgm:cxn modelId="{2EB9F187-7FA1-461C-98FE-B42D0FCF11F0}" srcId="{4DBDF3CA-C51C-4F00-806F-71E5D08668BF}" destId="{E50672E3-60C4-4AA3-9C65-7262298C568D}" srcOrd="2" destOrd="0" parTransId="{78E6651D-76A4-4364-BEAB-660F7C75F769}" sibTransId="{D33EF81A-6A52-4777-9D00-32C5EDB2E44E}"/>
    <dgm:cxn modelId="{6AF15499-8442-4EE7-8E2E-00763B6E7CF4}" type="presOf" srcId="{55461122-C93F-4598-B3AF-739AFBCD9870}" destId="{BBC70DC9-D59B-4722-A03A-F61FB0C4EDB1}" srcOrd="0" destOrd="0" presId="urn:microsoft.com/office/officeart/2005/8/layout/venn1"/>
    <dgm:cxn modelId="{8FDAB5B6-0DE2-4C4C-8195-8C00E2BDB54C}" srcId="{4DBDF3CA-C51C-4F00-806F-71E5D08668BF}" destId="{55461122-C93F-4598-B3AF-739AFBCD9870}" srcOrd="1" destOrd="0" parTransId="{EE01773E-4BE4-4595-A043-AC50B675A982}" sibTransId="{FC214EBB-B4EC-4CD7-8398-B889B8FAD7F5}"/>
    <dgm:cxn modelId="{EB8872DC-75CC-4AEE-87A2-73C587A9A7E1}" type="presOf" srcId="{E50672E3-60C4-4AA3-9C65-7262298C568D}" destId="{B6D9BFAA-9236-46F3-A467-72F1427A21B0}" srcOrd="1" destOrd="0" presId="urn:microsoft.com/office/officeart/2005/8/layout/venn1"/>
    <dgm:cxn modelId="{1F36B7E1-95C3-459D-90AA-7C371A817E95}" srcId="{4DBDF3CA-C51C-4F00-806F-71E5D08668BF}" destId="{FB2055C3-8F5A-48B7-BAA1-C7524A36D850}" srcOrd="0" destOrd="0" parTransId="{C843F527-262F-496B-BAAA-3F990E69891D}" sibTransId="{F9128426-2D79-4E50-B2A1-DFD6D779FCB0}"/>
    <dgm:cxn modelId="{F87CE5FF-5F2A-4A73-BBF6-72BF94504A00}" type="presOf" srcId="{FB2055C3-8F5A-48B7-BAA1-C7524A36D850}" destId="{2E7C3E3C-6B68-4F45-9036-55CFDF40BF53}" srcOrd="1" destOrd="0" presId="urn:microsoft.com/office/officeart/2005/8/layout/venn1"/>
    <dgm:cxn modelId="{6E8A43EC-635F-4FC1-B497-D40638C8FF41}" type="presParOf" srcId="{30C11951-BC2A-4AC1-90E0-E1F771A291DD}" destId="{1999CC29-2962-4314-8BF4-12973BF103A0}" srcOrd="0" destOrd="0" presId="urn:microsoft.com/office/officeart/2005/8/layout/venn1"/>
    <dgm:cxn modelId="{FB7D28B6-0B0E-4833-8BD6-0FCD61AF6E8F}" type="presParOf" srcId="{30C11951-BC2A-4AC1-90E0-E1F771A291DD}" destId="{2E7C3E3C-6B68-4F45-9036-55CFDF40BF53}" srcOrd="1" destOrd="0" presId="urn:microsoft.com/office/officeart/2005/8/layout/venn1"/>
    <dgm:cxn modelId="{73CA2477-76B1-4CCD-9548-81DC5F4C8EC7}" type="presParOf" srcId="{30C11951-BC2A-4AC1-90E0-E1F771A291DD}" destId="{BBC70DC9-D59B-4722-A03A-F61FB0C4EDB1}" srcOrd="2" destOrd="0" presId="urn:microsoft.com/office/officeart/2005/8/layout/venn1"/>
    <dgm:cxn modelId="{3FF65190-1098-430B-B299-FE5211AEB74B}" type="presParOf" srcId="{30C11951-BC2A-4AC1-90E0-E1F771A291DD}" destId="{478E94C0-3D1C-432C-ABF3-D52A97EDAA4F}" srcOrd="3" destOrd="0" presId="urn:microsoft.com/office/officeart/2005/8/layout/venn1"/>
    <dgm:cxn modelId="{17967F67-5019-4CFE-B4BD-72602798DD21}" type="presParOf" srcId="{30C11951-BC2A-4AC1-90E0-E1F771A291DD}" destId="{FDBC0C73-3D44-47B9-93F7-4C822DA0D175}" srcOrd="4" destOrd="0" presId="urn:microsoft.com/office/officeart/2005/8/layout/venn1"/>
    <dgm:cxn modelId="{49E9F16B-DD4D-4FF4-912B-F36DB0AFE2FE}" type="presParOf" srcId="{30C11951-BC2A-4AC1-90E0-E1F771A291DD}" destId="{B6D9BFAA-9236-46F3-A467-72F1427A21B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9CC29-2962-4314-8BF4-12973BF103A0}">
      <dsp:nvSpPr>
        <dsp:cNvPr id="0" name=""/>
        <dsp:cNvSpPr/>
      </dsp:nvSpPr>
      <dsp:spPr>
        <a:xfrm>
          <a:off x="2438082" y="50284"/>
          <a:ext cx="2413635" cy="2413635"/>
        </a:xfrm>
        <a:prstGeom prst="ellipse">
          <a:avLst/>
        </a:prstGeom>
        <a:solidFill>
          <a:schemeClr val="accent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</a:t>
          </a: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onsistency</a:t>
          </a:r>
        </a:p>
      </dsp:txBody>
      <dsp:txXfrm>
        <a:off x="2759900" y="472670"/>
        <a:ext cx="1769999" cy="1086135"/>
      </dsp:txXfrm>
    </dsp:sp>
    <dsp:sp modelId="{BBC70DC9-D59B-4722-A03A-F61FB0C4EDB1}">
      <dsp:nvSpPr>
        <dsp:cNvPr id="0" name=""/>
        <dsp:cNvSpPr/>
      </dsp:nvSpPr>
      <dsp:spPr>
        <a:xfrm>
          <a:off x="3309002" y="1558805"/>
          <a:ext cx="2413635" cy="2413635"/>
        </a:xfrm>
        <a:prstGeom prst="ellipse">
          <a:avLst/>
        </a:prstGeom>
        <a:solidFill>
          <a:schemeClr val="accent1">
            <a:lumMod val="60000"/>
            <a:lumOff val="4000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P</a:t>
          </a: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artition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tolerance</a:t>
          </a:r>
        </a:p>
      </dsp:txBody>
      <dsp:txXfrm>
        <a:off x="4047172" y="2182328"/>
        <a:ext cx="1448181" cy="1327499"/>
      </dsp:txXfrm>
    </dsp:sp>
    <dsp:sp modelId="{FDBC0C73-3D44-47B9-93F7-4C822DA0D175}">
      <dsp:nvSpPr>
        <dsp:cNvPr id="0" name=""/>
        <dsp:cNvSpPr/>
      </dsp:nvSpPr>
      <dsp:spPr>
        <a:xfrm>
          <a:off x="1567162" y="1558805"/>
          <a:ext cx="2413635" cy="2413635"/>
        </a:xfrm>
        <a:prstGeom prst="ellipse">
          <a:avLst/>
        </a:prstGeom>
        <a:solidFill>
          <a:schemeClr val="accent2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</a:t>
          </a: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vailability</a:t>
          </a:r>
        </a:p>
      </dsp:txBody>
      <dsp:txXfrm>
        <a:off x="1794446" y="2182328"/>
        <a:ext cx="1448181" cy="132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Data and Database Management,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Backupa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Strategy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  <a:p>
            <a:pPr lvl="1"/>
            <a:r>
              <a:rPr lang="en-US" dirty="0"/>
              <a:t>Full 1</a:t>
            </a:r>
            <a:r>
              <a:rPr lang="en-US" baseline="30000" dirty="0"/>
              <a:t>st</a:t>
            </a:r>
            <a:r>
              <a:rPr lang="en-US" dirty="0"/>
              <a:t> Day of each month</a:t>
            </a:r>
          </a:p>
          <a:p>
            <a:pPr lvl="1"/>
            <a:r>
              <a:rPr lang="en-US" dirty="0"/>
              <a:t>Differential each remaining day of the month.</a:t>
            </a:r>
          </a:p>
          <a:p>
            <a:pPr lvl="1"/>
            <a:r>
              <a:rPr lang="en-US" dirty="0"/>
              <a:t>Media on 1</a:t>
            </a:r>
            <a:r>
              <a:rPr lang="en-US" baseline="30000" dirty="0"/>
              <a:t>st</a:t>
            </a:r>
            <a:r>
              <a:rPr lang="en-US" dirty="0"/>
              <a:t> day of the month not reused.</a:t>
            </a:r>
          </a:p>
          <a:p>
            <a:r>
              <a:rPr lang="en-US" dirty="0"/>
              <a:t>Can this strategy Restore</a:t>
            </a:r>
          </a:p>
          <a:p>
            <a:pPr lvl="1"/>
            <a:r>
              <a:rPr lang="en-US" dirty="0"/>
              <a:t>A file from 25 days ago?</a:t>
            </a:r>
          </a:p>
          <a:p>
            <a:pPr lvl="1"/>
            <a:r>
              <a:rPr lang="en-US" dirty="0"/>
              <a:t>A file from 60 days ago?</a:t>
            </a:r>
          </a:p>
          <a:p>
            <a:pPr lvl="1"/>
            <a:r>
              <a:rPr lang="en-US" dirty="0"/>
              <a:t>A file from 1 year ago that was around for 2 months.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7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CAP Theorem</a:t>
            </a:r>
          </a:p>
          <a:p>
            <a:pPr lvl="1"/>
            <a:r>
              <a:rPr lang="en-US" dirty="0"/>
              <a:t>Backups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5 types of databases?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the CAP Theorem?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Polyglot Persistence?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eventual consistency?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the 3-2-1 data management strategy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are off site backups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Of Differential or Incremental, which offers a quicker recovery time and why?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BE95-A833-4852-95C5-4BE52D28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4E48-784B-48F8-BA92-3E2D5FB2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data are distributed across these 4 servers and one of these servers becomes unavailable:</a:t>
            </a:r>
          </a:p>
          <a:p>
            <a:r>
              <a:rPr lang="en-US" dirty="0"/>
              <a:t>In the system available to read/write?</a:t>
            </a:r>
          </a:p>
          <a:p>
            <a:r>
              <a:rPr lang="en-US" dirty="0"/>
              <a:t>Is the data you read consistent?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9D056C-0560-44E0-A031-24A413CA98A8}"/>
              </a:ext>
            </a:extLst>
          </p:cNvPr>
          <p:cNvGrpSpPr/>
          <p:nvPr/>
        </p:nvGrpSpPr>
        <p:grpSpPr>
          <a:xfrm>
            <a:off x="7719510" y="4808677"/>
            <a:ext cx="3100385" cy="795046"/>
            <a:chOff x="4823631" y="4652472"/>
            <a:chExt cx="3100385" cy="795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BC2135-6EF3-4AE0-B77A-AA1B26787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631" y="4747538"/>
              <a:ext cx="490806" cy="699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1ECDC4-C685-4145-9619-6404614B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482" y="4747538"/>
              <a:ext cx="490806" cy="699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BC4451-DBEB-4B30-9FC6-0DBFB329F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2846" y="4703583"/>
              <a:ext cx="490806" cy="6999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9CBCF2-F593-464E-BB78-67BDAD8B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210" y="4652472"/>
              <a:ext cx="490806" cy="699980"/>
            </a:xfrm>
            <a:prstGeom prst="rect">
              <a:avLst/>
            </a:prstGeom>
          </p:spPr>
        </p:pic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F0FB4C72-7A63-462A-873C-C07783B43AE8}"/>
                </a:ext>
              </a:extLst>
            </p:cNvPr>
            <p:cNvSpPr/>
            <p:nvPr/>
          </p:nvSpPr>
          <p:spPr>
            <a:xfrm>
              <a:off x="5386001" y="4992505"/>
              <a:ext cx="231962" cy="230639"/>
            </a:xfrm>
            <a:prstGeom prst="plus">
              <a:avLst>
                <a:gd name="adj" fmla="val 389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F78701ED-E7D0-4257-B143-C6C163C5706A}"/>
                </a:ext>
              </a:extLst>
            </p:cNvPr>
            <p:cNvSpPr/>
            <p:nvPr/>
          </p:nvSpPr>
          <p:spPr>
            <a:xfrm>
              <a:off x="6297806" y="4979236"/>
              <a:ext cx="231962" cy="230639"/>
            </a:xfrm>
            <a:prstGeom prst="plus">
              <a:avLst>
                <a:gd name="adj" fmla="val 389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0EC8B9F4-37C3-467E-B4EB-24B418C1E16D}"/>
                </a:ext>
              </a:extLst>
            </p:cNvPr>
            <p:cNvSpPr/>
            <p:nvPr/>
          </p:nvSpPr>
          <p:spPr>
            <a:xfrm>
              <a:off x="7132450" y="4937606"/>
              <a:ext cx="231962" cy="230639"/>
            </a:xfrm>
            <a:prstGeom prst="plus">
              <a:avLst>
                <a:gd name="adj" fmla="val 389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46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58A1-8B3B-40B9-9848-D9488971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and CAP</a:t>
            </a:r>
            <a:endParaRPr lang="en-IN" dirty="0"/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A5724DB1-0370-44CE-8684-018ED02B2E2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92350" y="2051541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4EE96C-71B4-4D5B-A6F0-1CCF39DB5AC2}"/>
              </a:ext>
            </a:extLst>
          </p:cNvPr>
          <p:cNvSpPr txBox="1"/>
          <p:nvPr/>
        </p:nvSpPr>
        <p:spPr>
          <a:xfrm>
            <a:off x="5774856" y="4167831"/>
            <a:ext cx="4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X</a:t>
            </a:r>
          </a:p>
        </p:txBody>
      </p:sp>
      <p:sp>
        <p:nvSpPr>
          <p:cNvPr id="15" name="Rounded Rectangular Callout 11">
            <a:extLst>
              <a:ext uri="{FF2B5EF4-FFF2-40B4-BE49-F238E27FC236}">
                <a16:creationId xmlns:a16="http://schemas.microsoft.com/office/drawing/2014/main" id="{BF307987-4261-4635-8C1C-32A1377CFA2F}"/>
              </a:ext>
            </a:extLst>
          </p:cNvPr>
          <p:cNvSpPr/>
          <p:nvPr/>
        </p:nvSpPr>
        <p:spPr>
          <a:xfrm>
            <a:off x="2292097" y="2218947"/>
            <a:ext cx="1461575" cy="447746"/>
          </a:xfrm>
          <a:prstGeom prst="wedgeRoundRectCallout">
            <a:avLst>
              <a:gd name="adj1" fmla="val 145070"/>
              <a:gd name="adj2" fmla="val 314643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Relational</a:t>
            </a:r>
            <a:endParaRPr lang="en-US" sz="1350" b="1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EB143-4CF1-43C5-9F3B-CF9D6DFAC870}"/>
              </a:ext>
            </a:extLst>
          </p:cNvPr>
          <p:cNvSpPr txBox="1"/>
          <p:nvPr/>
        </p:nvSpPr>
        <p:spPr>
          <a:xfrm>
            <a:off x="5706500" y="4624705"/>
            <a:ext cx="5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106DF-59DB-4E0F-B139-5CDE04C27B19}"/>
              </a:ext>
            </a:extLst>
          </p:cNvPr>
          <p:cNvSpPr txBox="1"/>
          <p:nvPr/>
        </p:nvSpPr>
        <p:spPr>
          <a:xfrm>
            <a:off x="5116128" y="3718772"/>
            <a:ext cx="54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FEBC6-2D02-4A69-A355-557C91E0BEEB}"/>
              </a:ext>
            </a:extLst>
          </p:cNvPr>
          <p:cNvSpPr txBox="1"/>
          <p:nvPr/>
        </p:nvSpPr>
        <p:spPr>
          <a:xfrm>
            <a:off x="6236502" y="3710956"/>
            <a:ext cx="50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pitchFamily="50" charset="0"/>
                <a:ea typeface="Sherman Sans Book" pitchFamily="50" charset="0"/>
              </a:rPr>
              <a:t>CP</a:t>
            </a:r>
          </a:p>
        </p:txBody>
      </p:sp>
      <p:sp>
        <p:nvSpPr>
          <p:cNvPr id="19" name="Rounded Rectangular Callout 15">
            <a:extLst>
              <a:ext uri="{FF2B5EF4-FFF2-40B4-BE49-F238E27FC236}">
                <a16:creationId xmlns:a16="http://schemas.microsoft.com/office/drawing/2014/main" id="{CBA4B8B0-7D5E-43AA-99E6-431AE3D33ACC}"/>
              </a:ext>
            </a:extLst>
          </p:cNvPr>
          <p:cNvSpPr/>
          <p:nvPr/>
        </p:nvSpPr>
        <p:spPr>
          <a:xfrm>
            <a:off x="7905415" y="2139884"/>
            <a:ext cx="1867568" cy="427187"/>
          </a:xfrm>
          <a:prstGeom prst="wedgeRoundRectCallout">
            <a:avLst>
              <a:gd name="adj1" fmla="val -114171"/>
              <a:gd name="adj2" fmla="val 33458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Single-master</a:t>
            </a:r>
            <a:endParaRPr lang="en-US" sz="1350" b="1" dirty="0">
              <a:solidFill>
                <a:schemeClr val="bg1"/>
              </a:solidFill>
              <a:latin typeface="Sherman Sans Book" pitchFamily="50" charset="0"/>
              <a:ea typeface="Sherman Sans Book" pitchFamily="50" charset="0"/>
            </a:endParaRPr>
          </a:p>
        </p:txBody>
      </p:sp>
      <p:sp>
        <p:nvSpPr>
          <p:cNvPr id="20" name="Rounded Rectangular Callout 16">
            <a:extLst>
              <a:ext uri="{FF2B5EF4-FFF2-40B4-BE49-F238E27FC236}">
                <a16:creationId xmlns:a16="http://schemas.microsoft.com/office/drawing/2014/main" id="{0AC8BCDF-7182-47B2-9782-2FC1E52686B9}"/>
              </a:ext>
            </a:extLst>
          </p:cNvPr>
          <p:cNvSpPr/>
          <p:nvPr/>
        </p:nvSpPr>
        <p:spPr>
          <a:xfrm>
            <a:off x="2955758" y="6011149"/>
            <a:ext cx="2454442" cy="447747"/>
          </a:xfrm>
          <a:prstGeom prst="wedgeRoundRectCallout">
            <a:avLst>
              <a:gd name="adj1" fmla="val 67913"/>
              <a:gd name="adj2" fmla="val -276896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Eventual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erman Sans Book" pitchFamily="50" charset="0"/>
                <a:ea typeface="Sherman Sans Book" pitchFamily="50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9272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vs. Incremental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Incremental</a:t>
            </a:r>
          </a:p>
        </p:txBody>
      </p:sp>
      <p:pic>
        <p:nvPicPr>
          <p:cNvPr id="12" name="Content Placeholder 8" descr="http://www.cgurnik.com/wp-content/uploads/2010/10/differential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14889"/>
            <a:ext cx="4038600" cy="22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http://www.cgurnik.com/wp-content/uploads/2010/10/incremental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14889"/>
            <a:ext cx="4038600" cy="22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 Strategies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Strategy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  <a:p>
            <a:pPr lvl="1"/>
            <a:r>
              <a:rPr lang="en-US" dirty="0"/>
              <a:t>Sunday L0</a:t>
            </a:r>
          </a:p>
          <a:p>
            <a:pPr lvl="1"/>
            <a:r>
              <a:rPr lang="en-US" dirty="0"/>
              <a:t>Monday – Saturday L1 (Diff)</a:t>
            </a:r>
          </a:p>
          <a:p>
            <a:pPr lvl="1"/>
            <a:r>
              <a:rPr lang="en-US" dirty="0"/>
              <a:t>Each week, an L0 is saved for a year.</a:t>
            </a:r>
          </a:p>
          <a:p>
            <a:pPr lvl="1"/>
            <a:r>
              <a:rPr lang="en-US" dirty="0"/>
              <a:t>Week 52 is saved as year-end backup (not reused)</a:t>
            </a:r>
          </a:p>
          <a:p>
            <a:r>
              <a:rPr lang="en-US" dirty="0"/>
              <a:t>Can this strategy Restore</a:t>
            </a:r>
          </a:p>
          <a:p>
            <a:pPr lvl="1"/>
            <a:r>
              <a:rPr lang="en-US" dirty="0"/>
              <a:t>A file from 4 days ago?</a:t>
            </a:r>
          </a:p>
          <a:p>
            <a:pPr lvl="1"/>
            <a:r>
              <a:rPr lang="en-US" dirty="0"/>
              <a:t>A file from 5 weeks ago?</a:t>
            </a:r>
          </a:p>
          <a:p>
            <a:pPr lvl="1"/>
            <a:r>
              <a:rPr lang="en-US" dirty="0"/>
              <a:t>A file from Last July, that was deleted in August?</a:t>
            </a:r>
          </a:p>
        </p:txBody>
      </p:sp>
    </p:spTree>
    <p:extLst>
      <p:ext uri="{BB962C8B-B14F-4D97-AF65-F5344CB8AC3E}">
        <p14:creationId xmlns:p14="http://schemas.microsoft.com/office/powerpoint/2010/main" val="307017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325</Words>
  <Application>Microsoft Office PowerPoint</Application>
  <PresentationFormat>Widescreen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Sherman Sans Book</vt:lpstr>
      <vt:lpstr>Office Theme</vt:lpstr>
      <vt:lpstr>IST346: Data and Database Management, Backupa</vt:lpstr>
      <vt:lpstr>Agenda</vt:lpstr>
      <vt:lpstr>Discussion Questions</vt:lpstr>
      <vt:lpstr>Lab Debrief</vt:lpstr>
      <vt:lpstr>Partition Tolerance</vt:lpstr>
      <vt:lpstr>Database Systems and CAP</vt:lpstr>
      <vt:lpstr>Differential vs. Incremental</vt:lpstr>
      <vt:lpstr>Group Activity</vt:lpstr>
      <vt:lpstr>Backup Strategy #1</vt:lpstr>
      <vt:lpstr>Backup Strategy #2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31</cp:revision>
  <dcterms:created xsi:type="dcterms:W3CDTF">2018-06-15T01:33:02Z</dcterms:created>
  <dcterms:modified xsi:type="dcterms:W3CDTF">2018-10-12T23:47:27Z</dcterms:modified>
</cp:coreProperties>
</file>