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30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78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71300" autoAdjust="0"/>
  </p:normalViewPr>
  <p:slideViewPr>
    <p:cSldViewPr>
      <p:cViewPr varScale="1">
        <p:scale>
          <a:sx n="115" d="100"/>
          <a:sy n="115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Service </a:t>
            </a:r>
            <a:r>
              <a:rPr lang="en-US" dirty="0" smtClean="0"/>
              <a:t>Allocation in %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Allocation</c:v>
                </c:pt>
              </c:strCache>
            </c:strRef>
          </c:tx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CD2-4018-A2E8-A39C2FE08F5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CD2-4018-A2E8-A39C2FE08F5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CD2-4018-A2E8-A39C2FE08F50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CD2-4018-A2E8-A39C2FE08F50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CD2-4018-A2E8-A39C2FE08F50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CD2-4018-A2E8-A39C2FE08F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Service</c:v>
                </c:pt>
                <c:pt idx="1">
                  <c:v>Email </c:v>
                </c:pt>
                <c:pt idx="2">
                  <c:v>Personal Files </c:v>
                </c:pt>
                <c:pt idx="3">
                  <c:v>Configuration Data </c:v>
                </c:pt>
                <c:pt idx="4">
                  <c:v>Shared File Space </c:v>
                </c:pt>
                <c:pt idx="5">
                  <c:v>Video </c:v>
                </c:pt>
                <c:pt idx="6">
                  <c:v>iLMS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 formatCode="General">
                  <c:v>0</c:v>
                </c:pt>
                <c:pt idx="1">
                  <c:v>0.18189730200174073</c:v>
                </c:pt>
                <c:pt idx="2">
                  <c:v>0.20713664055700617</c:v>
                </c:pt>
                <c:pt idx="3">
                  <c:v>1.0443864229765025E-2</c:v>
                </c:pt>
                <c:pt idx="4">
                  <c:v>0.10008703220191471</c:v>
                </c:pt>
                <c:pt idx="5">
                  <c:v>0.12619669277632731</c:v>
                </c:pt>
                <c:pt idx="6">
                  <c:v>0.37423846823324641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D2-4018-A2E8-A39C2FE0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719AE-01DD-4549-B6B8-60C5070497A0}" type="doc">
      <dgm:prSet loTypeId="urn:microsoft.com/office/officeart/2005/8/layout/process5" loCatId="process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DA64A7E-F0F1-4310-87BD-A63571E27D58}">
      <dgm:prSet phldrT="[Text]"/>
      <dgm:spPr/>
      <dgm:t>
        <a:bodyPr/>
        <a:lstStyle/>
        <a:p>
          <a:r>
            <a:rPr lang="en-US" dirty="0" smtClean="0"/>
            <a:t>Disk(s)</a:t>
          </a:r>
          <a:endParaRPr lang="en-US" dirty="0"/>
        </a:p>
      </dgm:t>
    </dgm:pt>
    <dgm:pt modelId="{C0046D6E-D5A6-4DD5-A3E4-5CA1257C9D11}" type="parTrans" cxnId="{D6DADF16-7F28-45DC-8C5C-3C8C228D8F01}">
      <dgm:prSet/>
      <dgm:spPr/>
      <dgm:t>
        <a:bodyPr/>
        <a:lstStyle/>
        <a:p>
          <a:endParaRPr lang="en-US"/>
        </a:p>
      </dgm:t>
    </dgm:pt>
    <dgm:pt modelId="{B3EA2E1E-76F8-4553-88F4-8FD99503CEB0}" type="sibTrans" cxnId="{D6DADF16-7F28-45DC-8C5C-3C8C228D8F01}">
      <dgm:prSet custT="1"/>
      <dgm:spPr/>
      <dgm:t>
        <a:bodyPr/>
        <a:lstStyle/>
        <a:p>
          <a:r>
            <a:rPr lang="en-US" sz="2400" dirty="0" smtClean="0"/>
            <a:t>RAID</a:t>
          </a:r>
          <a:endParaRPr lang="en-US" sz="1100" dirty="0"/>
        </a:p>
      </dgm:t>
    </dgm:pt>
    <dgm:pt modelId="{C09429B3-E15B-46C3-8524-1E7BCB0EB91D}">
      <dgm:prSet phldrT="[Text]"/>
      <dgm:spPr/>
      <dgm:t>
        <a:bodyPr/>
        <a:lstStyle/>
        <a:p>
          <a:r>
            <a:rPr lang="en-US" dirty="0" smtClean="0"/>
            <a:t>Logical Drive</a:t>
          </a:r>
          <a:endParaRPr lang="en-US" dirty="0"/>
        </a:p>
      </dgm:t>
    </dgm:pt>
    <dgm:pt modelId="{3C82202B-435A-4C1C-B6B4-E7A37C957DC0}" type="parTrans" cxnId="{3B743EA9-46B2-48DA-A80A-82C4C0002F52}">
      <dgm:prSet/>
      <dgm:spPr/>
      <dgm:t>
        <a:bodyPr/>
        <a:lstStyle/>
        <a:p>
          <a:endParaRPr lang="en-US"/>
        </a:p>
      </dgm:t>
    </dgm:pt>
    <dgm:pt modelId="{5D54C54A-8366-4B0F-A64F-AB4315C81CB7}" type="sibTrans" cxnId="{3B743EA9-46B2-48DA-A80A-82C4C0002F52}">
      <dgm:prSet/>
      <dgm:spPr/>
      <dgm:t>
        <a:bodyPr vert="vert"/>
        <a:lstStyle/>
        <a:p>
          <a:r>
            <a:rPr lang="en-US" dirty="0" smtClean="0"/>
            <a:t>Part.</a:t>
          </a:r>
          <a:endParaRPr lang="en-US" dirty="0"/>
        </a:p>
      </dgm:t>
    </dgm:pt>
    <dgm:pt modelId="{62AFB840-9B05-4672-B3AC-1F551E4344EC}">
      <dgm:prSet phldrT="[Text]"/>
      <dgm:spPr/>
      <dgm:t>
        <a:bodyPr/>
        <a:lstStyle/>
        <a:p>
          <a:r>
            <a:rPr lang="en-US" dirty="0" smtClean="0"/>
            <a:t>Logical Volume</a:t>
          </a:r>
          <a:endParaRPr lang="en-US" dirty="0"/>
        </a:p>
      </dgm:t>
    </dgm:pt>
    <dgm:pt modelId="{32E10FFC-4844-4E8D-955C-DD8D4C42C47A}" type="parTrans" cxnId="{30A1E1F0-A229-4B6B-93DF-7DE2703661BF}">
      <dgm:prSet/>
      <dgm:spPr/>
      <dgm:t>
        <a:bodyPr/>
        <a:lstStyle/>
        <a:p>
          <a:endParaRPr lang="en-US"/>
        </a:p>
      </dgm:t>
    </dgm:pt>
    <dgm:pt modelId="{CBBD337C-2C05-4EAB-80B1-EA09902584DC}" type="sibTrans" cxnId="{30A1E1F0-A229-4B6B-93DF-7DE2703661BF}">
      <dgm:prSet custT="1"/>
      <dgm:spPr/>
      <dgm:t>
        <a:bodyPr/>
        <a:lstStyle/>
        <a:p>
          <a:r>
            <a:rPr lang="en-US" sz="2400" dirty="0" smtClean="0"/>
            <a:t>Format</a:t>
          </a:r>
          <a:endParaRPr lang="en-US" sz="1100" dirty="0"/>
        </a:p>
      </dgm:t>
    </dgm:pt>
    <dgm:pt modelId="{C03AB714-7886-45C1-94A7-BEAB83605B15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2971A085-9113-47F0-A512-C21ACE6AFDDB}" type="parTrans" cxnId="{0FAF2BFB-915B-4B02-A0F0-CAB464ABF032}">
      <dgm:prSet/>
      <dgm:spPr/>
      <dgm:t>
        <a:bodyPr/>
        <a:lstStyle/>
        <a:p>
          <a:endParaRPr lang="en-US"/>
        </a:p>
      </dgm:t>
    </dgm:pt>
    <dgm:pt modelId="{3C5E7B85-44CB-414E-A5A8-3E92C7D53EED}" type="sibTrans" cxnId="{0FAF2BFB-915B-4B02-A0F0-CAB464ABF032}">
      <dgm:prSet/>
      <dgm:spPr/>
      <dgm:t>
        <a:bodyPr/>
        <a:lstStyle/>
        <a:p>
          <a:endParaRPr lang="en-US"/>
        </a:p>
      </dgm:t>
    </dgm:pt>
    <dgm:pt modelId="{DD1B6C47-E80E-48FF-ABDD-667FDC47AE00}" type="pres">
      <dgm:prSet presAssocID="{182719AE-01DD-4549-B6B8-60C5070497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68528-AFE6-4C2A-A613-8E3F11FC56FC}" type="pres">
      <dgm:prSet presAssocID="{BDA64A7E-F0F1-4310-87BD-A63571E27D58}" presName="node" presStyleLbl="node1" presStyleIdx="0" presStyleCnt="4" custScaleX="71649" custScaleY="74434" custLinFactNeighborX="-13507" custLinFactNeighborY="8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E4B46-3FB2-437F-B3A4-FD4014994E5A}" type="pres">
      <dgm:prSet presAssocID="{B3EA2E1E-76F8-4553-88F4-8FD99503CEB0}" presName="sibTrans" presStyleLbl="sibTrans2D1" presStyleIdx="0" presStyleCnt="3" custAng="51311" custScaleX="146725"/>
      <dgm:spPr/>
      <dgm:t>
        <a:bodyPr/>
        <a:lstStyle/>
        <a:p>
          <a:endParaRPr lang="en-US"/>
        </a:p>
      </dgm:t>
    </dgm:pt>
    <dgm:pt modelId="{418513FC-672F-4825-9DD2-61A45FB3BBDB}" type="pres">
      <dgm:prSet presAssocID="{B3EA2E1E-76F8-4553-88F4-8FD99503CEB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695766C-0A5C-4F11-B0DC-33F59EE6E889}" type="pres">
      <dgm:prSet presAssocID="{C09429B3-E15B-46C3-8524-1E7BCB0EB91D}" presName="node" presStyleLbl="node1" presStyleIdx="1" presStyleCnt="4" custScaleX="67210" custScaleY="64824" custLinFactNeighborX="12141" custLinFactNeighborY="3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44EFF-DDBD-401D-96C9-6324FC1A4004}" type="pres">
      <dgm:prSet presAssocID="{5D54C54A-8366-4B0F-A64F-AB4315C81CB7}" presName="sibTrans" presStyleLbl="sibTrans2D1" presStyleIdx="1" presStyleCnt="3" custAng="21392437" custScaleX="146804" custLinFactNeighborX="-2577" custLinFactNeighborY="9969"/>
      <dgm:spPr/>
      <dgm:t>
        <a:bodyPr/>
        <a:lstStyle/>
        <a:p>
          <a:endParaRPr lang="en-US"/>
        </a:p>
      </dgm:t>
    </dgm:pt>
    <dgm:pt modelId="{979A5C10-1911-4E6F-BC9F-75500F860FE3}" type="pres">
      <dgm:prSet presAssocID="{5D54C54A-8366-4B0F-A64F-AB4315C81CB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9D9C33-A8C7-4D7E-A002-594876613F8F}" type="pres">
      <dgm:prSet presAssocID="{62AFB840-9B05-4672-B3AC-1F551E4344EC}" presName="node" presStyleLbl="node1" presStyleIdx="2" presStyleCnt="4" custScaleX="75984" custScaleY="40019" custLinFactNeighborX="12141" custLinFactNeighborY="2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B5E9-FB03-4AEA-AEED-67D2255B40BB}" type="pres">
      <dgm:prSet presAssocID="{CBBD337C-2C05-4EAB-80B1-EA09902584DC}" presName="sibTrans" presStyleLbl="sibTrans2D1" presStyleIdx="2" presStyleCnt="3" custScaleX="154593"/>
      <dgm:spPr/>
      <dgm:t>
        <a:bodyPr/>
        <a:lstStyle/>
        <a:p>
          <a:endParaRPr lang="en-US"/>
        </a:p>
      </dgm:t>
    </dgm:pt>
    <dgm:pt modelId="{143112FE-EE10-4880-89D6-9314A2E2A39E}" type="pres">
      <dgm:prSet presAssocID="{CBBD337C-2C05-4EAB-80B1-EA09902584D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DF46E26-7D2C-4F60-A100-C3C44415C06C}" type="pres">
      <dgm:prSet presAssocID="{C03AB714-7886-45C1-94A7-BEAB83605B15}" presName="node" presStyleLbl="node1" presStyleIdx="3" presStyleCnt="4" custScaleX="66522" custScaleY="29883" custLinFactNeighborX="-47" custLinFactNeighborY="3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13F71B-6EE4-4F97-B302-DD68C1F4F78D}" type="presOf" srcId="{62AFB840-9B05-4672-B3AC-1F551E4344EC}" destId="{A69D9C33-A8C7-4D7E-A002-594876613F8F}" srcOrd="0" destOrd="0" presId="urn:microsoft.com/office/officeart/2005/8/layout/process5"/>
    <dgm:cxn modelId="{6D117E44-42B4-400C-8E92-3594C8ABD469}" type="presOf" srcId="{BDA64A7E-F0F1-4310-87BD-A63571E27D58}" destId="{49568528-AFE6-4C2A-A613-8E3F11FC56FC}" srcOrd="0" destOrd="0" presId="urn:microsoft.com/office/officeart/2005/8/layout/process5"/>
    <dgm:cxn modelId="{30A1E1F0-A229-4B6B-93DF-7DE2703661BF}" srcId="{182719AE-01DD-4549-B6B8-60C5070497A0}" destId="{62AFB840-9B05-4672-B3AC-1F551E4344EC}" srcOrd="2" destOrd="0" parTransId="{32E10FFC-4844-4E8D-955C-DD8D4C42C47A}" sibTransId="{CBBD337C-2C05-4EAB-80B1-EA09902584DC}"/>
    <dgm:cxn modelId="{EF4E34A3-6170-4EA8-BC03-4146206AAB2B}" type="presOf" srcId="{CBBD337C-2C05-4EAB-80B1-EA09902584DC}" destId="{01EFB5E9-FB03-4AEA-AEED-67D2255B40BB}" srcOrd="0" destOrd="0" presId="urn:microsoft.com/office/officeart/2005/8/layout/process5"/>
    <dgm:cxn modelId="{ADE9D015-EAE4-4FF7-AEAB-1B199A67FFB9}" type="presOf" srcId="{5D54C54A-8366-4B0F-A64F-AB4315C81CB7}" destId="{DE044EFF-DDBD-401D-96C9-6324FC1A4004}" srcOrd="0" destOrd="0" presId="urn:microsoft.com/office/officeart/2005/8/layout/process5"/>
    <dgm:cxn modelId="{0FAF2BFB-915B-4B02-A0F0-CAB464ABF032}" srcId="{182719AE-01DD-4549-B6B8-60C5070497A0}" destId="{C03AB714-7886-45C1-94A7-BEAB83605B15}" srcOrd="3" destOrd="0" parTransId="{2971A085-9113-47F0-A512-C21ACE6AFDDB}" sibTransId="{3C5E7B85-44CB-414E-A5A8-3E92C7D53EED}"/>
    <dgm:cxn modelId="{04293DDC-38BC-460D-8372-DBC9DB3C6BE6}" type="presOf" srcId="{CBBD337C-2C05-4EAB-80B1-EA09902584DC}" destId="{143112FE-EE10-4880-89D6-9314A2E2A39E}" srcOrd="1" destOrd="0" presId="urn:microsoft.com/office/officeart/2005/8/layout/process5"/>
    <dgm:cxn modelId="{C26B2E9E-4946-4537-A382-6C5BC239AB5A}" type="presOf" srcId="{5D54C54A-8366-4B0F-A64F-AB4315C81CB7}" destId="{979A5C10-1911-4E6F-BC9F-75500F860FE3}" srcOrd="1" destOrd="0" presId="urn:microsoft.com/office/officeart/2005/8/layout/process5"/>
    <dgm:cxn modelId="{4FBB3C70-EC2D-48F1-9499-854E79107265}" type="presOf" srcId="{C09429B3-E15B-46C3-8524-1E7BCB0EB91D}" destId="{E695766C-0A5C-4F11-B0DC-33F59EE6E889}" srcOrd="0" destOrd="0" presId="urn:microsoft.com/office/officeart/2005/8/layout/process5"/>
    <dgm:cxn modelId="{E79C09E8-ABD8-43EA-91B8-FC91797A6F2E}" type="presOf" srcId="{B3EA2E1E-76F8-4553-88F4-8FD99503CEB0}" destId="{418513FC-672F-4825-9DD2-61A45FB3BBDB}" srcOrd="1" destOrd="0" presId="urn:microsoft.com/office/officeart/2005/8/layout/process5"/>
    <dgm:cxn modelId="{D6DADF16-7F28-45DC-8C5C-3C8C228D8F01}" srcId="{182719AE-01DD-4549-B6B8-60C5070497A0}" destId="{BDA64A7E-F0F1-4310-87BD-A63571E27D58}" srcOrd="0" destOrd="0" parTransId="{C0046D6E-D5A6-4DD5-A3E4-5CA1257C9D11}" sibTransId="{B3EA2E1E-76F8-4553-88F4-8FD99503CEB0}"/>
    <dgm:cxn modelId="{4F43779F-1556-483B-A4F7-0146E048B378}" type="presOf" srcId="{B3EA2E1E-76F8-4553-88F4-8FD99503CEB0}" destId="{E03E4B46-3FB2-437F-B3A4-FD4014994E5A}" srcOrd="0" destOrd="0" presId="urn:microsoft.com/office/officeart/2005/8/layout/process5"/>
    <dgm:cxn modelId="{EDC40F8F-F0FC-455B-AA1F-6D56792F7AF5}" type="presOf" srcId="{182719AE-01DD-4549-B6B8-60C5070497A0}" destId="{DD1B6C47-E80E-48FF-ABDD-667FDC47AE00}" srcOrd="0" destOrd="0" presId="urn:microsoft.com/office/officeart/2005/8/layout/process5"/>
    <dgm:cxn modelId="{3B743EA9-46B2-48DA-A80A-82C4C0002F52}" srcId="{182719AE-01DD-4549-B6B8-60C5070497A0}" destId="{C09429B3-E15B-46C3-8524-1E7BCB0EB91D}" srcOrd="1" destOrd="0" parTransId="{3C82202B-435A-4C1C-B6B4-E7A37C957DC0}" sibTransId="{5D54C54A-8366-4B0F-A64F-AB4315C81CB7}"/>
    <dgm:cxn modelId="{F1E84DCB-C68B-47E7-8C35-D6A09A09C17A}" type="presOf" srcId="{C03AB714-7886-45C1-94A7-BEAB83605B15}" destId="{4DF46E26-7D2C-4F60-A100-C3C44415C06C}" srcOrd="0" destOrd="0" presId="urn:microsoft.com/office/officeart/2005/8/layout/process5"/>
    <dgm:cxn modelId="{BF0A5480-127F-40D6-90C2-3E5EAF46F993}" type="presParOf" srcId="{DD1B6C47-E80E-48FF-ABDD-667FDC47AE00}" destId="{49568528-AFE6-4C2A-A613-8E3F11FC56FC}" srcOrd="0" destOrd="0" presId="urn:microsoft.com/office/officeart/2005/8/layout/process5"/>
    <dgm:cxn modelId="{2E8BA7BD-B4E6-4522-B396-82771AF19EFA}" type="presParOf" srcId="{DD1B6C47-E80E-48FF-ABDD-667FDC47AE00}" destId="{E03E4B46-3FB2-437F-B3A4-FD4014994E5A}" srcOrd="1" destOrd="0" presId="urn:microsoft.com/office/officeart/2005/8/layout/process5"/>
    <dgm:cxn modelId="{A2D15DE6-B672-4E7B-91E8-8C3362D3B663}" type="presParOf" srcId="{E03E4B46-3FB2-437F-B3A4-FD4014994E5A}" destId="{418513FC-672F-4825-9DD2-61A45FB3BBDB}" srcOrd="0" destOrd="0" presId="urn:microsoft.com/office/officeart/2005/8/layout/process5"/>
    <dgm:cxn modelId="{5502495B-0A3B-440D-9C66-3C93798B1EC5}" type="presParOf" srcId="{DD1B6C47-E80E-48FF-ABDD-667FDC47AE00}" destId="{E695766C-0A5C-4F11-B0DC-33F59EE6E889}" srcOrd="2" destOrd="0" presId="urn:microsoft.com/office/officeart/2005/8/layout/process5"/>
    <dgm:cxn modelId="{4204F344-32E2-4026-BE34-57FB83EB9B88}" type="presParOf" srcId="{DD1B6C47-E80E-48FF-ABDD-667FDC47AE00}" destId="{DE044EFF-DDBD-401D-96C9-6324FC1A4004}" srcOrd="3" destOrd="0" presId="urn:microsoft.com/office/officeart/2005/8/layout/process5"/>
    <dgm:cxn modelId="{4A661E96-55A0-43C2-8FD8-C760EF54BE24}" type="presParOf" srcId="{DE044EFF-DDBD-401D-96C9-6324FC1A4004}" destId="{979A5C10-1911-4E6F-BC9F-75500F860FE3}" srcOrd="0" destOrd="0" presId="urn:microsoft.com/office/officeart/2005/8/layout/process5"/>
    <dgm:cxn modelId="{42161D9C-46D2-4870-A14A-646AACCFBD64}" type="presParOf" srcId="{DD1B6C47-E80E-48FF-ABDD-667FDC47AE00}" destId="{A69D9C33-A8C7-4D7E-A002-594876613F8F}" srcOrd="4" destOrd="0" presId="urn:microsoft.com/office/officeart/2005/8/layout/process5"/>
    <dgm:cxn modelId="{710C1FF0-EBE2-4AF9-B3E8-20458E640095}" type="presParOf" srcId="{DD1B6C47-E80E-48FF-ABDD-667FDC47AE00}" destId="{01EFB5E9-FB03-4AEA-AEED-67D2255B40BB}" srcOrd="5" destOrd="0" presId="urn:microsoft.com/office/officeart/2005/8/layout/process5"/>
    <dgm:cxn modelId="{21630DE1-0D0F-4285-8DE2-C25A007884D5}" type="presParOf" srcId="{01EFB5E9-FB03-4AEA-AEED-67D2255B40BB}" destId="{143112FE-EE10-4880-89D6-9314A2E2A39E}" srcOrd="0" destOrd="0" presId="urn:microsoft.com/office/officeart/2005/8/layout/process5"/>
    <dgm:cxn modelId="{B8F31ABA-BBBA-4E83-9972-D892F9F268DE}" type="presParOf" srcId="{DD1B6C47-E80E-48FF-ABDD-667FDC47AE00}" destId="{4DF46E26-7D2C-4F60-A100-C3C44415C06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8528-AFE6-4C2A-A613-8E3F11FC56FC}">
      <dsp:nvSpPr>
        <dsp:cNvPr id="0" name=""/>
        <dsp:cNvSpPr/>
      </dsp:nvSpPr>
      <dsp:spPr>
        <a:xfrm>
          <a:off x="0" y="228597"/>
          <a:ext cx="3230366" cy="201355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Disk(s)</a:t>
          </a:r>
          <a:endParaRPr lang="en-US" sz="3500" kern="1200" dirty="0"/>
        </a:p>
      </dsp:txBody>
      <dsp:txXfrm>
        <a:off x="58975" y="287572"/>
        <a:ext cx="3112416" cy="1895608"/>
      </dsp:txXfrm>
    </dsp:sp>
    <dsp:sp modelId="{E03E4B46-3FB2-437F-B3A4-FD4014994E5A}">
      <dsp:nvSpPr>
        <dsp:cNvPr id="0" name=""/>
        <dsp:cNvSpPr/>
      </dsp:nvSpPr>
      <dsp:spPr>
        <a:xfrm rot="21576168">
          <a:off x="3419559" y="620122"/>
          <a:ext cx="1531547" cy="1118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RAID</a:t>
          </a:r>
          <a:endParaRPr lang="en-US" sz="1100" kern="1200" dirty="0"/>
        </a:p>
      </dsp:txBody>
      <dsp:txXfrm>
        <a:off x="3419563" y="844911"/>
        <a:ext cx="1196107" cy="670880"/>
      </dsp:txXfrm>
    </dsp:sp>
    <dsp:sp modelId="{E695766C-0A5C-4F11-B0DC-33F59EE6E889}">
      <dsp:nvSpPr>
        <dsp:cNvPr id="0" name=""/>
        <dsp:cNvSpPr/>
      </dsp:nvSpPr>
      <dsp:spPr>
        <a:xfrm>
          <a:off x="5199370" y="247101"/>
          <a:ext cx="3030229" cy="175359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18786"/>
            <a:satOff val="472"/>
            <a:lumOff val="1874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Logical Drive</a:t>
          </a:r>
          <a:endParaRPr lang="en-US" sz="3500" kern="1200" dirty="0"/>
        </a:p>
      </dsp:txBody>
      <dsp:txXfrm>
        <a:off x="5250731" y="298462"/>
        <a:ext cx="2927507" cy="1650870"/>
      </dsp:txXfrm>
    </dsp:sp>
    <dsp:sp modelId="{DE044EFF-DDBD-401D-96C9-6324FC1A4004}">
      <dsp:nvSpPr>
        <dsp:cNvPr id="0" name=""/>
        <dsp:cNvSpPr/>
      </dsp:nvSpPr>
      <dsp:spPr>
        <a:xfrm rot="5400000">
          <a:off x="5859240" y="2452213"/>
          <a:ext cx="1445044" cy="1118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7245"/>
            <a:satOff val="-540"/>
            <a:lumOff val="171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Part.</a:t>
          </a:r>
          <a:endParaRPr lang="en-US" sz="2800" kern="1200" dirty="0"/>
        </a:p>
      </dsp:txBody>
      <dsp:txXfrm rot="-5400000">
        <a:off x="6246322" y="2288757"/>
        <a:ext cx="670880" cy="1109604"/>
      </dsp:txXfrm>
    </dsp:sp>
    <dsp:sp modelId="{A69D9C33-A8C7-4D7E-A002-594876613F8F}">
      <dsp:nvSpPr>
        <dsp:cNvPr id="0" name=""/>
        <dsp:cNvSpPr/>
      </dsp:nvSpPr>
      <dsp:spPr>
        <a:xfrm>
          <a:off x="4803785" y="3854547"/>
          <a:ext cx="3425814" cy="108257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7571"/>
            <a:satOff val="944"/>
            <a:lumOff val="3748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Logical Volume</a:t>
          </a:r>
          <a:endParaRPr lang="en-US" sz="3500" kern="1200" dirty="0"/>
        </a:p>
      </dsp:txBody>
      <dsp:txXfrm>
        <a:off x="4835493" y="3886255"/>
        <a:ext cx="3362398" cy="1019161"/>
      </dsp:txXfrm>
    </dsp:sp>
    <dsp:sp modelId="{01EFB5E9-FB03-4AEA-AEED-67D2255B40BB}">
      <dsp:nvSpPr>
        <dsp:cNvPr id="0" name=""/>
        <dsp:cNvSpPr/>
      </dsp:nvSpPr>
      <dsp:spPr>
        <a:xfrm rot="10750595">
          <a:off x="3189207" y="3873967"/>
          <a:ext cx="1478718" cy="1118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7245"/>
            <a:satOff val="-540"/>
            <a:lumOff val="171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Format</a:t>
          </a:r>
          <a:endParaRPr lang="en-US" sz="1100" kern="1200" dirty="0"/>
        </a:p>
      </dsp:txBody>
      <dsp:txXfrm rot="10800000">
        <a:off x="3524630" y="4095183"/>
        <a:ext cx="1143278" cy="670880"/>
      </dsp:txXfrm>
    </dsp:sp>
    <dsp:sp modelId="{4DF46E26-7D2C-4F60-A100-C3C44415C06C}">
      <dsp:nvSpPr>
        <dsp:cNvPr id="0" name=""/>
        <dsp:cNvSpPr/>
      </dsp:nvSpPr>
      <dsp:spPr>
        <a:xfrm>
          <a:off x="0" y="4063752"/>
          <a:ext cx="2999210" cy="80838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18786"/>
            <a:satOff val="472"/>
            <a:lumOff val="1874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File System</a:t>
          </a:r>
          <a:endParaRPr lang="en-US" sz="3500" kern="1200" dirty="0"/>
        </a:p>
      </dsp:txBody>
      <dsp:txXfrm>
        <a:off x="23677" y="4087429"/>
        <a:ext cx="2951856" cy="761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MTBF – mean time between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FBA-F6EC-4A95-8163-37F7BA363B43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9B1-FA3B-4C4D-87A5-55C81A9693B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B19-86F2-4EAD-A3ED-467C694BF57C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1455-37A1-483D-BC20-2FD20F5AEC60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B842-8FE4-48D0-82B7-2281B46EEA6F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279-14DB-406A-8A8A-5830530D0923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77F1-C519-4D2C-8084-66D932FC4D2C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06D5-7916-4EA2-94B8-62D322E6437C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1613-B748-4C0D-8737-728002F19568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1FB7-8544-463E-BD0D-8EE5D62FC96C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1A5A-16FE-4F57-A55A-70D03D0304C5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574385-EF15-44AC-830D-CC4B5AFADD9D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3124200" cy="4462272"/>
          </a:xfrm>
        </p:spPr>
        <p:txBody>
          <a:bodyPr/>
          <a:lstStyle/>
          <a:p>
            <a:r>
              <a:rPr lang="en-US" dirty="0"/>
              <a:t>Storage</a:t>
            </a:r>
          </a:p>
          <a:p>
            <a:r>
              <a:rPr lang="en-US" dirty="0"/>
              <a:t>File Systems</a:t>
            </a:r>
          </a:p>
          <a:p>
            <a:r>
              <a:rPr lang="en-US" dirty="0"/>
              <a:t>File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08EE-7EC4-4BC5-AB0B-DD9598938974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pic>
        <p:nvPicPr>
          <p:cNvPr id="9" name="Picture 2" descr="\\shared.ad.syr.edu\Drive\IST\Hosting\websites\classes.ischool.syr.edu\ist346\Content\comics\estimation-windows-file-cop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914400"/>
            <a:ext cx="4841966" cy="5461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storage approach: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SSD: Solid State Disk/Drive</a:t>
            </a:r>
          </a:p>
          <a:p>
            <a:r>
              <a:rPr lang="en-US" dirty="0" smtClean="0"/>
              <a:t>Differs from traditional disks as there are no moving parts…no platters, no mechanics,  so fewer failures.</a:t>
            </a:r>
          </a:p>
          <a:p>
            <a:r>
              <a:rPr lang="en-US" dirty="0" smtClean="0"/>
              <a:t>Utilize dram or </a:t>
            </a:r>
            <a:r>
              <a:rPr lang="en-US" dirty="0" err="1" smtClean="0"/>
              <a:t>eeprom</a:t>
            </a:r>
            <a:r>
              <a:rPr lang="en-US" dirty="0" smtClean="0"/>
              <a:t> memory boards to store bits</a:t>
            </a:r>
          </a:p>
          <a:p>
            <a:r>
              <a:rPr lang="en-US" dirty="0" smtClean="0"/>
              <a:t>Some use their own CPUs to manage data storage.</a:t>
            </a:r>
          </a:p>
          <a:p>
            <a:r>
              <a:rPr lang="en-US" dirty="0" smtClean="0"/>
              <a:t>Faster for accessing data than traditional disks since seek time is eliminated</a:t>
            </a:r>
          </a:p>
          <a:p>
            <a:r>
              <a:rPr lang="en-US" dirty="0" smtClean="0"/>
              <a:t>Much </a:t>
            </a:r>
            <a:r>
              <a:rPr lang="en-US" smtClean="0"/>
              <a:t>more expensive per GB </a:t>
            </a:r>
            <a:r>
              <a:rPr lang="en-US" dirty="0" smtClean="0"/>
              <a:t>(for now) than traditional spinning electromagnetic disks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87E-5EA0-4F7D-9EB1-A4C61F889788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The internals of an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124200"/>
            <a:ext cx="48387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81328"/>
            <a:ext cx="4114800" cy="281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818-7DF4-4B14-A6F5-BB3809D6824A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Fallacy of Enterprise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every 1GB of user storage (files, email) you need:</a:t>
            </a:r>
          </a:p>
          <a:p>
            <a:endParaRPr lang="en-US" dirty="0" smtClean="0"/>
          </a:p>
          <a:p>
            <a:r>
              <a:rPr lang="en-US" dirty="0" smtClean="0"/>
              <a:t>An additional 1GB for every full backup you do.</a:t>
            </a:r>
          </a:p>
          <a:p>
            <a:r>
              <a:rPr lang="en-US" dirty="0" smtClean="0"/>
              <a:t>At most another 1GB for fault-tolerance.</a:t>
            </a:r>
          </a:p>
          <a:p>
            <a:endParaRPr lang="en-US" dirty="0" smtClean="0"/>
          </a:p>
          <a:p>
            <a:r>
              <a:rPr lang="en-US" dirty="0" smtClean="0"/>
              <a:t>1GB per user is now 8GB when part of:</a:t>
            </a:r>
          </a:p>
          <a:p>
            <a:pPr lvl="1"/>
            <a:r>
              <a:rPr lang="en-US" dirty="0" smtClean="0"/>
              <a:t>RAID1 (Mirroring) for fault tolerance (1GB)</a:t>
            </a:r>
          </a:p>
          <a:p>
            <a:pPr lvl="1"/>
            <a:r>
              <a:rPr lang="en-US" dirty="0" smtClean="0"/>
              <a:t>Weekly full off site backups (4GB)</a:t>
            </a:r>
          </a:p>
          <a:p>
            <a:pPr lvl="1"/>
            <a:r>
              <a:rPr lang="en-US" dirty="0" smtClean="0"/>
              <a:t>With two months of backups on the shelf (2GB)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990-4B5B-4BC4-9B02-0A5612B01F72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Fallacy of Enterprise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Disk Drives are Cheap, Storage is not (a simple example)</a:t>
            </a:r>
          </a:p>
          <a:p>
            <a:r>
              <a:rPr lang="en-US" dirty="0" smtClean="0"/>
              <a:t>2TB Drive = </a:t>
            </a:r>
            <a:r>
              <a:rPr lang="en-US" b="1" dirty="0" smtClean="0"/>
              <a:t>$170</a:t>
            </a:r>
          </a:p>
          <a:p>
            <a:r>
              <a:rPr lang="en-US" dirty="0" smtClean="0"/>
              <a:t>8TB Array = </a:t>
            </a:r>
            <a:r>
              <a:rPr lang="en-US" b="1" dirty="0" smtClean="0"/>
              <a:t>$3,280  </a:t>
            </a:r>
            <a:r>
              <a:rPr lang="en-US" dirty="0" smtClean="0"/>
              <a:t>(actual 6TB usable in RAID5)</a:t>
            </a:r>
          </a:p>
          <a:p>
            <a:r>
              <a:rPr lang="en-US" b="1" dirty="0" smtClean="0"/>
              <a:t>19X more expensive, for only 3X the storage!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5" y="3457303"/>
            <a:ext cx="830579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FFF-27F9-4158-8444-A96AA0B5C001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6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smtClean="0"/>
              <a:t>Storage Terminology -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b="1" dirty="0" smtClean="0"/>
              <a:t>Volume</a:t>
            </a:r>
            <a:r>
              <a:rPr lang="en-US" dirty="0" smtClean="0"/>
              <a:t> – the chunk of storage as seen by the server.</a:t>
            </a:r>
          </a:p>
          <a:p>
            <a:pPr lvl="1"/>
            <a:r>
              <a:rPr lang="en-US" dirty="0" smtClean="0"/>
              <a:t>A single hard drive (or logical disk) can be one volume.</a:t>
            </a:r>
          </a:p>
          <a:p>
            <a:pPr lvl="1"/>
            <a:r>
              <a:rPr lang="en-US" dirty="0" smtClean="0"/>
              <a:t>One hard drive (or LD) can be multiple volumes.</a:t>
            </a:r>
            <a:br>
              <a:rPr lang="en-US" dirty="0" smtClean="0"/>
            </a:br>
            <a:r>
              <a:rPr lang="en-US" dirty="0" smtClean="0"/>
              <a:t>We call this </a:t>
            </a:r>
            <a:r>
              <a:rPr lang="en-US" b="1" dirty="0" smtClean="0"/>
              <a:t>partitioning</a:t>
            </a:r>
            <a:r>
              <a:rPr lang="en-US" dirty="0" smtClean="0"/>
              <a:t> the disk.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Many hard disks can be combined into one </a:t>
            </a:r>
            <a:r>
              <a:rPr lang="en-US" b="1" dirty="0" smtClean="0"/>
              <a:t>logical volume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750559"/>
            <a:ext cx="942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7239786" cy="121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226" y="4572000"/>
            <a:ext cx="6444574" cy="1905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2BB-1585-479A-90F1-D59196C5BCB7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Terminology -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a volume can be used it must be formatted with a File System.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File System </a:t>
            </a:r>
            <a:r>
              <a:rPr lang="en-US" dirty="0" smtClean="0"/>
              <a:t>is the method for storing and organizing files and data on the volume.</a:t>
            </a:r>
          </a:p>
          <a:p>
            <a:r>
              <a:rPr lang="en-US" b="1" dirty="0" smtClean="0"/>
              <a:t>Formatting</a:t>
            </a:r>
            <a:r>
              <a:rPr lang="en-US" dirty="0" smtClean="0"/>
              <a:t> is the act of setting up an empty file system on a volume.</a:t>
            </a:r>
          </a:p>
          <a:p>
            <a:r>
              <a:rPr lang="en-US" dirty="0" smtClean="0"/>
              <a:t>Some file systems implement </a:t>
            </a:r>
            <a:r>
              <a:rPr lang="en-US" b="1" dirty="0" smtClean="0"/>
              <a:t>journaling</a:t>
            </a:r>
            <a:r>
              <a:rPr lang="en-US" dirty="0" smtClean="0"/>
              <a:t>, which writes to the volume in batches, improving performance and reducing the chances for errors.</a:t>
            </a:r>
          </a:p>
          <a:p>
            <a:r>
              <a:rPr lang="en-US" dirty="0" smtClean="0"/>
              <a:t>Popular File Systems EXT3,  ZFS, NTFS, HFS (Mac), FAT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8ED-114A-4627-BA4F-8E7985F690D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 </a:t>
            </a:r>
            <a:r>
              <a:rPr lang="en-US" b="1" dirty="0" smtClean="0"/>
              <a:t>Disk </a:t>
            </a:r>
            <a:r>
              <a:rPr lang="en-US" dirty="0" smtClean="0"/>
              <a:t>to </a:t>
            </a:r>
            <a:r>
              <a:rPr lang="en-US" b="1" dirty="0" smtClean="0"/>
              <a:t>File System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B0AA-96B9-4660-B4D7-4BD153997E41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2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DAS, NAS, and SAN Oh My!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772" y="1387475"/>
            <a:ext cx="648045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19400" y="6324600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*Taken from Wikipedia Commons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59C-6614-4406-B388-D3A51CB10398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Redundant Array of Inexpensive Disks</a:t>
            </a:r>
          </a:p>
          <a:p>
            <a:r>
              <a:rPr lang="en-US" dirty="0" smtClean="0"/>
              <a:t>A technique to provide storage that is larger, more reliable and faster than what a single disk drive can provide.</a:t>
            </a:r>
          </a:p>
          <a:p>
            <a:r>
              <a:rPr lang="en-US" dirty="0" smtClean="0"/>
              <a:t>The RAID array of Physical Disks is treated as one logical Disk. (known as a LUN, logical unit number)</a:t>
            </a:r>
          </a:p>
          <a:p>
            <a:r>
              <a:rPr lang="en-US" dirty="0" smtClean="0"/>
              <a:t>Some RAID supports the use of Hot Spares in the event of a drive failure.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9C-F441-401D-A089-D4354A6C2F05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6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Arrays in Servers</a:t>
            </a:r>
            <a:endParaRPr lang="en-US" dirty="0"/>
          </a:p>
        </p:txBody>
      </p:sp>
      <p:pic>
        <p:nvPicPr>
          <p:cNvPr id="1026" name="Picture 2" descr="J:\DCIM\Camera\IMG_20100921_0834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792" y="1371600"/>
            <a:ext cx="7150608" cy="5340886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FD99-BE4A-4C85-9337-6DABCCB9FFC3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6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a look at data storage options at the enterprise level.</a:t>
            </a:r>
          </a:p>
          <a:p>
            <a:r>
              <a:rPr lang="en-US" dirty="0" smtClean="0"/>
              <a:t>Discuss the various file systems</a:t>
            </a:r>
          </a:p>
          <a:p>
            <a:r>
              <a:rPr lang="en-US" dirty="0" smtClean="0"/>
              <a:t>Overview file-oriented services</a:t>
            </a:r>
          </a:p>
          <a:p>
            <a:r>
              <a:rPr lang="en-US" dirty="0" smtClean="0"/>
              <a:t>Demo walk-thru of </a:t>
            </a:r>
            <a:r>
              <a:rPr lang="en-US" smtClean="0"/>
              <a:t>storage allocations on servers.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03F1-A61B-40BF-8878-B947ACEED26D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9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RAID Levels (most common)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1295400"/>
          <a:ext cx="80189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#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Mirroring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Parity Striping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 Parity Striping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Mirrored Stripe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(Even)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1479232" cy="227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6324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RAID0</a:t>
            </a:r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114800"/>
            <a:ext cx="1456372" cy="224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38400" y="6324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RAID1</a:t>
            </a:r>
            <a:endParaRPr lang="en-US" dirty="0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114800"/>
            <a:ext cx="2986087" cy="221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48200" y="6324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RAID5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566D-8501-44E2-BAFD-00262AE695DE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6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RAID capacity and MTBF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smtClean="0"/>
              <a:t>One of your servers has a storage array with 8 500GB drives, configured in RAID 5 with one hot spare.  According to the manufacturer, the MTBF for the drives are 1.2 Million hours.</a:t>
            </a:r>
          </a:p>
          <a:p>
            <a:endParaRPr lang="en-US" dirty="0" smtClean="0"/>
          </a:p>
          <a:p>
            <a:r>
              <a:rPr lang="en-US" dirty="0" smtClean="0"/>
              <a:t>What is the total capacity of the array?</a:t>
            </a:r>
          </a:p>
          <a:p>
            <a:endParaRPr lang="en-US" dirty="0" smtClean="0"/>
          </a:p>
          <a:p>
            <a:r>
              <a:rPr lang="en-US" dirty="0" smtClean="0"/>
              <a:t>What is the MTBF? For this server?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B890-71C7-4C97-A92A-6260F3D5BA6F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2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RAID capacity and MTBF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Total Capacity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8 total drives – 1 hot spare = 7 drives. RAID 5 has a space efficiency of N-1, so 7-1 = 6.  There are 6 drives in used in the array’s capacity for a total of </a:t>
            </a:r>
            <a:br>
              <a:rPr lang="en-US" dirty="0" smtClean="0"/>
            </a:br>
            <a:r>
              <a:rPr lang="en-US" dirty="0" smtClean="0"/>
              <a:t>6 * 500GB = 3.0 TB</a:t>
            </a:r>
          </a:p>
          <a:p>
            <a:r>
              <a:rPr lang="en-US" dirty="0" smtClean="0"/>
              <a:t>Mean Time Between Failure (MTBF):</a:t>
            </a:r>
            <a:br>
              <a:rPr lang="en-US" dirty="0" smtClean="0"/>
            </a:br>
            <a:r>
              <a:rPr lang="en-US" dirty="0" smtClean="0"/>
              <a:t>1.2 million / 8 drives = 150,000 hours (17 years)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15AE-AE8D-4383-9D03-1DDFD829CBA3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Storage – Considerations?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storage a Community resource </a:t>
            </a:r>
          </a:p>
          <a:p>
            <a:pPr lvl="1"/>
            <a:r>
              <a:rPr lang="en-US" dirty="0" smtClean="0"/>
              <a:t>Charge units for their use</a:t>
            </a:r>
          </a:p>
          <a:p>
            <a:r>
              <a:rPr lang="en-US" dirty="0" smtClean="0"/>
              <a:t>Plan for the future</a:t>
            </a:r>
          </a:p>
          <a:p>
            <a:pPr lvl="1"/>
            <a:r>
              <a:rPr lang="en-US" dirty="0" smtClean="0"/>
              <a:t>Monitor growth trends, changes</a:t>
            </a:r>
          </a:p>
          <a:p>
            <a:pPr lvl="1"/>
            <a:r>
              <a:rPr lang="en-US" dirty="0" smtClean="0"/>
              <a:t>Be able to chart storage use over time.</a:t>
            </a:r>
          </a:p>
          <a:p>
            <a:pPr lvl="1"/>
            <a:r>
              <a:rPr lang="en-US" dirty="0" smtClean="0"/>
              <a:t>Its one thing to know you need more storage, it is an entirely different thing to know why.</a:t>
            </a:r>
          </a:p>
          <a:p>
            <a:r>
              <a:rPr lang="en-US" dirty="0" smtClean="0"/>
              <a:t>Dedicate resources to cleaning up </a:t>
            </a:r>
          </a:p>
          <a:p>
            <a:pPr lvl="1"/>
            <a:r>
              <a:rPr lang="en-US" dirty="0" smtClean="0"/>
              <a:t>Help users archive what the no longer need.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9096-7355-4567-AB7A-56DCF0DF83D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it’s true that we are here to help others, then what exactly are the others here for?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C9-2822-4F1C-A3B2-5D264F23EC2B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1398-F138-422A-A78A-F5BF4C0AD96D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Storage?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Information is a the center of all organizations.</a:t>
            </a:r>
            <a:endParaRPr lang="en-US" dirty="0"/>
          </a:p>
          <a:p>
            <a:r>
              <a:rPr lang="en-US" sz="2800" dirty="0" smtClean="0"/>
              <a:t>Organizations need to store data. Lots of it.</a:t>
            </a:r>
          </a:p>
          <a:p>
            <a:r>
              <a:rPr lang="en-US" sz="2800" dirty="0" smtClean="0"/>
              <a:t>What Kinds of Data?</a:t>
            </a:r>
          </a:p>
          <a:p>
            <a:pPr lvl="1"/>
            <a:r>
              <a:rPr lang="en-US" sz="2500" dirty="0" smtClean="0"/>
              <a:t>Documents and Files </a:t>
            </a:r>
          </a:p>
          <a:p>
            <a:pPr lvl="2"/>
            <a:r>
              <a:rPr lang="en-US" sz="2200" dirty="0" smtClean="0"/>
              <a:t>(Reports, Proposals, Letters, Presentations, etc.)</a:t>
            </a:r>
          </a:p>
          <a:p>
            <a:pPr lvl="1"/>
            <a:r>
              <a:rPr lang="en-US" sz="2500" dirty="0" smtClean="0"/>
              <a:t>Databases</a:t>
            </a:r>
          </a:p>
          <a:p>
            <a:pPr lvl="2"/>
            <a:r>
              <a:rPr lang="en-US" sz="2200" dirty="0" smtClean="0"/>
              <a:t>Customer Information, Orders, Inventory</a:t>
            </a:r>
          </a:p>
          <a:p>
            <a:pPr lvl="1"/>
            <a:r>
              <a:rPr lang="en-US" sz="2500" dirty="0" smtClean="0"/>
              <a:t>Multimedia </a:t>
            </a:r>
          </a:p>
          <a:p>
            <a:pPr lvl="2"/>
            <a:r>
              <a:rPr lang="en-US" sz="2200" dirty="0" smtClean="0"/>
              <a:t>Video, Audio</a:t>
            </a:r>
          </a:p>
          <a:p>
            <a:pPr lvl="1"/>
            <a:r>
              <a:rPr lang="en-US" sz="2500" dirty="0" smtClean="0"/>
              <a:t>Email !!!!!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50FA-BFB0-4C0C-9156-1A7E8E99853A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6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3118"/>
            <a:ext cx="8610600" cy="876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Storage Stats for the iSchool (2009)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95400"/>
          <a:ext cx="8305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 GB /</a:t>
                      </a:r>
                      <a:r>
                        <a:rPr lang="en-US" baseline="0" dirty="0" smtClean="0"/>
                        <a:t>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 GB /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 MB</a:t>
                      </a:r>
                      <a:r>
                        <a:rPr lang="en-US" baseline="0" dirty="0" smtClean="0"/>
                        <a:t> /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File</a:t>
                      </a:r>
                      <a:r>
                        <a:rPr lang="en-US" baseline="0" dirty="0" smtClean="0"/>
                        <a:t>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 MB /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 GB /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iLMS</a:t>
                      </a:r>
                      <a:r>
                        <a:rPr lang="en-US" dirty="0" smtClean="0"/>
                        <a:t> (iSchool</a:t>
                      </a:r>
                      <a:r>
                        <a:rPr lang="en-US" baseline="0" dirty="0" smtClean="0"/>
                        <a:t> Blackboard)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 MB / User</a:t>
                      </a:r>
                      <a:r>
                        <a:rPr lang="en-US" baseline="0" dirty="0" smtClean="0"/>
                        <a:t>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 1.4 TB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~ 1GB</a:t>
                      </a:r>
                      <a:r>
                        <a:rPr lang="en-US" b="1" baseline="0" dirty="0" smtClean="0"/>
                        <a:t> / User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5486400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*Based on 230 users</a:t>
            </a:r>
            <a:br>
              <a:rPr lang="en-US" dirty="0" smtClean="0"/>
            </a:br>
            <a:r>
              <a:rPr lang="en-US" dirty="0" smtClean="0"/>
              <a:t>+Based on 1550 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495800"/>
            <a:ext cx="814928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ONLY represents the information the users generate </a:t>
            </a:r>
            <a:br>
              <a:rPr lang="en-US" sz="2400" dirty="0" smtClean="0"/>
            </a:br>
            <a:r>
              <a:rPr lang="en-US" sz="2400" dirty="0" smtClean="0"/>
              <a:t>and does not include operating system files, application files, etc.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7511-E4EC-4DA2-9320-43B482B82C17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4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look at it.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A9A1-64FB-423C-909E-A54228054CFB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be thinking….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1GB per user is </a:t>
            </a:r>
            <a:r>
              <a:rPr lang="en-US" b="1" dirty="0" smtClean="0"/>
              <a:t>NOTHING</a:t>
            </a:r>
            <a:r>
              <a:rPr lang="en-US" dirty="0" smtClean="0"/>
              <a:t>, considering: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5961358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3771900" cy="271286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A5-DDA2-4882-A092-829558054FC5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Traditional disks </a:t>
            </a:r>
            <a:r>
              <a:rPr lang="en-US" sz="2400" dirty="0"/>
              <a:t>are made of </a:t>
            </a:r>
            <a:r>
              <a:rPr lang="en-US" sz="2400" dirty="0" smtClean="0"/>
              <a:t>a few </a:t>
            </a:r>
            <a:r>
              <a:rPr lang="en-US" sz="2400" dirty="0"/>
              <a:t>basic components</a:t>
            </a:r>
          </a:p>
          <a:p>
            <a:pPr lvl="1"/>
            <a:r>
              <a:rPr lang="en-US" sz="2400" dirty="0"/>
              <a:t>Spindle : </a:t>
            </a:r>
            <a:r>
              <a:rPr lang="en-US" sz="2400" dirty="0" smtClean="0"/>
              <a:t> common </a:t>
            </a:r>
            <a:r>
              <a:rPr lang="en-US" sz="2400" dirty="0"/>
              <a:t>mounting platform for all platters. </a:t>
            </a:r>
          </a:p>
          <a:p>
            <a:pPr lvl="1"/>
            <a:r>
              <a:rPr lang="en-US" sz="2400" dirty="0"/>
              <a:t>Platters </a:t>
            </a:r>
            <a:r>
              <a:rPr lang="en-US" sz="2400" dirty="0" smtClean="0"/>
              <a:t>:  disc </a:t>
            </a:r>
            <a:r>
              <a:rPr lang="en-US" sz="2400" dirty="0"/>
              <a:t>type material where data is stored</a:t>
            </a:r>
          </a:p>
          <a:p>
            <a:pPr lvl="1"/>
            <a:r>
              <a:rPr lang="en-US" sz="2400" dirty="0"/>
              <a:t>Heads : </a:t>
            </a:r>
            <a:r>
              <a:rPr lang="en-US" sz="2400" dirty="0" smtClean="0"/>
              <a:t> Actual </a:t>
            </a:r>
            <a:r>
              <a:rPr lang="en-US" sz="2400" dirty="0"/>
              <a:t>‘arm’ that moves in and out of the record to read data.</a:t>
            </a:r>
          </a:p>
          <a:p>
            <a:pPr lvl="1"/>
            <a:r>
              <a:rPr lang="en-US" sz="2400" dirty="0" smtClean="0"/>
              <a:t>Track :   </a:t>
            </a:r>
            <a:r>
              <a:rPr lang="en-US" sz="2400" dirty="0"/>
              <a:t>location on the platter where data is stored.  Each track has the same radius from the spindle on a </a:t>
            </a:r>
            <a:r>
              <a:rPr lang="en-US" sz="2400" dirty="0" smtClean="0"/>
              <a:t>disk</a:t>
            </a:r>
          </a:p>
          <a:p>
            <a:pPr lvl="1"/>
            <a:r>
              <a:rPr lang="en-US" sz="2400" dirty="0" smtClean="0"/>
              <a:t>Sector :   pie-shaped slice of the platter. </a:t>
            </a:r>
            <a:r>
              <a:rPr lang="en-US" sz="2400" dirty="0"/>
              <a:t> </a:t>
            </a:r>
            <a:r>
              <a:rPr lang="en-US" sz="2400" dirty="0" smtClean="0"/>
              <a:t>Used to sub-divide the platter for quickly locating blocks of data.</a:t>
            </a:r>
            <a:endParaRPr lang="en-US" sz="2400" dirty="0"/>
          </a:p>
          <a:p>
            <a:pPr lvl="1"/>
            <a:r>
              <a:rPr lang="en-US" sz="2400" dirty="0" smtClean="0"/>
              <a:t>Cylinder :  same </a:t>
            </a:r>
            <a:r>
              <a:rPr lang="en-US" sz="2400" dirty="0"/>
              <a:t>tracks on multiple platters.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8202-7C6A-4C8D-A6B6-CFA1629C09A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7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components</a:t>
            </a:r>
            <a:endParaRPr lang="en-US" dirty="0"/>
          </a:p>
        </p:txBody>
      </p:sp>
      <p:pic>
        <p:nvPicPr>
          <p:cNvPr id="4" name="Content Placeholder 3" descr="harddisk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1385" r="-21385"/>
          <a:stretch>
            <a:fillRect/>
          </a:stretch>
        </p:blipFill>
        <p:spPr>
          <a:xfrm>
            <a:off x="304800" y="1433146"/>
            <a:ext cx="8458200" cy="504385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6EAC-82A3-4EBD-818E-FC94EFCA3A2F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3CA6T5SJM37K-4-1632</_dlc_DocId>
    <_dlc_DocIdUrl xmlns="bcb7aec3-7c55-4f53-b860-67c1306cd9a6">
      <Url>https://mydrive.syr.edu/my/tajorgen/_layouts/15/DocIdRedir.aspx?ID=3CA6T5SJM37K-4-1632</Url>
      <Description>3CA6T5SJM37K-4-1632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A68FA28-7E6B-485A-98CA-EE323739A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8E7057-7B0A-42EB-8062-52CE7681CB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92B6C-B134-4BCB-852C-531EE3BB159F}">
  <ds:schemaRefs>
    <ds:schemaRef ds:uri="http://schemas.microsoft.com/office/2006/metadata/properties"/>
    <ds:schemaRef ds:uri="http://schemas.microsoft.com/office/infopath/2007/PartnerControls"/>
    <ds:schemaRef ds:uri="bcb7aec3-7c55-4f53-b860-67c1306cd9a6"/>
  </ds:schemaRefs>
</ds:datastoreItem>
</file>

<file path=customXml/itemProps4.xml><?xml version="1.0" encoding="utf-8"?>
<ds:datastoreItem xmlns:ds="http://schemas.openxmlformats.org/officeDocument/2006/customXml" ds:itemID="{749CC78B-03AF-435F-A912-6549C32FB32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8</TotalTime>
  <Words>1128</Words>
  <Application>Microsoft Office PowerPoint</Application>
  <PresentationFormat>On-screen Show (4:3)</PresentationFormat>
  <Paragraphs>250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Clarity</vt:lpstr>
      <vt:lpstr>IST346:</vt:lpstr>
      <vt:lpstr>Today’s Agenda</vt:lpstr>
      <vt:lpstr>Data Storage</vt:lpstr>
      <vt:lpstr>Why Data Storage?</vt:lpstr>
      <vt:lpstr>Some Storage Stats for the iSchool (2009) </vt:lpstr>
      <vt:lpstr>Another way to look at it.</vt:lpstr>
      <vt:lpstr>You might be thinking….</vt:lpstr>
      <vt:lpstr>Disk Components</vt:lpstr>
      <vt:lpstr>Disk components</vt:lpstr>
      <vt:lpstr>A new storage approach: SSD</vt:lpstr>
      <vt:lpstr>The internals of an SSD</vt:lpstr>
      <vt:lpstr>The Fallacy of Enterprise Storage</vt:lpstr>
      <vt:lpstr>The Fallacy of Enterprise Storage</vt:lpstr>
      <vt:lpstr>Storage Terminology - Volumes</vt:lpstr>
      <vt:lpstr>Storage Terminology - File Systems</vt:lpstr>
      <vt:lpstr>Putting it all together Disk to File System.</vt:lpstr>
      <vt:lpstr>DAS, NAS, and SAN Oh My!</vt:lpstr>
      <vt:lpstr>RAID</vt:lpstr>
      <vt:lpstr>Disk Arrays in Servers</vt:lpstr>
      <vt:lpstr>RAID Levels (most common)</vt:lpstr>
      <vt:lpstr>Calculating RAID capacity and MTBF</vt:lpstr>
      <vt:lpstr>Calculating RAID capacity and MTBF</vt:lpstr>
      <vt:lpstr>Managing Storage – Considerations?</vt:lpstr>
      <vt:lpstr>Questions?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3</cp:revision>
  <dcterms:created xsi:type="dcterms:W3CDTF">2013-01-14T20:58:31Z</dcterms:created>
  <dcterms:modified xsi:type="dcterms:W3CDTF">2016-10-31T18:18:03Z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5a8ae286-7ddc-4b7c-9458-333905bffb0c</vt:lpwstr>
  </property>
</Properties>
</file>