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92" r:id="rId2"/>
    <p:sldId id="261" r:id="rId3"/>
    <p:sldId id="262" r:id="rId4"/>
    <p:sldId id="293" r:id="rId5"/>
    <p:sldId id="263" r:id="rId6"/>
    <p:sldId id="264" r:id="rId7"/>
    <p:sldId id="265" r:id="rId8"/>
    <p:sldId id="270" r:id="rId9"/>
    <p:sldId id="271" r:id="rId10"/>
    <p:sldId id="294" r:id="rId11"/>
    <p:sldId id="266" r:id="rId12"/>
    <p:sldId id="267" r:id="rId13"/>
    <p:sldId id="268" r:id="rId14"/>
    <p:sldId id="269" r:id="rId15"/>
    <p:sldId id="295" r:id="rId16"/>
    <p:sldId id="274" r:id="rId17"/>
    <p:sldId id="275" r:id="rId18"/>
    <p:sldId id="276" r:id="rId19"/>
    <p:sldId id="296" r:id="rId20"/>
    <p:sldId id="277" r:id="rId21"/>
    <p:sldId id="287" r:id="rId22"/>
    <p:sldId id="288" r:id="rId23"/>
    <p:sldId id="289" r:id="rId24"/>
    <p:sldId id="290" r:id="rId25"/>
    <p:sldId id="291" r:id="rId26"/>
    <p:sldId id="278" r:id="rId27"/>
    <p:sldId id="29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7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Service Allocation in %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Sheet1!$B$2</c:f>
              <c:strCache>
                <c:ptCount val="1"/>
                <c:pt idx="0">
                  <c:v>Allocation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DF8-4608-ABF6-357622121D0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0-9CD2-4018-A2E8-A39C2FE08F5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CD2-4018-A2E8-A39C2FE08F50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9CD2-4018-A2E8-A39C2FE08F50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CD2-4018-A2E8-A39C2FE08F50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9CD2-4018-A2E8-A39C2FE08F50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CD2-4018-A2E8-A39C2FE08F50}"/>
              </c:ext>
            </c:extLst>
          </c:dPt>
          <c:dLbls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CD2-4018-A2E8-A39C2FE08F50}"/>
                </c:ext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CD2-4018-A2E8-A39C2FE08F50}"/>
                </c:ext>
              </c:extLst>
            </c:dLbl>
            <c:dLbl>
              <c:idx val="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CD2-4018-A2E8-A39C2FE08F50}"/>
                </c:ext>
              </c:extLst>
            </c:dLbl>
            <c:dLbl>
              <c:idx val="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CD2-4018-A2E8-A39C2FE08F50}"/>
                </c:ext>
              </c:extLst>
            </c:dLbl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CD2-4018-A2E8-A39C2FE08F50}"/>
                </c:ext>
              </c:extLst>
            </c:dLbl>
            <c:dLbl>
              <c:idx val="6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CD2-4018-A2E8-A39C2FE08F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Service</c:v>
                </c:pt>
                <c:pt idx="1">
                  <c:v>Email </c:v>
                </c:pt>
                <c:pt idx="2">
                  <c:v>Personal Files </c:v>
                </c:pt>
                <c:pt idx="3">
                  <c:v>Configuration Data </c:v>
                </c:pt>
                <c:pt idx="4">
                  <c:v>Shared File Space </c:v>
                </c:pt>
                <c:pt idx="5">
                  <c:v>Video </c:v>
                </c:pt>
                <c:pt idx="6">
                  <c:v>Blackboard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 formatCode="General">
                  <c:v>0</c:v>
                </c:pt>
                <c:pt idx="1">
                  <c:v>0.18189730200174065</c:v>
                </c:pt>
                <c:pt idx="2">
                  <c:v>0.20713664055700609</c:v>
                </c:pt>
                <c:pt idx="3">
                  <c:v>1.0443864229765013E-2</c:v>
                </c:pt>
                <c:pt idx="4">
                  <c:v>0.10008703220191471</c:v>
                </c:pt>
                <c:pt idx="5">
                  <c:v>0.12619669277632725</c:v>
                </c:pt>
                <c:pt idx="6">
                  <c:v>0.3742384682332463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CD2-4018-A2E8-A39C2FE08F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26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3">
      <cs:styleClr val="auto"/>
    </cs:fillRef>
    <cs:effectRef idx="3">
      <a:schemeClr val="dk1"/>
    </cs:effectRef>
    <cs:fontRef idx="minor">
      <a:schemeClr val="tx1"/>
    </cs:fontRef>
  </cs:dataPoint>
  <cs:dataPoint3D>
    <cs:lnRef idx="0"/>
    <cs:fillRef idx="3">
      <cs:styleClr val="auto"/>
    </cs:fillRef>
    <cs:effectRef idx="3">
      <a:schemeClr val="dk1"/>
    </cs:effectRef>
    <cs:fontRef idx="minor">
      <a:schemeClr val="tx1"/>
    </cs:fontRef>
  </cs:dataPoint3D>
  <cs:dataPointLine>
    <cs:lnRef idx="1">
      <cs:styleClr val="auto"/>
    </cs:lnRef>
    <cs:lineWidthScale>7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3">
      <cs:styleClr val="auto"/>
    </cs:fillRef>
    <cs:effectRef idx="3">
      <a:schemeClr val="dk1"/>
    </cs:effectRef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0"/>
    <cs:fillRef idx="3">
      <a:schemeClr val="dk1">
        <a:tint val="95000"/>
      </a:schemeClr>
    </cs:fillRef>
    <cs:effectRef idx="3">
      <a:schemeClr val="dk1"/>
    </cs:effectRef>
    <cs:fontRef idx="minor">
      <a:schemeClr val="tx1"/>
    </cs:fontRef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0"/>
    <cs:fillRef idx="3">
      <a:schemeClr val="dk1">
        <a:tint val="5000"/>
      </a:schemeClr>
    </cs:fillRef>
    <cs:effectRef idx="3">
      <a:schemeClr val="dk1"/>
    </cs:effectRef>
    <cs:fontRef idx="minor">
      <a:schemeClr val="tx1"/>
    </cs:fontRef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2719AE-01DD-4549-B6B8-60C5070497A0}" type="doc">
      <dgm:prSet loTypeId="urn:microsoft.com/office/officeart/2005/8/layout/process5" loCatId="process" qsTypeId="urn:microsoft.com/office/officeart/2005/8/quickstyle/3d3" qsCatId="3D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BDA64A7E-F0F1-4310-87BD-A63571E27D58}">
      <dgm:prSet phldrT="[Text]"/>
      <dgm:spPr/>
      <dgm:t>
        <a:bodyPr/>
        <a:lstStyle/>
        <a:p>
          <a:r>
            <a:rPr lang="en-US" dirty="0"/>
            <a:t>Disk(s)</a:t>
          </a:r>
        </a:p>
      </dgm:t>
    </dgm:pt>
    <dgm:pt modelId="{C0046D6E-D5A6-4DD5-A3E4-5CA1257C9D11}" type="parTrans" cxnId="{D6DADF16-7F28-45DC-8C5C-3C8C228D8F01}">
      <dgm:prSet/>
      <dgm:spPr/>
      <dgm:t>
        <a:bodyPr/>
        <a:lstStyle/>
        <a:p>
          <a:endParaRPr lang="en-US"/>
        </a:p>
      </dgm:t>
    </dgm:pt>
    <dgm:pt modelId="{B3EA2E1E-76F8-4553-88F4-8FD99503CEB0}" type="sibTrans" cxnId="{D6DADF16-7F28-45DC-8C5C-3C8C228D8F01}">
      <dgm:prSet custT="1"/>
      <dgm:spPr/>
      <dgm:t>
        <a:bodyPr/>
        <a:lstStyle/>
        <a:p>
          <a:r>
            <a:rPr lang="en-US" sz="2400" dirty="0"/>
            <a:t>RAID</a:t>
          </a:r>
          <a:endParaRPr lang="en-US" sz="1100" dirty="0"/>
        </a:p>
      </dgm:t>
    </dgm:pt>
    <dgm:pt modelId="{C09429B3-E15B-46C3-8524-1E7BCB0EB91D}">
      <dgm:prSet phldrT="[Text]"/>
      <dgm:spPr/>
      <dgm:t>
        <a:bodyPr/>
        <a:lstStyle/>
        <a:p>
          <a:r>
            <a:rPr lang="en-US" dirty="0"/>
            <a:t>Logical Drive</a:t>
          </a:r>
        </a:p>
      </dgm:t>
    </dgm:pt>
    <dgm:pt modelId="{3C82202B-435A-4C1C-B6B4-E7A37C957DC0}" type="parTrans" cxnId="{3B743EA9-46B2-48DA-A80A-82C4C0002F52}">
      <dgm:prSet/>
      <dgm:spPr/>
      <dgm:t>
        <a:bodyPr/>
        <a:lstStyle/>
        <a:p>
          <a:endParaRPr lang="en-US"/>
        </a:p>
      </dgm:t>
    </dgm:pt>
    <dgm:pt modelId="{5D54C54A-8366-4B0F-A64F-AB4315C81CB7}" type="sibTrans" cxnId="{3B743EA9-46B2-48DA-A80A-82C4C0002F52}">
      <dgm:prSet/>
      <dgm:spPr/>
      <dgm:t>
        <a:bodyPr vert="vert"/>
        <a:lstStyle/>
        <a:p>
          <a:r>
            <a:rPr lang="en-US" dirty="0"/>
            <a:t>Part.</a:t>
          </a:r>
        </a:p>
      </dgm:t>
    </dgm:pt>
    <dgm:pt modelId="{62AFB840-9B05-4672-B3AC-1F551E4344EC}">
      <dgm:prSet phldrT="[Text]"/>
      <dgm:spPr/>
      <dgm:t>
        <a:bodyPr/>
        <a:lstStyle/>
        <a:p>
          <a:r>
            <a:rPr lang="en-US" dirty="0"/>
            <a:t>Logical Volume</a:t>
          </a:r>
        </a:p>
      </dgm:t>
    </dgm:pt>
    <dgm:pt modelId="{32E10FFC-4844-4E8D-955C-DD8D4C42C47A}" type="parTrans" cxnId="{30A1E1F0-A229-4B6B-93DF-7DE2703661BF}">
      <dgm:prSet/>
      <dgm:spPr/>
      <dgm:t>
        <a:bodyPr/>
        <a:lstStyle/>
        <a:p>
          <a:endParaRPr lang="en-US"/>
        </a:p>
      </dgm:t>
    </dgm:pt>
    <dgm:pt modelId="{CBBD337C-2C05-4EAB-80B1-EA09902584DC}" type="sibTrans" cxnId="{30A1E1F0-A229-4B6B-93DF-7DE2703661BF}">
      <dgm:prSet custT="1"/>
      <dgm:spPr/>
      <dgm:t>
        <a:bodyPr/>
        <a:lstStyle/>
        <a:p>
          <a:r>
            <a:rPr lang="en-US" sz="2400" dirty="0"/>
            <a:t>Format</a:t>
          </a:r>
          <a:endParaRPr lang="en-US" sz="1100" dirty="0"/>
        </a:p>
      </dgm:t>
    </dgm:pt>
    <dgm:pt modelId="{C03AB714-7886-45C1-94A7-BEAB83605B15}">
      <dgm:prSet phldrT="[Text]"/>
      <dgm:spPr/>
      <dgm:t>
        <a:bodyPr/>
        <a:lstStyle/>
        <a:p>
          <a:r>
            <a:rPr lang="en-US" dirty="0"/>
            <a:t>File System</a:t>
          </a:r>
        </a:p>
      </dgm:t>
    </dgm:pt>
    <dgm:pt modelId="{2971A085-9113-47F0-A512-C21ACE6AFDDB}" type="parTrans" cxnId="{0FAF2BFB-915B-4B02-A0F0-CAB464ABF032}">
      <dgm:prSet/>
      <dgm:spPr/>
      <dgm:t>
        <a:bodyPr/>
        <a:lstStyle/>
        <a:p>
          <a:endParaRPr lang="en-US"/>
        </a:p>
      </dgm:t>
    </dgm:pt>
    <dgm:pt modelId="{3C5E7B85-44CB-414E-A5A8-3E92C7D53EED}" type="sibTrans" cxnId="{0FAF2BFB-915B-4B02-A0F0-CAB464ABF032}">
      <dgm:prSet/>
      <dgm:spPr/>
      <dgm:t>
        <a:bodyPr/>
        <a:lstStyle/>
        <a:p>
          <a:endParaRPr lang="en-US"/>
        </a:p>
      </dgm:t>
    </dgm:pt>
    <dgm:pt modelId="{DD1B6C47-E80E-48FF-ABDD-667FDC47AE00}" type="pres">
      <dgm:prSet presAssocID="{182719AE-01DD-4549-B6B8-60C5070497A0}" presName="diagram" presStyleCnt="0">
        <dgm:presLayoutVars>
          <dgm:dir/>
          <dgm:resizeHandles val="exact"/>
        </dgm:presLayoutVars>
      </dgm:prSet>
      <dgm:spPr/>
    </dgm:pt>
    <dgm:pt modelId="{49568528-AFE6-4C2A-A613-8E3F11FC56FC}" type="pres">
      <dgm:prSet presAssocID="{BDA64A7E-F0F1-4310-87BD-A63571E27D58}" presName="node" presStyleLbl="node1" presStyleIdx="0" presStyleCnt="4" custScaleX="71649" custScaleY="74434" custLinFactNeighborX="-13507" custLinFactNeighborY="8085">
        <dgm:presLayoutVars>
          <dgm:bulletEnabled val="1"/>
        </dgm:presLayoutVars>
      </dgm:prSet>
      <dgm:spPr/>
    </dgm:pt>
    <dgm:pt modelId="{E03E4B46-3FB2-437F-B3A4-FD4014994E5A}" type="pres">
      <dgm:prSet presAssocID="{B3EA2E1E-76F8-4553-88F4-8FD99503CEB0}" presName="sibTrans" presStyleLbl="sibTrans2D1" presStyleIdx="0" presStyleCnt="3" custAng="51311" custScaleX="146725"/>
      <dgm:spPr/>
    </dgm:pt>
    <dgm:pt modelId="{418513FC-672F-4825-9DD2-61A45FB3BBDB}" type="pres">
      <dgm:prSet presAssocID="{B3EA2E1E-76F8-4553-88F4-8FD99503CEB0}" presName="connectorText" presStyleLbl="sibTrans2D1" presStyleIdx="0" presStyleCnt="3"/>
      <dgm:spPr/>
    </dgm:pt>
    <dgm:pt modelId="{E695766C-0A5C-4F11-B0DC-33F59EE6E889}" type="pres">
      <dgm:prSet presAssocID="{C09429B3-E15B-46C3-8524-1E7BCB0EB91D}" presName="node" presStyleLbl="node1" presStyleIdx="1" presStyleCnt="4" custScaleX="67210" custScaleY="64824" custLinFactNeighborX="12141" custLinFactNeighborY="3964">
        <dgm:presLayoutVars>
          <dgm:bulletEnabled val="1"/>
        </dgm:presLayoutVars>
      </dgm:prSet>
      <dgm:spPr/>
    </dgm:pt>
    <dgm:pt modelId="{DE044EFF-DDBD-401D-96C9-6324FC1A4004}" type="pres">
      <dgm:prSet presAssocID="{5D54C54A-8366-4B0F-A64F-AB4315C81CB7}" presName="sibTrans" presStyleLbl="sibTrans2D1" presStyleIdx="1" presStyleCnt="3" custAng="21392437" custScaleX="146804" custLinFactNeighborX="-2577" custLinFactNeighborY="9969"/>
      <dgm:spPr/>
    </dgm:pt>
    <dgm:pt modelId="{979A5C10-1911-4E6F-BC9F-75500F860FE3}" type="pres">
      <dgm:prSet presAssocID="{5D54C54A-8366-4B0F-A64F-AB4315C81CB7}" presName="connectorText" presStyleLbl="sibTrans2D1" presStyleIdx="1" presStyleCnt="3"/>
      <dgm:spPr/>
    </dgm:pt>
    <dgm:pt modelId="{A69D9C33-A8C7-4D7E-A002-594876613F8F}" type="pres">
      <dgm:prSet presAssocID="{62AFB840-9B05-4672-B3AC-1F551E4344EC}" presName="node" presStyleLbl="node1" presStyleIdx="2" presStyleCnt="4" custScaleX="75984" custScaleY="40019" custLinFactNeighborX="12141" custLinFactNeighborY="2121">
        <dgm:presLayoutVars>
          <dgm:bulletEnabled val="1"/>
        </dgm:presLayoutVars>
      </dgm:prSet>
      <dgm:spPr/>
    </dgm:pt>
    <dgm:pt modelId="{01EFB5E9-FB03-4AEA-AEED-67D2255B40BB}" type="pres">
      <dgm:prSet presAssocID="{CBBD337C-2C05-4EAB-80B1-EA09902584DC}" presName="sibTrans" presStyleLbl="sibTrans2D1" presStyleIdx="2" presStyleCnt="3" custScaleX="154593"/>
      <dgm:spPr/>
    </dgm:pt>
    <dgm:pt modelId="{143112FE-EE10-4880-89D6-9314A2E2A39E}" type="pres">
      <dgm:prSet presAssocID="{CBBD337C-2C05-4EAB-80B1-EA09902584DC}" presName="connectorText" presStyleLbl="sibTrans2D1" presStyleIdx="2" presStyleCnt="3"/>
      <dgm:spPr/>
    </dgm:pt>
    <dgm:pt modelId="{4DF46E26-7D2C-4F60-A100-C3C44415C06C}" type="pres">
      <dgm:prSet presAssocID="{C03AB714-7886-45C1-94A7-BEAB83605B15}" presName="node" presStyleLbl="node1" presStyleIdx="3" presStyleCnt="4" custScaleX="66522" custScaleY="29883" custLinFactNeighborX="-47" custLinFactNeighborY="3031">
        <dgm:presLayoutVars>
          <dgm:bulletEnabled val="1"/>
        </dgm:presLayoutVars>
      </dgm:prSet>
      <dgm:spPr/>
    </dgm:pt>
  </dgm:ptLst>
  <dgm:cxnLst>
    <dgm:cxn modelId="{ADE9D015-EAE4-4FF7-AEAB-1B199A67FFB9}" type="presOf" srcId="{5D54C54A-8366-4B0F-A64F-AB4315C81CB7}" destId="{DE044EFF-DDBD-401D-96C9-6324FC1A4004}" srcOrd="0" destOrd="0" presId="urn:microsoft.com/office/officeart/2005/8/layout/process5"/>
    <dgm:cxn modelId="{D6DADF16-7F28-45DC-8C5C-3C8C228D8F01}" srcId="{182719AE-01DD-4549-B6B8-60C5070497A0}" destId="{BDA64A7E-F0F1-4310-87BD-A63571E27D58}" srcOrd="0" destOrd="0" parTransId="{C0046D6E-D5A6-4DD5-A3E4-5CA1257C9D11}" sibTransId="{B3EA2E1E-76F8-4553-88F4-8FD99503CEB0}"/>
    <dgm:cxn modelId="{C113F71B-6EE4-4F97-B302-DD68C1F4F78D}" type="presOf" srcId="{62AFB840-9B05-4672-B3AC-1F551E4344EC}" destId="{A69D9C33-A8C7-4D7E-A002-594876613F8F}" srcOrd="0" destOrd="0" presId="urn:microsoft.com/office/officeart/2005/8/layout/process5"/>
    <dgm:cxn modelId="{6D117E44-42B4-400C-8E92-3594C8ABD469}" type="presOf" srcId="{BDA64A7E-F0F1-4310-87BD-A63571E27D58}" destId="{49568528-AFE6-4C2A-A613-8E3F11FC56FC}" srcOrd="0" destOrd="0" presId="urn:microsoft.com/office/officeart/2005/8/layout/process5"/>
    <dgm:cxn modelId="{4FBB3C70-EC2D-48F1-9499-854E79107265}" type="presOf" srcId="{C09429B3-E15B-46C3-8524-1E7BCB0EB91D}" destId="{E695766C-0A5C-4F11-B0DC-33F59EE6E889}" srcOrd="0" destOrd="0" presId="urn:microsoft.com/office/officeart/2005/8/layout/process5"/>
    <dgm:cxn modelId="{EDC40F8F-F0FC-455B-AA1F-6D56792F7AF5}" type="presOf" srcId="{182719AE-01DD-4549-B6B8-60C5070497A0}" destId="{DD1B6C47-E80E-48FF-ABDD-667FDC47AE00}" srcOrd="0" destOrd="0" presId="urn:microsoft.com/office/officeart/2005/8/layout/process5"/>
    <dgm:cxn modelId="{C26B2E9E-4946-4537-A382-6C5BC239AB5A}" type="presOf" srcId="{5D54C54A-8366-4B0F-A64F-AB4315C81CB7}" destId="{979A5C10-1911-4E6F-BC9F-75500F860FE3}" srcOrd="1" destOrd="0" presId="urn:microsoft.com/office/officeart/2005/8/layout/process5"/>
    <dgm:cxn modelId="{4F43779F-1556-483B-A4F7-0146E048B378}" type="presOf" srcId="{B3EA2E1E-76F8-4553-88F4-8FD99503CEB0}" destId="{E03E4B46-3FB2-437F-B3A4-FD4014994E5A}" srcOrd="0" destOrd="0" presId="urn:microsoft.com/office/officeart/2005/8/layout/process5"/>
    <dgm:cxn modelId="{EF4E34A3-6170-4EA8-BC03-4146206AAB2B}" type="presOf" srcId="{CBBD337C-2C05-4EAB-80B1-EA09902584DC}" destId="{01EFB5E9-FB03-4AEA-AEED-67D2255B40BB}" srcOrd="0" destOrd="0" presId="urn:microsoft.com/office/officeart/2005/8/layout/process5"/>
    <dgm:cxn modelId="{3B743EA9-46B2-48DA-A80A-82C4C0002F52}" srcId="{182719AE-01DD-4549-B6B8-60C5070497A0}" destId="{C09429B3-E15B-46C3-8524-1E7BCB0EB91D}" srcOrd="1" destOrd="0" parTransId="{3C82202B-435A-4C1C-B6B4-E7A37C957DC0}" sibTransId="{5D54C54A-8366-4B0F-A64F-AB4315C81CB7}"/>
    <dgm:cxn modelId="{F1E84DCB-C68B-47E7-8C35-D6A09A09C17A}" type="presOf" srcId="{C03AB714-7886-45C1-94A7-BEAB83605B15}" destId="{4DF46E26-7D2C-4F60-A100-C3C44415C06C}" srcOrd="0" destOrd="0" presId="urn:microsoft.com/office/officeart/2005/8/layout/process5"/>
    <dgm:cxn modelId="{04293DDC-38BC-460D-8372-DBC9DB3C6BE6}" type="presOf" srcId="{CBBD337C-2C05-4EAB-80B1-EA09902584DC}" destId="{143112FE-EE10-4880-89D6-9314A2E2A39E}" srcOrd="1" destOrd="0" presId="urn:microsoft.com/office/officeart/2005/8/layout/process5"/>
    <dgm:cxn modelId="{E79C09E8-ABD8-43EA-91B8-FC91797A6F2E}" type="presOf" srcId="{B3EA2E1E-76F8-4553-88F4-8FD99503CEB0}" destId="{418513FC-672F-4825-9DD2-61A45FB3BBDB}" srcOrd="1" destOrd="0" presId="urn:microsoft.com/office/officeart/2005/8/layout/process5"/>
    <dgm:cxn modelId="{30A1E1F0-A229-4B6B-93DF-7DE2703661BF}" srcId="{182719AE-01DD-4549-B6B8-60C5070497A0}" destId="{62AFB840-9B05-4672-B3AC-1F551E4344EC}" srcOrd="2" destOrd="0" parTransId="{32E10FFC-4844-4E8D-955C-DD8D4C42C47A}" sibTransId="{CBBD337C-2C05-4EAB-80B1-EA09902584DC}"/>
    <dgm:cxn modelId="{0FAF2BFB-915B-4B02-A0F0-CAB464ABF032}" srcId="{182719AE-01DD-4549-B6B8-60C5070497A0}" destId="{C03AB714-7886-45C1-94A7-BEAB83605B15}" srcOrd="3" destOrd="0" parTransId="{2971A085-9113-47F0-A512-C21ACE6AFDDB}" sibTransId="{3C5E7B85-44CB-414E-A5A8-3E92C7D53EED}"/>
    <dgm:cxn modelId="{BF0A5480-127F-40D6-90C2-3E5EAF46F993}" type="presParOf" srcId="{DD1B6C47-E80E-48FF-ABDD-667FDC47AE00}" destId="{49568528-AFE6-4C2A-A613-8E3F11FC56FC}" srcOrd="0" destOrd="0" presId="urn:microsoft.com/office/officeart/2005/8/layout/process5"/>
    <dgm:cxn modelId="{2E8BA7BD-B4E6-4522-B396-82771AF19EFA}" type="presParOf" srcId="{DD1B6C47-E80E-48FF-ABDD-667FDC47AE00}" destId="{E03E4B46-3FB2-437F-B3A4-FD4014994E5A}" srcOrd="1" destOrd="0" presId="urn:microsoft.com/office/officeart/2005/8/layout/process5"/>
    <dgm:cxn modelId="{A2D15DE6-B672-4E7B-91E8-8C3362D3B663}" type="presParOf" srcId="{E03E4B46-3FB2-437F-B3A4-FD4014994E5A}" destId="{418513FC-672F-4825-9DD2-61A45FB3BBDB}" srcOrd="0" destOrd="0" presId="urn:microsoft.com/office/officeart/2005/8/layout/process5"/>
    <dgm:cxn modelId="{5502495B-0A3B-440D-9C66-3C93798B1EC5}" type="presParOf" srcId="{DD1B6C47-E80E-48FF-ABDD-667FDC47AE00}" destId="{E695766C-0A5C-4F11-B0DC-33F59EE6E889}" srcOrd="2" destOrd="0" presId="urn:microsoft.com/office/officeart/2005/8/layout/process5"/>
    <dgm:cxn modelId="{4204F344-32E2-4026-BE34-57FB83EB9B88}" type="presParOf" srcId="{DD1B6C47-E80E-48FF-ABDD-667FDC47AE00}" destId="{DE044EFF-DDBD-401D-96C9-6324FC1A4004}" srcOrd="3" destOrd="0" presId="urn:microsoft.com/office/officeart/2005/8/layout/process5"/>
    <dgm:cxn modelId="{4A661E96-55A0-43C2-8FD8-C760EF54BE24}" type="presParOf" srcId="{DE044EFF-DDBD-401D-96C9-6324FC1A4004}" destId="{979A5C10-1911-4E6F-BC9F-75500F860FE3}" srcOrd="0" destOrd="0" presId="urn:microsoft.com/office/officeart/2005/8/layout/process5"/>
    <dgm:cxn modelId="{42161D9C-46D2-4870-A14A-646AACCFBD64}" type="presParOf" srcId="{DD1B6C47-E80E-48FF-ABDD-667FDC47AE00}" destId="{A69D9C33-A8C7-4D7E-A002-594876613F8F}" srcOrd="4" destOrd="0" presId="urn:microsoft.com/office/officeart/2005/8/layout/process5"/>
    <dgm:cxn modelId="{710C1FF0-EBE2-4AF9-B3E8-20458E640095}" type="presParOf" srcId="{DD1B6C47-E80E-48FF-ABDD-667FDC47AE00}" destId="{01EFB5E9-FB03-4AEA-AEED-67D2255B40BB}" srcOrd="5" destOrd="0" presId="urn:microsoft.com/office/officeart/2005/8/layout/process5"/>
    <dgm:cxn modelId="{21630DE1-0D0F-4285-8DE2-C25A007884D5}" type="presParOf" srcId="{01EFB5E9-FB03-4AEA-AEED-67D2255B40BB}" destId="{143112FE-EE10-4880-89D6-9314A2E2A39E}" srcOrd="0" destOrd="0" presId="urn:microsoft.com/office/officeart/2005/8/layout/process5"/>
    <dgm:cxn modelId="{B8F31ABA-BBBA-4E83-9972-D892F9F268DE}" type="presParOf" srcId="{DD1B6C47-E80E-48FF-ABDD-667FDC47AE00}" destId="{4DF46E26-7D2C-4F60-A100-C3C44415C06C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68528-AFE6-4C2A-A613-8E3F11FC56FC}">
      <dsp:nvSpPr>
        <dsp:cNvPr id="0" name=""/>
        <dsp:cNvSpPr/>
      </dsp:nvSpPr>
      <dsp:spPr>
        <a:xfrm>
          <a:off x="0" y="228597"/>
          <a:ext cx="3230366" cy="2013558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Disk(s)</a:t>
          </a:r>
        </a:p>
      </dsp:txBody>
      <dsp:txXfrm>
        <a:off x="58975" y="287572"/>
        <a:ext cx="3112416" cy="1895608"/>
      </dsp:txXfrm>
    </dsp:sp>
    <dsp:sp modelId="{E03E4B46-3FB2-437F-B3A4-FD4014994E5A}">
      <dsp:nvSpPr>
        <dsp:cNvPr id="0" name=""/>
        <dsp:cNvSpPr/>
      </dsp:nvSpPr>
      <dsp:spPr>
        <a:xfrm rot="21576168">
          <a:off x="3419559" y="620122"/>
          <a:ext cx="1531547" cy="11181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RAID</a:t>
          </a:r>
          <a:endParaRPr lang="en-US" sz="1100" kern="1200" dirty="0"/>
        </a:p>
      </dsp:txBody>
      <dsp:txXfrm>
        <a:off x="3419563" y="844911"/>
        <a:ext cx="1196107" cy="670880"/>
      </dsp:txXfrm>
    </dsp:sp>
    <dsp:sp modelId="{E695766C-0A5C-4F11-B0DC-33F59EE6E889}">
      <dsp:nvSpPr>
        <dsp:cNvPr id="0" name=""/>
        <dsp:cNvSpPr/>
      </dsp:nvSpPr>
      <dsp:spPr>
        <a:xfrm>
          <a:off x="5199370" y="247101"/>
          <a:ext cx="3030229" cy="1753592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201247"/>
            <a:satOff val="-4901"/>
            <a:lumOff val="2144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Logical Drive</a:t>
          </a:r>
        </a:p>
      </dsp:txBody>
      <dsp:txXfrm>
        <a:off x="5250731" y="298462"/>
        <a:ext cx="2927507" cy="1650870"/>
      </dsp:txXfrm>
    </dsp:sp>
    <dsp:sp modelId="{DE044EFF-DDBD-401D-96C9-6324FC1A4004}">
      <dsp:nvSpPr>
        <dsp:cNvPr id="0" name=""/>
        <dsp:cNvSpPr/>
      </dsp:nvSpPr>
      <dsp:spPr>
        <a:xfrm rot="5400000">
          <a:off x="5859240" y="2452213"/>
          <a:ext cx="1445044" cy="11181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276951"/>
            <a:satOff val="-5914"/>
            <a:lumOff val="2207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Part.</a:t>
          </a:r>
        </a:p>
      </dsp:txBody>
      <dsp:txXfrm rot="-5400000">
        <a:off x="6246322" y="2288757"/>
        <a:ext cx="670880" cy="1109604"/>
      </dsp:txXfrm>
    </dsp:sp>
    <dsp:sp modelId="{A69D9C33-A8C7-4D7E-A002-594876613F8F}">
      <dsp:nvSpPr>
        <dsp:cNvPr id="0" name=""/>
        <dsp:cNvSpPr/>
      </dsp:nvSpPr>
      <dsp:spPr>
        <a:xfrm>
          <a:off x="4803785" y="3854547"/>
          <a:ext cx="3425814" cy="1082577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402493"/>
            <a:satOff val="-9802"/>
            <a:lumOff val="4289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Logical Volume</a:t>
          </a:r>
        </a:p>
      </dsp:txBody>
      <dsp:txXfrm>
        <a:off x="4835493" y="3886255"/>
        <a:ext cx="3362398" cy="1019161"/>
      </dsp:txXfrm>
    </dsp:sp>
    <dsp:sp modelId="{01EFB5E9-FB03-4AEA-AEED-67D2255B40BB}">
      <dsp:nvSpPr>
        <dsp:cNvPr id="0" name=""/>
        <dsp:cNvSpPr/>
      </dsp:nvSpPr>
      <dsp:spPr>
        <a:xfrm rot="10750595">
          <a:off x="3189207" y="3873967"/>
          <a:ext cx="1478718" cy="11181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276951"/>
            <a:satOff val="-5914"/>
            <a:lumOff val="2207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Format</a:t>
          </a:r>
          <a:endParaRPr lang="en-US" sz="1100" kern="1200" dirty="0"/>
        </a:p>
      </dsp:txBody>
      <dsp:txXfrm rot="10800000">
        <a:off x="3524630" y="4095183"/>
        <a:ext cx="1143278" cy="670880"/>
      </dsp:txXfrm>
    </dsp:sp>
    <dsp:sp modelId="{4DF46E26-7D2C-4F60-A100-C3C44415C06C}">
      <dsp:nvSpPr>
        <dsp:cNvPr id="0" name=""/>
        <dsp:cNvSpPr/>
      </dsp:nvSpPr>
      <dsp:spPr>
        <a:xfrm>
          <a:off x="0" y="4063752"/>
          <a:ext cx="2999210" cy="808382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201247"/>
            <a:satOff val="-4901"/>
            <a:lumOff val="2144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File System</a:t>
          </a:r>
        </a:p>
      </dsp:txBody>
      <dsp:txXfrm>
        <a:off x="23677" y="4087429"/>
        <a:ext cx="2951856" cy="761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1BB8B-A524-4E4B-A76B-38C67FC6226A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14994-6F28-4073-B51E-F33FB98C9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64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24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92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MTBF – mean time between failures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D14DE-E488-4898-9DAD-6800464C872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27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E0F5-9FA1-40D6-A3D4-B89EB2A2CAEF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4DCB6-A132-42B5-A8C2-61E6A1848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E0F5-9FA1-40D6-A3D4-B89EB2A2CAEF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4DCB6-A132-42B5-A8C2-61E6A1848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4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E0F5-9FA1-40D6-A3D4-B89EB2A2CAEF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4DCB6-A132-42B5-A8C2-61E6A1848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E0F5-9FA1-40D6-A3D4-B89EB2A2CAEF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4DCB6-A132-42B5-A8C2-61E6A1848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2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E0F5-9FA1-40D6-A3D4-B89EB2A2CAEF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4DCB6-A132-42B5-A8C2-61E6A1848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6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E0F5-9FA1-40D6-A3D4-B89EB2A2CAEF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4DCB6-A132-42B5-A8C2-61E6A1848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01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E0F5-9FA1-40D6-A3D4-B89EB2A2CAEF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4DCB6-A132-42B5-A8C2-61E6A1848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E0F5-9FA1-40D6-A3D4-B89EB2A2CAEF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4DCB6-A132-42B5-A8C2-61E6A1848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41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E0F5-9FA1-40D6-A3D4-B89EB2A2CAEF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4DCB6-A132-42B5-A8C2-61E6A1848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5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E0F5-9FA1-40D6-A3D4-B89EB2A2CAEF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4DCB6-A132-42B5-A8C2-61E6A1848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6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E0F5-9FA1-40D6-A3D4-B89EB2A2CAEF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4DCB6-A132-42B5-A8C2-61E6A1848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2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4E0F5-9FA1-40D6-A3D4-B89EB2A2CAEF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4DCB6-A132-42B5-A8C2-61E6A1848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7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275F34-5792-4848-9919-D22AE3053F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IST346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F4C2CF6-959B-4340-B7CB-F2C2CD5FC0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Storage</a:t>
            </a:r>
          </a:p>
        </p:txBody>
      </p:sp>
    </p:spTree>
    <p:extLst>
      <p:ext uri="{BB962C8B-B14F-4D97-AF65-F5344CB8AC3E}">
        <p14:creationId xmlns:p14="http://schemas.microsoft.com/office/powerpoint/2010/main" val="1430627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52F598-D63A-4688-8253-937EB6D72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Disks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C6BA7-A3B7-4DA3-830B-8A280430EE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85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Traditional disks are made of a few basic components</a:t>
            </a:r>
          </a:p>
          <a:p>
            <a:pPr lvl="1"/>
            <a:r>
              <a:rPr lang="en-US" sz="2400" dirty="0"/>
              <a:t>Spindle :  common mounting platform for all platters. </a:t>
            </a:r>
          </a:p>
          <a:p>
            <a:pPr lvl="1"/>
            <a:r>
              <a:rPr lang="en-US" sz="2400" dirty="0"/>
              <a:t>Platters :  disc type material where data is stored</a:t>
            </a:r>
          </a:p>
          <a:p>
            <a:pPr lvl="1"/>
            <a:r>
              <a:rPr lang="en-US" sz="2400" dirty="0"/>
              <a:t>Heads :  Actual ‘arm’ that moves in and out of the record to read data.</a:t>
            </a:r>
          </a:p>
          <a:p>
            <a:pPr lvl="1"/>
            <a:r>
              <a:rPr lang="en-US" sz="2400" dirty="0"/>
              <a:t>Track :   location on the platter where data is stored.  Each track has the same radius from the spindle on a disk</a:t>
            </a:r>
          </a:p>
          <a:p>
            <a:pPr lvl="1"/>
            <a:r>
              <a:rPr lang="en-US" sz="2400" dirty="0"/>
              <a:t>Sector :   pie-shaped slice of the platter.  Used to sub-divide the platter for quickly locating blocks of data.</a:t>
            </a:r>
          </a:p>
          <a:p>
            <a:pPr lvl="1"/>
            <a:r>
              <a:rPr lang="en-US" sz="2400" dirty="0"/>
              <a:t>Cylinder :  same tracks on multiple platters.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71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components</a:t>
            </a:r>
          </a:p>
        </p:txBody>
      </p:sp>
      <p:pic>
        <p:nvPicPr>
          <p:cNvPr id="4" name="Content Placeholder 3" descr="harddisk.gif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21385" r="-21385"/>
          <a:stretch>
            <a:fillRect/>
          </a:stretch>
        </p:blipFill>
        <p:spPr>
          <a:xfrm>
            <a:off x="304800" y="1433146"/>
            <a:ext cx="8458200" cy="5043854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6EAC-82A3-4EBD-818E-FC94EFCA3A2F}" type="datetime1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060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storage approach: SSD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SSD: Solid State Disk/Drive</a:t>
            </a:r>
          </a:p>
          <a:p>
            <a:r>
              <a:rPr lang="en-US" dirty="0"/>
              <a:t>Differs from traditional disks as there are no moving parts…no platters, no mechanics,  so fewer failures.</a:t>
            </a:r>
          </a:p>
          <a:p>
            <a:r>
              <a:rPr lang="en-US" dirty="0"/>
              <a:t>Utilize dram or </a:t>
            </a:r>
            <a:r>
              <a:rPr lang="en-US" dirty="0" err="1"/>
              <a:t>eeprom</a:t>
            </a:r>
            <a:r>
              <a:rPr lang="en-US" dirty="0"/>
              <a:t> memory boards to store bits</a:t>
            </a:r>
          </a:p>
          <a:p>
            <a:r>
              <a:rPr lang="en-US" dirty="0"/>
              <a:t>Some use their own CPUs to manage data storage.</a:t>
            </a:r>
          </a:p>
          <a:p>
            <a:r>
              <a:rPr lang="en-US" dirty="0"/>
              <a:t>Faster for accessing data than traditional disks since seek time is eliminated</a:t>
            </a:r>
          </a:p>
          <a:p>
            <a:r>
              <a:rPr lang="en-US" dirty="0"/>
              <a:t>Much </a:t>
            </a:r>
            <a:r>
              <a:rPr lang="en-US"/>
              <a:t>more expensive per GB </a:t>
            </a:r>
            <a:r>
              <a:rPr lang="en-US" dirty="0"/>
              <a:t>(for now) than traditional spinning electromagnetic disks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0587E-5EA0-4F7D-9EB1-A4C61F889788}" type="datetime1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45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/>
          <a:lstStyle/>
          <a:p>
            <a:r>
              <a:rPr lang="en-US" dirty="0"/>
              <a:t>The internals of an SSD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3124200"/>
            <a:ext cx="4838700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481328"/>
            <a:ext cx="4114800" cy="281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818-7DF4-4B14-A6F5-BB3809D6824A}" type="datetime1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408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EFCE1-864C-4D60-A688-7D84D5F6E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Disks and Storage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4E39BB-E26C-437C-90E0-A3BBEB1A27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55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38200"/>
          </a:xfrm>
        </p:spPr>
        <p:txBody>
          <a:bodyPr/>
          <a:lstStyle/>
          <a:p>
            <a:r>
              <a:rPr lang="en-US" dirty="0"/>
              <a:t>Storage Terminology - Volumes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r>
              <a:rPr lang="en-US" b="1" dirty="0"/>
              <a:t>Volume</a:t>
            </a:r>
            <a:r>
              <a:rPr lang="en-US" dirty="0"/>
              <a:t> – the chunk of storage as seen by the server.</a:t>
            </a:r>
          </a:p>
          <a:p>
            <a:pPr lvl="1"/>
            <a:r>
              <a:rPr lang="en-US" dirty="0"/>
              <a:t>A single hard drive (or logical disk) can be one volume.</a:t>
            </a:r>
          </a:p>
          <a:p>
            <a:pPr lvl="1"/>
            <a:r>
              <a:rPr lang="en-US" dirty="0"/>
              <a:t>One hard drive (or LD) can be multiple volumes.</a:t>
            </a:r>
            <a:br>
              <a:rPr lang="en-US" dirty="0"/>
            </a:br>
            <a:r>
              <a:rPr lang="en-US" dirty="0"/>
              <a:t>We call this </a:t>
            </a:r>
            <a:r>
              <a:rPr lang="en-US" b="1" dirty="0"/>
              <a:t>partitioning</a:t>
            </a:r>
            <a:r>
              <a:rPr lang="en-US" dirty="0"/>
              <a:t> the disk.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Many hard disks can be combined into one </a:t>
            </a:r>
            <a:r>
              <a:rPr lang="en-US" b="1" dirty="0"/>
              <a:t>logical volume</a:t>
            </a:r>
            <a:r>
              <a:rPr lang="en-US" dirty="0"/>
              <a:t>.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1750559"/>
            <a:ext cx="9429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971800"/>
            <a:ext cx="7239786" cy="12192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69564" y="4831216"/>
            <a:ext cx="6444574" cy="1905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89794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Terminology - File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Before a volume can be used it must be formatted with a File System.</a:t>
            </a:r>
          </a:p>
          <a:p>
            <a:r>
              <a:rPr lang="en-US" dirty="0"/>
              <a:t>A </a:t>
            </a:r>
            <a:r>
              <a:rPr lang="en-US" b="1" dirty="0"/>
              <a:t>File System </a:t>
            </a:r>
            <a:r>
              <a:rPr lang="en-US" dirty="0"/>
              <a:t>is the method for storing and organizing files and data on the volume.</a:t>
            </a:r>
          </a:p>
          <a:p>
            <a:r>
              <a:rPr lang="en-US" b="1" dirty="0"/>
              <a:t>Formatting</a:t>
            </a:r>
            <a:r>
              <a:rPr lang="en-US" dirty="0"/>
              <a:t> is the act of setting up an empty file system on a volume.</a:t>
            </a:r>
          </a:p>
          <a:p>
            <a:r>
              <a:rPr lang="en-US" dirty="0"/>
              <a:t>Some file systems implement </a:t>
            </a:r>
            <a:r>
              <a:rPr lang="en-US" b="1" dirty="0"/>
              <a:t>journaling</a:t>
            </a:r>
            <a:r>
              <a:rPr lang="en-US" dirty="0"/>
              <a:t>, which writes to the volume in batches, improving performance and reducing the chances for errors.</a:t>
            </a:r>
          </a:p>
          <a:p>
            <a:r>
              <a:rPr lang="en-US" dirty="0"/>
              <a:t>Popular File Systems EXT4,  ZFS, NTFS, HFS (Mac), </a:t>
            </a:r>
            <a:r>
              <a:rPr lang="en-US" dirty="0" err="1"/>
              <a:t>zFAT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211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Putting it all together </a:t>
            </a:r>
            <a:r>
              <a:rPr lang="en-US" sz="3600" b="1" dirty="0"/>
              <a:t>Disk </a:t>
            </a:r>
            <a:r>
              <a:rPr lang="en-US" sz="3600" dirty="0"/>
              <a:t>to </a:t>
            </a:r>
            <a:r>
              <a:rPr lang="en-US" sz="3600" b="1" dirty="0"/>
              <a:t>File System</a:t>
            </a:r>
            <a:r>
              <a:rPr lang="en-US" sz="3600" dirty="0"/>
              <a:t>.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2322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A1FCD-7EC3-475E-B784-ED5EF8C60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Storage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D1922-D8BC-451B-89A3-EDA46AE74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DAS – Direct Attached Storage</a:t>
            </a:r>
          </a:p>
          <a:p>
            <a:pPr lvl="1"/>
            <a:r>
              <a:rPr lang="en-US" dirty="0"/>
              <a:t>Connects to one host</a:t>
            </a:r>
          </a:p>
          <a:p>
            <a:r>
              <a:rPr lang="en-US" dirty="0"/>
              <a:t>NAS – Network Attached Storage</a:t>
            </a:r>
          </a:p>
          <a:p>
            <a:pPr lvl="1"/>
            <a:r>
              <a:rPr lang="en-US" dirty="0"/>
              <a:t>Connects to many hosts over common communications network (TCP/IP)</a:t>
            </a:r>
          </a:p>
          <a:p>
            <a:r>
              <a:rPr lang="en-US" dirty="0"/>
              <a:t>SAN – Storage Area Network </a:t>
            </a:r>
          </a:p>
          <a:p>
            <a:pPr lvl="1"/>
            <a:r>
              <a:rPr lang="en-US" dirty="0"/>
              <a:t>Connects to many hosts over dedicated network for storage. </a:t>
            </a:r>
          </a:p>
          <a:p>
            <a:pPr lvl="2"/>
            <a:r>
              <a:rPr lang="en-US" dirty="0"/>
              <a:t>iSCSI or</a:t>
            </a:r>
          </a:p>
          <a:p>
            <a:pPr lvl="2"/>
            <a:r>
              <a:rPr lang="en-US" dirty="0" err="1"/>
              <a:t>Fibre</a:t>
            </a:r>
            <a:r>
              <a:rPr lang="en-US" dirty="0"/>
              <a:t> Channel.</a:t>
            </a:r>
          </a:p>
        </p:txBody>
      </p:sp>
    </p:spTree>
    <p:extLst>
      <p:ext uri="{BB962C8B-B14F-4D97-AF65-F5344CB8AC3E}">
        <p14:creationId xmlns:p14="http://schemas.microsoft.com/office/powerpoint/2010/main" val="3862255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79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DAS, NAS, and SAN Oh My!</a:t>
            </a:r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772" y="1387475"/>
            <a:ext cx="6480456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895803" y="6324600"/>
            <a:ext cx="3352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*Taken from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1157191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Redundant Array of Inexpensive Disks</a:t>
            </a:r>
          </a:p>
          <a:p>
            <a:r>
              <a:rPr lang="en-US" dirty="0"/>
              <a:t>A technique to provide storage that is larger, more reliable and faster than what a single disk drive can provide.</a:t>
            </a:r>
          </a:p>
          <a:p>
            <a:r>
              <a:rPr lang="en-US" dirty="0"/>
              <a:t>The RAID array of Physical Disks is treated as one logical Disk. (known as a LUN, logical unit number)</a:t>
            </a:r>
          </a:p>
          <a:p>
            <a:r>
              <a:rPr lang="en-US" dirty="0"/>
              <a:t>Some RAID supports the use of Hot Spares in the event of a drive failure.</a:t>
            </a:r>
          </a:p>
        </p:txBody>
      </p:sp>
    </p:spTree>
    <p:extLst>
      <p:ext uri="{BB962C8B-B14F-4D97-AF65-F5344CB8AC3E}">
        <p14:creationId xmlns:p14="http://schemas.microsoft.com/office/powerpoint/2010/main" val="3705360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Arrays in Servers</a:t>
            </a:r>
          </a:p>
        </p:txBody>
      </p:sp>
      <p:pic>
        <p:nvPicPr>
          <p:cNvPr id="1026" name="Picture 2" descr="J:\DCIM\Camera\IMG_20100921_08343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2792" y="1371600"/>
            <a:ext cx="7150608" cy="53408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02568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/>
          <a:lstStyle/>
          <a:p>
            <a:r>
              <a:rPr lang="en-US" dirty="0"/>
              <a:t>RAID Levels (most common)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381000" y="1295400"/>
          <a:ext cx="801898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5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7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16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 # Disks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Space 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Fault Tolerance?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Mirroring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Parity Striping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Dual Parity Striping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Mirrored Stripe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(Even)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114800"/>
            <a:ext cx="1479232" cy="227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38200" y="632460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RAID0</a:t>
            </a:r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4114800"/>
            <a:ext cx="1456372" cy="2240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438400" y="632460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RAID1</a:t>
            </a:r>
          </a:p>
        </p:txBody>
      </p:sp>
      <p:pic>
        <p:nvPicPr>
          <p:cNvPr id="583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4114800"/>
            <a:ext cx="2986087" cy="2211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648200" y="632460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RAID5</a:t>
            </a:r>
          </a:p>
        </p:txBody>
      </p:sp>
    </p:spTree>
    <p:extLst>
      <p:ext uri="{BB962C8B-B14F-4D97-AF65-F5344CB8AC3E}">
        <p14:creationId xmlns:p14="http://schemas.microsoft.com/office/powerpoint/2010/main" val="3543264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RAID capacity and MTBF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r>
              <a:rPr lang="en-US" dirty="0"/>
              <a:t>:  </a:t>
            </a:r>
            <a:br>
              <a:rPr lang="en-US" dirty="0"/>
            </a:br>
            <a:r>
              <a:rPr lang="en-US" dirty="0"/>
              <a:t>One of your servers has a storage array with 8 500GB drives, configured in RAID 5 with one hot spare.  According to the manufacturer, the MTBF for the drives are 1.2 Million hours.</a:t>
            </a:r>
          </a:p>
          <a:p>
            <a:endParaRPr lang="en-US" dirty="0"/>
          </a:p>
          <a:p>
            <a:r>
              <a:rPr lang="en-US" dirty="0"/>
              <a:t>What is the total capacity of the array?</a:t>
            </a:r>
          </a:p>
          <a:p>
            <a:endParaRPr lang="en-US" dirty="0"/>
          </a:p>
          <a:p>
            <a:r>
              <a:rPr lang="en-US" dirty="0"/>
              <a:t>What is the MTBF? For this server?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823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RAID capacity and MTBF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Total Capacity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8 total drives – 1 hot spare = 7 drives. RAID 5 has a space efficiency of N-1, so 7-1 = 6.  There are 6 drives in used in the array’s capacity for a total of </a:t>
            </a:r>
            <a:br>
              <a:rPr lang="en-US" dirty="0"/>
            </a:br>
            <a:r>
              <a:rPr lang="en-US" dirty="0"/>
              <a:t>6 * 500GB = 3.0 TB</a:t>
            </a:r>
          </a:p>
          <a:p>
            <a:r>
              <a:rPr lang="en-US" dirty="0"/>
              <a:t>Mean Time Between Failure (MTBF):</a:t>
            </a:r>
            <a:br>
              <a:rPr lang="en-US" dirty="0"/>
            </a:br>
            <a:r>
              <a:rPr lang="en-US" dirty="0"/>
              <a:t>1.2 million / 8 drives = 150,000 hours (17 years)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15AE-AE8D-4383-9D03-1DDFD829CBA3}" type="datetime1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453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Storage – Considerations?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Consider storage a Community resource </a:t>
            </a:r>
          </a:p>
          <a:p>
            <a:pPr lvl="1"/>
            <a:r>
              <a:rPr lang="en-US" dirty="0"/>
              <a:t>Charge units for their use</a:t>
            </a:r>
          </a:p>
          <a:p>
            <a:r>
              <a:rPr lang="en-US" dirty="0"/>
              <a:t>Plan for the future</a:t>
            </a:r>
          </a:p>
          <a:p>
            <a:pPr lvl="1"/>
            <a:r>
              <a:rPr lang="en-US" dirty="0"/>
              <a:t>Monitor growth trends, changes</a:t>
            </a:r>
          </a:p>
          <a:p>
            <a:pPr lvl="1"/>
            <a:r>
              <a:rPr lang="en-US" dirty="0"/>
              <a:t>Be able to chart storage use over time.</a:t>
            </a:r>
          </a:p>
          <a:p>
            <a:pPr lvl="1"/>
            <a:r>
              <a:rPr lang="en-US" dirty="0"/>
              <a:t>Its one thing to know you need more storage, it is an entirely different thing to know why.</a:t>
            </a:r>
          </a:p>
          <a:p>
            <a:r>
              <a:rPr lang="en-US" dirty="0"/>
              <a:t>Dedicate resources to cleaning up </a:t>
            </a:r>
          </a:p>
          <a:p>
            <a:pPr lvl="1"/>
            <a:r>
              <a:rPr lang="en-US" dirty="0"/>
              <a:t>Help users archive what the no longer need.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697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71E25-4591-40E5-8798-AAED16652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NAS File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D0E58-6A7A-45A8-9A4D-B65F4CD7C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attached storage requires a service to share files with clients</a:t>
            </a:r>
          </a:p>
          <a:p>
            <a:r>
              <a:rPr lang="en-US" dirty="0"/>
              <a:t>SMB – Server Message Block</a:t>
            </a:r>
          </a:p>
          <a:p>
            <a:pPr lvl="1"/>
            <a:r>
              <a:rPr lang="en-US" dirty="0"/>
              <a:t>Windows File Sharing</a:t>
            </a:r>
          </a:p>
          <a:p>
            <a:pPr lvl="1"/>
            <a:r>
              <a:rPr lang="en-US" dirty="0"/>
              <a:t>Samba on Linux</a:t>
            </a:r>
          </a:p>
          <a:p>
            <a:r>
              <a:rPr lang="en-US" dirty="0"/>
              <a:t>NFS – Network File System</a:t>
            </a:r>
          </a:p>
          <a:p>
            <a:pPr lvl="1"/>
            <a:r>
              <a:rPr lang="en-US" dirty="0"/>
              <a:t>Used by Unix/Linux systems </a:t>
            </a:r>
            <a:r>
              <a:rPr lang="en-US"/>
              <a:t>to share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302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Data Storage?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Information is a the center of all organizations.</a:t>
            </a:r>
            <a:endParaRPr lang="en-US" dirty="0"/>
          </a:p>
          <a:p>
            <a:r>
              <a:rPr lang="en-US" sz="2800" dirty="0"/>
              <a:t>Organizations need to store data. Lots of it.</a:t>
            </a:r>
          </a:p>
          <a:p>
            <a:r>
              <a:rPr lang="en-US" sz="2800" dirty="0"/>
              <a:t>What Kinds of Data?</a:t>
            </a:r>
          </a:p>
          <a:p>
            <a:pPr lvl="1"/>
            <a:r>
              <a:rPr lang="en-US" sz="2500" dirty="0"/>
              <a:t>Documents and Files </a:t>
            </a:r>
          </a:p>
          <a:p>
            <a:pPr lvl="2"/>
            <a:r>
              <a:rPr lang="en-US" sz="2200" dirty="0"/>
              <a:t>(Reports, Proposals, Letters, Presentations, etc.)</a:t>
            </a:r>
          </a:p>
          <a:p>
            <a:pPr lvl="1"/>
            <a:r>
              <a:rPr lang="en-US" sz="2500" dirty="0"/>
              <a:t>Databases</a:t>
            </a:r>
          </a:p>
          <a:p>
            <a:pPr lvl="2"/>
            <a:r>
              <a:rPr lang="en-US" sz="2200" dirty="0"/>
              <a:t>Customer Information, Orders, Inventory</a:t>
            </a:r>
          </a:p>
          <a:p>
            <a:pPr lvl="1"/>
            <a:r>
              <a:rPr lang="en-US" sz="2500" dirty="0"/>
              <a:t>Multimedia </a:t>
            </a:r>
          </a:p>
          <a:p>
            <a:pPr lvl="2"/>
            <a:r>
              <a:rPr lang="en-US" sz="2200" dirty="0"/>
              <a:t>Video, Audio</a:t>
            </a:r>
          </a:p>
          <a:p>
            <a:pPr lvl="1"/>
            <a:r>
              <a:rPr lang="en-US" sz="2500" dirty="0"/>
              <a:t>Email !!!!!</a:t>
            </a:r>
          </a:p>
        </p:txBody>
      </p:sp>
    </p:spTree>
    <p:extLst>
      <p:ext uri="{BB962C8B-B14F-4D97-AF65-F5344CB8AC3E}">
        <p14:creationId xmlns:p14="http://schemas.microsoft.com/office/powerpoint/2010/main" val="2302267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61F8C-4FC1-435D-A5CD-267E427C8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Begin… Bits and Bytes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D1015-88F1-4052-A034-34617DB78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Byte is approximately a single character:</a:t>
            </a:r>
            <a:br>
              <a:rPr lang="en-US" dirty="0"/>
            </a:br>
            <a:r>
              <a:rPr lang="en-US" b="1" dirty="0">
                <a:latin typeface="Consolas" panose="020B0609020204030204" pitchFamily="49" charset="0"/>
              </a:rPr>
              <a:t>This is 16 bytes </a:t>
            </a:r>
            <a:r>
              <a:rPr lang="en-US" dirty="0"/>
              <a:t>(includes the spaces)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dirty="0"/>
              <a:t>1 KB = 2^10 Bytes, Approx. 1000 Bytes</a:t>
            </a:r>
            <a:br>
              <a:rPr lang="en-US" dirty="0"/>
            </a:br>
            <a:r>
              <a:rPr lang="en-US" dirty="0"/>
              <a:t> 10-15 sentences of text</a:t>
            </a:r>
          </a:p>
          <a:p>
            <a:r>
              <a:rPr lang="en-US" dirty="0"/>
              <a:t>1 MB = 2^20 Bytes, Approx. 1 Million Bytes</a:t>
            </a:r>
            <a:br>
              <a:rPr lang="en-US" dirty="0"/>
            </a:br>
            <a:r>
              <a:rPr lang="en-US" dirty="0"/>
              <a:t>Typical Song in MP3 format is about 3MB</a:t>
            </a:r>
          </a:p>
          <a:p>
            <a:r>
              <a:rPr lang="en-US" dirty="0"/>
              <a:t>1 GB = 2^30 Bytes, Approx. 1 Billion Bytes</a:t>
            </a:r>
            <a:br>
              <a:rPr lang="en-US" dirty="0"/>
            </a:br>
            <a:r>
              <a:rPr lang="en-US" dirty="0"/>
              <a:t>Mpeg4 Movie in 1080p is around 2GB</a:t>
            </a:r>
          </a:p>
          <a:p>
            <a:r>
              <a:rPr lang="en-US" dirty="0"/>
              <a:t>1 TB = 2^40 Bytes, Approx. 1 Trillion Bytes</a:t>
            </a:r>
          </a:p>
        </p:txBody>
      </p:sp>
    </p:spTree>
    <p:extLst>
      <p:ext uri="{BB962C8B-B14F-4D97-AF65-F5344CB8AC3E}">
        <p14:creationId xmlns:p14="http://schemas.microsoft.com/office/powerpoint/2010/main" val="1409264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43118"/>
            <a:ext cx="8704636" cy="876082"/>
          </a:xfrm>
        </p:spPr>
        <p:txBody>
          <a:bodyPr>
            <a:normAutofit fontScale="90000"/>
          </a:bodyPr>
          <a:lstStyle/>
          <a:p>
            <a:r>
              <a:rPr lang="en-US" dirty="0"/>
              <a:t>Some Storage Stats for the iSchool (2009)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77828330"/>
              </p:ext>
            </p:extLst>
          </p:nvPr>
        </p:nvGraphicFramePr>
        <p:xfrm>
          <a:off x="457200" y="1295400"/>
          <a:ext cx="8305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Allocation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405</a:t>
                      </a:r>
                      <a:r>
                        <a:rPr lang="en-US" baseline="0" dirty="0"/>
                        <a:t>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 GB /</a:t>
                      </a:r>
                      <a:r>
                        <a:rPr lang="en-US" baseline="0" dirty="0"/>
                        <a:t> User*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Personal</a:t>
                      </a:r>
                      <a:r>
                        <a:rPr lang="en-US" baseline="0" dirty="0"/>
                        <a:t> 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238GB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 GB / User*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Configuration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 MB</a:t>
                      </a:r>
                      <a:r>
                        <a:rPr lang="en-US" baseline="0" dirty="0"/>
                        <a:t> / User*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Shared File</a:t>
                      </a:r>
                      <a:r>
                        <a:rPr lang="en-US" baseline="0" dirty="0"/>
                        <a:t> 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870 MB / User*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145GB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 GB / User*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iLMS</a:t>
                      </a:r>
                      <a:r>
                        <a:rPr lang="en-US" dirty="0"/>
                        <a:t> (iSchool</a:t>
                      </a:r>
                      <a:r>
                        <a:rPr lang="en-US" baseline="0" dirty="0"/>
                        <a:t> Blackboard)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430GB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323 MB / User</a:t>
                      </a:r>
                      <a:r>
                        <a:rPr lang="en-US" baseline="0" dirty="0"/>
                        <a:t> +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&gt; 1.4 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~ 1GB</a:t>
                      </a:r>
                      <a:r>
                        <a:rPr lang="en-US" b="1" baseline="0" dirty="0"/>
                        <a:t> / User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29400" y="5486400"/>
            <a:ext cx="2303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*Based on 230 users</a:t>
            </a:r>
            <a:br>
              <a:rPr lang="en-US" dirty="0"/>
            </a:br>
            <a:r>
              <a:rPr lang="en-US" dirty="0"/>
              <a:t>+Based on 1550 users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4495800"/>
            <a:ext cx="8149282" cy="83099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This ONLY represents the information the users generate </a:t>
            </a:r>
            <a:br>
              <a:rPr lang="en-US" sz="2400" dirty="0"/>
            </a:br>
            <a:r>
              <a:rPr lang="en-US" sz="2400" dirty="0"/>
              <a:t>and does not include operating system files, application files, etc.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46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look at it.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96716049"/>
              </p:ext>
            </p:extLst>
          </p:nvPr>
        </p:nvGraphicFramePr>
        <p:xfrm>
          <a:off x="457200" y="1219200"/>
          <a:ext cx="8229600" cy="4937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05424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might be thinking….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685800"/>
          </a:xfrm>
        </p:spPr>
        <p:txBody>
          <a:bodyPr/>
          <a:lstStyle/>
          <a:p>
            <a:r>
              <a:rPr lang="en-US" dirty="0"/>
              <a:t>1GB per user is </a:t>
            </a:r>
            <a:r>
              <a:rPr lang="en-US" b="1" dirty="0"/>
              <a:t>NOTHING</a:t>
            </a:r>
            <a:r>
              <a:rPr lang="en-US" dirty="0"/>
              <a:t>, considering: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276600"/>
            <a:ext cx="5961358" cy="2819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1981200"/>
            <a:ext cx="3771900" cy="271286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885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Fallacy of Enterprise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every 1GB of user storage (files, email) you need:</a:t>
            </a:r>
          </a:p>
          <a:p>
            <a:endParaRPr lang="en-US" dirty="0"/>
          </a:p>
          <a:p>
            <a:r>
              <a:rPr lang="en-US" dirty="0"/>
              <a:t>An additional 1GB for every full backup you do.</a:t>
            </a:r>
          </a:p>
          <a:p>
            <a:r>
              <a:rPr lang="en-US" dirty="0"/>
              <a:t>At most another 1GB for fault-tolerance.</a:t>
            </a:r>
          </a:p>
          <a:p>
            <a:endParaRPr lang="en-US" dirty="0"/>
          </a:p>
          <a:p>
            <a:r>
              <a:rPr lang="en-US" dirty="0"/>
              <a:t>1GB per user is now 8GB when part of:</a:t>
            </a:r>
          </a:p>
          <a:p>
            <a:pPr lvl="1"/>
            <a:r>
              <a:rPr lang="en-US" dirty="0"/>
              <a:t>RAID1 (Mirroring) for fault tolerance (1GB)</a:t>
            </a:r>
          </a:p>
          <a:p>
            <a:pPr lvl="1"/>
            <a:r>
              <a:rPr lang="en-US" dirty="0"/>
              <a:t>Weekly full off site backups (4GB)</a:t>
            </a:r>
          </a:p>
          <a:p>
            <a:pPr lvl="1"/>
            <a:r>
              <a:rPr lang="en-US" dirty="0"/>
              <a:t>With two months of backups on the shelf (2GB) 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9990-4B5B-4BC4-9B02-0A5612B01F72}" type="datetime1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175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Fallacy of Enterprise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8650" y="1292469"/>
            <a:ext cx="7886700" cy="4884494"/>
          </a:xfrm>
        </p:spPr>
        <p:txBody>
          <a:bodyPr/>
          <a:lstStyle/>
          <a:p>
            <a:r>
              <a:rPr lang="en-US" dirty="0"/>
              <a:t>Disk Drives are Cheap, Storage is not (a simple example)</a:t>
            </a:r>
          </a:p>
          <a:p>
            <a:r>
              <a:rPr lang="en-US" dirty="0"/>
              <a:t>2TB Drive = </a:t>
            </a:r>
            <a:r>
              <a:rPr lang="en-US" b="1" dirty="0"/>
              <a:t>$170</a:t>
            </a:r>
          </a:p>
          <a:p>
            <a:r>
              <a:rPr lang="en-US" dirty="0"/>
              <a:t>8TB Array = </a:t>
            </a:r>
            <a:r>
              <a:rPr lang="en-US" b="1" dirty="0"/>
              <a:t>$3,280  </a:t>
            </a:r>
            <a:r>
              <a:rPr lang="en-US" dirty="0"/>
              <a:t>(actual 6TB usable in RAID5)</a:t>
            </a:r>
          </a:p>
          <a:p>
            <a:r>
              <a:rPr lang="en-US" b="1" dirty="0"/>
              <a:t>19X more expensive, for only 3X the storage!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3733800"/>
            <a:ext cx="8305799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0FFF-27F9-4158-8444-A96AA0B5C001}" type="datetime1">
              <a:rPr lang="en-US" smtClean="0"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IST346: Info Tech Management &amp; Administration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69D1-DB19-4C99-869C-C8425201646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968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1021</Words>
  <Application>Microsoft Office PowerPoint</Application>
  <PresentationFormat>On-screen Show (4:3)</PresentationFormat>
  <Paragraphs>205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Office Theme</vt:lpstr>
      <vt:lpstr>IST346</vt:lpstr>
      <vt:lpstr>Data Storage</vt:lpstr>
      <vt:lpstr>Why Data Storage?</vt:lpstr>
      <vt:lpstr>Before We Begin… Bits and Bytes</vt:lpstr>
      <vt:lpstr>Some Storage Stats for the iSchool (2009) </vt:lpstr>
      <vt:lpstr>Another way to look at it.</vt:lpstr>
      <vt:lpstr>You might be thinking….</vt:lpstr>
      <vt:lpstr>The Fallacy of Enterprise Storage</vt:lpstr>
      <vt:lpstr>The Fallacy of Enterprise Storage</vt:lpstr>
      <vt:lpstr>Physical Disks</vt:lpstr>
      <vt:lpstr>Disk Components</vt:lpstr>
      <vt:lpstr>Disk components</vt:lpstr>
      <vt:lpstr>A new storage approach: SSD</vt:lpstr>
      <vt:lpstr>The internals of an SSD</vt:lpstr>
      <vt:lpstr>Logical Disks and Storage</vt:lpstr>
      <vt:lpstr>Storage Terminology - Volumes</vt:lpstr>
      <vt:lpstr>Storage Terminology - File Systems</vt:lpstr>
      <vt:lpstr>Putting it all together Disk to File System.</vt:lpstr>
      <vt:lpstr>Logical Storage Systems</vt:lpstr>
      <vt:lpstr>DAS, NAS, and SAN Oh My!</vt:lpstr>
      <vt:lpstr>RAID</vt:lpstr>
      <vt:lpstr>Disk Arrays in Servers</vt:lpstr>
      <vt:lpstr>RAID Levels (most common)</vt:lpstr>
      <vt:lpstr>Calculating RAID capacity and MTBF</vt:lpstr>
      <vt:lpstr>Calculating RAID capacity and MTBF</vt:lpstr>
      <vt:lpstr>Managing Storage – Considerations?</vt:lpstr>
      <vt:lpstr>NAS File 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IST346</dc:title>
  <dc:creator>Michael Fudge</dc:creator>
  <cp:lastModifiedBy>Michael Fudge</cp:lastModifiedBy>
  <cp:revision>7</cp:revision>
  <dcterms:created xsi:type="dcterms:W3CDTF">2018-10-12T21:20:22Z</dcterms:created>
  <dcterms:modified xsi:type="dcterms:W3CDTF">2018-10-12T22:22:39Z</dcterms:modified>
</cp:coreProperties>
</file>