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686" r:id="rId3"/>
    <p:sldId id="687" r:id="rId4"/>
    <p:sldId id="683" r:id="rId5"/>
    <p:sldId id="554" r:id="rId6"/>
    <p:sldId id="655" r:id="rId7"/>
    <p:sldId id="604" r:id="rId8"/>
    <p:sldId id="574" r:id="rId9"/>
    <p:sldId id="665" r:id="rId10"/>
    <p:sldId id="636" r:id="rId11"/>
    <p:sldId id="637" r:id="rId12"/>
    <p:sldId id="638" r:id="rId13"/>
    <p:sldId id="684" r:id="rId14"/>
    <p:sldId id="685" r:id="rId15"/>
    <p:sldId id="602" r:id="rId16"/>
    <p:sldId id="598" r:id="rId17"/>
    <p:sldId id="599" r:id="rId18"/>
    <p:sldId id="600" r:id="rId19"/>
    <p:sldId id="601" r:id="rId20"/>
    <p:sldId id="588" r:id="rId21"/>
    <p:sldId id="555" r:id="rId22"/>
    <p:sldId id="603" r:id="rId23"/>
    <p:sldId id="623" r:id="rId24"/>
    <p:sldId id="624" r:id="rId25"/>
    <p:sldId id="688" r:id="rId26"/>
    <p:sldId id="661" r:id="rId27"/>
    <p:sldId id="590" r:id="rId28"/>
    <p:sldId id="656" r:id="rId29"/>
    <p:sldId id="657" r:id="rId30"/>
    <p:sldId id="658" r:id="rId31"/>
    <p:sldId id="659" r:id="rId32"/>
    <p:sldId id="660" r:id="rId33"/>
    <p:sldId id="416" r:id="rId34"/>
    <p:sldId id="282" r:id="rId35"/>
    <p:sldId id="691" r:id="rId36"/>
    <p:sldId id="283" r:id="rId37"/>
    <p:sldId id="284" r:id="rId38"/>
    <p:sldId id="285" r:id="rId39"/>
    <p:sldId id="286" r:id="rId40"/>
    <p:sldId id="287" r:id="rId41"/>
    <p:sldId id="288" r:id="rId42"/>
    <p:sldId id="289" r:id="rId43"/>
    <p:sldId id="290" r:id="rId44"/>
    <p:sldId id="291" r:id="rId45"/>
    <p:sldId id="292" r:id="rId46"/>
    <p:sldId id="293"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7" d="100"/>
          <a:sy n="107" d="100"/>
        </p:scale>
        <p:origin x="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1.7713365539452498E-2"/>
          <c:y val="3.5287446181592699E-2"/>
          <c:w val="0.96457326892109496"/>
          <c:h val="0.83347154460249795"/>
        </c:manualLayout>
      </c:layout>
      <c:barChart>
        <c:barDir val="col"/>
        <c:grouping val="stacked"/>
        <c:varyColors val="0"/>
        <c:ser>
          <c:idx val="0"/>
          <c:order val="0"/>
          <c:tx>
            <c:strRef>
              <c:f>Sheet1!$B$1</c:f>
              <c:strCache>
                <c:ptCount val="1"/>
                <c:pt idx="0">
                  <c:v>Business
Data</c:v>
                </c:pt>
              </c:strCache>
            </c:strRef>
          </c:tx>
          <c:spPr>
            <a:solidFill>
              <a:srgbClr val="595959"/>
            </a:solidFill>
            <a:ln>
              <a:noFill/>
            </a:ln>
            <a:effectLst/>
          </c:spPr>
          <c:invertIfNegative val="0"/>
          <c:cat>
            <c:numRef>
              <c:f>Sheet1!$A$2:$A$9</c:f>
              <c:numCache>
                <c:formatCode>General</c:formatCode>
                <c:ptCount val="8"/>
                <c:pt idx="0">
                  <c:v>1980</c:v>
                </c:pt>
                <c:pt idx="1">
                  <c:v>1990</c:v>
                </c:pt>
                <c:pt idx="2">
                  <c:v>1995</c:v>
                </c:pt>
                <c:pt idx="3">
                  <c:v>2000</c:v>
                </c:pt>
                <c:pt idx="4">
                  <c:v>2005</c:v>
                </c:pt>
                <c:pt idx="5">
                  <c:v>2010</c:v>
                </c:pt>
                <c:pt idx="6">
                  <c:v>2015</c:v>
                </c:pt>
                <c:pt idx="7">
                  <c:v>2020</c:v>
                </c:pt>
              </c:numCache>
            </c:numRef>
          </c:cat>
          <c:val>
            <c:numRef>
              <c:f>Sheet1!$B$2:$B$9</c:f>
              <c:numCache>
                <c:formatCode>General</c:formatCode>
                <c:ptCount val="8"/>
                <c:pt idx="0">
                  <c:v>1</c:v>
                </c:pt>
                <c:pt idx="1">
                  <c:v>1</c:v>
                </c:pt>
                <c:pt idx="2">
                  <c:v>1.5</c:v>
                </c:pt>
                <c:pt idx="3">
                  <c:v>2</c:v>
                </c:pt>
                <c:pt idx="4">
                  <c:v>2</c:v>
                </c:pt>
                <c:pt idx="5">
                  <c:v>2.5</c:v>
                </c:pt>
                <c:pt idx="6">
                  <c:v>3</c:v>
                </c:pt>
                <c:pt idx="7">
                  <c:v>4</c:v>
                </c:pt>
              </c:numCache>
            </c:numRef>
          </c:val>
          <c:extLst>
            <c:ext xmlns:c16="http://schemas.microsoft.com/office/drawing/2014/chart" uri="{C3380CC4-5D6E-409C-BE32-E72D297353CC}">
              <c16:uniqueId val="{00000000-A1D0-4713-ACE2-761661B7C105}"/>
            </c:ext>
          </c:extLst>
        </c:ser>
        <c:ser>
          <c:idx val="1"/>
          <c:order val="1"/>
          <c:tx>
            <c:strRef>
              <c:f>Sheet1!$C$1</c:f>
              <c:strCache>
                <c:ptCount val="1"/>
                <c:pt idx="0">
                  <c:v>Web / 
Clickstream</c:v>
                </c:pt>
              </c:strCache>
            </c:strRef>
          </c:tx>
          <c:spPr>
            <a:solidFill>
              <a:srgbClr val="6F6F6F"/>
            </a:solidFill>
            <a:ln>
              <a:noFill/>
            </a:ln>
            <a:effectLst/>
          </c:spPr>
          <c:invertIfNegative val="0"/>
          <c:cat>
            <c:numRef>
              <c:f>Sheet1!$A$2:$A$9</c:f>
              <c:numCache>
                <c:formatCode>General</c:formatCode>
                <c:ptCount val="8"/>
                <c:pt idx="0">
                  <c:v>1980</c:v>
                </c:pt>
                <c:pt idx="1">
                  <c:v>1990</c:v>
                </c:pt>
                <c:pt idx="2">
                  <c:v>1995</c:v>
                </c:pt>
                <c:pt idx="3">
                  <c:v>2000</c:v>
                </c:pt>
                <c:pt idx="4">
                  <c:v>2005</c:v>
                </c:pt>
                <c:pt idx="5">
                  <c:v>2010</c:v>
                </c:pt>
                <c:pt idx="6">
                  <c:v>2015</c:v>
                </c:pt>
                <c:pt idx="7">
                  <c:v>2020</c:v>
                </c:pt>
              </c:numCache>
            </c:numRef>
          </c:cat>
          <c:val>
            <c:numRef>
              <c:f>Sheet1!$C$2:$C$9</c:f>
              <c:numCache>
                <c:formatCode>General</c:formatCode>
                <c:ptCount val="8"/>
                <c:pt idx="0">
                  <c:v>0</c:v>
                </c:pt>
                <c:pt idx="1">
                  <c:v>1</c:v>
                </c:pt>
                <c:pt idx="2">
                  <c:v>1</c:v>
                </c:pt>
                <c:pt idx="3">
                  <c:v>1.5</c:v>
                </c:pt>
                <c:pt idx="4">
                  <c:v>2</c:v>
                </c:pt>
                <c:pt idx="5">
                  <c:v>3</c:v>
                </c:pt>
                <c:pt idx="6">
                  <c:v>4</c:v>
                </c:pt>
                <c:pt idx="7">
                  <c:v>5</c:v>
                </c:pt>
              </c:numCache>
            </c:numRef>
          </c:val>
          <c:extLst>
            <c:ext xmlns:c16="http://schemas.microsoft.com/office/drawing/2014/chart" uri="{C3380CC4-5D6E-409C-BE32-E72D297353CC}">
              <c16:uniqueId val="{00000001-A1D0-4713-ACE2-761661B7C105}"/>
            </c:ext>
          </c:extLst>
        </c:ser>
        <c:ser>
          <c:idx val="2"/>
          <c:order val="2"/>
          <c:tx>
            <c:strRef>
              <c:f>Sheet1!$D$1</c:f>
              <c:strCache>
                <c:ptCount val="1"/>
                <c:pt idx="0">
                  <c:v>Social 
Networks</c:v>
                </c:pt>
              </c:strCache>
            </c:strRef>
          </c:tx>
          <c:spPr>
            <a:solidFill>
              <a:srgbClr val="888888"/>
            </a:solidFill>
            <a:ln>
              <a:noFill/>
            </a:ln>
            <a:effectLst/>
          </c:spPr>
          <c:invertIfNegative val="0"/>
          <c:cat>
            <c:numRef>
              <c:f>Sheet1!$A$2:$A$9</c:f>
              <c:numCache>
                <c:formatCode>General</c:formatCode>
                <c:ptCount val="8"/>
                <c:pt idx="0">
                  <c:v>1980</c:v>
                </c:pt>
                <c:pt idx="1">
                  <c:v>1990</c:v>
                </c:pt>
                <c:pt idx="2">
                  <c:v>1995</c:v>
                </c:pt>
                <c:pt idx="3">
                  <c:v>2000</c:v>
                </c:pt>
                <c:pt idx="4">
                  <c:v>2005</c:v>
                </c:pt>
                <c:pt idx="5">
                  <c:v>2010</c:v>
                </c:pt>
                <c:pt idx="6">
                  <c:v>2015</c:v>
                </c:pt>
                <c:pt idx="7">
                  <c:v>2020</c:v>
                </c:pt>
              </c:numCache>
            </c:numRef>
          </c:cat>
          <c:val>
            <c:numRef>
              <c:f>Sheet1!$D$2:$D$9</c:f>
              <c:numCache>
                <c:formatCode>General</c:formatCode>
                <c:ptCount val="8"/>
                <c:pt idx="0">
                  <c:v>0</c:v>
                </c:pt>
                <c:pt idx="1">
                  <c:v>0</c:v>
                </c:pt>
                <c:pt idx="2">
                  <c:v>0</c:v>
                </c:pt>
                <c:pt idx="3">
                  <c:v>0</c:v>
                </c:pt>
                <c:pt idx="4">
                  <c:v>1</c:v>
                </c:pt>
                <c:pt idx="5">
                  <c:v>2</c:v>
                </c:pt>
                <c:pt idx="6">
                  <c:v>3.5</c:v>
                </c:pt>
                <c:pt idx="7">
                  <c:v>6</c:v>
                </c:pt>
              </c:numCache>
            </c:numRef>
          </c:val>
          <c:extLst>
            <c:ext xmlns:c16="http://schemas.microsoft.com/office/drawing/2014/chart" uri="{C3380CC4-5D6E-409C-BE32-E72D297353CC}">
              <c16:uniqueId val="{00000002-A1D0-4713-ACE2-761661B7C105}"/>
            </c:ext>
          </c:extLst>
        </c:ser>
        <c:ser>
          <c:idx val="3"/>
          <c:order val="3"/>
          <c:tx>
            <c:strRef>
              <c:f>Sheet1!$E$1</c:f>
              <c:strCache>
                <c:ptCount val="1"/>
                <c:pt idx="0">
                  <c:v>Mobile</c:v>
                </c:pt>
              </c:strCache>
            </c:strRef>
          </c:tx>
          <c:spPr>
            <a:solidFill>
              <a:srgbClr val="A3A3A3"/>
            </a:solidFill>
            <a:ln>
              <a:noFill/>
            </a:ln>
            <a:effectLst/>
          </c:spPr>
          <c:invertIfNegative val="0"/>
          <c:cat>
            <c:numRef>
              <c:f>Sheet1!$A$2:$A$9</c:f>
              <c:numCache>
                <c:formatCode>General</c:formatCode>
                <c:ptCount val="8"/>
                <c:pt idx="0">
                  <c:v>1980</c:v>
                </c:pt>
                <c:pt idx="1">
                  <c:v>1990</c:v>
                </c:pt>
                <c:pt idx="2">
                  <c:v>1995</c:v>
                </c:pt>
                <c:pt idx="3">
                  <c:v>2000</c:v>
                </c:pt>
                <c:pt idx="4">
                  <c:v>2005</c:v>
                </c:pt>
                <c:pt idx="5">
                  <c:v>2010</c:v>
                </c:pt>
                <c:pt idx="6">
                  <c:v>2015</c:v>
                </c:pt>
                <c:pt idx="7">
                  <c:v>2020</c:v>
                </c:pt>
              </c:numCache>
            </c:numRef>
          </c:cat>
          <c:val>
            <c:numRef>
              <c:f>Sheet1!$E$2:$E$9</c:f>
              <c:numCache>
                <c:formatCode>General</c:formatCode>
                <c:ptCount val="8"/>
                <c:pt idx="0">
                  <c:v>0</c:v>
                </c:pt>
                <c:pt idx="1">
                  <c:v>0</c:v>
                </c:pt>
                <c:pt idx="2">
                  <c:v>0</c:v>
                </c:pt>
                <c:pt idx="3">
                  <c:v>0</c:v>
                </c:pt>
                <c:pt idx="4">
                  <c:v>0</c:v>
                </c:pt>
                <c:pt idx="5">
                  <c:v>1.5</c:v>
                </c:pt>
                <c:pt idx="6">
                  <c:v>3</c:v>
                </c:pt>
                <c:pt idx="7">
                  <c:v>6</c:v>
                </c:pt>
              </c:numCache>
            </c:numRef>
          </c:val>
          <c:extLst>
            <c:ext xmlns:c16="http://schemas.microsoft.com/office/drawing/2014/chart" uri="{C3380CC4-5D6E-409C-BE32-E72D297353CC}">
              <c16:uniqueId val="{00000003-A1D0-4713-ACE2-761661B7C105}"/>
            </c:ext>
          </c:extLst>
        </c:ser>
        <c:ser>
          <c:idx val="4"/>
          <c:order val="4"/>
          <c:tx>
            <c:strRef>
              <c:f>Sheet1!$F$1</c:f>
              <c:strCache>
                <c:ptCount val="1"/>
                <c:pt idx="0">
                  <c:v>Sensor /
IoT
</c:v>
                </c:pt>
              </c:strCache>
            </c:strRef>
          </c:tx>
          <c:spPr>
            <a:solidFill>
              <a:srgbClr val="CDCDCD"/>
            </a:solidFill>
            <a:ln>
              <a:noFill/>
            </a:ln>
            <a:effectLst/>
          </c:spPr>
          <c:invertIfNegative val="0"/>
          <c:cat>
            <c:numRef>
              <c:f>Sheet1!$A$2:$A$9</c:f>
              <c:numCache>
                <c:formatCode>General</c:formatCode>
                <c:ptCount val="8"/>
                <c:pt idx="0">
                  <c:v>1980</c:v>
                </c:pt>
                <c:pt idx="1">
                  <c:v>1990</c:v>
                </c:pt>
                <c:pt idx="2">
                  <c:v>1995</c:v>
                </c:pt>
                <c:pt idx="3">
                  <c:v>2000</c:v>
                </c:pt>
                <c:pt idx="4">
                  <c:v>2005</c:v>
                </c:pt>
                <c:pt idx="5">
                  <c:v>2010</c:v>
                </c:pt>
                <c:pt idx="6">
                  <c:v>2015</c:v>
                </c:pt>
                <c:pt idx="7">
                  <c:v>2020</c:v>
                </c:pt>
              </c:numCache>
            </c:numRef>
          </c:cat>
          <c:val>
            <c:numRef>
              <c:f>Sheet1!$F$2:$F$9</c:f>
              <c:numCache>
                <c:formatCode>General</c:formatCode>
                <c:ptCount val="8"/>
                <c:pt idx="0">
                  <c:v>0</c:v>
                </c:pt>
                <c:pt idx="1">
                  <c:v>0</c:v>
                </c:pt>
                <c:pt idx="2">
                  <c:v>0</c:v>
                </c:pt>
                <c:pt idx="3">
                  <c:v>0</c:v>
                </c:pt>
                <c:pt idx="4">
                  <c:v>0</c:v>
                </c:pt>
                <c:pt idx="5">
                  <c:v>0</c:v>
                </c:pt>
                <c:pt idx="6">
                  <c:v>3</c:v>
                </c:pt>
                <c:pt idx="7">
                  <c:v>7</c:v>
                </c:pt>
              </c:numCache>
            </c:numRef>
          </c:val>
          <c:extLst>
            <c:ext xmlns:c16="http://schemas.microsoft.com/office/drawing/2014/chart" uri="{C3380CC4-5D6E-409C-BE32-E72D297353CC}">
              <c16:uniqueId val="{00000004-A1D0-4713-ACE2-761661B7C105}"/>
            </c:ext>
          </c:extLst>
        </c:ser>
        <c:dLbls>
          <c:showLegendKey val="0"/>
          <c:showVal val="0"/>
          <c:showCatName val="0"/>
          <c:showSerName val="0"/>
          <c:showPercent val="0"/>
          <c:showBubbleSize val="0"/>
        </c:dLbls>
        <c:gapWidth val="150"/>
        <c:overlap val="100"/>
        <c:axId val="-2029107872"/>
        <c:axId val="-2048599648"/>
      </c:barChart>
      <c:catAx>
        <c:axId val="-2029107872"/>
        <c:scaling>
          <c:orientation val="minMax"/>
        </c:scaling>
        <c:delete val="1"/>
        <c:axPos val="b"/>
        <c:numFmt formatCode="General" sourceLinked="1"/>
        <c:majorTickMark val="none"/>
        <c:minorTickMark val="none"/>
        <c:tickLblPos val="nextTo"/>
        <c:crossAx val="-2048599648"/>
        <c:crosses val="autoZero"/>
        <c:auto val="1"/>
        <c:lblAlgn val="ctr"/>
        <c:lblOffset val="100"/>
        <c:noMultiLvlLbl val="0"/>
      </c:catAx>
      <c:valAx>
        <c:axId val="-204859964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029107872"/>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lumMod val="65000"/>
              <a:lumOff val="35000"/>
            </a:schemeClr>
          </a:solidFill>
          <a:latin typeface="Sherman Sans Book"/>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DB7052-C7D9-4670-BFFA-5E4C35839A7A}" type="doc">
      <dgm:prSet loTypeId="urn:microsoft.com/office/officeart/2005/8/layout/bProcess2" loCatId="process" qsTypeId="urn:microsoft.com/office/officeart/2005/8/quickstyle/simple4" qsCatId="simple" csTypeId="urn:microsoft.com/office/officeart/2005/8/colors/accent2_1" csCatId="accent2" phldr="1"/>
      <dgm:spPr/>
      <dgm:t>
        <a:bodyPr/>
        <a:lstStyle/>
        <a:p>
          <a:endParaRPr lang="en-US"/>
        </a:p>
      </dgm:t>
    </dgm:pt>
    <dgm:pt modelId="{17A65F03-9B98-4CDE-9888-259222D6E747}">
      <dgm:prSet/>
      <dgm:spPr>
        <a:solidFill>
          <a:srgbClr val="BFBFBF"/>
        </a:solidFill>
        <a:effectLst/>
      </dgm:spPr>
      <dgm:t>
        <a:bodyPr/>
        <a:lstStyle/>
        <a:p>
          <a:r>
            <a:rPr lang="en-US" dirty="0">
              <a:solidFill>
                <a:schemeClr val="tx1">
                  <a:lumMod val="65000"/>
                  <a:lumOff val="35000"/>
                </a:schemeClr>
              </a:solidFill>
              <a:latin typeface="Sherman Sans Book" pitchFamily="50" charset="0"/>
              <a:ea typeface="Sherman Sans Book" pitchFamily="50" charset="0"/>
            </a:rPr>
            <a:t>The more data, the greater the chance for value</a:t>
          </a:r>
        </a:p>
      </dgm:t>
    </dgm:pt>
    <dgm:pt modelId="{2BA30611-D368-4C8A-B66A-3343D9F713B0}" type="parTrans" cxnId="{48B980B4-BAEA-465C-8217-830ED691541F}">
      <dgm:prSet/>
      <dgm:spPr/>
      <dgm:t>
        <a:bodyPr/>
        <a:lstStyle/>
        <a:p>
          <a:endParaRPr lang="en-US"/>
        </a:p>
      </dgm:t>
    </dgm:pt>
    <dgm:pt modelId="{54A486F2-4457-4AAA-BE94-B2551157E089}" type="sibTrans" cxnId="{48B980B4-BAEA-465C-8217-830ED691541F}">
      <dgm:prSet/>
      <dgm:spPr>
        <a:solidFill>
          <a:schemeClr val="accent1"/>
        </a:solidFill>
        <a:effectLst/>
      </dgm:spPr>
      <dgm:t>
        <a:bodyPr/>
        <a:lstStyle/>
        <a:p>
          <a:endParaRPr lang="en-US"/>
        </a:p>
      </dgm:t>
    </dgm:pt>
    <dgm:pt modelId="{8DDE10BC-3537-45BE-AE99-8AB4E2DF0D24}">
      <dgm:prSet/>
      <dgm:spPr>
        <a:solidFill>
          <a:srgbClr val="BFBFBF"/>
        </a:solidFill>
        <a:effectLst/>
      </dgm:spPr>
      <dgm:t>
        <a:bodyPr/>
        <a:lstStyle/>
        <a:p>
          <a:r>
            <a:rPr lang="en-US" dirty="0">
              <a:solidFill>
                <a:schemeClr val="tx1">
                  <a:lumMod val="65000"/>
                  <a:lumOff val="35000"/>
                </a:schemeClr>
              </a:solidFill>
              <a:latin typeface="Sherman Sans Book" pitchFamily="50" charset="0"/>
              <a:ea typeface="Sherman Sans Book" pitchFamily="50" charset="0"/>
            </a:rPr>
            <a:t>But the more effort is required to extract that value</a:t>
          </a:r>
        </a:p>
      </dgm:t>
    </dgm:pt>
    <dgm:pt modelId="{352AF6B5-80E9-4156-AE51-0C67D791E781}" type="parTrans" cxnId="{2AE28AFB-050B-4903-A9B9-B7D17F450158}">
      <dgm:prSet/>
      <dgm:spPr/>
      <dgm:t>
        <a:bodyPr/>
        <a:lstStyle/>
        <a:p>
          <a:endParaRPr lang="en-US"/>
        </a:p>
      </dgm:t>
    </dgm:pt>
    <dgm:pt modelId="{5F0CACDF-2A63-4474-AEC9-3EA546FFC5C6}" type="sibTrans" cxnId="{2AE28AFB-050B-4903-A9B9-B7D17F450158}">
      <dgm:prSet/>
      <dgm:spPr/>
      <dgm:t>
        <a:bodyPr/>
        <a:lstStyle/>
        <a:p>
          <a:endParaRPr lang="en-US"/>
        </a:p>
      </dgm:t>
    </dgm:pt>
    <dgm:pt modelId="{2C99BEE6-5862-4105-9482-CB64167ABD2E}" type="pres">
      <dgm:prSet presAssocID="{CFDB7052-C7D9-4670-BFFA-5E4C35839A7A}" presName="diagram" presStyleCnt="0">
        <dgm:presLayoutVars>
          <dgm:dir/>
          <dgm:resizeHandles/>
        </dgm:presLayoutVars>
      </dgm:prSet>
      <dgm:spPr/>
    </dgm:pt>
    <dgm:pt modelId="{1E38D4A3-B437-44AE-83A6-A07F377AFF83}" type="pres">
      <dgm:prSet presAssocID="{17A65F03-9B98-4CDE-9888-259222D6E747}" presName="firstNode" presStyleLbl="node1" presStyleIdx="0" presStyleCnt="2">
        <dgm:presLayoutVars>
          <dgm:bulletEnabled val="1"/>
        </dgm:presLayoutVars>
      </dgm:prSet>
      <dgm:spPr/>
    </dgm:pt>
    <dgm:pt modelId="{B7471B30-B5F0-414F-8222-1DC88CD56E9E}" type="pres">
      <dgm:prSet presAssocID="{54A486F2-4457-4AAA-BE94-B2551157E089}" presName="sibTrans" presStyleLbl="sibTrans2D1" presStyleIdx="0" presStyleCnt="1"/>
      <dgm:spPr/>
    </dgm:pt>
    <dgm:pt modelId="{2103E892-C148-4B94-BB8D-55FDFEAA7A9F}" type="pres">
      <dgm:prSet presAssocID="{8DDE10BC-3537-45BE-AE99-8AB4E2DF0D24}" presName="lastNode" presStyleLbl="node1" presStyleIdx="1" presStyleCnt="2">
        <dgm:presLayoutVars>
          <dgm:bulletEnabled val="1"/>
        </dgm:presLayoutVars>
      </dgm:prSet>
      <dgm:spPr/>
    </dgm:pt>
  </dgm:ptLst>
  <dgm:cxnLst>
    <dgm:cxn modelId="{48B980B4-BAEA-465C-8217-830ED691541F}" srcId="{CFDB7052-C7D9-4670-BFFA-5E4C35839A7A}" destId="{17A65F03-9B98-4CDE-9888-259222D6E747}" srcOrd="0" destOrd="0" parTransId="{2BA30611-D368-4C8A-B66A-3343D9F713B0}" sibTransId="{54A486F2-4457-4AAA-BE94-B2551157E089}"/>
    <dgm:cxn modelId="{50EB9CC2-9735-45E1-8282-4F4D0BBAF84D}" type="presOf" srcId="{8DDE10BC-3537-45BE-AE99-8AB4E2DF0D24}" destId="{2103E892-C148-4B94-BB8D-55FDFEAA7A9F}" srcOrd="0" destOrd="0" presId="urn:microsoft.com/office/officeart/2005/8/layout/bProcess2"/>
    <dgm:cxn modelId="{91A439C4-1619-4229-8814-8A7FC282F4A9}" type="presOf" srcId="{54A486F2-4457-4AAA-BE94-B2551157E089}" destId="{B7471B30-B5F0-414F-8222-1DC88CD56E9E}" srcOrd="0" destOrd="0" presId="urn:microsoft.com/office/officeart/2005/8/layout/bProcess2"/>
    <dgm:cxn modelId="{9A67CED6-C0D0-4017-A299-FF4EFFA3E2CB}" type="presOf" srcId="{17A65F03-9B98-4CDE-9888-259222D6E747}" destId="{1E38D4A3-B437-44AE-83A6-A07F377AFF83}" srcOrd="0" destOrd="0" presId="urn:microsoft.com/office/officeart/2005/8/layout/bProcess2"/>
    <dgm:cxn modelId="{93B92CE5-3063-4A8B-A3CF-368A19B7F7E8}" type="presOf" srcId="{CFDB7052-C7D9-4670-BFFA-5E4C35839A7A}" destId="{2C99BEE6-5862-4105-9482-CB64167ABD2E}" srcOrd="0" destOrd="0" presId="urn:microsoft.com/office/officeart/2005/8/layout/bProcess2"/>
    <dgm:cxn modelId="{2AE28AFB-050B-4903-A9B9-B7D17F450158}" srcId="{CFDB7052-C7D9-4670-BFFA-5E4C35839A7A}" destId="{8DDE10BC-3537-45BE-AE99-8AB4E2DF0D24}" srcOrd="1" destOrd="0" parTransId="{352AF6B5-80E9-4156-AE51-0C67D791E781}" sibTransId="{5F0CACDF-2A63-4474-AEC9-3EA546FFC5C6}"/>
    <dgm:cxn modelId="{5C0BDCF3-DCEB-416D-B9DC-866B4D029620}" type="presParOf" srcId="{2C99BEE6-5862-4105-9482-CB64167ABD2E}" destId="{1E38D4A3-B437-44AE-83A6-A07F377AFF83}" srcOrd="0" destOrd="0" presId="urn:microsoft.com/office/officeart/2005/8/layout/bProcess2"/>
    <dgm:cxn modelId="{DFB98BF9-F837-4C2F-A508-00F744E351D7}" type="presParOf" srcId="{2C99BEE6-5862-4105-9482-CB64167ABD2E}" destId="{B7471B30-B5F0-414F-8222-1DC88CD56E9E}" srcOrd="1" destOrd="0" presId="urn:microsoft.com/office/officeart/2005/8/layout/bProcess2"/>
    <dgm:cxn modelId="{A5B5EFA9-F5E8-4492-B5CC-DFCFC3A1A9F8}" type="presParOf" srcId="{2C99BEE6-5862-4105-9482-CB64167ABD2E}" destId="{2103E892-C148-4B94-BB8D-55FDFEAA7A9F}"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A570BA-37D5-46E4-9712-2CB1F9FA92B9}"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BDDDF605-9CCE-4558-95B0-1E6CA781A5DA}">
      <dgm:prSet custT="1"/>
      <dgm:spPr/>
      <dgm:t>
        <a:bodyPr/>
        <a:lstStyle/>
        <a:p>
          <a:pPr algn="l">
            <a:lnSpc>
              <a:spcPct val="100000"/>
            </a:lnSpc>
            <a:defRPr b="1"/>
          </a:pPr>
          <a:r>
            <a:rPr lang="en-US" sz="2200" dirty="0">
              <a:solidFill>
                <a:schemeClr val="tx1">
                  <a:lumMod val="65000"/>
                  <a:lumOff val="35000"/>
                </a:schemeClr>
              </a:solidFill>
              <a:latin typeface="Sherman Sans Book" pitchFamily="50" charset="0"/>
              <a:ea typeface="Sherman Sans Book" pitchFamily="50" charset="0"/>
            </a:rPr>
            <a:t>Presentation</a:t>
          </a:r>
        </a:p>
      </dgm:t>
    </dgm:pt>
    <dgm:pt modelId="{773052EC-D8DD-4EFD-8C89-220E53D2C283}" type="parTrans" cxnId="{85EE11EF-A01D-42E9-85B3-278B7114FFE5}">
      <dgm:prSet/>
      <dgm:spPr/>
      <dgm:t>
        <a:bodyPr/>
        <a:lstStyle/>
        <a:p>
          <a:endParaRPr lang="en-US"/>
        </a:p>
      </dgm:t>
    </dgm:pt>
    <dgm:pt modelId="{0F73CBCA-8EA2-46F6-9860-87CAD053CB89}" type="sibTrans" cxnId="{85EE11EF-A01D-42E9-85B3-278B7114FFE5}">
      <dgm:prSet/>
      <dgm:spPr/>
      <dgm:t>
        <a:bodyPr/>
        <a:lstStyle/>
        <a:p>
          <a:endParaRPr lang="en-US"/>
        </a:p>
      </dgm:t>
    </dgm:pt>
    <dgm:pt modelId="{32E23E9B-0621-472D-A7D0-14691E07DE6C}">
      <dgm:prSet custT="1"/>
      <dgm:spPr/>
      <dgm:t>
        <a:bodyPr/>
        <a:lstStyle/>
        <a:p>
          <a:pPr algn="l">
            <a:lnSpc>
              <a:spcPct val="100000"/>
            </a:lnSpc>
          </a:pPr>
          <a:r>
            <a:rPr lang="en-US" sz="1800" dirty="0">
              <a:solidFill>
                <a:schemeClr val="tx1">
                  <a:lumMod val="65000"/>
                  <a:lumOff val="35000"/>
                </a:schemeClr>
              </a:solidFill>
              <a:latin typeface="Sherman Sans Book" pitchFamily="50" charset="0"/>
              <a:ea typeface="Sherman Sans Book" pitchFamily="50" charset="0"/>
            </a:rPr>
            <a:t>Code and layout responsible for the user interface</a:t>
          </a:r>
        </a:p>
      </dgm:t>
    </dgm:pt>
    <dgm:pt modelId="{B52E9A54-7ED0-42A3-9071-CB1D21F06F82}" type="parTrans" cxnId="{2F440EAB-FD27-4E6C-B46E-CBC9B3BC4093}">
      <dgm:prSet/>
      <dgm:spPr/>
      <dgm:t>
        <a:bodyPr/>
        <a:lstStyle/>
        <a:p>
          <a:endParaRPr lang="en-US"/>
        </a:p>
      </dgm:t>
    </dgm:pt>
    <dgm:pt modelId="{EAC156F5-E0BF-4CA3-9201-97218E9ADEAB}" type="sibTrans" cxnId="{2F440EAB-FD27-4E6C-B46E-CBC9B3BC4093}">
      <dgm:prSet/>
      <dgm:spPr/>
      <dgm:t>
        <a:bodyPr/>
        <a:lstStyle/>
        <a:p>
          <a:endParaRPr lang="en-US"/>
        </a:p>
      </dgm:t>
    </dgm:pt>
    <dgm:pt modelId="{6ECF9EED-AEFA-41A9-9EFB-B2E867D3E149}">
      <dgm:prSet custT="1"/>
      <dgm:spPr/>
      <dgm:t>
        <a:bodyPr/>
        <a:lstStyle/>
        <a:p>
          <a:pPr algn="l">
            <a:lnSpc>
              <a:spcPct val="100000"/>
            </a:lnSpc>
            <a:defRPr b="1"/>
          </a:pPr>
          <a:r>
            <a:rPr lang="en-US" sz="2200" dirty="0">
              <a:solidFill>
                <a:schemeClr val="tx1">
                  <a:lumMod val="65000"/>
                  <a:lumOff val="35000"/>
                </a:schemeClr>
              </a:solidFill>
              <a:latin typeface="Sherman Sans Book" pitchFamily="50" charset="0"/>
              <a:ea typeface="Sherman Sans Book" pitchFamily="50" charset="0"/>
            </a:rPr>
            <a:t>Business Logic</a:t>
          </a:r>
        </a:p>
      </dgm:t>
    </dgm:pt>
    <dgm:pt modelId="{27605C5E-05B4-4C17-B628-5C7F695CEED8}" type="parTrans" cxnId="{C5B73B15-29BE-401A-B06F-34DAA7B24A53}">
      <dgm:prSet/>
      <dgm:spPr/>
      <dgm:t>
        <a:bodyPr/>
        <a:lstStyle/>
        <a:p>
          <a:endParaRPr lang="en-US"/>
        </a:p>
      </dgm:t>
    </dgm:pt>
    <dgm:pt modelId="{CA48365F-A0C4-4697-A7C2-3003B4DC1396}" type="sibTrans" cxnId="{C5B73B15-29BE-401A-B06F-34DAA7B24A53}">
      <dgm:prSet/>
      <dgm:spPr/>
      <dgm:t>
        <a:bodyPr/>
        <a:lstStyle/>
        <a:p>
          <a:endParaRPr lang="en-US"/>
        </a:p>
      </dgm:t>
    </dgm:pt>
    <dgm:pt modelId="{B74E439E-678C-4AFC-9A41-8BB3AE3ACFAC}">
      <dgm:prSet custT="1"/>
      <dgm:spPr/>
      <dgm:t>
        <a:bodyPr/>
        <a:lstStyle/>
        <a:p>
          <a:pPr algn="l">
            <a:lnSpc>
              <a:spcPct val="100000"/>
            </a:lnSpc>
            <a:defRPr b="1"/>
          </a:pPr>
          <a:r>
            <a:rPr lang="en-US" sz="2200" dirty="0">
              <a:solidFill>
                <a:schemeClr val="tx1">
                  <a:lumMod val="65000"/>
                  <a:lumOff val="35000"/>
                </a:schemeClr>
              </a:solidFill>
              <a:latin typeface="Sherman Sans Book" pitchFamily="50" charset="0"/>
              <a:ea typeface="Sherman Sans Book" pitchFamily="50" charset="0"/>
            </a:rPr>
            <a:t>Data Access</a:t>
          </a:r>
        </a:p>
      </dgm:t>
    </dgm:pt>
    <dgm:pt modelId="{284A4A46-A59A-4932-8A5E-9B8282456258}" type="parTrans" cxnId="{E3647EE7-1D0E-48E2-A1B9-FC1F0D491353}">
      <dgm:prSet/>
      <dgm:spPr/>
      <dgm:t>
        <a:bodyPr/>
        <a:lstStyle/>
        <a:p>
          <a:endParaRPr lang="en-US"/>
        </a:p>
      </dgm:t>
    </dgm:pt>
    <dgm:pt modelId="{EE05C962-3E73-496C-8FD5-A1B57941A5A7}" type="sibTrans" cxnId="{E3647EE7-1D0E-48E2-A1B9-FC1F0D491353}">
      <dgm:prSet/>
      <dgm:spPr/>
      <dgm:t>
        <a:bodyPr/>
        <a:lstStyle/>
        <a:p>
          <a:endParaRPr lang="en-US"/>
        </a:p>
      </dgm:t>
    </dgm:pt>
    <dgm:pt modelId="{86F8978C-7709-4365-8242-9D41257D04E0}">
      <dgm:prSet/>
      <dgm:spPr/>
      <dgm:t>
        <a:bodyPr/>
        <a:lstStyle/>
        <a:p>
          <a:pPr algn="l">
            <a:lnSpc>
              <a:spcPct val="100000"/>
            </a:lnSpc>
          </a:pPr>
          <a:r>
            <a:rPr lang="en-US" dirty="0">
              <a:solidFill>
                <a:schemeClr val="tx1">
                  <a:lumMod val="65000"/>
                  <a:lumOff val="35000"/>
                </a:schemeClr>
              </a:solidFill>
              <a:latin typeface="Sherman Sans Book" pitchFamily="50" charset="0"/>
              <a:ea typeface="Sherman Sans Book" pitchFamily="50" charset="0"/>
            </a:rPr>
            <a:t>Create, read, update and delete (CRUD) operations</a:t>
          </a:r>
        </a:p>
      </dgm:t>
    </dgm:pt>
    <dgm:pt modelId="{E74AB7B2-ABC5-4129-AA72-906E6A94B9D3}" type="parTrans" cxnId="{D46069BD-2F71-4770-BF5F-29CEE96EDBCF}">
      <dgm:prSet/>
      <dgm:spPr/>
      <dgm:t>
        <a:bodyPr/>
        <a:lstStyle/>
        <a:p>
          <a:endParaRPr lang="en-US"/>
        </a:p>
      </dgm:t>
    </dgm:pt>
    <dgm:pt modelId="{49552688-D967-41C8-A500-B2CF70CF71E6}" type="sibTrans" cxnId="{D46069BD-2F71-4770-BF5F-29CEE96EDBCF}">
      <dgm:prSet/>
      <dgm:spPr/>
      <dgm:t>
        <a:bodyPr/>
        <a:lstStyle/>
        <a:p>
          <a:endParaRPr lang="en-US"/>
        </a:p>
      </dgm:t>
    </dgm:pt>
    <dgm:pt modelId="{33D5E0F8-97B8-444F-935F-4964845ADC22}">
      <dgm:prSet custT="1"/>
      <dgm:spPr/>
      <dgm:t>
        <a:bodyPr/>
        <a:lstStyle/>
        <a:p>
          <a:pPr algn="l">
            <a:lnSpc>
              <a:spcPct val="100000"/>
            </a:lnSpc>
            <a:defRPr b="1"/>
          </a:pPr>
          <a:r>
            <a:rPr lang="en-US" sz="2200" dirty="0">
              <a:solidFill>
                <a:schemeClr val="tx1">
                  <a:lumMod val="65000"/>
                  <a:lumOff val="35000"/>
                </a:schemeClr>
              </a:solidFill>
              <a:latin typeface="Sherman Sans Book" pitchFamily="50" charset="0"/>
              <a:ea typeface="Sherman Sans Book" pitchFamily="50" charset="0"/>
            </a:rPr>
            <a:t>Database</a:t>
          </a:r>
        </a:p>
      </dgm:t>
    </dgm:pt>
    <dgm:pt modelId="{2F13206A-CB8C-4D32-8D7B-0C6AB04069F8}" type="parTrans" cxnId="{6F20B0AF-55C2-48AB-A7EB-5F9BA0D363F3}">
      <dgm:prSet/>
      <dgm:spPr/>
      <dgm:t>
        <a:bodyPr/>
        <a:lstStyle/>
        <a:p>
          <a:endParaRPr lang="en-US"/>
        </a:p>
      </dgm:t>
    </dgm:pt>
    <dgm:pt modelId="{D1A7E7D0-D300-447A-ACED-1A97A39C97BF}" type="sibTrans" cxnId="{6F20B0AF-55C2-48AB-A7EB-5F9BA0D363F3}">
      <dgm:prSet/>
      <dgm:spPr/>
      <dgm:t>
        <a:bodyPr/>
        <a:lstStyle/>
        <a:p>
          <a:endParaRPr lang="en-US"/>
        </a:p>
      </dgm:t>
    </dgm:pt>
    <dgm:pt modelId="{D736043E-A349-4D58-937F-E739BBCF941F}">
      <dgm:prSet custT="1"/>
      <dgm:spPr/>
      <dgm:t>
        <a:bodyPr/>
        <a:lstStyle/>
        <a:p>
          <a:pPr algn="l">
            <a:lnSpc>
              <a:spcPct val="100000"/>
            </a:lnSpc>
          </a:pPr>
          <a:r>
            <a:rPr lang="en-US" sz="1800" dirty="0">
              <a:solidFill>
                <a:schemeClr val="tx1">
                  <a:lumMod val="65000"/>
                  <a:lumOff val="35000"/>
                </a:schemeClr>
              </a:solidFill>
              <a:latin typeface="Sherman Sans Book" pitchFamily="50" charset="0"/>
              <a:ea typeface="Sherman Sans Book" pitchFamily="50" charset="0"/>
            </a:rPr>
            <a:t>Transformational logic at the heart of what the application actually does</a:t>
          </a:r>
        </a:p>
      </dgm:t>
    </dgm:pt>
    <dgm:pt modelId="{7DDFF056-93AC-481C-BB2A-4ED7141C82B6}" type="parTrans" cxnId="{BE959B3A-6094-4A6F-BE1B-311DED1C220B}">
      <dgm:prSet/>
      <dgm:spPr/>
      <dgm:t>
        <a:bodyPr/>
        <a:lstStyle/>
        <a:p>
          <a:endParaRPr lang="en-US"/>
        </a:p>
      </dgm:t>
    </dgm:pt>
    <dgm:pt modelId="{66900224-F235-42AF-B1A4-717215BBDB41}" type="sibTrans" cxnId="{BE959B3A-6094-4A6F-BE1B-311DED1C220B}">
      <dgm:prSet/>
      <dgm:spPr/>
      <dgm:t>
        <a:bodyPr/>
        <a:lstStyle/>
        <a:p>
          <a:endParaRPr lang="en-US"/>
        </a:p>
      </dgm:t>
    </dgm:pt>
    <dgm:pt modelId="{EEEF2013-7C37-4EF6-8971-F14EE2A66F80}">
      <dgm:prSet custT="1"/>
      <dgm:spPr/>
      <dgm:t>
        <a:bodyPr/>
        <a:lstStyle/>
        <a:p>
          <a:pPr algn="l">
            <a:lnSpc>
              <a:spcPct val="100000"/>
            </a:lnSpc>
          </a:pPr>
          <a:r>
            <a:rPr lang="en-US" sz="1800" dirty="0">
              <a:solidFill>
                <a:schemeClr val="tx1">
                  <a:lumMod val="65000"/>
                  <a:lumOff val="35000"/>
                </a:schemeClr>
              </a:solidFill>
              <a:latin typeface="Sherman Sans Book" pitchFamily="50" charset="0"/>
              <a:ea typeface="Sherman Sans Book" pitchFamily="50" charset="0"/>
            </a:rPr>
            <a:t>Data storage and retrieval</a:t>
          </a:r>
        </a:p>
      </dgm:t>
    </dgm:pt>
    <dgm:pt modelId="{890E1AAF-DE96-45A9-AD1D-E894F4A0B67B}" type="parTrans" cxnId="{0984060D-8682-46C5-BCAF-3DCCDE28DEEA}">
      <dgm:prSet/>
      <dgm:spPr/>
      <dgm:t>
        <a:bodyPr/>
        <a:lstStyle/>
        <a:p>
          <a:endParaRPr lang="en-US"/>
        </a:p>
      </dgm:t>
    </dgm:pt>
    <dgm:pt modelId="{7CBB4771-325C-411B-A4F9-3E995D0BC3CE}" type="sibTrans" cxnId="{0984060D-8682-46C5-BCAF-3DCCDE28DEEA}">
      <dgm:prSet/>
      <dgm:spPr/>
      <dgm:t>
        <a:bodyPr/>
        <a:lstStyle/>
        <a:p>
          <a:endParaRPr lang="en-US"/>
        </a:p>
      </dgm:t>
    </dgm:pt>
    <dgm:pt modelId="{5D137FFE-5141-404A-BB0B-45E731B6573B}" type="pres">
      <dgm:prSet presAssocID="{99A570BA-37D5-46E4-9712-2CB1F9FA92B9}" presName="root" presStyleCnt="0">
        <dgm:presLayoutVars>
          <dgm:dir/>
          <dgm:resizeHandles val="exact"/>
        </dgm:presLayoutVars>
      </dgm:prSet>
      <dgm:spPr/>
    </dgm:pt>
    <dgm:pt modelId="{EEF4FE9D-B14C-45ED-ABA3-FD3186C45BD5}" type="pres">
      <dgm:prSet presAssocID="{BDDDF605-9CCE-4558-95B0-1E6CA781A5DA}" presName="compNode" presStyleCnt="0"/>
      <dgm:spPr/>
    </dgm:pt>
    <dgm:pt modelId="{7BD14343-4D55-437A-90B9-40970D773447}" type="pres">
      <dgm:prSet presAssocID="{BDDDF605-9CCE-4558-95B0-1E6CA781A5DA}" presName="iconRect" presStyleLbl="node1" presStyleIdx="0" presStyleCnt="4" custScaleX="134442" custScaleY="134442" custLinFactY="-69055" custLinFactNeighborX="-13783"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r chart"/>
        </a:ext>
      </dgm:extLst>
    </dgm:pt>
    <dgm:pt modelId="{2CE06765-18E4-4A75-8ABF-F244411589BD}" type="pres">
      <dgm:prSet presAssocID="{BDDDF605-9CCE-4558-95B0-1E6CA781A5DA}" presName="iconSpace" presStyleCnt="0"/>
      <dgm:spPr/>
    </dgm:pt>
    <dgm:pt modelId="{FEBFA108-0B1D-43C7-BA45-A87FA9B1149F}" type="pres">
      <dgm:prSet presAssocID="{BDDDF605-9CCE-4558-95B0-1E6CA781A5DA}" presName="parTx" presStyleLbl="revTx" presStyleIdx="0" presStyleCnt="8" custLinFactY="-100000" custLinFactNeighborY="-133100">
        <dgm:presLayoutVars>
          <dgm:chMax val="0"/>
          <dgm:chPref val="0"/>
        </dgm:presLayoutVars>
      </dgm:prSet>
      <dgm:spPr/>
    </dgm:pt>
    <dgm:pt modelId="{B2201FA5-FAB8-4B66-B388-C89FAC42B3AA}" type="pres">
      <dgm:prSet presAssocID="{BDDDF605-9CCE-4558-95B0-1E6CA781A5DA}" presName="txSpace" presStyleCnt="0"/>
      <dgm:spPr/>
    </dgm:pt>
    <dgm:pt modelId="{18BB97DC-8A29-4534-B20C-7EFB190ACF90}" type="pres">
      <dgm:prSet presAssocID="{BDDDF605-9CCE-4558-95B0-1E6CA781A5DA}" presName="desTx" presStyleLbl="revTx" presStyleIdx="1" presStyleCnt="8" custLinFactNeighborY="-69411">
        <dgm:presLayoutVars/>
      </dgm:prSet>
      <dgm:spPr/>
    </dgm:pt>
    <dgm:pt modelId="{FA954148-FE54-4E40-BB87-154B788DCBA3}" type="pres">
      <dgm:prSet presAssocID="{0F73CBCA-8EA2-46F6-9860-87CAD053CB89}" presName="sibTrans" presStyleCnt="0"/>
      <dgm:spPr/>
    </dgm:pt>
    <dgm:pt modelId="{BD8D12A8-B3D9-438D-9B41-4F5226534756}" type="pres">
      <dgm:prSet presAssocID="{6ECF9EED-AEFA-41A9-9EFB-B2E867D3E149}" presName="compNode" presStyleCnt="0"/>
      <dgm:spPr/>
    </dgm:pt>
    <dgm:pt modelId="{D4577AD6-5F3F-49D6-B6FE-C2CE11195F82}" type="pres">
      <dgm:prSet presAssocID="{6ECF9EED-AEFA-41A9-9EFB-B2E867D3E149}" presName="iconRect" presStyleLbl="node1" presStyleIdx="1" presStyleCnt="4" custScaleX="134442" custScaleY="134442" custLinFactY="-29864" custLinFactNeighborX="-33383"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laybook"/>
        </a:ext>
      </dgm:extLst>
    </dgm:pt>
    <dgm:pt modelId="{98E526AB-3C14-49DA-B7CF-0E1161247775}" type="pres">
      <dgm:prSet presAssocID="{6ECF9EED-AEFA-41A9-9EFB-B2E867D3E149}" presName="iconSpace" presStyleCnt="0"/>
      <dgm:spPr/>
    </dgm:pt>
    <dgm:pt modelId="{2D0A6BCA-5BE3-4EAC-9936-A409BA0FAF05}" type="pres">
      <dgm:prSet presAssocID="{6ECF9EED-AEFA-41A9-9EFB-B2E867D3E149}" presName="parTx" presStyleLbl="revTx" presStyleIdx="2" presStyleCnt="8" custScaleX="123586" custLinFactY="-71027" custLinFactNeighborY="-100000">
        <dgm:presLayoutVars>
          <dgm:chMax val="0"/>
          <dgm:chPref val="0"/>
        </dgm:presLayoutVars>
      </dgm:prSet>
      <dgm:spPr/>
    </dgm:pt>
    <dgm:pt modelId="{00BC935C-51CF-467E-8AC9-7B0F79D05556}" type="pres">
      <dgm:prSet presAssocID="{6ECF9EED-AEFA-41A9-9EFB-B2E867D3E149}" presName="txSpace" presStyleCnt="0"/>
      <dgm:spPr/>
    </dgm:pt>
    <dgm:pt modelId="{3D2195E9-210B-4D51-84A4-877836A05D5F}" type="pres">
      <dgm:prSet presAssocID="{6ECF9EED-AEFA-41A9-9EFB-B2E867D3E149}" presName="desTx" presStyleLbl="revTx" presStyleIdx="3" presStyleCnt="8" custLinFactNeighborX="-11223" custLinFactNeighborY="-41242">
        <dgm:presLayoutVars/>
      </dgm:prSet>
      <dgm:spPr/>
    </dgm:pt>
    <dgm:pt modelId="{3BAD62CC-3C03-47DA-8D9B-1491589F490C}" type="pres">
      <dgm:prSet presAssocID="{CA48365F-A0C4-4697-A7C2-3003B4DC1396}" presName="sibTrans" presStyleCnt="0"/>
      <dgm:spPr/>
    </dgm:pt>
    <dgm:pt modelId="{E0FF10B4-A8E2-44C1-87CF-8671B68FE71E}" type="pres">
      <dgm:prSet presAssocID="{B74E439E-678C-4AFC-9A41-8BB3AE3ACFAC}" presName="compNode" presStyleCnt="0"/>
      <dgm:spPr/>
    </dgm:pt>
    <dgm:pt modelId="{A81104A4-F764-4571-A669-37A57D616A58}" type="pres">
      <dgm:prSet presAssocID="{B74E439E-678C-4AFC-9A41-8BB3AE3ACFAC}" presName="iconRect" presStyleLbl="node1" presStyleIdx="2" presStyleCnt="4" custScaleX="134442" custScaleY="134442" custLinFactY="-51596" custLinFactNeighborX="-23695"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ownload from cloud"/>
        </a:ext>
      </dgm:extLst>
    </dgm:pt>
    <dgm:pt modelId="{87DC7762-CEFE-4F6D-A735-1F6B55A77904}" type="pres">
      <dgm:prSet presAssocID="{B74E439E-678C-4AFC-9A41-8BB3AE3ACFAC}" presName="iconSpace" presStyleCnt="0"/>
      <dgm:spPr/>
    </dgm:pt>
    <dgm:pt modelId="{D54565DD-35FC-40EF-BB66-F3642954E07C}" type="pres">
      <dgm:prSet presAssocID="{B74E439E-678C-4AFC-9A41-8BB3AE3ACFAC}" presName="parTx" presStyleLbl="revTx" presStyleIdx="4" presStyleCnt="8" custLinFactY="-99242" custLinFactNeighborY="-100000">
        <dgm:presLayoutVars>
          <dgm:chMax val="0"/>
          <dgm:chPref val="0"/>
        </dgm:presLayoutVars>
      </dgm:prSet>
      <dgm:spPr/>
    </dgm:pt>
    <dgm:pt modelId="{61210853-DB77-417F-9EEE-5832C0D09608}" type="pres">
      <dgm:prSet presAssocID="{B74E439E-678C-4AFC-9A41-8BB3AE3ACFAC}" presName="txSpace" presStyleCnt="0"/>
      <dgm:spPr/>
    </dgm:pt>
    <dgm:pt modelId="{AFA726E1-4F66-480C-BE84-73A1067A78AD}" type="pres">
      <dgm:prSet presAssocID="{B74E439E-678C-4AFC-9A41-8BB3AE3ACFAC}" presName="desTx" presStyleLbl="revTx" presStyleIdx="5" presStyleCnt="8" custLinFactNeighborX="1130" custLinFactNeighborY="-59629">
        <dgm:presLayoutVars/>
      </dgm:prSet>
      <dgm:spPr/>
    </dgm:pt>
    <dgm:pt modelId="{EBE9224F-BD69-4130-A069-9E5D5690E08B}" type="pres">
      <dgm:prSet presAssocID="{EE05C962-3E73-496C-8FD5-A1B57941A5A7}" presName="sibTrans" presStyleCnt="0"/>
      <dgm:spPr/>
    </dgm:pt>
    <dgm:pt modelId="{27D04371-2FBA-4D22-86E1-D54BD12F0711}" type="pres">
      <dgm:prSet presAssocID="{33D5E0F8-97B8-444F-935F-4964845ADC22}" presName="compNode" presStyleCnt="0"/>
      <dgm:spPr/>
    </dgm:pt>
    <dgm:pt modelId="{D2A30498-4551-4471-8227-26F64B1B2D31}" type="pres">
      <dgm:prSet presAssocID="{33D5E0F8-97B8-444F-935F-4964845ADC22}" presName="iconRect" presStyleLbl="node1" presStyleIdx="3" presStyleCnt="4" custScaleX="134442" custScaleY="134442" custLinFactY="-78676" custLinFactNeighborX="-54160"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FA79F898-DFE8-43AA-BE0F-77C80EFF22EE}" type="pres">
      <dgm:prSet presAssocID="{33D5E0F8-97B8-444F-935F-4964845ADC22}" presName="iconSpace" presStyleCnt="0"/>
      <dgm:spPr/>
    </dgm:pt>
    <dgm:pt modelId="{E5DBFD6A-BB14-4E85-B5E8-E716FBDBB965}" type="pres">
      <dgm:prSet presAssocID="{33D5E0F8-97B8-444F-935F-4964845ADC22}" presName="parTx" presStyleLbl="revTx" presStyleIdx="6" presStyleCnt="8" custLinFactY="-100000" custLinFactNeighborY="-132945">
        <dgm:presLayoutVars>
          <dgm:chMax val="0"/>
          <dgm:chPref val="0"/>
        </dgm:presLayoutVars>
      </dgm:prSet>
      <dgm:spPr/>
    </dgm:pt>
    <dgm:pt modelId="{75E4D726-F214-4D0B-997A-7E0D313EC4E6}" type="pres">
      <dgm:prSet presAssocID="{33D5E0F8-97B8-444F-935F-4964845ADC22}" presName="txSpace" presStyleCnt="0"/>
      <dgm:spPr/>
    </dgm:pt>
    <dgm:pt modelId="{1918754C-6196-4949-B264-E1D2D20A3419}" type="pres">
      <dgm:prSet presAssocID="{33D5E0F8-97B8-444F-935F-4964845ADC22}" presName="desTx" presStyleLbl="revTx" presStyleIdx="7" presStyleCnt="8" custLinFactNeighborY="-92738">
        <dgm:presLayoutVars/>
      </dgm:prSet>
      <dgm:spPr/>
    </dgm:pt>
  </dgm:ptLst>
  <dgm:cxnLst>
    <dgm:cxn modelId="{0984060D-8682-46C5-BCAF-3DCCDE28DEEA}" srcId="{33D5E0F8-97B8-444F-935F-4964845ADC22}" destId="{EEEF2013-7C37-4EF6-8971-F14EE2A66F80}" srcOrd="0" destOrd="0" parTransId="{890E1AAF-DE96-45A9-AD1D-E894F4A0B67B}" sibTransId="{7CBB4771-325C-411B-A4F9-3E995D0BC3CE}"/>
    <dgm:cxn modelId="{28951414-B00E-45A0-ACD3-CD2F30B4228D}" type="presOf" srcId="{33D5E0F8-97B8-444F-935F-4964845ADC22}" destId="{E5DBFD6A-BB14-4E85-B5E8-E716FBDBB965}" srcOrd="0" destOrd="0" presId="urn:microsoft.com/office/officeart/2018/5/layout/CenteredIconLabelDescriptionList"/>
    <dgm:cxn modelId="{C5B73B15-29BE-401A-B06F-34DAA7B24A53}" srcId="{99A570BA-37D5-46E4-9712-2CB1F9FA92B9}" destId="{6ECF9EED-AEFA-41A9-9EFB-B2E867D3E149}" srcOrd="1" destOrd="0" parTransId="{27605C5E-05B4-4C17-B628-5C7F695CEED8}" sibTransId="{CA48365F-A0C4-4697-A7C2-3003B4DC1396}"/>
    <dgm:cxn modelId="{BE959B3A-6094-4A6F-BE1B-311DED1C220B}" srcId="{6ECF9EED-AEFA-41A9-9EFB-B2E867D3E149}" destId="{D736043E-A349-4D58-937F-E739BBCF941F}" srcOrd="0" destOrd="0" parTransId="{7DDFF056-93AC-481C-BB2A-4ED7141C82B6}" sibTransId="{66900224-F235-42AF-B1A4-717215BBDB41}"/>
    <dgm:cxn modelId="{EB6D863D-635F-465E-9341-2C35864327DF}" type="presOf" srcId="{86F8978C-7709-4365-8242-9D41257D04E0}" destId="{AFA726E1-4F66-480C-BE84-73A1067A78AD}" srcOrd="0" destOrd="0" presId="urn:microsoft.com/office/officeart/2018/5/layout/CenteredIconLabelDescriptionList"/>
    <dgm:cxn modelId="{A6B98540-E7EF-4123-B1EC-9B166DE24947}" type="presOf" srcId="{EEEF2013-7C37-4EF6-8971-F14EE2A66F80}" destId="{1918754C-6196-4949-B264-E1D2D20A3419}" srcOrd="0" destOrd="0" presId="urn:microsoft.com/office/officeart/2018/5/layout/CenteredIconLabelDescriptionList"/>
    <dgm:cxn modelId="{2F440EAB-FD27-4E6C-B46E-CBC9B3BC4093}" srcId="{BDDDF605-9CCE-4558-95B0-1E6CA781A5DA}" destId="{32E23E9B-0621-472D-A7D0-14691E07DE6C}" srcOrd="0" destOrd="0" parTransId="{B52E9A54-7ED0-42A3-9071-CB1D21F06F82}" sibTransId="{EAC156F5-E0BF-4CA3-9201-97218E9ADEAB}"/>
    <dgm:cxn modelId="{6F20B0AF-55C2-48AB-A7EB-5F9BA0D363F3}" srcId="{99A570BA-37D5-46E4-9712-2CB1F9FA92B9}" destId="{33D5E0F8-97B8-444F-935F-4964845ADC22}" srcOrd="3" destOrd="0" parTransId="{2F13206A-CB8C-4D32-8D7B-0C6AB04069F8}" sibTransId="{D1A7E7D0-D300-447A-ACED-1A97A39C97BF}"/>
    <dgm:cxn modelId="{B2BE00B5-AE73-4CE7-AC4E-79801184DA5E}" type="presOf" srcId="{99A570BA-37D5-46E4-9712-2CB1F9FA92B9}" destId="{5D137FFE-5141-404A-BB0B-45E731B6573B}" srcOrd="0" destOrd="0" presId="urn:microsoft.com/office/officeart/2018/5/layout/CenteredIconLabelDescriptionList"/>
    <dgm:cxn modelId="{D46069BD-2F71-4770-BF5F-29CEE96EDBCF}" srcId="{B74E439E-678C-4AFC-9A41-8BB3AE3ACFAC}" destId="{86F8978C-7709-4365-8242-9D41257D04E0}" srcOrd="0" destOrd="0" parTransId="{E74AB7B2-ABC5-4129-AA72-906E6A94B9D3}" sibTransId="{49552688-D967-41C8-A500-B2CF70CF71E6}"/>
    <dgm:cxn modelId="{289F8DC5-0EF2-41F5-B497-5FE4A29C68EF}" type="presOf" srcId="{6ECF9EED-AEFA-41A9-9EFB-B2E867D3E149}" destId="{2D0A6BCA-5BE3-4EAC-9936-A409BA0FAF05}" srcOrd="0" destOrd="0" presId="urn:microsoft.com/office/officeart/2018/5/layout/CenteredIconLabelDescriptionList"/>
    <dgm:cxn modelId="{0B0049CD-9274-4C65-BE0E-BCA346E430BF}" type="presOf" srcId="{B74E439E-678C-4AFC-9A41-8BB3AE3ACFAC}" destId="{D54565DD-35FC-40EF-BB66-F3642954E07C}" srcOrd="0" destOrd="0" presId="urn:microsoft.com/office/officeart/2018/5/layout/CenteredIconLabelDescriptionList"/>
    <dgm:cxn modelId="{057791CE-FAD7-46FF-BFE9-AE522DF19AB9}" type="presOf" srcId="{D736043E-A349-4D58-937F-E739BBCF941F}" destId="{3D2195E9-210B-4D51-84A4-877836A05D5F}" srcOrd="0" destOrd="0" presId="urn:microsoft.com/office/officeart/2018/5/layout/CenteredIconLabelDescriptionList"/>
    <dgm:cxn modelId="{E3647EE7-1D0E-48E2-A1B9-FC1F0D491353}" srcId="{99A570BA-37D5-46E4-9712-2CB1F9FA92B9}" destId="{B74E439E-678C-4AFC-9A41-8BB3AE3ACFAC}" srcOrd="2" destOrd="0" parTransId="{284A4A46-A59A-4932-8A5E-9B8282456258}" sibTransId="{EE05C962-3E73-496C-8FD5-A1B57941A5A7}"/>
    <dgm:cxn modelId="{36AF40EC-7D00-4DBA-8153-F80FB32FEB0D}" type="presOf" srcId="{BDDDF605-9CCE-4558-95B0-1E6CA781A5DA}" destId="{FEBFA108-0B1D-43C7-BA45-A87FA9B1149F}" srcOrd="0" destOrd="0" presId="urn:microsoft.com/office/officeart/2018/5/layout/CenteredIconLabelDescriptionList"/>
    <dgm:cxn modelId="{85EE11EF-A01D-42E9-85B3-278B7114FFE5}" srcId="{99A570BA-37D5-46E4-9712-2CB1F9FA92B9}" destId="{BDDDF605-9CCE-4558-95B0-1E6CA781A5DA}" srcOrd="0" destOrd="0" parTransId="{773052EC-D8DD-4EFD-8C89-220E53D2C283}" sibTransId="{0F73CBCA-8EA2-46F6-9860-87CAD053CB89}"/>
    <dgm:cxn modelId="{BDB138F6-8B91-4A59-B7DE-7B3480DA9A13}" type="presOf" srcId="{32E23E9B-0621-472D-A7D0-14691E07DE6C}" destId="{18BB97DC-8A29-4534-B20C-7EFB190ACF90}" srcOrd="0" destOrd="0" presId="urn:microsoft.com/office/officeart/2018/5/layout/CenteredIconLabelDescriptionList"/>
    <dgm:cxn modelId="{2D07477F-9A63-474C-890B-90616F009B6A}" type="presParOf" srcId="{5D137FFE-5141-404A-BB0B-45E731B6573B}" destId="{EEF4FE9D-B14C-45ED-ABA3-FD3186C45BD5}" srcOrd="0" destOrd="0" presId="urn:microsoft.com/office/officeart/2018/5/layout/CenteredIconLabelDescriptionList"/>
    <dgm:cxn modelId="{C33B7E3D-C064-4235-A6FC-ECB7D4F696AB}" type="presParOf" srcId="{EEF4FE9D-B14C-45ED-ABA3-FD3186C45BD5}" destId="{7BD14343-4D55-437A-90B9-40970D773447}" srcOrd="0" destOrd="0" presId="urn:microsoft.com/office/officeart/2018/5/layout/CenteredIconLabelDescriptionList"/>
    <dgm:cxn modelId="{ABF76AAB-64F0-436B-B212-C0012316447E}" type="presParOf" srcId="{EEF4FE9D-B14C-45ED-ABA3-FD3186C45BD5}" destId="{2CE06765-18E4-4A75-8ABF-F244411589BD}" srcOrd="1" destOrd="0" presId="urn:microsoft.com/office/officeart/2018/5/layout/CenteredIconLabelDescriptionList"/>
    <dgm:cxn modelId="{7D585437-D4B6-41D9-A4D8-982DE5AA884C}" type="presParOf" srcId="{EEF4FE9D-B14C-45ED-ABA3-FD3186C45BD5}" destId="{FEBFA108-0B1D-43C7-BA45-A87FA9B1149F}" srcOrd="2" destOrd="0" presId="urn:microsoft.com/office/officeart/2018/5/layout/CenteredIconLabelDescriptionList"/>
    <dgm:cxn modelId="{898DD011-AF74-4C78-A99B-9670CACC9851}" type="presParOf" srcId="{EEF4FE9D-B14C-45ED-ABA3-FD3186C45BD5}" destId="{B2201FA5-FAB8-4B66-B388-C89FAC42B3AA}" srcOrd="3" destOrd="0" presId="urn:microsoft.com/office/officeart/2018/5/layout/CenteredIconLabelDescriptionList"/>
    <dgm:cxn modelId="{7EDB48DA-006D-430B-9960-3A21F69858A7}" type="presParOf" srcId="{EEF4FE9D-B14C-45ED-ABA3-FD3186C45BD5}" destId="{18BB97DC-8A29-4534-B20C-7EFB190ACF90}" srcOrd="4" destOrd="0" presId="urn:microsoft.com/office/officeart/2018/5/layout/CenteredIconLabelDescriptionList"/>
    <dgm:cxn modelId="{8656121D-2932-4222-8AD8-BE134D77BC94}" type="presParOf" srcId="{5D137FFE-5141-404A-BB0B-45E731B6573B}" destId="{FA954148-FE54-4E40-BB87-154B788DCBA3}" srcOrd="1" destOrd="0" presId="urn:microsoft.com/office/officeart/2018/5/layout/CenteredIconLabelDescriptionList"/>
    <dgm:cxn modelId="{5E9B2EC9-7DE5-4155-A3F6-A8CFADF212B6}" type="presParOf" srcId="{5D137FFE-5141-404A-BB0B-45E731B6573B}" destId="{BD8D12A8-B3D9-438D-9B41-4F5226534756}" srcOrd="2" destOrd="0" presId="urn:microsoft.com/office/officeart/2018/5/layout/CenteredIconLabelDescriptionList"/>
    <dgm:cxn modelId="{4BABB737-129C-4A38-B7FE-990EBA737B0B}" type="presParOf" srcId="{BD8D12A8-B3D9-438D-9B41-4F5226534756}" destId="{D4577AD6-5F3F-49D6-B6FE-C2CE11195F82}" srcOrd="0" destOrd="0" presId="urn:microsoft.com/office/officeart/2018/5/layout/CenteredIconLabelDescriptionList"/>
    <dgm:cxn modelId="{8F869739-B8D6-4B78-95BD-9BAB07F1B6C0}" type="presParOf" srcId="{BD8D12A8-B3D9-438D-9B41-4F5226534756}" destId="{98E526AB-3C14-49DA-B7CF-0E1161247775}" srcOrd="1" destOrd="0" presId="urn:microsoft.com/office/officeart/2018/5/layout/CenteredIconLabelDescriptionList"/>
    <dgm:cxn modelId="{8E708F3C-6F23-4A11-88A5-A5C8868DA75B}" type="presParOf" srcId="{BD8D12A8-B3D9-438D-9B41-4F5226534756}" destId="{2D0A6BCA-5BE3-4EAC-9936-A409BA0FAF05}" srcOrd="2" destOrd="0" presId="urn:microsoft.com/office/officeart/2018/5/layout/CenteredIconLabelDescriptionList"/>
    <dgm:cxn modelId="{C0DB0AAD-D3A8-4B95-BB1C-4ABDD0585D73}" type="presParOf" srcId="{BD8D12A8-B3D9-438D-9B41-4F5226534756}" destId="{00BC935C-51CF-467E-8AC9-7B0F79D05556}" srcOrd="3" destOrd="0" presId="urn:microsoft.com/office/officeart/2018/5/layout/CenteredIconLabelDescriptionList"/>
    <dgm:cxn modelId="{48C8D749-AEDB-400C-8957-F21D1A2C95EA}" type="presParOf" srcId="{BD8D12A8-B3D9-438D-9B41-4F5226534756}" destId="{3D2195E9-210B-4D51-84A4-877836A05D5F}" srcOrd="4" destOrd="0" presId="urn:microsoft.com/office/officeart/2018/5/layout/CenteredIconLabelDescriptionList"/>
    <dgm:cxn modelId="{105F60D1-9F31-41E5-8C29-B0980C996490}" type="presParOf" srcId="{5D137FFE-5141-404A-BB0B-45E731B6573B}" destId="{3BAD62CC-3C03-47DA-8D9B-1491589F490C}" srcOrd="3" destOrd="0" presId="urn:microsoft.com/office/officeart/2018/5/layout/CenteredIconLabelDescriptionList"/>
    <dgm:cxn modelId="{87D64D13-2946-4237-BD7C-2C4DD3AD900A}" type="presParOf" srcId="{5D137FFE-5141-404A-BB0B-45E731B6573B}" destId="{E0FF10B4-A8E2-44C1-87CF-8671B68FE71E}" srcOrd="4" destOrd="0" presId="urn:microsoft.com/office/officeart/2018/5/layout/CenteredIconLabelDescriptionList"/>
    <dgm:cxn modelId="{3BB688DE-C1C2-4969-B815-62E47730E518}" type="presParOf" srcId="{E0FF10B4-A8E2-44C1-87CF-8671B68FE71E}" destId="{A81104A4-F764-4571-A669-37A57D616A58}" srcOrd="0" destOrd="0" presId="urn:microsoft.com/office/officeart/2018/5/layout/CenteredIconLabelDescriptionList"/>
    <dgm:cxn modelId="{F1F6DFAB-01A9-4DFB-9907-2C7556CFC4F0}" type="presParOf" srcId="{E0FF10B4-A8E2-44C1-87CF-8671B68FE71E}" destId="{87DC7762-CEFE-4F6D-A735-1F6B55A77904}" srcOrd="1" destOrd="0" presId="urn:microsoft.com/office/officeart/2018/5/layout/CenteredIconLabelDescriptionList"/>
    <dgm:cxn modelId="{B44BCD81-6B2E-4228-B75B-90FE698C3456}" type="presParOf" srcId="{E0FF10B4-A8E2-44C1-87CF-8671B68FE71E}" destId="{D54565DD-35FC-40EF-BB66-F3642954E07C}" srcOrd="2" destOrd="0" presId="urn:microsoft.com/office/officeart/2018/5/layout/CenteredIconLabelDescriptionList"/>
    <dgm:cxn modelId="{302EC8F4-E2AE-47F3-90CA-0A30C4DB856C}" type="presParOf" srcId="{E0FF10B4-A8E2-44C1-87CF-8671B68FE71E}" destId="{61210853-DB77-417F-9EEE-5832C0D09608}" srcOrd="3" destOrd="0" presId="urn:microsoft.com/office/officeart/2018/5/layout/CenteredIconLabelDescriptionList"/>
    <dgm:cxn modelId="{01A485B5-BA46-4DE3-BCC8-C2489077A1C2}" type="presParOf" srcId="{E0FF10B4-A8E2-44C1-87CF-8671B68FE71E}" destId="{AFA726E1-4F66-480C-BE84-73A1067A78AD}" srcOrd="4" destOrd="0" presId="urn:microsoft.com/office/officeart/2018/5/layout/CenteredIconLabelDescriptionList"/>
    <dgm:cxn modelId="{BCAB1762-0642-4FD5-AAB9-18915232216D}" type="presParOf" srcId="{5D137FFE-5141-404A-BB0B-45E731B6573B}" destId="{EBE9224F-BD69-4130-A069-9E5D5690E08B}" srcOrd="5" destOrd="0" presId="urn:microsoft.com/office/officeart/2018/5/layout/CenteredIconLabelDescriptionList"/>
    <dgm:cxn modelId="{D67E7432-29DA-4F9F-8199-2ED11803977B}" type="presParOf" srcId="{5D137FFE-5141-404A-BB0B-45E731B6573B}" destId="{27D04371-2FBA-4D22-86E1-D54BD12F0711}" srcOrd="6" destOrd="0" presId="urn:microsoft.com/office/officeart/2018/5/layout/CenteredIconLabelDescriptionList"/>
    <dgm:cxn modelId="{79A99B72-AEA3-4536-B73E-8B16C4EDA49C}" type="presParOf" srcId="{27D04371-2FBA-4D22-86E1-D54BD12F0711}" destId="{D2A30498-4551-4471-8227-26F64B1B2D31}" srcOrd="0" destOrd="0" presId="urn:microsoft.com/office/officeart/2018/5/layout/CenteredIconLabelDescriptionList"/>
    <dgm:cxn modelId="{7B3E3797-BDAC-4F13-BBA5-97A4578983BD}" type="presParOf" srcId="{27D04371-2FBA-4D22-86E1-D54BD12F0711}" destId="{FA79F898-DFE8-43AA-BE0F-77C80EFF22EE}" srcOrd="1" destOrd="0" presId="urn:microsoft.com/office/officeart/2018/5/layout/CenteredIconLabelDescriptionList"/>
    <dgm:cxn modelId="{934BA996-D37F-4F58-BB34-5E8DC4C959CB}" type="presParOf" srcId="{27D04371-2FBA-4D22-86E1-D54BD12F0711}" destId="{E5DBFD6A-BB14-4E85-B5E8-E716FBDBB965}" srcOrd="2" destOrd="0" presId="urn:microsoft.com/office/officeart/2018/5/layout/CenteredIconLabelDescriptionList"/>
    <dgm:cxn modelId="{5CF29CF4-C922-4015-AF09-B3F45509C4F1}" type="presParOf" srcId="{27D04371-2FBA-4D22-86E1-D54BD12F0711}" destId="{75E4D726-F214-4D0B-997A-7E0D313EC4E6}" srcOrd="3" destOrd="0" presId="urn:microsoft.com/office/officeart/2018/5/layout/CenteredIconLabelDescriptionList"/>
    <dgm:cxn modelId="{55B7C217-B742-49C7-BE0A-D62F9AD7EC58}" type="presParOf" srcId="{27D04371-2FBA-4D22-86E1-D54BD12F0711}" destId="{1918754C-6196-4949-B264-E1D2D20A341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BDF3CA-C51C-4F00-806F-71E5D08668BF}" type="doc">
      <dgm:prSet loTypeId="urn:microsoft.com/office/officeart/2005/8/layout/venn1" loCatId="relationship" qsTypeId="urn:microsoft.com/office/officeart/2005/8/quickstyle/simple1" qsCatId="simple" csTypeId="urn:microsoft.com/office/officeart/2005/8/colors/colorful4" csCatId="colorful" phldr="1"/>
      <dgm:spPr/>
    </dgm:pt>
    <dgm:pt modelId="{FB2055C3-8F5A-48B7-BAA1-C7524A36D850}">
      <dgm:prSet phldrT="[Text]" custT="1"/>
      <dgm:spPr>
        <a:solidFill>
          <a:schemeClr val="accent1">
            <a:alpha val="30000"/>
          </a:schemeClr>
        </a:solidFill>
      </dgm:spPr>
      <dgm:t>
        <a:bodyPr/>
        <a:lstStyle/>
        <a:p>
          <a:r>
            <a:rPr lang="en-US" sz="2800" b="1" dirty="0">
              <a:solidFill>
                <a:schemeClr val="tx1">
                  <a:lumMod val="65000"/>
                  <a:lumOff val="35000"/>
                </a:schemeClr>
              </a:solidFill>
              <a:latin typeface="Sherman Sans Book" pitchFamily="50" charset="0"/>
              <a:ea typeface="Sherman Sans Book" pitchFamily="50" charset="0"/>
            </a:rPr>
            <a:t>C</a:t>
          </a:r>
          <a:r>
            <a:rPr lang="en-US" sz="2400" dirty="0">
              <a:solidFill>
                <a:schemeClr val="tx1">
                  <a:lumMod val="65000"/>
                  <a:lumOff val="35000"/>
                </a:schemeClr>
              </a:solidFill>
              <a:latin typeface="Sherman Sans Book" pitchFamily="50" charset="0"/>
              <a:ea typeface="Sherman Sans Book" pitchFamily="50" charset="0"/>
            </a:rPr>
            <a:t>onsistency</a:t>
          </a:r>
        </a:p>
      </dgm:t>
    </dgm:pt>
    <dgm:pt modelId="{C843F527-262F-496B-BAAA-3F990E69891D}" type="parTrans" cxnId="{1F36B7E1-95C3-459D-90AA-7C371A817E95}">
      <dgm:prSet/>
      <dgm:spPr/>
      <dgm:t>
        <a:bodyPr/>
        <a:lstStyle/>
        <a:p>
          <a:endParaRPr lang="en-US"/>
        </a:p>
      </dgm:t>
    </dgm:pt>
    <dgm:pt modelId="{F9128426-2D79-4E50-B2A1-DFD6D779FCB0}" type="sibTrans" cxnId="{1F36B7E1-95C3-459D-90AA-7C371A817E95}">
      <dgm:prSet/>
      <dgm:spPr/>
      <dgm:t>
        <a:bodyPr/>
        <a:lstStyle/>
        <a:p>
          <a:endParaRPr lang="en-US"/>
        </a:p>
      </dgm:t>
    </dgm:pt>
    <dgm:pt modelId="{55461122-C93F-4598-B3AF-739AFBCD9870}">
      <dgm:prSet phldrT="[Text]" custT="1"/>
      <dgm:spPr>
        <a:solidFill>
          <a:schemeClr val="accent1">
            <a:lumMod val="60000"/>
            <a:lumOff val="40000"/>
            <a:alpha val="30000"/>
          </a:schemeClr>
        </a:solidFill>
      </dgm:spPr>
      <dgm:t>
        <a:bodyPr/>
        <a:lstStyle/>
        <a:p>
          <a:r>
            <a:rPr lang="en-US" sz="2800" b="1" dirty="0">
              <a:solidFill>
                <a:schemeClr val="tx1">
                  <a:lumMod val="65000"/>
                  <a:lumOff val="35000"/>
                </a:schemeClr>
              </a:solidFill>
              <a:latin typeface="Sherman Sans Book" pitchFamily="50" charset="0"/>
              <a:ea typeface="Sherman Sans Book" pitchFamily="50" charset="0"/>
            </a:rPr>
            <a:t>P</a:t>
          </a:r>
          <a:r>
            <a:rPr lang="en-US" sz="2400" dirty="0">
              <a:solidFill>
                <a:schemeClr val="tx1">
                  <a:lumMod val="65000"/>
                  <a:lumOff val="35000"/>
                </a:schemeClr>
              </a:solidFill>
              <a:latin typeface="Sherman Sans Book" pitchFamily="50" charset="0"/>
              <a:ea typeface="Sherman Sans Book" pitchFamily="50" charset="0"/>
            </a:rPr>
            <a:t>artition</a:t>
          </a:r>
        </a:p>
        <a:p>
          <a:r>
            <a:rPr lang="en-US" sz="2400" dirty="0">
              <a:solidFill>
                <a:schemeClr val="tx1">
                  <a:lumMod val="65000"/>
                  <a:lumOff val="35000"/>
                </a:schemeClr>
              </a:solidFill>
              <a:latin typeface="Sherman Sans Book" pitchFamily="50" charset="0"/>
              <a:ea typeface="Sherman Sans Book" pitchFamily="50" charset="0"/>
            </a:rPr>
            <a:t>tolerance</a:t>
          </a:r>
        </a:p>
      </dgm:t>
    </dgm:pt>
    <dgm:pt modelId="{EE01773E-4BE4-4595-A043-AC50B675A982}" type="parTrans" cxnId="{8FDAB5B6-0DE2-4C4C-8195-8C00E2BDB54C}">
      <dgm:prSet/>
      <dgm:spPr/>
      <dgm:t>
        <a:bodyPr/>
        <a:lstStyle/>
        <a:p>
          <a:endParaRPr lang="en-US"/>
        </a:p>
      </dgm:t>
    </dgm:pt>
    <dgm:pt modelId="{FC214EBB-B4EC-4CD7-8398-B889B8FAD7F5}" type="sibTrans" cxnId="{8FDAB5B6-0DE2-4C4C-8195-8C00E2BDB54C}">
      <dgm:prSet/>
      <dgm:spPr/>
      <dgm:t>
        <a:bodyPr/>
        <a:lstStyle/>
        <a:p>
          <a:endParaRPr lang="en-US"/>
        </a:p>
      </dgm:t>
    </dgm:pt>
    <dgm:pt modelId="{E50672E3-60C4-4AA3-9C65-7262298C568D}">
      <dgm:prSet phldrT="[Text]" custT="1"/>
      <dgm:spPr>
        <a:solidFill>
          <a:schemeClr val="accent2">
            <a:alpha val="30000"/>
          </a:schemeClr>
        </a:solidFill>
      </dgm:spPr>
      <dgm:t>
        <a:bodyPr/>
        <a:lstStyle/>
        <a:p>
          <a:r>
            <a:rPr lang="en-US" sz="2800" b="1" dirty="0">
              <a:solidFill>
                <a:schemeClr val="tx1">
                  <a:lumMod val="65000"/>
                  <a:lumOff val="35000"/>
                </a:schemeClr>
              </a:solidFill>
              <a:latin typeface="Sherman Sans Book" pitchFamily="50" charset="0"/>
              <a:ea typeface="Sherman Sans Book" pitchFamily="50" charset="0"/>
            </a:rPr>
            <a:t>A</a:t>
          </a:r>
          <a:r>
            <a:rPr lang="en-US" sz="2400" dirty="0">
              <a:solidFill>
                <a:schemeClr val="tx1">
                  <a:lumMod val="65000"/>
                  <a:lumOff val="35000"/>
                </a:schemeClr>
              </a:solidFill>
              <a:latin typeface="Sherman Sans Book" pitchFamily="50" charset="0"/>
              <a:ea typeface="Sherman Sans Book" pitchFamily="50" charset="0"/>
            </a:rPr>
            <a:t>vailability</a:t>
          </a:r>
        </a:p>
      </dgm:t>
    </dgm:pt>
    <dgm:pt modelId="{78E6651D-76A4-4364-BEAB-660F7C75F769}" type="parTrans" cxnId="{2EB9F187-7FA1-461C-98FE-B42D0FCF11F0}">
      <dgm:prSet/>
      <dgm:spPr/>
      <dgm:t>
        <a:bodyPr/>
        <a:lstStyle/>
        <a:p>
          <a:endParaRPr lang="en-US"/>
        </a:p>
      </dgm:t>
    </dgm:pt>
    <dgm:pt modelId="{D33EF81A-6A52-4777-9D00-32C5EDB2E44E}" type="sibTrans" cxnId="{2EB9F187-7FA1-461C-98FE-B42D0FCF11F0}">
      <dgm:prSet/>
      <dgm:spPr/>
      <dgm:t>
        <a:bodyPr/>
        <a:lstStyle/>
        <a:p>
          <a:endParaRPr lang="en-US"/>
        </a:p>
      </dgm:t>
    </dgm:pt>
    <dgm:pt modelId="{30C11951-BC2A-4AC1-90E0-E1F771A291DD}" type="pres">
      <dgm:prSet presAssocID="{4DBDF3CA-C51C-4F00-806F-71E5D08668BF}" presName="compositeShape" presStyleCnt="0">
        <dgm:presLayoutVars>
          <dgm:chMax val="7"/>
          <dgm:dir/>
          <dgm:resizeHandles val="exact"/>
        </dgm:presLayoutVars>
      </dgm:prSet>
      <dgm:spPr/>
    </dgm:pt>
    <dgm:pt modelId="{1999CC29-2962-4314-8BF4-12973BF103A0}" type="pres">
      <dgm:prSet presAssocID="{FB2055C3-8F5A-48B7-BAA1-C7524A36D850}" presName="circ1" presStyleLbl="vennNode1" presStyleIdx="0" presStyleCnt="3"/>
      <dgm:spPr/>
    </dgm:pt>
    <dgm:pt modelId="{2E7C3E3C-6B68-4F45-9036-55CFDF40BF53}" type="pres">
      <dgm:prSet presAssocID="{FB2055C3-8F5A-48B7-BAA1-C7524A36D850}" presName="circ1Tx" presStyleLbl="revTx" presStyleIdx="0" presStyleCnt="0">
        <dgm:presLayoutVars>
          <dgm:chMax val="0"/>
          <dgm:chPref val="0"/>
          <dgm:bulletEnabled val="1"/>
        </dgm:presLayoutVars>
      </dgm:prSet>
      <dgm:spPr/>
    </dgm:pt>
    <dgm:pt modelId="{BBC70DC9-D59B-4722-A03A-F61FB0C4EDB1}" type="pres">
      <dgm:prSet presAssocID="{55461122-C93F-4598-B3AF-739AFBCD9870}" presName="circ2" presStyleLbl="vennNode1" presStyleIdx="1" presStyleCnt="3"/>
      <dgm:spPr/>
    </dgm:pt>
    <dgm:pt modelId="{478E94C0-3D1C-432C-ABF3-D52A97EDAA4F}" type="pres">
      <dgm:prSet presAssocID="{55461122-C93F-4598-B3AF-739AFBCD9870}" presName="circ2Tx" presStyleLbl="revTx" presStyleIdx="0" presStyleCnt="0">
        <dgm:presLayoutVars>
          <dgm:chMax val="0"/>
          <dgm:chPref val="0"/>
          <dgm:bulletEnabled val="1"/>
        </dgm:presLayoutVars>
      </dgm:prSet>
      <dgm:spPr/>
    </dgm:pt>
    <dgm:pt modelId="{FDBC0C73-3D44-47B9-93F7-4C822DA0D175}" type="pres">
      <dgm:prSet presAssocID="{E50672E3-60C4-4AA3-9C65-7262298C568D}" presName="circ3" presStyleLbl="vennNode1" presStyleIdx="2" presStyleCnt="3"/>
      <dgm:spPr/>
    </dgm:pt>
    <dgm:pt modelId="{B6D9BFAA-9236-46F3-A467-72F1427A21B0}" type="pres">
      <dgm:prSet presAssocID="{E50672E3-60C4-4AA3-9C65-7262298C568D}" presName="circ3Tx" presStyleLbl="revTx" presStyleIdx="0" presStyleCnt="0">
        <dgm:presLayoutVars>
          <dgm:chMax val="0"/>
          <dgm:chPref val="0"/>
          <dgm:bulletEnabled val="1"/>
        </dgm:presLayoutVars>
      </dgm:prSet>
      <dgm:spPr/>
    </dgm:pt>
  </dgm:ptLst>
  <dgm:cxnLst>
    <dgm:cxn modelId="{6BCCAC1A-4517-4ED3-AA8C-F386E0E3AB69}" type="presOf" srcId="{55461122-C93F-4598-B3AF-739AFBCD9870}" destId="{478E94C0-3D1C-432C-ABF3-D52A97EDAA4F}" srcOrd="1" destOrd="0" presId="urn:microsoft.com/office/officeart/2005/8/layout/venn1"/>
    <dgm:cxn modelId="{6F555636-A494-4586-803B-BEE34E8444CC}" type="presOf" srcId="{FB2055C3-8F5A-48B7-BAA1-C7524A36D850}" destId="{1999CC29-2962-4314-8BF4-12973BF103A0}" srcOrd="0" destOrd="0" presId="urn:microsoft.com/office/officeart/2005/8/layout/venn1"/>
    <dgm:cxn modelId="{B7B2A55C-1E60-40E2-8961-078B3DC74F0A}" type="presOf" srcId="{E50672E3-60C4-4AA3-9C65-7262298C568D}" destId="{FDBC0C73-3D44-47B9-93F7-4C822DA0D175}" srcOrd="0" destOrd="0" presId="urn:microsoft.com/office/officeart/2005/8/layout/venn1"/>
    <dgm:cxn modelId="{53BE3341-D8A6-4842-B3DD-DFDDD2FD5140}" type="presOf" srcId="{4DBDF3CA-C51C-4F00-806F-71E5D08668BF}" destId="{30C11951-BC2A-4AC1-90E0-E1F771A291DD}" srcOrd="0" destOrd="0" presId="urn:microsoft.com/office/officeart/2005/8/layout/venn1"/>
    <dgm:cxn modelId="{2EB9F187-7FA1-461C-98FE-B42D0FCF11F0}" srcId="{4DBDF3CA-C51C-4F00-806F-71E5D08668BF}" destId="{E50672E3-60C4-4AA3-9C65-7262298C568D}" srcOrd="2" destOrd="0" parTransId="{78E6651D-76A4-4364-BEAB-660F7C75F769}" sibTransId="{D33EF81A-6A52-4777-9D00-32C5EDB2E44E}"/>
    <dgm:cxn modelId="{6AF15499-8442-4EE7-8E2E-00763B6E7CF4}" type="presOf" srcId="{55461122-C93F-4598-B3AF-739AFBCD9870}" destId="{BBC70DC9-D59B-4722-A03A-F61FB0C4EDB1}" srcOrd="0" destOrd="0" presId="urn:microsoft.com/office/officeart/2005/8/layout/venn1"/>
    <dgm:cxn modelId="{8FDAB5B6-0DE2-4C4C-8195-8C00E2BDB54C}" srcId="{4DBDF3CA-C51C-4F00-806F-71E5D08668BF}" destId="{55461122-C93F-4598-B3AF-739AFBCD9870}" srcOrd="1" destOrd="0" parTransId="{EE01773E-4BE4-4595-A043-AC50B675A982}" sibTransId="{FC214EBB-B4EC-4CD7-8398-B889B8FAD7F5}"/>
    <dgm:cxn modelId="{EB8872DC-75CC-4AEE-87A2-73C587A9A7E1}" type="presOf" srcId="{E50672E3-60C4-4AA3-9C65-7262298C568D}" destId="{B6D9BFAA-9236-46F3-A467-72F1427A21B0}" srcOrd="1" destOrd="0" presId="urn:microsoft.com/office/officeart/2005/8/layout/venn1"/>
    <dgm:cxn modelId="{1F36B7E1-95C3-459D-90AA-7C371A817E95}" srcId="{4DBDF3CA-C51C-4F00-806F-71E5D08668BF}" destId="{FB2055C3-8F5A-48B7-BAA1-C7524A36D850}" srcOrd="0" destOrd="0" parTransId="{C843F527-262F-496B-BAAA-3F990E69891D}" sibTransId="{F9128426-2D79-4E50-B2A1-DFD6D779FCB0}"/>
    <dgm:cxn modelId="{F87CE5FF-5F2A-4A73-BBF6-72BF94504A00}" type="presOf" srcId="{FB2055C3-8F5A-48B7-BAA1-C7524A36D850}" destId="{2E7C3E3C-6B68-4F45-9036-55CFDF40BF53}" srcOrd="1" destOrd="0" presId="urn:microsoft.com/office/officeart/2005/8/layout/venn1"/>
    <dgm:cxn modelId="{6E8A43EC-635F-4FC1-B497-D40638C8FF41}" type="presParOf" srcId="{30C11951-BC2A-4AC1-90E0-E1F771A291DD}" destId="{1999CC29-2962-4314-8BF4-12973BF103A0}" srcOrd="0" destOrd="0" presId="urn:microsoft.com/office/officeart/2005/8/layout/venn1"/>
    <dgm:cxn modelId="{FB7D28B6-0B0E-4833-8BD6-0FCD61AF6E8F}" type="presParOf" srcId="{30C11951-BC2A-4AC1-90E0-E1F771A291DD}" destId="{2E7C3E3C-6B68-4F45-9036-55CFDF40BF53}" srcOrd="1" destOrd="0" presId="urn:microsoft.com/office/officeart/2005/8/layout/venn1"/>
    <dgm:cxn modelId="{73CA2477-76B1-4CCD-9548-81DC5F4C8EC7}" type="presParOf" srcId="{30C11951-BC2A-4AC1-90E0-E1F771A291DD}" destId="{BBC70DC9-D59B-4722-A03A-F61FB0C4EDB1}" srcOrd="2" destOrd="0" presId="urn:microsoft.com/office/officeart/2005/8/layout/venn1"/>
    <dgm:cxn modelId="{3FF65190-1098-430B-B299-FE5211AEB74B}" type="presParOf" srcId="{30C11951-BC2A-4AC1-90E0-E1F771A291DD}" destId="{478E94C0-3D1C-432C-ABF3-D52A97EDAA4F}" srcOrd="3" destOrd="0" presId="urn:microsoft.com/office/officeart/2005/8/layout/venn1"/>
    <dgm:cxn modelId="{17967F67-5019-4CFE-B4BD-72602798DD21}" type="presParOf" srcId="{30C11951-BC2A-4AC1-90E0-E1F771A291DD}" destId="{FDBC0C73-3D44-47B9-93F7-4C822DA0D175}" srcOrd="4" destOrd="0" presId="urn:microsoft.com/office/officeart/2005/8/layout/venn1"/>
    <dgm:cxn modelId="{49E9F16B-DD4D-4FF4-912B-F36DB0AFE2FE}" type="presParOf" srcId="{30C11951-BC2A-4AC1-90E0-E1F771A291DD}" destId="{B6D9BFAA-9236-46F3-A467-72F1427A21B0}"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8D4A3-B437-44AE-83A6-A07F377AFF83}">
      <dsp:nvSpPr>
        <dsp:cNvPr id="0" name=""/>
        <dsp:cNvSpPr/>
      </dsp:nvSpPr>
      <dsp:spPr>
        <a:xfrm>
          <a:off x="889" y="553758"/>
          <a:ext cx="2915208" cy="2915208"/>
        </a:xfrm>
        <a:prstGeom prst="ellipse">
          <a:avLst/>
        </a:prstGeom>
        <a:solidFill>
          <a:srgbClr val="BFBFBF"/>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lumMod val="65000"/>
                  <a:lumOff val="35000"/>
                </a:schemeClr>
              </a:solidFill>
              <a:latin typeface="Sherman Sans Book" pitchFamily="50" charset="0"/>
              <a:ea typeface="Sherman Sans Book" pitchFamily="50" charset="0"/>
            </a:rPr>
            <a:t>The more data, the greater the chance for value</a:t>
          </a:r>
        </a:p>
      </dsp:txBody>
      <dsp:txXfrm>
        <a:off x="427811" y="980680"/>
        <a:ext cx="2061364" cy="2061364"/>
      </dsp:txXfrm>
    </dsp:sp>
    <dsp:sp modelId="{B7471B30-B5F0-414F-8222-1DC88CD56E9E}">
      <dsp:nvSpPr>
        <dsp:cNvPr id="0" name=""/>
        <dsp:cNvSpPr/>
      </dsp:nvSpPr>
      <dsp:spPr>
        <a:xfrm rot="5400000">
          <a:off x="3156602" y="1625097"/>
          <a:ext cx="1020322" cy="772530"/>
        </a:xfrm>
        <a:prstGeom prst="triangle">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sp>
    <dsp:sp modelId="{2103E892-C148-4B94-BB8D-55FDFEAA7A9F}">
      <dsp:nvSpPr>
        <dsp:cNvPr id="0" name=""/>
        <dsp:cNvSpPr/>
      </dsp:nvSpPr>
      <dsp:spPr>
        <a:xfrm>
          <a:off x="4373702" y="553758"/>
          <a:ext cx="2915208" cy="2915208"/>
        </a:xfrm>
        <a:prstGeom prst="ellipse">
          <a:avLst/>
        </a:prstGeom>
        <a:solidFill>
          <a:srgbClr val="BFBFBF"/>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lumMod val="65000"/>
                  <a:lumOff val="35000"/>
                </a:schemeClr>
              </a:solidFill>
              <a:latin typeface="Sherman Sans Book" pitchFamily="50" charset="0"/>
              <a:ea typeface="Sherman Sans Book" pitchFamily="50" charset="0"/>
            </a:rPr>
            <a:t>But the more effort is required to extract that value</a:t>
          </a:r>
        </a:p>
      </dsp:txBody>
      <dsp:txXfrm>
        <a:off x="4800624" y="980680"/>
        <a:ext cx="2061364" cy="20613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14343-4D55-437A-90B9-40970D773447}">
      <dsp:nvSpPr>
        <dsp:cNvPr id="0" name=""/>
        <dsp:cNvSpPr/>
      </dsp:nvSpPr>
      <dsp:spPr>
        <a:xfrm>
          <a:off x="342047" y="4477"/>
          <a:ext cx="718201" cy="7182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BFA108-0B1D-43C7-BA45-A87FA9B1149F}">
      <dsp:nvSpPr>
        <dsp:cNvPr id="0" name=""/>
        <dsp:cNvSpPr/>
      </dsp:nvSpPr>
      <dsp:spPr>
        <a:xfrm>
          <a:off x="11622" y="807154"/>
          <a:ext cx="1526311" cy="345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solidFill>
                <a:schemeClr val="tx1">
                  <a:lumMod val="65000"/>
                  <a:lumOff val="35000"/>
                </a:schemeClr>
              </a:solidFill>
              <a:latin typeface="Sherman Sans Book" pitchFamily="50" charset="0"/>
              <a:ea typeface="Sherman Sans Book" pitchFamily="50" charset="0"/>
            </a:rPr>
            <a:t>Presentation</a:t>
          </a:r>
        </a:p>
      </dsp:txBody>
      <dsp:txXfrm>
        <a:off x="11622" y="807154"/>
        <a:ext cx="1526311" cy="345120"/>
      </dsp:txXfrm>
    </dsp:sp>
    <dsp:sp modelId="{18BB97DC-8A29-4534-B20C-7EFB190ACF90}">
      <dsp:nvSpPr>
        <dsp:cNvPr id="0" name=""/>
        <dsp:cNvSpPr/>
      </dsp:nvSpPr>
      <dsp:spPr>
        <a:xfrm>
          <a:off x="11622" y="1214034"/>
          <a:ext cx="1526311" cy="1122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dirty="0">
              <a:solidFill>
                <a:schemeClr val="tx1">
                  <a:lumMod val="65000"/>
                  <a:lumOff val="35000"/>
                </a:schemeClr>
              </a:solidFill>
              <a:latin typeface="Sherman Sans Book" pitchFamily="50" charset="0"/>
              <a:ea typeface="Sherman Sans Book" pitchFamily="50" charset="0"/>
            </a:rPr>
            <a:t>Code and layout responsible for the user interface</a:t>
          </a:r>
        </a:p>
      </dsp:txBody>
      <dsp:txXfrm>
        <a:off x="11622" y="1214034"/>
        <a:ext cx="1526311" cy="1122185"/>
      </dsp:txXfrm>
    </dsp:sp>
    <dsp:sp modelId="{D4577AD6-5F3F-49D6-B6FE-C2CE11195F82}">
      <dsp:nvSpPr>
        <dsp:cNvPr id="0" name=""/>
        <dsp:cNvSpPr/>
      </dsp:nvSpPr>
      <dsp:spPr>
        <a:xfrm>
          <a:off x="2210756" y="144445"/>
          <a:ext cx="718201" cy="7182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0A6BCA-5BE3-4EAC-9936-A409BA0FAF05}">
      <dsp:nvSpPr>
        <dsp:cNvPr id="0" name=""/>
        <dsp:cNvSpPr/>
      </dsp:nvSpPr>
      <dsp:spPr>
        <a:xfrm>
          <a:off x="1805038" y="951987"/>
          <a:ext cx="1886307" cy="345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solidFill>
                <a:schemeClr val="tx1">
                  <a:lumMod val="65000"/>
                  <a:lumOff val="35000"/>
                </a:schemeClr>
              </a:solidFill>
              <a:latin typeface="Sherman Sans Book" pitchFamily="50" charset="0"/>
              <a:ea typeface="Sherman Sans Book" pitchFamily="50" charset="0"/>
            </a:rPr>
            <a:t>Business Logic</a:t>
          </a:r>
        </a:p>
      </dsp:txBody>
      <dsp:txXfrm>
        <a:off x="1805038" y="951987"/>
        <a:ext cx="1886307" cy="345120"/>
      </dsp:txXfrm>
    </dsp:sp>
    <dsp:sp modelId="{3D2195E9-210B-4D51-84A4-877836A05D5F}">
      <dsp:nvSpPr>
        <dsp:cNvPr id="0" name=""/>
        <dsp:cNvSpPr/>
      </dsp:nvSpPr>
      <dsp:spPr>
        <a:xfrm>
          <a:off x="1813738" y="1403509"/>
          <a:ext cx="1526311" cy="126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dirty="0">
              <a:solidFill>
                <a:schemeClr val="tx1">
                  <a:lumMod val="65000"/>
                  <a:lumOff val="35000"/>
                </a:schemeClr>
              </a:solidFill>
              <a:latin typeface="Sherman Sans Book" pitchFamily="50" charset="0"/>
              <a:ea typeface="Sherman Sans Book" pitchFamily="50" charset="0"/>
            </a:rPr>
            <a:t>Transformational logic at the heart of what the application actually does</a:t>
          </a:r>
        </a:p>
      </dsp:txBody>
      <dsp:txXfrm>
        <a:off x="1813738" y="1403509"/>
        <a:ext cx="1526311" cy="1260973"/>
      </dsp:txXfrm>
    </dsp:sp>
    <dsp:sp modelId="{A81104A4-F764-4571-A669-37A57D616A58}">
      <dsp:nvSpPr>
        <dsp:cNvPr id="0" name=""/>
        <dsp:cNvSpPr/>
      </dsp:nvSpPr>
      <dsp:spPr>
        <a:xfrm>
          <a:off x="4235924" y="125502"/>
          <a:ext cx="718201" cy="7182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4565DD-35FC-40EF-BB66-F3642954E07C}">
      <dsp:nvSpPr>
        <dsp:cNvPr id="0" name=""/>
        <dsp:cNvSpPr/>
      </dsp:nvSpPr>
      <dsp:spPr>
        <a:xfrm>
          <a:off x="3958450" y="951762"/>
          <a:ext cx="1526311" cy="345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solidFill>
                <a:schemeClr val="tx1">
                  <a:lumMod val="65000"/>
                  <a:lumOff val="35000"/>
                </a:schemeClr>
              </a:solidFill>
              <a:latin typeface="Sherman Sans Book" pitchFamily="50" charset="0"/>
              <a:ea typeface="Sherman Sans Book" pitchFamily="50" charset="0"/>
            </a:rPr>
            <a:t>Data Access</a:t>
          </a:r>
        </a:p>
      </dsp:txBody>
      <dsp:txXfrm>
        <a:off x="3958450" y="951762"/>
        <a:ext cx="1526311" cy="345120"/>
      </dsp:txXfrm>
    </dsp:sp>
    <dsp:sp modelId="{AFA726E1-4F66-480C-BE84-73A1067A78AD}">
      <dsp:nvSpPr>
        <dsp:cNvPr id="0" name=""/>
        <dsp:cNvSpPr/>
      </dsp:nvSpPr>
      <dsp:spPr>
        <a:xfrm>
          <a:off x="3975697" y="1384666"/>
          <a:ext cx="1526311" cy="1066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solidFill>
                <a:schemeClr val="tx1">
                  <a:lumMod val="65000"/>
                  <a:lumOff val="35000"/>
                </a:schemeClr>
              </a:solidFill>
              <a:latin typeface="Sherman Sans Book" pitchFamily="50" charset="0"/>
              <a:ea typeface="Sherman Sans Book" pitchFamily="50" charset="0"/>
            </a:rPr>
            <a:t>Create, read, update and delete (CRUD) operations</a:t>
          </a:r>
        </a:p>
      </dsp:txBody>
      <dsp:txXfrm>
        <a:off x="3975697" y="1384666"/>
        <a:ext cx="1526311" cy="1066670"/>
      </dsp:txXfrm>
    </dsp:sp>
    <dsp:sp modelId="{D2A30498-4551-4471-8227-26F64B1B2D31}">
      <dsp:nvSpPr>
        <dsp:cNvPr id="0" name=""/>
        <dsp:cNvSpPr/>
      </dsp:nvSpPr>
      <dsp:spPr>
        <a:xfrm>
          <a:off x="5866593" y="105748"/>
          <a:ext cx="718201" cy="7182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BFD6A-BB14-4E85-B5E8-E716FBDBB965}">
      <dsp:nvSpPr>
        <dsp:cNvPr id="0" name=""/>
        <dsp:cNvSpPr/>
      </dsp:nvSpPr>
      <dsp:spPr>
        <a:xfrm>
          <a:off x="5751866" y="960355"/>
          <a:ext cx="1526311" cy="345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solidFill>
                <a:schemeClr val="tx1">
                  <a:lumMod val="65000"/>
                  <a:lumOff val="35000"/>
                </a:schemeClr>
              </a:solidFill>
              <a:latin typeface="Sherman Sans Book" pitchFamily="50" charset="0"/>
              <a:ea typeface="Sherman Sans Book" pitchFamily="50" charset="0"/>
            </a:rPr>
            <a:t>Database</a:t>
          </a:r>
        </a:p>
      </dsp:txBody>
      <dsp:txXfrm>
        <a:off x="5751866" y="960355"/>
        <a:ext cx="1526311" cy="345120"/>
      </dsp:txXfrm>
    </dsp:sp>
    <dsp:sp modelId="{1918754C-6196-4949-B264-E1D2D20A3419}">
      <dsp:nvSpPr>
        <dsp:cNvPr id="0" name=""/>
        <dsp:cNvSpPr/>
      </dsp:nvSpPr>
      <dsp:spPr>
        <a:xfrm>
          <a:off x="5751866" y="1388087"/>
          <a:ext cx="1526311" cy="816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dirty="0">
              <a:solidFill>
                <a:schemeClr val="tx1">
                  <a:lumMod val="65000"/>
                  <a:lumOff val="35000"/>
                </a:schemeClr>
              </a:solidFill>
              <a:latin typeface="Sherman Sans Book" pitchFamily="50" charset="0"/>
              <a:ea typeface="Sherman Sans Book" pitchFamily="50" charset="0"/>
            </a:rPr>
            <a:t>Data storage and retrieval</a:t>
          </a:r>
        </a:p>
      </dsp:txBody>
      <dsp:txXfrm>
        <a:off x="5751866" y="1388087"/>
        <a:ext cx="1526311" cy="816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9CC29-2962-4314-8BF4-12973BF103A0}">
      <dsp:nvSpPr>
        <dsp:cNvPr id="0" name=""/>
        <dsp:cNvSpPr/>
      </dsp:nvSpPr>
      <dsp:spPr>
        <a:xfrm>
          <a:off x="2438082" y="50284"/>
          <a:ext cx="2413635" cy="2413635"/>
        </a:xfrm>
        <a:prstGeom prst="ellipse">
          <a:avLst/>
        </a:prstGeom>
        <a:solidFill>
          <a:schemeClr val="accent1">
            <a:alpha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lumMod val="65000"/>
                  <a:lumOff val="35000"/>
                </a:schemeClr>
              </a:solidFill>
              <a:latin typeface="Sherman Sans Book" pitchFamily="50" charset="0"/>
              <a:ea typeface="Sherman Sans Book" pitchFamily="50" charset="0"/>
            </a:rPr>
            <a:t>C</a:t>
          </a:r>
          <a:r>
            <a:rPr lang="en-US" sz="2400" kern="1200" dirty="0">
              <a:solidFill>
                <a:schemeClr val="tx1">
                  <a:lumMod val="65000"/>
                  <a:lumOff val="35000"/>
                </a:schemeClr>
              </a:solidFill>
              <a:latin typeface="Sherman Sans Book" pitchFamily="50" charset="0"/>
              <a:ea typeface="Sherman Sans Book" pitchFamily="50" charset="0"/>
            </a:rPr>
            <a:t>onsistency</a:t>
          </a:r>
        </a:p>
      </dsp:txBody>
      <dsp:txXfrm>
        <a:off x="2759900" y="472670"/>
        <a:ext cx="1769999" cy="1086135"/>
      </dsp:txXfrm>
    </dsp:sp>
    <dsp:sp modelId="{BBC70DC9-D59B-4722-A03A-F61FB0C4EDB1}">
      <dsp:nvSpPr>
        <dsp:cNvPr id="0" name=""/>
        <dsp:cNvSpPr/>
      </dsp:nvSpPr>
      <dsp:spPr>
        <a:xfrm>
          <a:off x="3309002" y="1558805"/>
          <a:ext cx="2413635" cy="2413635"/>
        </a:xfrm>
        <a:prstGeom prst="ellipse">
          <a:avLst/>
        </a:prstGeom>
        <a:solidFill>
          <a:schemeClr val="accent1">
            <a:lumMod val="60000"/>
            <a:lumOff val="40000"/>
            <a:alpha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lumMod val="65000"/>
                  <a:lumOff val="35000"/>
                </a:schemeClr>
              </a:solidFill>
              <a:latin typeface="Sherman Sans Book" pitchFamily="50" charset="0"/>
              <a:ea typeface="Sherman Sans Book" pitchFamily="50" charset="0"/>
            </a:rPr>
            <a:t>P</a:t>
          </a:r>
          <a:r>
            <a:rPr lang="en-US" sz="2400" kern="1200" dirty="0">
              <a:solidFill>
                <a:schemeClr val="tx1">
                  <a:lumMod val="65000"/>
                  <a:lumOff val="35000"/>
                </a:schemeClr>
              </a:solidFill>
              <a:latin typeface="Sherman Sans Book" pitchFamily="50" charset="0"/>
              <a:ea typeface="Sherman Sans Book" pitchFamily="50" charset="0"/>
            </a:rPr>
            <a:t>artition</a:t>
          </a:r>
        </a:p>
        <a:p>
          <a:pPr marL="0" lvl="0" indent="0" algn="ctr" defTabSz="1244600">
            <a:lnSpc>
              <a:spcPct val="90000"/>
            </a:lnSpc>
            <a:spcBef>
              <a:spcPct val="0"/>
            </a:spcBef>
            <a:spcAft>
              <a:spcPct val="35000"/>
            </a:spcAft>
            <a:buNone/>
          </a:pPr>
          <a:r>
            <a:rPr lang="en-US" sz="2400" kern="1200" dirty="0">
              <a:solidFill>
                <a:schemeClr val="tx1">
                  <a:lumMod val="65000"/>
                  <a:lumOff val="35000"/>
                </a:schemeClr>
              </a:solidFill>
              <a:latin typeface="Sherman Sans Book" pitchFamily="50" charset="0"/>
              <a:ea typeface="Sherman Sans Book" pitchFamily="50" charset="0"/>
            </a:rPr>
            <a:t>tolerance</a:t>
          </a:r>
        </a:p>
      </dsp:txBody>
      <dsp:txXfrm>
        <a:off x="4047172" y="2182328"/>
        <a:ext cx="1448181" cy="1327499"/>
      </dsp:txXfrm>
    </dsp:sp>
    <dsp:sp modelId="{FDBC0C73-3D44-47B9-93F7-4C822DA0D175}">
      <dsp:nvSpPr>
        <dsp:cNvPr id="0" name=""/>
        <dsp:cNvSpPr/>
      </dsp:nvSpPr>
      <dsp:spPr>
        <a:xfrm>
          <a:off x="1567162" y="1558805"/>
          <a:ext cx="2413635" cy="2413635"/>
        </a:xfrm>
        <a:prstGeom prst="ellipse">
          <a:avLst/>
        </a:prstGeom>
        <a:solidFill>
          <a:schemeClr val="accent2">
            <a:alpha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lumMod val="65000"/>
                  <a:lumOff val="35000"/>
                </a:schemeClr>
              </a:solidFill>
              <a:latin typeface="Sherman Sans Book" pitchFamily="50" charset="0"/>
              <a:ea typeface="Sherman Sans Book" pitchFamily="50" charset="0"/>
            </a:rPr>
            <a:t>A</a:t>
          </a:r>
          <a:r>
            <a:rPr lang="en-US" sz="2400" kern="1200" dirty="0">
              <a:solidFill>
                <a:schemeClr val="tx1">
                  <a:lumMod val="65000"/>
                  <a:lumOff val="35000"/>
                </a:schemeClr>
              </a:solidFill>
              <a:latin typeface="Sherman Sans Book" pitchFamily="50" charset="0"/>
              <a:ea typeface="Sherman Sans Book" pitchFamily="50" charset="0"/>
            </a:rPr>
            <a:t>vailability</a:t>
          </a:r>
        </a:p>
      </dsp:txBody>
      <dsp:txXfrm>
        <a:off x="1794446" y="2182328"/>
        <a:ext cx="1448181" cy="132749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3CA12-1827-4F68-81EC-BBA1D1060B8F}" type="datetimeFigureOut">
              <a:rPr lang="en-US" smtClean="0"/>
              <a:t>10/12/2018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1DF43-DEB8-4F17-9925-C4A1B8D5FAF4}" type="slidenum">
              <a:rPr lang="en-US" smtClean="0"/>
              <a:t>‹#›</a:t>
            </a:fld>
            <a:endParaRPr lang="en-US"/>
          </a:p>
        </p:txBody>
      </p:sp>
    </p:spTree>
    <p:extLst>
      <p:ext uri="{BB962C8B-B14F-4D97-AF65-F5344CB8AC3E}">
        <p14:creationId xmlns:p14="http://schemas.microsoft.com/office/powerpoint/2010/main" val="160870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devices connected to the internet has already surpassed the global population. This trend will continue until there are an estimated 50 Billion devices… or approximately 6 devices per every single person on the planet!</a:t>
            </a:r>
          </a:p>
        </p:txBody>
      </p:sp>
      <p:sp>
        <p:nvSpPr>
          <p:cNvPr id="4" name="Slide Number Placeholder 3"/>
          <p:cNvSpPr>
            <a:spLocks noGrp="1"/>
          </p:cNvSpPr>
          <p:nvPr>
            <p:ph type="sldNum" sz="quarter" idx="10"/>
          </p:nvPr>
        </p:nvSpPr>
        <p:spPr/>
        <p:txBody>
          <a:bodyPr/>
          <a:lstStyle/>
          <a:p>
            <a:fld id="{E564724E-7CB4-4288-908A-97852378BB2E}" type="slidenum">
              <a:rPr lang="en-US" smtClean="0"/>
              <a:t>7</a:t>
            </a:fld>
            <a:endParaRPr lang="en-US" dirty="0"/>
          </a:p>
        </p:txBody>
      </p:sp>
    </p:spTree>
    <p:extLst>
      <p:ext uri="{BB962C8B-B14F-4D97-AF65-F5344CB8AC3E}">
        <p14:creationId xmlns:p14="http://schemas.microsoft.com/office/powerpoint/2010/main" val="1773762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38</a:t>
            </a:fld>
            <a:endParaRPr lang="en-US"/>
          </a:p>
        </p:txBody>
      </p:sp>
    </p:spTree>
    <p:extLst>
      <p:ext uri="{BB962C8B-B14F-4D97-AF65-F5344CB8AC3E}">
        <p14:creationId xmlns:p14="http://schemas.microsoft.com/office/powerpoint/2010/main" val="1845181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39</a:t>
            </a:fld>
            <a:endParaRPr lang="en-US"/>
          </a:p>
        </p:txBody>
      </p:sp>
    </p:spTree>
    <p:extLst>
      <p:ext uri="{BB962C8B-B14F-4D97-AF65-F5344CB8AC3E}">
        <p14:creationId xmlns:p14="http://schemas.microsoft.com/office/powerpoint/2010/main" val="1740812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40</a:t>
            </a:fld>
            <a:endParaRPr lang="en-US"/>
          </a:p>
        </p:txBody>
      </p:sp>
    </p:spTree>
    <p:extLst>
      <p:ext uri="{BB962C8B-B14F-4D97-AF65-F5344CB8AC3E}">
        <p14:creationId xmlns:p14="http://schemas.microsoft.com/office/powerpoint/2010/main" val="502434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44</a:t>
            </a:fld>
            <a:endParaRPr lang="en-US"/>
          </a:p>
        </p:txBody>
      </p:sp>
    </p:spTree>
    <p:extLst>
      <p:ext uri="{BB962C8B-B14F-4D97-AF65-F5344CB8AC3E}">
        <p14:creationId xmlns:p14="http://schemas.microsoft.com/office/powerpoint/2010/main" val="3869578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45</a:t>
            </a:fld>
            <a:endParaRPr lang="en-US"/>
          </a:p>
        </p:txBody>
      </p:sp>
    </p:spTree>
    <p:extLst>
      <p:ext uri="{BB962C8B-B14F-4D97-AF65-F5344CB8AC3E}">
        <p14:creationId xmlns:p14="http://schemas.microsoft.com/office/powerpoint/2010/main" val="2062660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46</a:t>
            </a:fld>
            <a:endParaRPr lang="en-US"/>
          </a:p>
        </p:txBody>
      </p:sp>
    </p:spTree>
    <p:extLst>
      <p:ext uri="{BB962C8B-B14F-4D97-AF65-F5344CB8AC3E}">
        <p14:creationId xmlns:p14="http://schemas.microsoft.com/office/powerpoint/2010/main" val="530721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code responsible for user interface concerns is considered the presentation layer. In web applications the presentation layer is HTML and CSS. In mobile you build the layout using tools like Xcode or Android studio.</a:t>
            </a:r>
          </a:p>
        </p:txBody>
      </p:sp>
      <p:sp>
        <p:nvSpPr>
          <p:cNvPr id="4" name="Slide Number Placeholder 3"/>
          <p:cNvSpPr>
            <a:spLocks noGrp="1"/>
          </p:cNvSpPr>
          <p:nvPr>
            <p:ph type="sldNum" sz="quarter" idx="10"/>
          </p:nvPr>
        </p:nvSpPr>
        <p:spPr/>
        <p:txBody>
          <a:bodyPr/>
          <a:lstStyle/>
          <a:p>
            <a:fld id="{E564724E-7CB4-4288-908A-97852378BB2E}" type="slidenum">
              <a:rPr lang="en-US" smtClean="0"/>
              <a:t>10</a:t>
            </a:fld>
            <a:endParaRPr lang="en-US" dirty="0"/>
          </a:p>
        </p:txBody>
      </p:sp>
    </p:spTree>
    <p:extLst>
      <p:ext uri="{BB962C8B-B14F-4D97-AF65-F5344CB8AC3E}">
        <p14:creationId xmlns:p14="http://schemas.microsoft.com/office/powerpoint/2010/main" val="3356294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11</a:t>
            </a:fld>
            <a:endParaRPr lang="en-US" dirty="0"/>
          </a:p>
        </p:txBody>
      </p:sp>
    </p:spTree>
    <p:extLst>
      <p:ext uri="{BB962C8B-B14F-4D97-AF65-F5344CB8AC3E}">
        <p14:creationId xmlns:p14="http://schemas.microsoft.com/office/powerpoint/2010/main" val="282766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18</a:t>
            </a:fld>
            <a:endParaRPr lang="en-US" dirty="0"/>
          </a:p>
        </p:txBody>
      </p:sp>
    </p:spTree>
    <p:extLst>
      <p:ext uri="{BB962C8B-B14F-4D97-AF65-F5344CB8AC3E}">
        <p14:creationId xmlns:p14="http://schemas.microsoft.com/office/powerpoint/2010/main" val="34206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This is the future. In</a:t>
            </a:r>
          </a:p>
        </p:txBody>
      </p:sp>
      <p:sp>
        <p:nvSpPr>
          <p:cNvPr id="4" name="Slide Number Placeholder 3"/>
          <p:cNvSpPr>
            <a:spLocks noGrp="1"/>
          </p:cNvSpPr>
          <p:nvPr>
            <p:ph type="sldNum" sz="quarter" idx="10"/>
          </p:nvPr>
        </p:nvSpPr>
        <p:spPr/>
        <p:txBody>
          <a:bodyPr/>
          <a:lstStyle/>
          <a:p>
            <a:fld id="{E564724E-7CB4-4288-908A-97852378BB2E}" type="slidenum">
              <a:rPr lang="en-US" smtClean="0"/>
              <a:t>24</a:t>
            </a:fld>
            <a:endParaRPr lang="en-US" dirty="0"/>
          </a:p>
        </p:txBody>
      </p:sp>
    </p:spTree>
    <p:extLst>
      <p:ext uri="{BB962C8B-B14F-4D97-AF65-F5344CB8AC3E}">
        <p14:creationId xmlns:p14="http://schemas.microsoft.com/office/powerpoint/2010/main" val="3666870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Week1 – slide 20 - Formatted with blank layout and the layout as per original. Font size taken as 42pts. </a:t>
            </a:r>
          </a:p>
        </p:txBody>
      </p:sp>
      <p:sp>
        <p:nvSpPr>
          <p:cNvPr id="4" name="Slide Number Placeholder 3"/>
          <p:cNvSpPr>
            <a:spLocks noGrp="1"/>
          </p:cNvSpPr>
          <p:nvPr>
            <p:ph type="sldNum" sz="quarter" idx="10"/>
          </p:nvPr>
        </p:nvSpPr>
        <p:spPr/>
        <p:txBody>
          <a:bodyPr/>
          <a:lstStyle/>
          <a:p>
            <a:fld id="{E564724E-7CB4-4288-908A-97852378BB2E}" type="slidenum">
              <a:rPr lang="en-US" smtClean="0"/>
              <a:t>27</a:t>
            </a:fld>
            <a:endParaRPr lang="en-US" dirty="0"/>
          </a:p>
        </p:txBody>
      </p:sp>
    </p:spTree>
    <p:extLst>
      <p:ext uri="{BB962C8B-B14F-4D97-AF65-F5344CB8AC3E}">
        <p14:creationId xmlns:p14="http://schemas.microsoft.com/office/powerpoint/2010/main" val="395729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http://www.infoq.com/articles/cap-twelve-years-later-how-the-rules-have-changed</a:t>
            </a:r>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30</a:t>
            </a:fld>
            <a:endParaRPr lang="en-US" dirty="0"/>
          </a:p>
        </p:txBody>
      </p:sp>
    </p:spTree>
    <p:extLst>
      <p:ext uri="{BB962C8B-B14F-4D97-AF65-F5344CB8AC3E}">
        <p14:creationId xmlns:p14="http://schemas.microsoft.com/office/powerpoint/2010/main" val="3833695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34</a:t>
            </a:fld>
            <a:endParaRPr lang="en-US"/>
          </a:p>
        </p:txBody>
      </p:sp>
    </p:spTree>
    <p:extLst>
      <p:ext uri="{BB962C8B-B14F-4D97-AF65-F5344CB8AC3E}">
        <p14:creationId xmlns:p14="http://schemas.microsoft.com/office/powerpoint/2010/main" val="3056157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36</a:t>
            </a:fld>
            <a:endParaRPr lang="en-US"/>
          </a:p>
        </p:txBody>
      </p:sp>
    </p:spTree>
    <p:extLst>
      <p:ext uri="{BB962C8B-B14F-4D97-AF65-F5344CB8AC3E}">
        <p14:creationId xmlns:p14="http://schemas.microsoft.com/office/powerpoint/2010/main" val="2744208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1833E4-1CBF-430C-A609-4476DAD674A0}"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66FB2-7B50-4F98-8DC9-6E78A24F1A1E}" type="slidenum">
              <a:rPr lang="en-US" smtClean="0"/>
              <a:t>‹#›</a:t>
            </a:fld>
            <a:endParaRPr lang="en-US"/>
          </a:p>
        </p:txBody>
      </p:sp>
    </p:spTree>
    <p:extLst>
      <p:ext uri="{BB962C8B-B14F-4D97-AF65-F5344CB8AC3E}">
        <p14:creationId xmlns:p14="http://schemas.microsoft.com/office/powerpoint/2010/main" val="363223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833E4-1CBF-430C-A609-4476DAD674A0}"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66FB2-7B50-4F98-8DC9-6E78A24F1A1E}" type="slidenum">
              <a:rPr lang="en-US" smtClean="0"/>
              <a:t>‹#›</a:t>
            </a:fld>
            <a:endParaRPr lang="en-US"/>
          </a:p>
        </p:txBody>
      </p:sp>
    </p:spTree>
    <p:extLst>
      <p:ext uri="{BB962C8B-B14F-4D97-AF65-F5344CB8AC3E}">
        <p14:creationId xmlns:p14="http://schemas.microsoft.com/office/powerpoint/2010/main" val="324836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833E4-1CBF-430C-A609-4476DAD674A0}"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66FB2-7B50-4F98-8DC9-6E78A24F1A1E}" type="slidenum">
              <a:rPr lang="en-US" smtClean="0"/>
              <a:t>‹#›</a:t>
            </a:fld>
            <a:endParaRPr lang="en-US"/>
          </a:p>
        </p:txBody>
      </p:sp>
    </p:spTree>
    <p:extLst>
      <p:ext uri="{BB962C8B-B14F-4D97-AF65-F5344CB8AC3E}">
        <p14:creationId xmlns:p14="http://schemas.microsoft.com/office/powerpoint/2010/main" val="3452650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o Title 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485D31-BBD7-40AE-9312-CE893F084601}" type="datetime1">
              <a:rPr lang="en-US" smtClean="0"/>
              <a:t>10/12/2018</a:t>
            </a:fld>
            <a:endParaRPr lang="en-US" dirty="0"/>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dirty="0"/>
          </a:p>
        </p:txBody>
      </p:sp>
    </p:spTree>
    <p:extLst>
      <p:ext uri="{BB962C8B-B14F-4D97-AF65-F5344CB8AC3E}">
        <p14:creationId xmlns:p14="http://schemas.microsoft.com/office/powerpoint/2010/main" val="2485873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768096" y="2179636"/>
            <a:ext cx="356616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4493166" y="2179636"/>
            <a:ext cx="356616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10/12/2018</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5715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13"/>
          </p:nvPr>
        </p:nvSpPr>
        <p:spPr>
          <a:xfrm>
            <a:off x="768096" y="3093224"/>
            <a:ext cx="356616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p:cNvSpPr>
            <a:spLocks noGrp="1"/>
          </p:cNvSpPr>
          <p:nvPr>
            <p:ph sz="half" idx="14" hasCustomPrompt="1"/>
          </p:nvPr>
        </p:nvSpPr>
        <p:spPr>
          <a:xfrm>
            <a:off x="4493166" y="3093224"/>
            <a:ext cx="356616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0208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768096" y="2179636"/>
            <a:ext cx="356616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4493166" y="2179636"/>
            <a:ext cx="356616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10/12/2018</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5715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13"/>
          </p:nvPr>
        </p:nvSpPr>
        <p:spPr>
          <a:xfrm>
            <a:off x="768096" y="3093224"/>
            <a:ext cx="356616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p:cNvSpPr>
            <a:spLocks noGrp="1"/>
          </p:cNvSpPr>
          <p:nvPr>
            <p:ph sz="half" idx="14" hasCustomPrompt="1"/>
          </p:nvPr>
        </p:nvSpPr>
        <p:spPr>
          <a:xfrm>
            <a:off x="4493166" y="3093224"/>
            <a:ext cx="356616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154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833E4-1CBF-430C-A609-4476DAD674A0}"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66FB2-7B50-4F98-8DC9-6E78A24F1A1E}" type="slidenum">
              <a:rPr lang="en-US" smtClean="0"/>
              <a:t>‹#›</a:t>
            </a:fld>
            <a:endParaRPr lang="en-US"/>
          </a:p>
        </p:txBody>
      </p:sp>
    </p:spTree>
    <p:extLst>
      <p:ext uri="{BB962C8B-B14F-4D97-AF65-F5344CB8AC3E}">
        <p14:creationId xmlns:p14="http://schemas.microsoft.com/office/powerpoint/2010/main" val="1502294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833E4-1CBF-430C-A609-4476DAD674A0}"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66FB2-7B50-4F98-8DC9-6E78A24F1A1E}" type="slidenum">
              <a:rPr lang="en-US" smtClean="0"/>
              <a:t>‹#›</a:t>
            </a:fld>
            <a:endParaRPr lang="en-US"/>
          </a:p>
        </p:txBody>
      </p:sp>
    </p:spTree>
    <p:extLst>
      <p:ext uri="{BB962C8B-B14F-4D97-AF65-F5344CB8AC3E}">
        <p14:creationId xmlns:p14="http://schemas.microsoft.com/office/powerpoint/2010/main" val="149746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1833E4-1CBF-430C-A609-4476DAD674A0}"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66FB2-7B50-4F98-8DC9-6E78A24F1A1E}" type="slidenum">
              <a:rPr lang="en-US" smtClean="0"/>
              <a:t>‹#›</a:t>
            </a:fld>
            <a:endParaRPr lang="en-US"/>
          </a:p>
        </p:txBody>
      </p:sp>
    </p:spTree>
    <p:extLst>
      <p:ext uri="{BB962C8B-B14F-4D97-AF65-F5344CB8AC3E}">
        <p14:creationId xmlns:p14="http://schemas.microsoft.com/office/powerpoint/2010/main" val="422003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1833E4-1CBF-430C-A609-4476DAD674A0}" type="datetimeFigureOut">
              <a:rPr lang="en-US" smtClean="0"/>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66FB2-7B50-4F98-8DC9-6E78A24F1A1E}" type="slidenum">
              <a:rPr lang="en-US" smtClean="0"/>
              <a:t>‹#›</a:t>
            </a:fld>
            <a:endParaRPr lang="en-US"/>
          </a:p>
        </p:txBody>
      </p:sp>
    </p:spTree>
    <p:extLst>
      <p:ext uri="{BB962C8B-B14F-4D97-AF65-F5344CB8AC3E}">
        <p14:creationId xmlns:p14="http://schemas.microsoft.com/office/powerpoint/2010/main" val="77153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1833E4-1CBF-430C-A609-4476DAD674A0}" type="datetimeFigureOut">
              <a:rPr lang="en-US" smtClean="0"/>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66FB2-7B50-4F98-8DC9-6E78A24F1A1E}" type="slidenum">
              <a:rPr lang="en-US" smtClean="0"/>
              <a:t>‹#›</a:t>
            </a:fld>
            <a:endParaRPr lang="en-US"/>
          </a:p>
        </p:txBody>
      </p:sp>
    </p:spTree>
    <p:extLst>
      <p:ext uri="{BB962C8B-B14F-4D97-AF65-F5344CB8AC3E}">
        <p14:creationId xmlns:p14="http://schemas.microsoft.com/office/powerpoint/2010/main" val="328910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833E4-1CBF-430C-A609-4476DAD674A0}" type="datetimeFigureOut">
              <a:rPr lang="en-US" smtClean="0"/>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66FB2-7B50-4F98-8DC9-6E78A24F1A1E}" type="slidenum">
              <a:rPr lang="en-US" smtClean="0"/>
              <a:t>‹#›</a:t>
            </a:fld>
            <a:endParaRPr lang="en-US"/>
          </a:p>
        </p:txBody>
      </p:sp>
    </p:spTree>
    <p:extLst>
      <p:ext uri="{BB962C8B-B14F-4D97-AF65-F5344CB8AC3E}">
        <p14:creationId xmlns:p14="http://schemas.microsoft.com/office/powerpoint/2010/main" val="30292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1833E4-1CBF-430C-A609-4476DAD674A0}"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66FB2-7B50-4F98-8DC9-6E78A24F1A1E}" type="slidenum">
              <a:rPr lang="en-US" smtClean="0"/>
              <a:t>‹#›</a:t>
            </a:fld>
            <a:endParaRPr lang="en-US"/>
          </a:p>
        </p:txBody>
      </p:sp>
    </p:spTree>
    <p:extLst>
      <p:ext uri="{BB962C8B-B14F-4D97-AF65-F5344CB8AC3E}">
        <p14:creationId xmlns:p14="http://schemas.microsoft.com/office/powerpoint/2010/main" val="270247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1833E4-1CBF-430C-A609-4476DAD674A0}"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66FB2-7B50-4F98-8DC9-6E78A24F1A1E}" type="slidenum">
              <a:rPr lang="en-US" smtClean="0"/>
              <a:t>‹#›</a:t>
            </a:fld>
            <a:endParaRPr lang="en-US"/>
          </a:p>
        </p:txBody>
      </p:sp>
    </p:spTree>
    <p:extLst>
      <p:ext uri="{BB962C8B-B14F-4D97-AF65-F5344CB8AC3E}">
        <p14:creationId xmlns:p14="http://schemas.microsoft.com/office/powerpoint/2010/main" val="154233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833E4-1CBF-430C-A609-4476DAD674A0}" type="datetimeFigureOut">
              <a:rPr lang="en-US" smtClean="0"/>
              <a:t>10/12/2018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66FB2-7B50-4F98-8DC9-6E78A24F1A1E}" type="slidenum">
              <a:rPr lang="en-US" smtClean="0"/>
              <a:t>‹#›</a:t>
            </a:fld>
            <a:endParaRPr lang="en-US"/>
          </a:p>
        </p:txBody>
      </p:sp>
    </p:spTree>
    <p:extLst>
      <p:ext uri="{BB962C8B-B14F-4D97-AF65-F5344CB8AC3E}">
        <p14:creationId xmlns:p14="http://schemas.microsoft.com/office/powerpoint/2010/main" val="1517379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6" r:id="rId13"/>
    <p:sldLayoutId id="214748367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1.sv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en.wikipedia.org/wiki/Incremental_backup" TargetMode="External"/><Relationship Id="rId2" Type="http://schemas.openxmlformats.org/officeDocument/2006/relationships/hyperlink" Target="http://en.wikipedia.org/wiki/Differential_backup"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440A-109D-46F1-8EDF-CCF2858E99C7}"/>
              </a:ext>
            </a:extLst>
          </p:cNvPr>
          <p:cNvSpPr>
            <a:spLocks noGrp="1"/>
          </p:cNvSpPr>
          <p:nvPr>
            <p:ph type="ctrTitle"/>
          </p:nvPr>
        </p:nvSpPr>
        <p:spPr/>
        <p:txBody>
          <a:bodyPr/>
          <a:lstStyle/>
          <a:p>
            <a:r>
              <a:rPr lang="en-US" dirty="0"/>
              <a:t>IST346</a:t>
            </a:r>
          </a:p>
        </p:txBody>
      </p:sp>
      <p:sp>
        <p:nvSpPr>
          <p:cNvPr id="3" name="Subtitle 2">
            <a:extLst>
              <a:ext uri="{FF2B5EF4-FFF2-40B4-BE49-F238E27FC236}">
                <a16:creationId xmlns:a16="http://schemas.microsoft.com/office/drawing/2014/main" id="{2795875D-FDDC-4BDC-9B1F-5B297F0D6C55}"/>
              </a:ext>
            </a:extLst>
          </p:cNvPr>
          <p:cNvSpPr>
            <a:spLocks noGrp="1"/>
          </p:cNvSpPr>
          <p:nvPr>
            <p:ph type="subTitle" idx="1"/>
          </p:nvPr>
        </p:nvSpPr>
        <p:spPr/>
        <p:txBody>
          <a:bodyPr/>
          <a:lstStyle/>
          <a:p>
            <a:r>
              <a:rPr lang="en-US" dirty="0"/>
              <a:t>Data and Database Systems</a:t>
            </a:r>
          </a:p>
        </p:txBody>
      </p:sp>
    </p:spTree>
    <p:extLst>
      <p:ext uri="{BB962C8B-B14F-4D97-AF65-F5344CB8AC3E}">
        <p14:creationId xmlns:p14="http://schemas.microsoft.com/office/powerpoint/2010/main" val="2527023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DDD0-DCAB-4B3A-AC7C-9235E52396CD}"/>
              </a:ext>
            </a:extLst>
          </p:cNvPr>
          <p:cNvSpPr>
            <a:spLocks noGrp="1"/>
          </p:cNvSpPr>
          <p:nvPr>
            <p:ph type="title"/>
          </p:nvPr>
        </p:nvSpPr>
        <p:spPr/>
        <p:txBody>
          <a:bodyPr/>
          <a:lstStyle/>
          <a:p>
            <a:r>
              <a:rPr lang="en-US" dirty="0"/>
              <a:t>Presentation Layer</a:t>
            </a:r>
          </a:p>
        </p:txBody>
      </p:sp>
      <p:sp>
        <p:nvSpPr>
          <p:cNvPr id="6" name="Content Placeholder 5">
            <a:extLst>
              <a:ext uri="{FF2B5EF4-FFF2-40B4-BE49-F238E27FC236}">
                <a16:creationId xmlns:a16="http://schemas.microsoft.com/office/drawing/2014/main" id="{78822C6A-B86D-420A-98CD-7F043570F702}"/>
              </a:ext>
            </a:extLst>
          </p:cNvPr>
          <p:cNvSpPr>
            <a:spLocks noGrp="1"/>
          </p:cNvSpPr>
          <p:nvPr>
            <p:ph idx="4294967295"/>
          </p:nvPr>
        </p:nvSpPr>
        <p:spPr>
          <a:xfrm>
            <a:off x="768097" y="2286000"/>
            <a:ext cx="2546604" cy="4023360"/>
          </a:xfrm>
        </p:spPr>
        <p:txBody>
          <a:bodyPr/>
          <a:lstStyle/>
          <a:p>
            <a:r>
              <a:rPr lang="en-US" dirty="0"/>
              <a:t>User interface concerns</a:t>
            </a:r>
          </a:p>
          <a:p>
            <a:r>
              <a:rPr lang="en-US" dirty="0"/>
              <a:t>Web: HTML and CSS</a:t>
            </a:r>
          </a:p>
          <a:p>
            <a:r>
              <a:rPr lang="en-US" dirty="0"/>
              <a:t>Mobile: Xcode interface builder/ Android studio</a:t>
            </a:r>
          </a:p>
        </p:txBody>
      </p:sp>
      <p:sp>
        <p:nvSpPr>
          <p:cNvPr id="3" name="Footer Placeholder 2">
            <a:extLst>
              <a:ext uri="{FF2B5EF4-FFF2-40B4-BE49-F238E27FC236}">
                <a16:creationId xmlns:a16="http://schemas.microsoft.com/office/drawing/2014/main" id="{D0D720AC-90B6-4834-89A4-A8605F524E8C}"/>
              </a:ext>
            </a:extLst>
          </p:cNvPr>
          <p:cNvSpPr>
            <a:spLocks noGrp="1"/>
          </p:cNvSpPr>
          <p:nvPr>
            <p:ph type="ftr" sz="quarter" idx="11"/>
          </p:nvPr>
        </p:nvSpPr>
        <p:spPr/>
        <p:txBody>
          <a:bodyPr/>
          <a:lstStyle/>
          <a:p>
            <a:r>
              <a:rPr lang="en-US" dirty="0"/>
              <a:t>School of Information Studies | Syracuse University</a:t>
            </a:r>
          </a:p>
        </p:txBody>
      </p:sp>
      <p:sp>
        <p:nvSpPr>
          <p:cNvPr id="4" name="Slide Number Placeholder 3">
            <a:extLst>
              <a:ext uri="{FF2B5EF4-FFF2-40B4-BE49-F238E27FC236}">
                <a16:creationId xmlns:a16="http://schemas.microsoft.com/office/drawing/2014/main" id="{83380EE4-BFEC-4A6B-B08D-E897C662B4AF}"/>
              </a:ext>
            </a:extLst>
          </p:cNvPr>
          <p:cNvSpPr>
            <a:spLocks noGrp="1"/>
          </p:cNvSpPr>
          <p:nvPr>
            <p:ph type="sldNum" sz="quarter" idx="12"/>
          </p:nvPr>
        </p:nvSpPr>
        <p:spPr/>
        <p:txBody>
          <a:bodyPr/>
          <a:lstStyle/>
          <a:p>
            <a:fld id="{4FAB73BC-B049-4115-A692-8D63A059BFB8}" type="slidenum">
              <a:rPr lang="en-US" smtClean="0"/>
              <a:pPr/>
              <a:t>10</a:t>
            </a:fld>
            <a:endParaRPr lang="en-US" dirty="0"/>
          </a:p>
        </p:txBody>
      </p:sp>
      <p:grpSp>
        <p:nvGrpSpPr>
          <p:cNvPr id="7" name="Group 6">
            <a:extLst>
              <a:ext uri="{FF2B5EF4-FFF2-40B4-BE49-F238E27FC236}">
                <a16:creationId xmlns:a16="http://schemas.microsoft.com/office/drawing/2014/main" id="{A56E4A97-3762-4624-ABA3-B75ED4061B21}"/>
              </a:ext>
            </a:extLst>
          </p:cNvPr>
          <p:cNvGrpSpPr/>
          <p:nvPr/>
        </p:nvGrpSpPr>
        <p:grpSpPr>
          <a:xfrm>
            <a:off x="3464051" y="2288795"/>
            <a:ext cx="5242629" cy="3999564"/>
            <a:chOff x="2948689" y="2206052"/>
            <a:chExt cx="6097775" cy="4651948"/>
          </a:xfrm>
        </p:grpSpPr>
        <p:pic>
          <p:nvPicPr>
            <p:cNvPr id="5" name="Picture 4">
              <a:extLst>
                <a:ext uri="{FF2B5EF4-FFF2-40B4-BE49-F238E27FC236}">
                  <a16:creationId xmlns:a16="http://schemas.microsoft.com/office/drawing/2014/main" id="{CDEF47B5-2E91-403F-8FD0-CA9B37209D29}"/>
                </a:ext>
              </a:extLst>
            </p:cNvPr>
            <p:cNvPicPr>
              <a:picLocks noChangeAspect="1"/>
            </p:cNvPicPr>
            <p:nvPr/>
          </p:nvPicPr>
          <p:blipFill>
            <a:blip r:embed="rId3"/>
            <a:stretch>
              <a:fillRect/>
            </a:stretch>
          </p:blipFill>
          <p:spPr>
            <a:xfrm>
              <a:off x="2948689" y="2206052"/>
              <a:ext cx="5659080" cy="4006548"/>
            </a:xfrm>
            <a:prstGeom prst="rect">
              <a:avLst/>
            </a:prstGeom>
          </p:spPr>
        </p:pic>
        <p:pic>
          <p:nvPicPr>
            <p:cNvPr id="1026" name="Picture 2" descr="http://cdn2.blog-media.zillowstatic.com/1/IOS7-28c59b.png">
              <a:extLst>
                <a:ext uri="{FF2B5EF4-FFF2-40B4-BE49-F238E27FC236}">
                  <a16:creationId xmlns:a16="http://schemas.microsoft.com/office/drawing/2014/main" id="{A69A494F-EAAA-44DE-8FBB-5CAE20476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286000"/>
              <a:ext cx="2340864" cy="4572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16838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1E12-1123-4393-983C-5F6A5B81271C}"/>
              </a:ext>
            </a:extLst>
          </p:cNvPr>
          <p:cNvSpPr>
            <a:spLocks noGrp="1"/>
          </p:cNvSpPr>
          <p:nvPr>
            <p:ph type="title"/>
          </p:nvPr>
        </p:nvSpPr>
        <p:spPr/>
        <p:txBody>
          <a:bodyPr/>
          <a:lstStyle/>
          <a:p>
            <a:r>
              <a:rPr lang="en-US"/>
              <a:t>Business Logic Layer</a:t>
            </a:r>
            <a:endParaRPr lang="en-US" dirty="0"/>
          </a:p>
        </p:txBody>
      </p:sp>
      <p:sp>
        <p:nvSpPr>
          <p:cNvPr id="5" name="Content Placeholder 4">
            <a:extLst>
              <a:ext uri="{FF2B5EF4-FFF2-40B4-BE49-F238E27FC236}">
                <a16:creationId xmlns:a16="http://schemas.microsoft.com/office/drawing/2014/main" id="{E53F830E-7ADF-4469-918B-13116A107D0C}"/>
              </a:ext>
            </a:extLst>
          </p:cNvPr>
          <p:cNvSpPr>
            <a:spLocks noGrp="1"/>
          </p:cNvSpPr>
          <p:nvPr>
            <p:ph idx="4294967295"/>
          </p:nvPr>
        </p:nvSpPr>
        <p:spPr>
          <a:xfrm>
            <a:off x="768097" y="2286000"/>
            <a:ext cx="3731714" cy="2450401"/>
          </a:xfrm>
        </p:spPr>
        <p:txBody>
          <a:bodyPr>
            <a:normAutofit fontScale="85000" lnSpcReduction="10000"/>
          </a:bodyPr>
          <a:lstStyle/>
          <a:p>
            <a:r>
              <a:rPr lang="en-US"/>
              <a:t>Main transformational logic of the application; part of the application’s functionality </a:t>
            </a:r>
          </a:p>
          <a:p>
            <a:r>
              <a:rPr lang="en-US"/>
              <a:t>Written in a programming language: Java, JavaScript, Python, C#, and so on</a:t>
            </a:r>
            <a:endParaRPr lang="en-US" dirty="0"/>
          </a:p>
        </p:txBody>
      </p:sp>
      <p:sp>
        <p:nvSpPr>
          <p:cNvPr id="3" name="Footer Placeholder 2">
            <a:extLst>
              <a:ext uri="{FF2B5EF4-FFF2-40B4-BE49-F238E27FC236}">
                <a16:creationId xmlns:a16="http://schemas.microsoft.com/office/drawing/2014/main" id="{4B247F1C-C789-473D-8FEC-64FCB42A1815}"/>
              </a:ext>
            </a:extLst>
          </p:cNvPr>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a:extLst>
              <a:ext uri="{FF2B5EF4-FFF2-40B4-BE49-F238E27FC236}">
                <a16:creationId xmlns:a16="http://schemas.microsoft.com/office/drawing/2014/main" id="{7911E088-6B61-41BD-BD50-0603290CBE52}"/>
              </a:ext>
            </a:extLst>
          </p:cNvPr>
          <p:cNvSpPr>
            <a:spLocks noGrp="1"/>
          </p:cNvSpPr>
          <p:nvPr>
            <p:ph type="sldNum" sz="quarter" idx="12"/>
          </p:nvPr>
        </p:nvSpPr>
        <p:spPr/>
        <p:txBody>
          <a:bodyPr/>
          <a:lstStyle/>
          <a:p>
            <a:fld id="{4FAB73BC-B049-4115-A692-8D63A059BFB8}" type="slidenum">
              <a:rPr lang="en-US" smtClean="0"/>
              <a:pPr/>
              <a:t>11</a:t>
            </a:fld>
            <a:endParaRPr lang="en-US" dirty="0"/>
          </a:p>
        </p:txBody>
      </p:sp>
      <p:pic>
        <p:nvPicPr>
          <p:cNvPr id="6" name="Picture 5">
            <a:extLst>
              <a:ext uri="{FF2B5EF4-FFF2-40B4-BE49-F238E27FC236}">
                <a16:creationId xmlns:a16="http://schemas.microsoft.com/office/drawing/2014/main" id="{F32563B1-2112-4D31-8A10-FB97E1CC3FBF}"/>
              </a:ext>
            </a:extLst>
          </p:cNvPr>
          <p:cNvPicPr>
            <a:picLocks noChangeAspect="1"/>
          </p:cNvPicPr>
          <p:nvPr/>
        </p:nvPicPr>
        <p:blipFill rotWithShape="1">
          <a:blip r:embed="rId3"/>
          <a:srcRect r="1521"/>
          <a:stretch/>
        </p:blipFill>
        <p:spPr>
          <a:xfrm>
            <a:off x="755650" y="4907504"/>
            <a:ext cx="7812088" cy="1211355"/>
          </a:xfrm>
          <a:prstGeom prst="rect">
            <a:avLst/>
          </a:prstGeom>
        </p:spPr>
      </p:pic>
      <p:pic>
        <p:nvPicPr>
          <p:cNvPr id="2050" name="Picture 2" descr="Image result for mobile banking deposit">
            <a:extLst>
              <a:ext uri="{FF2B5EF4-FFF2-40B4-BE49-F238E27FC236}">
                <a16:creationId xmlns:a16="http://schemas.microsoft.com/office/drawing/2014/main" id="{BDA30415-D936-44A5-B826-278EF0161B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757" t="12666" r="11094" b="5341"/>
          <a:stretch/>
        </p:blipFill>
        <p:spPr bwMode="auto">
          <a:xfrm>
            <a:off x="4629870" y="2304156"/>
            <a:ext cx="3997295" cy="204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54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8562-6ADF-4CD1-83B7-69CF57C2B271}"/>
              </a:ext>
            </a:extLst>
          </p:cNvPr>
          <p:cNvSpPr>
            <a:spLocks noGrp="1"/>
          </p:cNvSpPr>
          <p:nvPr>
            <p:ph type="title"/>
          </p:nvPr>
        </p:nvSpPr>
        <p:spPr/>
        <p:txBody>
          <a:bodyPr/>
          <a:lstStyle/>
          <a:p>
            <a:r>
              <a:rPr lang="en-US" dirty="0"/>
              <a:t>Data Access Layer</a:t>
            </a:r>
          </a:p>
        </p:txBody>
      </p:sp>
      <p:sp>
        <p:nvSpPr>
          <p:cNvPr id="3" name="Content Placeholder 2">
            <a:extLst>
              <a:ext uri="{FF2B5EF4-FFF2-40B4-BE49-F238E27FC236}">
                <a16:creationId xmlns:a16="http://schemas.microsoft.com/office/drawing/2014/main" id="{6A8F8284-59E9-470B-9044-B66232EC43F0}"/>
              </a:ext>
            </a:extLst>
          </p:cNvPr>
          <p:cNvSpPr>
            <a:spLocks noGrp="1"/>
          </p:cNvSpPr>
          <p:nvPr>
            <p:ph idx="4294967295"/>
          </p:nvPr>
        </p:nvSpPr>
        <p:spPr>
          <a:xfrm>
            <a:off x="768096" y="2286000"/>
            <a:ext cx="3234061" cy="4023360"/>
          </a:xfrm>
        </p:spPr>
        <p:txBody>
          <a:bodyPr>
            <a:normAutofit lnSpcReduction="10000"/>
          </a:bodyPr>
          <a:lstStyle/>
          <a:p>
            <a:r>
              <a:rPr lang="en-US" dirty="0"/>
              <a:t>Responsible for CRUD operations</a:t>
            </a:r>
          </a:p>
          <a:p>
            <a:r>
              <a:rPr lang="en-US" dirty="0"/>
              <a:t>Typically, this is code that transforms operations into the DSL (domain-specific language) to communicate with the database </a:t>
            </a:r>
            <a:br>
              <a:rPr lang="en-US" dirty="0"/>
            </a:br>
            <a:r>
              <a:rPr lang="en-US" dirty="0"/>
              <a:t>(typically SQL)</a:t>
            </a:r>
          </a:p>
        </p:txBody>
      </p:sp>
      <p:sp>
        <p:nvSpPr>
          <p:cNvPr id="4" name="Footer Placeholder 3">
            <a:extLst>
              <a:ext uri="{FF2B5EF4-FFF2-40B4-BE49-F238E27FC236}">
                <a16:creationId xmlns:a16="http://schemas.microsoft.com/office/drawing/2014/main" id="{BBBEAAF9-C388-42C6-A22F-B39DF9242BDD}"/>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2F1C0630-F7FC-4FB9-98D1-C686FCB4F890}"/>
              </a:ext>
            </a:extLst>
          </p:cNvPr>
          <p:cNvSpPr>
            <a:spLocks noGrp="1"/>
          </p:cNvSpPr>
          <p:nvPr>
            <p:ph type="sldNum" sz="quarter" idx="12"/>
          </p:nvPr>
        </p:nvSpPr>
        <p:spPr/>
        <p:txBody>
          <a:bodyPr/>
          <a:lstStyle/>
          <a:p>
            <a:fld id="{4FAB73BC-B049-4115-A692-8D63A059BFB8}" type="slidenum">
              <a:rPr lang="en-US" smtClean="0"/>
              <a:pPr/>
              <a:t>12</a:t>
            </a:fld>
            <a:endParaRPr lang="en-US" dirty="0"/>
          </a:p>
        </p:txBody>
      </p:sp>
      <p:pic>
        <p:nvPicPr>
          <p:cNvPr id="6" name="Picture 5">
            <a:extLst>
              <a:ext uri="{FF2B5EF4-FFF2-40B4-BE49-F238E27FC236}">
                <a16:creationId xmlns:a16="http://schemas.microsoft.com/office/drawing/2014/main" id="{A0A56755-5F9E-4DAC-844F-9F47FEF9C6C8}"/>
              </a:ext>
            </a:extLst>
          </p:cNvPr>
          <p:cNvPicPr>
            <a:picLocks noChangeAspect="1"/>
          </p:cNvPicPr>
          <p:nvPr/>
        </p:nvPicPr>
        <p:blipFill>
          <a:blip r:embed="rId2"/>
          <a:stretch>
            <a:fillRect/>
          </a:stretch>
        </p:blipFill>
        <p:spPr>
          <a:xfrm>
            <a:off x="4240101" y="2259574"/>
            <a:ext cx="4455470" cy="1971846"/>
          </a:xfrm>
          <a:prstGeom prst="rect">
            <a:avLst/>
          </a:prstGeom>
        </p:spPr>
      </p:pic>
    </p:spTree>
    <p:extLst>
      <p:ext uri="{BB962C8B-B14F-4D97-AF65-F5344CB8AC3E}">
        <p14:creationId xmlns:p14="http://schemas.microsoft.com/office/powerpoint/2010/main" val="158505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BF78-736A-4FB2-85C5-604C26547E3D}"/>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AB50EF93-4D6D-436E-BDC2-593955A001FB}"/>
              </a:ext>
            </a:extLst>
          </p:cNvPr>
          <p:cNvSpPr>
            <a:spLocks noGrp="1"/>
          </p:cNvSpPr>
          <p:nvPr>
            <p:ph idx="1"/>
          </p:nvPr>
        </p:nvSpPr>
        <p:spPr/>
        <p:txBody>
          <a:bodyPr/>
          <a:lstStyle/>
          <a:p>
            <a:r>
              <a:rPr lang="en-US" dirty="0"/>
              <a:t>A generic term for the storage, management and retrieval of data </a:t>
            </a:r>
          </a:p>
          <a:p>
            <a:r>
              <a:rPr lang="en-US" dirty="0"/>
              <a:t>Many Types Exist</a:t>
            </a:r>
          </a:p>
          <a:p>
            <a:r>
              <a:rPr lang="en-US" dirty="0"/>
              <a:t>Serve Several Purposes</a:t>
            </a:r>
          </a:p>
        </p:txBody>
      </p:sp>
    </p:spTree>
    <p:extLst>
      <p:ext uri="{BB962C8B-B14F-4D97-AF65-F5344CB8AC3E}">
        <p14:creationId xmlns:p14="http://schemas.microsoft.com/office/powerpoint/2010/main" val="393165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2EC2A6-6323-424B-89E1-E047C3426D02}"/>
              </a:ext>
            </a:extLst>
          </p:cNvPr>
          <p:cNvSpPr>
            <a:spLocks noGrp="1"/>
          </p:cNvSpPr>
          <p:nvPr>
            <p:ph type="title"/>
          </p:nvPr>
        </p:nvSpPr>
        <p:spPr/>
        <p:txBody>
          <a:bodyPr/>
          <a:lstStyle/>
          <a:p>
            <a:r>
              <a:rPr lang="en-US" dirty="0"/>
              <a:t>Types of Databases</a:t>
            </a:r>
          </a:p>
        </p:txBody>
      </p:sp>
      <p:sp>
        <p:nvSpPr>
          <p:cNvPr id="5" name="Text Placeholder 4">
            <a:extLst>
              <a:ext uri="{FF2B5EF4-FFF2-40B4-BE49-F238E27FC236}">
                <a16:creationId xmlns:a16="http://schemas.microsoft.com/office/drawing/2014/main" id="{BCF897CA-FDCB-425E-951E-3D114B03095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38930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FB0B-FDEB-4918-9B1C-27F436D1DE9C}"/>
              </a:ext>
            </a:extLst>
          </p:cNvPr>
          <p:cNvSpPr>
            <a:spLocks noGrp="1"/>
          </p:cNvSpPr>
          <p:nvPr>
            <p:ph type="title"/>
          </p:nvPr>
        </p:nvSpPr>
        <p:spPr/>
        <p:txBody>
          <a:bodyPr/>
          <a:lstStyle/>
          <a:p>
            <a:r>
              <a:rPr lang="en-US" dirty="0"/>
              <a:t>Relational Databases</a:t>
            </a:r>
          </a:p>
        </p:txBody>
      </p:sp>
      <p:sp>
        <p:nvSpPr>
          <p:cNvPr id="3" name="Content Placeholder 2">
            <a:extLst>
              <a:ext uri="{FF2B5EF4-FFF2-40B4-BE49-F238E27FC236}">
                <a16:creationId xmlns:a16="http://schemas.microsoft.com/office/drawing/2014/main" id="{F3755FC6-0C41-4F3F-8242-5783704FA6F4}"/>
              </a:ext>
            </a:extLst>
          </p:cNvPr>
          <p:cNvSpPr>
            <a:spLocks noGrp="1"/>
          </p:cNvSpPr>
          <p:nvPr>
            <p:ph idx="4294967295"/>
          </p:nvPr>
        </p:nvSpPr>
        <p:spPr>
          <a:xfrm>
            <a:off x="768096" y="1635369"/>
            <a:ext cx="7290055" cy="4691575"/>
          </a:xfrm>
        </p:spPr>
        <p:txBody>
          <a:bodyPr>
            <a:normAutofit lnSpcReduction="10000"/>
          </a:bodyPr>
          <a:lstStyle/>
          <a:p>
            <a:r>
              <a:rPr lang="en-US" dirty="0"/>
              <a:t>Based on Relational theory, data are stored as rows in tables.</a:t>
            </a:r>
          </a:p>
          <a:p>
            <a:r>
              <a:rPr lang="en-US" dirty="0"/>
              <a:t>Very proven database model with wide adoption in industry</a:t>
            </a:r>
          </a:p>
          <a:p>
            <a:r>
              <a:rPr lang="en-US" dirty="0"/>
              <a:t>Uses custom query language SQL</a:t>
            </a:r>
          </a:p>
          <a:p>
            <a:r>
              <a:rPr lang="en-US" dirty="0"/>
              <a:t>Does not scale easily horizontally</a:t>
            </a:r>
          </a:p>
          <a:p>
            <a:r>
              <a:rPr lang="en-US" dirty="0"/>
              <a:t>Use cases</a:t>
            </a:r>
          </a:p>
          <a:p>
            <a:pPr lvl="1"/>
            <a:r>
              <a:rPr lang="en-US" dirty="0"/>
              <a:t>You need data consistency </a:t>
            </a:r>
          </a:p>
          <a:p>
            <a:pPr lvl="1"/>
            <a:r>
              <a:rPr lang="en-US" dirty="0"/>
              <a:t>Ad-Hoc Reporting and Querying </a:t>
            </a:r>
          </a:p>
          <a:p>
            <a:r>
              <a:rPr lang="en-US" dirty="0"/>
              <a:t>Products</a:t>
            </a:r>
          </a:p>
          <a:p>
            <a:pPr lvl="1"/>
            <a:r>
              <a:rPr lang="en-US" dirty="0"/>
              <a:t>Oracle, Postgres, SQL Server, MySQL</a:t>
            </a:r>
          </a:p>
        </p:txBody>
      </p:sp>
    </p:spTree>
    <p:extLst>
      <p:ext uri="{BB962C8B-B14F-4D97-AF65-F5344CB8AC3E}">
        <p14:creationId xmlns:p14="http://schemas.microsoft.com/office/powerpoint/2010/main" val="270097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A4B4-7C82-4B05-A9B9-CD78EC83C2AD}"/>
              </a:ext>
            </a:extLst>
          </p:cNvPr>
          <p:cNvSpPr>
            <a:spLocks noGrp="1"/>
          </p:cNvSpPr>
          <p:nvPr>
            <p:ph type="title"/>
          </p:nvPr>
        </p:nvSpPr>
        <p:spPr/>
        <p:txBody>
          <a:bodyPr/>
          <a:lstStyle/>
          <a:p>
            <a:r>
              <a:rPr lang="en-US" dirty="0"/>
              <a:t>Key-Value Stores</a:t>
            </a:r>
          </a:p>
        </p:txBody>
      </p:sp>
      <p:sp>
        <p:nvSpPr>
          <p:cNvPr id="3" name="Content Placeholder 2">
            <a:extLst>
              <a:ext uri="{FF2B5EF4-FFF2-40B4-BE49-F238E27FC236}">
                <a16:creationId xmlns:a16="http://schemas.microsoft.com/office/drawing/2014/main" id="{0937634E-8980-4B00-9EA2-02417199F695}"/>
              </a:ext>
            </a:extLst>
          </p:cNvPr>
          <p:cNvSpPr>
            <a:spLocks noGrp="1"/>
          </p:cNvSpPr>
          <p:nvPr>
            <p:ph idx="4294967295"/>
          </p:nvPr>
        </p:nvSpPr>
        <p:spPr>
          <a:xfrm>
            <a:off x="768096" y="1690689"/>
            <a:ext cx="7290055" cy="4868373"/>
          </a:xfrm>
        </p:spPr>
        <p:txBody>
          <a:bodyPr>
            <a:normAutofit fontScale="92500" lnSpcReduction="10000"/>
          </a:bodyPr>
          <a:lstStyle/>
          <a:p>
            <a:r>
              <a:rPr lang="en-US" sz="2400" dirty="0"/>
              <a:t>Basically a persistent hash map</a:t>
            </a:r>
          </a:p>
          <a:p>
            <a:pPr lvl="1"/>
            <a:r>
              <a:rPr lang="en-US" dirty="0"/>
              <a:t>Simple</a:t>
            </a:r>
          </a:p>
          <a:p>
            <a:pPr lvl="1"/>
            <a:r>
              <a:rPr lang="en-US" dirty="0"/>
              <a:t>Fast reads and writes</a:t>
            </a:r>
          </a:p>
          <a:p>
            <a:pPr lvl="1"/>
            <a:r>
              <a:rPr lang="en-US" dirty="0"/>
              <a:t>No secondary indexes</a:t>
            </a:r>
          </a:p>
          <a:p>
            <a:r>
              <a:rPr lang="en-US" sz="2600" dirty="0"/>
              <a:t>Scales Horizontally</a:t>
            </a:r>
            <a:endParaRPr lang="en-US" dirty="0"/>
          </a:p>
          <a:p>
            <a:r>
              <a:rPr lang="en-US" sz="2400" dirty="0"/>
              <a:t>Use cases</a:t>
            </a:r>
          </a:p>
          <a:p>
            <a:pPr lvl="1"/>
            <a:r>
              <a:rPr lang="en-US" dirty="0"/>
              <a:t>Data model is simple</a:t>
            </a:r>
          </a:p>
          <a:p>
            <a:pPr lvl="1"/>
            <a:r>
              <a:rPr lang="en-US" dirty="0"/>
              <a:t>All you need is CRUD (Create/Read/Update/Delete)</a:t>
            </a:r>
          </a:p>
          <a:p>
            <a:pPr lvl="1"/>
            <a:r>
              <a:rPr lang="en-US" dirty="0"/>
              <a:t>Caching frameworks</a:t>
            </a:r>
          </a:p>
          <a:p>
            <a:r>
              <a:rPr lang="en-US" sz="2400" dirty="0"/>
              <a:t>Challenges</a:t>
            </a:r>
          </a:p>
          <a:p>
            <a:pPr lvl="1"/>
            <a:r>
              <a:rPr lang="en-US" dirty="0"/>
              <a:t>Difficult to perform complex queries</a:t>
            </a:r>
          </a:p>
          <a:p>
            <a:r>
              <a:rPr lang="en-US" sz="2400" dirty="0"/>
              <a:t>Products</a:t>
            </a:r>
          </a:p>
          <a:p>
            <a:pPr lvl="1"/>
            <a:r>
              <a:rPr lang="en-US" dirty="0"/>
              <a:t>DynamoDB, Riak, Redis</a:t>
            </a:r>
          </a:p>
        </p:txBody>
      </p:sp>
    </p:spTree>
    <p:extLst>
      <p:ext uri="{BB962C8B-B14F-4D97-AF65-F5344CB8AC3E}">
        <p14:creationId xmlns:p14="http://schemas.microsoft.com/office/powerpoint/2010/main" val="373895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FB0B-FDEB-4918-9B1C-27F436D1DE9C}"/>
              </a:ext>
            </a:extLst>
          </p:cNvPr>
          <p:cNvSpPr>
            <a:spLocks noGrp="1"/>
          </p:cNvSpPr>
          <p:nvPr>
            <p:ph type="title"/>
          </p:nvPr>
        </p:nvSpPr>
        <p:spPr/>
        <p:txBody>
          <a:bodyPr/>
          <a:lstStyle/>
          <a:p>
            <a:r>
              <a:rPr lang="en-US" dirty="0"/>
              <a:t>Columnar Stores</a:t>
            </a:r>
          </a:p>
        </p:txBody>
      </p:sp>
      <p:sp>
        <p:nvSpPr>
          <p:cNvPr id="3" name="Content Placeholder 2">
            <a:extLst>
              <a:ext uri="{FF2B5EF4-FFF2-40B4-BE49-F238E27FC236}">
                <a16:creationId xmlns:a16="http://schemas.microsoft.com/office/drawing/2014/main" id="{F3755FC6-0C41-4F3F-8242-5783704FA6F4}"/>
              </a:ext>
            </a:extLst>
          </p:cNvPr>
          <p:cNvSpPr>
            <a:spLocks noGrp="1"/>
          </p:cNvSpPr>
          <p:nvPr>
            <p:ph idx="4294967295"/>
          </p:nvPr>
        </p:nvSpPr>
        <p:spPr>
          <a:xfrm>
            <a:off x="768096" y="1690689"/>
            <a:ext cx="7290055" cy="4618671"/>
          </a:xfrm>
        </p:spPr>
        <p:txBody>
          <a:bodyPr>
            <a:normAutofit fontScale="92500"/>
          </a:bodyPr>
          <a:lstStyle/>
          <a:p>
            <a:r>
              <a:rPr lang="en-US" sz="2400" dirty="0"/>
              <a:t>Data in tables are stored by column instead of by row</a:t>
            </a:r>
          </a:p>
          <a:p>
            <a:pPr lvl="1"/>
            <a:r>
              <a:rPr lang="en-US" dirty="0"/>
              <a:t>Storage not wasted on null values</a:t>
            </a:r>
          </a:p>
          <a:p>
            <a:pPr lvl="1"/>
            <a:r>
              <a:rPr lang="en-US" dirty="0"/>
              <a:t>Fast operations on columns such as aggregation of data</a:t>
            </a:r>
          </a:p>
          <a:p>
            <a:pPr lvl="1"/>
            <a:r>
              <a:rPr lang="en-US" dirty="0"/>
              <a:t>Scales horizontally</a:t>
            </a:r>
          </a:p>
          <a:p>
            <a:r>
              <a:rPr lang="en-US" sz="2400" dirty="0"/>
              <a:t>Use cases </a:t>
            </a:r>
          </a:p>
          <a:p>
            <a:pPr lvl="1"/>
            <a:r>
              <a:rPr lang="en-US" dirty="0"/>
              <a:t>Data analytics, big data sets</a:t>
            </a:r>
          </a:p>
          <a:p>
            <a:pPr lvl="1"/>
            <a:r>
              <a:rPr lang="en-US" dirty="0"/>
              <a:t>Timeseries data</a:t>
            </a:r>
          </a:p>
          <a:p>
            <a:r>
              <a:rPr lang="en-US" sz="2400" dirty="0"/>
              <a:t>Challenges</a:t>
            </a:r>
          </a:p>
          <a:p>
            <a:pPr lvl="1"/>
            <a:r>
              <a:rPr lang="en-US" dirty="0"/>
              <a:t>Key design is not trivial</a:t>
            </a:r>
          </a:p>
          <a:p>
            <a:pPr lvl="1"/>
            <a:r>
              <a:rPr lang="en-US" dirty="0"/>
              <a:t>Need to split data according to how it will be queried</a:t>
            </a:r>
          </a:p>
          <a:p>
            <a:r>
              <a:rPr lang="en-US" sz="2400" dirty="0"/>
              <a:t>Products</a:t>
            </a:r>
          </a:p>
          <a:p>
            <a:pPr lvl="1"/>
            <a:r>
              <a:rPr lang="en-US" dirty="0"/>
              <a:t>HBase, Cassandra, MemSQL</a:t>
            </a:r>
          </a:p>
        </p:txBody>
      </p:sp>
    </p:spTree>
    <p:extLst>
      <p:ext uri="{BB962C8B-B14F-4D97-AF65-F5344CB8AC3E}">
        <p14:creationId xmlns:p14="http://schemas.microsoft.com/office/powerpoint/2010/main" val="1814681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FB0B-FDEB-4918-9B1C-27F436D1DE9C}"/>
              </a:ext>
            </a:extLst>
          </p:cNvPr>
          <p:cNvSpPr>
            <a:spLocks noGrp="1"/>
          </p:cNvSpPr>
          <p:nvPr>
            <p:ph type="title"/>
          </p:nvPr>
        </p:nvSpPr>
        <p:spPr/>
        <p:txBody>
          <a:bodyPr/>
          <a:lstStyle/>
          <a:p>
            <a:r>
              <a:rPr lang="en-US" dirty="0"/>
              <a:t>Document Stores</a:t>
            </a:r>
          </a:p>
        </p:txBody>
      </p:sp>
      <p:sp>
        <p:nvSpPr>
          <p:cNvPr id="3" name="Content Placeholder 2">
            <a:extLst>
              <a:ext uri="{FF2B5EF4-FFF2-40B4-BE49-F238E27FC236}">
                <a16:creationId xmlns:a16="http://schemas.microsoft.com/office/drawing/2014/main" id="{F3755FC6-0C41-4F3F-8242-5783704FA6F4}"/>
              </a:ext>
            </a:extLst>
          </p:cNvPr>
          <p:cNvSpPr>
            <a:spLocks noGrp="1"/>
          </p:cNvSpPr>
          <p:nvPr>
            <p:ph idx="4294967295"/>
          </p:nvPr>
        </p:nvSpPr>
        <p:spPr>
          <a:xfrm>
            <a:off x="768096" y="1608992"/>
            <a:ext cx="7290055" cy="4700368"/>
          </a:xfrm>
        </p:spPr>
        <p:txBody>
          <a:bodyPr>
            <a:normAutofit fontScale="92500" lnSpcReduction="10000"/>
          </a:bodyPr>
          <a:lstStyle/>
          <a:p>
            <a:r>
              <a:rPr lang="en-US" sz="2400" dirty="0"/>
              <a:t>Nested structures of hashes and their corresponding values</a:t>
            </a:r>
          </a:p>
          <a:p>
            <a:pPr lvl="1"/>
            <a:r>
              <a:rPr lang="en-US" dirty="0"/>
              <a:t>Very flexible schema</a:t>
            </a:r>
          </a:p>
          <a:p>
            <a:pPr lvl="1"/>
            <a:r>
              <a:rPr lang="en-US" dirty="0"/>
              <a:t>No need to normalize</a:t>
            </a:r>
          </a:p>
          <a:p>
            <a:r>
              <a:rPr lang="en-US" sz="2400" dirty="0"/>
              <a:t>Use cases </a:t>
            </a:r>
          </a:p>
          <a:p>
            <a:pPr lvl="1"/>
            <a:r>
              <a:rPr lang="en-US" dirty="0"/>
              <a:t>Applications where the schema is likely to change</a:t>
            </a:r>
          </a:p>
          <a:p>
            <a:pPr lvl="1"/>
            <a:r>
              <a:rPr lang="en-US" dirty="0"/>
              <a:t>When you don’t need the flexible query of relational, but need better performance</a:t>
            </a:r>
          </a:p>
          <a:p>
            <a:r>
              <a:rPr lang="en-US" sz="2400" dirty="0"/>
              <a:t>Challenges</a:t>
            </a:r>
          </a:p>
          <a:p>
            <a:pPr lvl="1"/>
            <a:r>
              <a:rPr lang="en-US" dirty="0"/>
              <a:t>Complex queries with joins are slow</a:t>
            </a:r>
          </a:p>
          <a:p>
            <a:pPr lvl="1"/>
            <a:r>
              <a:rPr lang="en-US" dirty="0"/>
              <a:t>Documents which reference themselves and other circular dependencies</a:t>
            </a:r>
          </a:p>
          <a:p>
            <a:r>
              <a:rPr lang="en-US" sz="2400" dirty="0"/>
              <a:t>Products</a:t>
            </a:r>
          </a:p>
          <a:p>
            <a:pPr lvl="1"/>
            <a:r>
              <a:rPr lang="en-US" dirty="0"/>
              <a:t>MongoDB, CouchDB, RavenDB</a:t>
            </a:r>
          </a:p>
        </p:txBody>
      </p:sp>
    </p:spTree>
    <p:extLst>
      <p:ext uri="{BB962C8B-B14F-4D97-AF65-F5344CB8AC3E}">
        <p14:creationId xmlns:p14="http://schemas.microsoft.com/office/powerpoint/2010/main" val="1753617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FB0B-FDEB-4918-9B1C-27F436D1DE9C}"/>
              </a:ext>
            </a:extLst>
          </p:cNvPr>
          <p:cNvSpPr>
            <a:spLocks noGrp="1"/>
          </p:cNvSpPr>
          <p:nvPr>
            <p:ph type="title"/>
          </p:nvPr>
        </p:nvSpPr>
        <p:spPr/>
        <p:txBody>
          <a:bodyPr/>
          <a:lstStyle/>
          <a:p>
            <a:r>
              <a:rPr lang="en-US" dirty="0"/>
              <a:t>Graph Data Stores</a:t>
            </a:r>
          </a:p>
        </p:txBody>
      </p:sp>
      <p:sp>
        <p:nvSpPr>
          <p:cNvPr id="3" name="Content Placeholder 2">
            <a:extLst>
              <a:ext uri="{FF2B5EF4-FFF2-40B4-BE49-F238E27FC236}">
                <a16:creationId xmlns:a16="http://schemas.microsoft.com/office/drawing/2014/main" id="{F3755FC6-0C41-4F3F-8242-5783704FA6F4}"/>
              </a:ext>
            </a:extLst>
          </p:cNvPr>
          <p:cNvSpPr>
            <a:spLocks noGrp="1"/>
          </p:cNvSpPr>
          <p:nvPr>
            <p:ph idx="4294967295"/>
          </p:nvPr>
        </p:nvSpPr>
        <p:spPr>
          <a:xfrm>
            <a:off x="768096" y="1820008"/>
            <a:ext cx="7290055" cy="4489352"/>
          </a:xfrm>
        </p:spPr>
        <p:txBody>
          <a:bodyPr>
            <a:normAutofit lnSpcReduction="10000"/>
          </a:bodyPr>
          <a:lstStyle/>
          <a:p>
            <a:r>
              <a:rPr lang="en-US" dirty="0"/>
              <a:t>Nodes and edges</a:t>
            </a:r>
          </a:p>
          <a:p>
            <a:pPr lvl="1"/>
            <a:r>
              <a:rPr lang="en-US" dirty="0"/>
              <a:t>Good fit for highly interconnected data</a:t>
            </a:r>
          </a:p>
          <a:p>
            <a:pPr lvl="1"/>
            <a:r>
              <a:rPr lang="en-US" dirty="0"/>
              <a:t>Allows for explicit relationships among data items</a:t>
            </a:r>
          </a:p>
          <a:p>
            <a:pPr lvl="1"/>
            <a:r>
              <a:rPr lang="en-US" dirty="0"/>
              <a:t>Based on Graph theory</a:t>
            </a:r>
          </a:p>
          <a:p>
            <a:r>
              <a:rPr lang="en-US" dirty="0"/>
              <a:t>Use cases </a:t>
            </a:r>
          </a:p>
          <a:p>
            <a:pPr lvl="1"/>
            <a:r>
              <a:rPr lang="en-US" dirty="0"/>
              <a:t>When your data look like a graph or hierarchy</a:t>
            </a:r>
          </a:p>
          <a:p>
            <a:r>
              <a:rPr lang="en-US" dirty="0"/>
              <a:t>Challenges</a:t>
            </a:r>
          </a:p>
          <a:p>
            <a:pPr lvl="1"/>
            <a:r>
              <a:rPr lang="en-US" dirty="0"/>
              <a:t>Does not scale well horizontally</a:t>
            </a:r>
          </a:p>
          <a:p>
            <a:pPr lvl="1"/>
            <a:r>
              <a:rPr lang="en-US" dirty="0"/>
              <a:t>Very specific use cases—know when to use it!</a:t>
            </a:r>
          </a:p>
          <a:p>
            <a:r>
              <a:rPr lang="en-US" dirty="0"/>
              <a:t>Products</a:t>
            </a:r>
          </a:p>
          <a:p>
            <a:pPr lvl="1"/>
            <a:r>
              <a:rPr lang="en-US" dirty="0"/>
              <a:t>Neo4j, SQL Server Graph Tables</a:t>
            </a:r>
          </a:p>
        </p:txBody>
      </p:sp>
    </p:spTree>
    <p:extLst>
      <p:ext uri="{BB962C8B-B14F-4D97-AF65-F5344CB8AC3E}">
        <p14:creationId xmlns:p14="http://schemas.microsoft.com/office/powerpoint/2010/main" val="202998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4565-F3BA-4917-A0EA-403B0910FC3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39A4101-0993-47E4-ACFB-B7FD3DFCF9AB}"/>
              </a:ext>
            </a:extLst>
          </p:cNvPr>
          <p:cNvSpPr>
            <a:spLocks noGrp="1"/>
          </p:cNvSpPr>
          <p:nvPr>
            <p:ph idx="1"/>
          </p:nvPr>
        </p:nvSpPr>
        <p:spPr/>
        <p:txBody>
          <a:bodyPr/>
          <a:lstStyle/>
          <a:p>
            <a:r>
              <a:rPr lang="en-US" dirty="0"/>
              <a:t>Data</a:t>
            </a:r>
          </a:p>
          <a:p>
            <a:r>
              <a:rPr lang="en-US" dirty="0"/>
              <a:t>Databases</a:t>
            </a:r>
          </a:p>
          <a:p>
            <a:r>
              <a:rPr lang="en-US" dirty="0"/>
              <a:t>Backup</a:t>
            </a:r>
          </a:p>
        </p:txBody>
      </p:sp>
    </p:spTree>
    <p:extLst>
      <p:ext uri="{BB962C8B-B14F-4D97-AF65-F5344CB8AC3E}">
        <p14:creationId xmlns:p14="http://schemas.microsoft.com/office/powerpoint/2010/main" val="1936049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A246B-533C-4828-9BE7-D89F1A153DB8}"/>
              </a:ext>
            </a:extLst>
          </p:cNvPr>
          <p:cNvSpPr>
            <a:spLocks noGrp="1"/>
          </p:cNvSpPr>
          <p:nvPr>
            <p:ph type="title"/>
          </p:nvPr>
        </p:nvSpPr>
        <p:spPr/>
        <p:txBody>
          <a:bodyPr>
            <a:normAutofit fontScale="90000"/>
          </a:bodyPr>
          <a:lstStyle/>
          <a:p>
            <a:r>
              <a:rPr lang="en-US" sz="3200" dirty="0"/>
              <a:t>When You Treat Every Data Problem Like a Nail, </a:t>
            </a:r>
            <a:br>
              <a:rPr lang="en-US" sz="3200" dirty="0"/>
            </a:br>
            <a:r>
              <a:rPr lang="en-US" sz="3200" dirty="0"/>
              <a:t>The Same Database System Becomes a Hammer</a:t>
            </a:r>
          </a:p>
        </p:txBody>
      </p:sp>
      <p:pic>
        <p:nvPicPr>
          <p:cNvPr id="2050" name="Picture 2" descr="Image result for hammer nail">
            <a:extLst>
              <a:ext uri="{FF2B5EF4-FFF2-40B4-BE49-F238E27FC236}">
                <a16:creationId xmlns:a16="http://schemas.microsoft.com/office/drawing/2014/main" id="{4A1A9331-2FCA-48C7-BEC6-2D81D35047BC}"/>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1731433" y="2286000"/>
            <a:ext cx="5363633" cy="4022725"/>
          </a:xfrm>
        </p:spPr>
      </p:pic>
    </p:spTree>
    <p:extLst>
      <p:ext uri="{BB962C8B-B14F-4D97-AF65-F5344CB8AC3E}">
        <p14:creationId xmlns:p14="http://schemas.microsoft.com/office/powerpoint/2010/main" val="170605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9C99-B021-4B37-9F8A-FED355611B66}"/>
              </a:ext>
            </a:extLst>
          </p:cNvPr>
          <p:cNvSpPr>
            <a:spLocks noGrp="1"/>
          </p:cNvSpPr>
          <p:nvPr>
            <p:ph type="title"/>
          </p:nvPr>
        </p:nvSpPr>
        <p:spPr/>
        <p:txBody>
          <a:bodyPr/>
          <a:lstStyle/>
          <a:p>
            <a:r>
              <a:rPr lang="en-US" dirty="0"/>
              <a:t>One Size Does Not Fit All</a:t>
            </a:r>
          </a:p>
        </p:txBody>
      </p:sp>
      <p:sp>
        <p:nvSpPr>
          <p:cNvPr id="3" name="Content Placeholder 2">
            <a:extLst>
              <a:ext uri="{FF2B5EF4-FFF2-40B4-BE49-F238E27FC236}">
                <a16:creationId xmlns:a16="http://schemas.microsoft.com/office/drawing/2014/main" id="{9851D25C-3C1C-4BB9-95CC-43E92B3A5429}"/>
              </a:ext>
            </a:extLst>
          </p:cNvPr>
          <p:cNvSpPr>
            <a:spLocks noGrp="1"/>
          </p:cNvSpPr>
          <p:nvPr>
            <p:ph idx="4294967295"/>
          </p:nvPr>
        </p:nvSpPr>
        <p:spPr>
          <a:xfrm>
            <a:off x="768096" y="1776046"/>
            <a:ext cx="7290055" cy="4533314"/>
          </a:xfrm>
        </p:spPr>
        <p:txBody>
          <a:bodyPr>
            <a:normAutofit lnSpcReduction="10000"/>
          </a:bodyPr>
          <a:lstStyle/>
          <a:p>
            <a:r>
              <a:rPr lang="en-US" dirty="0"/>
              <a:t>There is no one database management system that can handle the complexity and variety of data found today. </a:t>
            </a:r>
          </a:p>
          <a:p>
            <a:r>
              <a:rPr lang="en-US" dirty="0"/>
              <a:t>This is why different systems exist to manage different types of data that vary in:</a:t>
            </a:r>
          </a:p>
          <a:p>
            <a:pPr lvl="1"/>
            <a:r>
              <a:rPr lang="en-US" dirty="0"/>
              <a:t>Structure</a:t>
            </a:r>
          </a:p>
          <a:p>
            <a:pPr lvl="1"/>
            <a:r>
              <a:rPr lang="en-US" dirty="0"/>
              <a:t>Size</a:t>
            </a:r>
          </a:p>
          <a:p>
            <a:pPr lvl="1"/>
            <a:r>
              <a:rPr lang="en-US" dirty="0"/>
              <a:t>Rate of change</a:t>
            </a:r>
          </a:p>
          <a:p>
            <a:r>
              <a:rPr lang="en-US" dirty="0"/>
              <a:t>We’ve learned the hard way that not all data problems are nails, and there is more than just the hammer.</a:t>
            </a:r>
          </a:p>
        </p:txBody>
      </p:sp>
    </p:spTree>
    <p:extLst>
      <p:ext uri="{BB962C8B-B14F-4D97-AF65-F5344CB8AC3E}">
        <p14:creationId xmlns:p14="http://schemas.microsoft.com/office/powerpoint/2010/main" val="1166418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F6486-F1AB-4F0A-83F5-33126999E860}"/>
              </a:ext>
            </a:extLst>
          </p:cNvPr>
          <p:cNvSpPr>
            <a:spLocks noGrp="1"/>
          </p:cNvSpPr>
          <p:nvPr>
            <p:ph type="title"/>
          </p:nvPr>
        </p:nvSpPr>
        <p:spPr/>
        <p:txBody>
          <a:bodyPr/>
          <a:lstStyle/>
          <a:p>
            <a:r>
              <a:rPr lang="en-US" dirty="0"/>
              <a:t>So How Do You Choose?</a:t>
            </a:r>
          </a:p>
        </p:txBody>
      </p:sp>
      <p:sp>
        <p:nvSpPr>
          <p:cNvPr id="3" name="Content Placeholder 2">
            <a:extLst>
              <a:ext uri="{FF2B5EF4-FFF2-40B4-BE49-F238E27FC236}">
                <a16:creationId xmlns:a16="http://schemas.microsoft.com/office/drawing/2014/main" id="{E865BF12-B6AB-4AE6-B883-BC7B3CF88AA3}"/>
              </a:ext>
            </a:extLst>
          </p:cNvPr>
          <p:cNvSpPr>
            <a:spLocks noGrp="1"/>
          </p:cNvSpPr>
          <p:nvPr>
            <p:ph idx="4294967295"/>
          </p:nvPr>
        </p:nvSpPr>
        <p:spPr>
          <a:xfrm>
            <a:off x="768096" y="1828800"/>
            <a:ext cx="7290055" cy="4480560"/>
          </a:xfrm>
        </p:spPr>
        <p:txBody>
          <a:bodyPr/>
          <a:lstStyle/>
          <a:p>
            <a:r>
              <a:rPr lang="en-US" dirty="0"/>
              <a:t>What type of data model is it? Graph? Timeseries? Real-time? Historical?</a:t>
            </a:r>
          </a:p>
          <a:p>
            <a:r>
              <a:rPr lang="en-US" dirty="0"/>
              <a:t>Do you need a schema (structure)? Does it require schema on write or on read?</a:t>
            </a:r>
          </a:p>
          <a:p>
            <a:r>
              <a:rPr lang="en-US" dirty="0"/>
              <a:t>Would you benefit from integrity constraints, or do you need to guarantee writes?</a:t>
            </a:r>
          </a:p>
          <a:p>
            <a:r>
              <a:rPr lang="en-US" dirty="0"/>
              <a:t>Do you have cross-cutting query concerns?</a:t>
            </a:r>
          </a:p>
          <a:p>
            <a:r>
              <a:rPr lang="en-US" dirty="0"/>
              <a:t>Do you need to scale out?</a:t>
            </a:r>
          </a:p>
        </p:txBody>
      </p:sp>
    </p:spTree>
    <p:extLst>
      <p:ext uri="{BB962C8B-B14F-4D97-AF65-F5344CB8AC3E}">
        <p14:creationId xmlns:p14="http://schemas.microsoft.com/office/powerpoint/2010/main" val="2591054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EFFD-64E5-4617-B1A9-F89958EEFCC3}"/>
              </a:ext>
            </a:extLst>
          </p:cNvPr>
          <p:cNvSpPr>
            <a:spLocks noGrp="1"/>
          </p:cNvSpPr>
          <p:nvPr>
            <p:ph type="title"/>
          </p:nvPr>
        </p:nvSpPr>
        <p:spPr/>
        <p:txBody>
          <a:bodyPr/>
          <a:lstStyle/>
          <a:p>
            <a:r>
              <a:rPr lang="en-US" dirty="0"/>
              <a:t>Don’t Settle for One—</a:t>
            </a:r>
            <a:br>
              <a:rPr lang="en-US" dirty="0"/>
            </a:br>
            <a:r>
              <a:rPr lang="en-US" dirty="0"/>
              <a:t>Polyglot Persistence!</a:t>
            </a:r>
          </a:p>
        </p:txBody>
      </p:sp>
      <p:sp>
        <p:nvSpPr>
          <p:cNvPr id="3" name="Content Placeholder 2">
            <a:extLst>
              <a:ext uri="{FF2B5EF4-FFF2-40B4-BE49-F238E27FC236}">
                <a16:creationId xmlns:a16="http://schemas.microsoft.com/office/drawing/2014/main" id="{03274E27-3615-478B-A6CE-83C0F1E6B01F}"/>
              </a:ext>
            </a:extLst>
          </p:cNvPr>
          <p:cNvSpPr>
            <a:spLocks noGrp="1"/>
          </p:cNvSpPr>
          <p:nvPr>
            <p:ph idx="4294967295"/>
          </p:nvPr>
        </p:nvSpPr>
        <p:spPr>
          <a:xfrm>
            <a:off x="768096" y="1890347"/>
            <a:ext cx="7290055" cy="4419014"/>
          </a:xfrm>
        </p:spPr>
        <p:txBody>
          <a:bodyPr>
            <a:normAutofit fontScale="92500" lnSpcReduction="10000"/>
          </a:bodyPr>
          <a:lstStyle/>
          <a:p>
            <a:pPr marL="0" indent="0">
              <a:buNone/>
            </a:pPr>
            <a:r>
              <a:rPr lang="en-US" dirty="0"/>
              <a:t>Today’s enterprises have many databases:</a:t>
            </a:r>
          </a:p>
          <a:p>
            <a:r>
              <a:rPr lang="en-US" dirty="0"/>
              <a:t>Product catalog and blog in MongoDB</a:t>
            </a:r>
          </a:p>
          <a:p>
            <a:r>
              <a:rPr lang="en-US" dirty="0"/>
              <a:t>Redis for your shopping cart and web page cache</a:t>
            </a:r>
          </a:p>
          <a:p>
            <a:r>
              <a:rPr lang="en-US" dirty="0"/>
              <a:t>Cassandra for audit and activity logs</a:t>
            </a:r>
          </a:p>
          <a:p>
            <a:r>
              <a:rPr lang="en-US" dirty="0"/>
              <a:t>MySQL for order processing and payments</a:t>
            </a:r>
          </a:p>
          <a:p>
            <a:r>
              <a:rPr lang="en-US" dirty="0"/>
              <a:t>Hadoop for data analytics</a:t>
            </a:r>
          </a:p>
          <a:p>
            <a:r>
              <a:rPr lang="en-US" dirty="0"/>
              <a:t>Neo4j for your social graph</a:t>
            </a:r>
          </a:p>
          <a:p>
            <a:endParaRPr lang="en-US" dirty="0"/>
          </a:p>
          <a:p>
            <a:r>
              <a:rPr lang="en-US" dirty="0"/>
              <a:t>Hammer. Nail. Screwdriver. Screw. Use the right tool for the job!</a:t>
            </a:r>
          </a:p>
        </p:txBody>
      </p:sp>
    </p:spTree>
    <p:extLst>
      <p:ext uri="{BB962C8B-B14F-4D97-AF65-F5344CB8AC3E}">
        <p14:creationId xmlns:p14="http://schemas.microsoft.com/office/powerpoint/2010/main" val="727387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34F3F5-0BEE-4455-8395-8C7D09ED2639}"/>
              </a:ext>
            </a:extLst>
          </p:cNvPr>
          <p:cNvSpPr>
            <a:spLocks noGrp="1"/>
          </p:cNvSpPr>
          <p:nvPr>
            <p:ph type="title"/>
          </p:nvPr>
        </p:nvSpPr>
        <p:spPr/>
        <p:txBody>
          <a:bodyPr/>
          <a:lstStyle/>
          <a:p>
            <a:r>
              <a:rPr lang="en-US" dirty="0"/>
              <a:t>Polyglot Persistence</a:t>
            </a:r>
          </a:p>
        </p:txBody>
      </p:sp>
      <p:sp>
        <p:nvSpPr>
          <p:cNvPr id="7" name="Text Placeholder 6">
            <a:extLst>
              <a:ext uri="{FF2B5EF4-FFF2-40B4-BE49-F238E27FC236}">
                <a16:creationId xmlns:a16="http://schemas.microsoft.com/office/drawing/2014/main" id="{9C0242B7-27E1-4B48-AA63-90D413C62D0F}"/>
              </a:ext>
            </a:extLst>
          </p:cNvPr>
          <p:cNvSpPr>
            <a:spLocks noGrp="1"/>
          </p:cNvSpPr>
          <p:nvPr>
            <p:ph type="body" idx="1"/>
          </p:nvPr>
        </p:nvSpPr>
        <p:spPr/>
        <p:txBody>
          <a:bodyPr/>
          <a:lstStyle/>
          <a:p>
            <a:r>
              <a:rPr lang="en-US" b="1" dirty="0"/>
              <a:t>Pros</a:t>
            </a:r>
          </a:p>
        </p:txBody>
      </p:sp>
      <p:sp>
        <p:nvSpPr>
          <p:cNvPr id="8" name="Text Placeholder 7">
            <a:extLst>
              <a:ext uri="{FF2B5EF4-FFF2-40B4-BE49-F238E27FC236}">
                <a16:creationId xmlns:a16="http://schemas.microsoft.com/office/drawing/2014/main" id="{7DE03870-0AA3-4A52-82C1-3C415A0DE6FC}"/>
              </a:ext>
            </a:extLst>
          </p:cNvPr>
          <p:cNvSpPr>
            <a:spLocks noGrp="1"/>
          </p:cNvSpPr>
          <p:nvPr>
            <p:ph type="body" sz="quarter" idx="3"/>
          </p:nvPr>
        </p:nvSpPr>
        <p:spPr/>
        <p:txBody>
          <a:bodyPr/>
          <a:lstStyle/>
          <a:p>
            <a:r>
              <a:rPr lang="en-US" b="1" dirty="0"/>
              <a:t>Cons</a:t>
            </a:r>
          </a:p>
        </p:txBody>
      </p:sp>
      <p:sp>
        <p:nvSpPr>
          <p:cNvPr id="9" name="Content Placeholder 8">
            <a:extLst>
              <a:ext uri="{FF2B5EF4-FFF2-40B4-BE49-F238E27FC236}">
                <a16:creationId xmlns:a16="http://schemas.microsoft.com/office/drawing/2014/main" id="{0619925F-74FB-43DE-AC4F-B522B2DB150F}"/>
              </a:ext>
            </a:extLst>
          </p:cNvPr>
          <p:cNvSpPr>
            <a:spLocks noGrp="1"/>
          </p:cNvSpPr>
          <p:nvPr>
            <p:ph sz="half" idx="4294967295"/>
          </p:nvPr>
        </p:nvSpPr>
        <p:spPr>
          <a:xfrm>
            <a:off x="768096" y="3093224"/>
            <a:ext cx="3566160" cy="3250944"/>
          </a:xfrm>
        </p:spPr>
        <p:txBody>
          <a:bodyPr/>
          <a:lstStyle/>
          <a:p>
            <a:r>
              <a:rPr lang="en-US" sz="2000" dirty="0"/>
              <a:t>There is better performance and scalability.</a:t>
            </a:r>
          </a:p>
          <a:p>
            <a:r>
              <a:rPr lang="en-US" sz="2000" dirty="0"/>
              <a:t>It is cloud friendly in today’s world of microservices.</a:t>
            </a:r>
          </a:p>
          <a:p>
            <a:r>
              <a:rPr lang="en-US" sz="2000" dirty="0"/>
              <a:t>Using the best tool for the job! Stop forcing that square peg into that round hole!</a:t>
            </a:r>
          </a:p>
        </p:txBody>
      </p:sp>
      <p:sp>
        <p:nvSpPr>
          <p:cNvPr id="10" name="Content Placeholder 9">
            <a:extLst>
              <a:ext uri="{FF2B5EF4-FFF2-40B4-BE49-F238E27FC236}">
                <a16:creationId xmlns:a16="http://schemas.microsoft.com/office/drawing/2014/main" id="{F7C89A59-29FD-48E6-89C7-6B0205D2D360}"/>
              </a:ext>
            </a:extLst>
          </p:cNvPr>
          <p:cNvSpPr>
            <a:spLocks noGrp="1"/>
          </p:cNvSpPr>
          <p:nvPr>
            <p:ph sz="half" idx="4294967295"/>
          </p:nvPr>
        </p:nvSpPr>
        <p:spPr>
          <a:xfrm>
            <a:off x="4493166" y="3093224"/>
            <a:ext cx="3566160" cy="3250944"/>
          </a:xfrm>
        </p:spPr>
        <p:txBody>
          <a:bodyPr/>
          <a:lstStyle/>
          <a:p>
            <a:r>
              <a:rPr lang="en-US" sz="2000" dirty="0"/>
              <a:t>No interoperability: You must connect the databases together.</a:t>
            </a:r>
          </a:p>
          <a:p>
            <a:r>
              <a:rPr lang="en-US" sz="2000" dirty="0"/>
              <a:t>You must decide where data should be stored.</a:t>
            </a:r>
          </a:p>
          <a:p>
            <a:r>
              <a:rPr lang="en-US" sz="2000" dirty="0"/>
              <a:t>There is increased complexity and administrative burden.</a:t>
            </a:r>
          </a:p>
        </p:txBody>
      </p:sp>
    </p:spTree>
    <p:extLst>
      <p:ext uri="{BB962C8B-B14F-4D97-AF65-F5344CB8AC3E}">
        <p14:creationId xmlns:p14="http://schemas.microsoft.com/office/powerpoint/2010/main" val="3625473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219D6E-D171-451B-857C-68B2F9CE0F58}"/>
              </a:ext>
            </a:extLst>
          </p:cNvPr>
          <p:cNvSpPr>
            <a:spLocks noGrp="1"/>
          </p:cNvSpPr>
          <p:nvPr>
            <p:ph type="title"/>
          </p:nvPr>
        </p:nvSpPr>
        <p:spPr/>
        <p:txBody>
          <a:bodyPr/>
          <a:lstStyle/>
          <a:p>
            <a:r>
              <a:rPr lang="en-US" dirty="0"/>
              <a:t>Databases and Scalability</a:t>
            </a:r>
          </a:p>
        </p:txBody>
      </p:sp>
      <p:sp>
        <p:nvSpPr>
          <p:cNvPr id="8" name="Text Placeholder 7">
            <a:extLst>
              <a:ext uri="{FF2B5EF4-FFF2-40B4-BE49-F238E27FC236}">
                <a16:creationId xmlns:a16="http://schemas.microsoft.com/office/drawing/2014/main" id="{5BEFFC5B-4D64-4E51-9259-FB0B5B3A14C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29570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8D0C-70B1-44C3-816E-7CAC68E5B5C6}"/>
              </a:ext>
            </a:extLst>
          </p:cNvPr>
          <p:cNvSpPr>
            <a:spLocks noGrp="1"/>
          </p:cNvSpPr>
          <p:nvPr>
            <p:ph type="title"/>
          </p:nvPr>
        </p:nvSpPr>
        <p:spPr/>
        <p:txBody>
          <a:bodyPr/>
          <a:lstStyle/>
          <a:p>
            <a:r>
              <a:rPr lang="en-US" dirty="0"/>
              <a:t>DBMS Scaling: Up vs. Out</a:t>
            </a:r>
            <a:endParaRPr lang="en-IN" dirty="0"/>
          </a:p>
        </p:txBody>
      </p:sp>
      <p:sp>
        <p:nvSpPr>
          <p:cNvPr id="3" name="Text Placeholder 2">
            <a:extLst>
              <a:ext uri="{FF2B5EF4-FFF2-40B4-BE49-F238E27FC236}">
                <a16:creationId xmlns:a16="http://schemas.microsoft.com/office/drawing/2014/main" id="{A6D4D80D-72F6-4F75-91B4-5919D75CCCF9}"/>
              </a:ext>
            </a:extLst>
          </p:cNvPr>
          <p:cNvSpPr>
            <a:spLocks noGrp="1"/>
          </p:cNvSpPr>
          <p:nvPr>
            <p:ph type="body" idx="1"/>
          </p:nvPr>
        </p:nvSpPr>
        <p:spPr/>
        <p:txBody>
          <a:bodyPr/>
          <a:lstStyle/>
          <a:p>
            <a:r>
              <a:rPr lang="en-US" dirty="0"/>
              <a:t>Vertical “Scale Up”</a:t>
            </a:r>
          </a:p>
        </p:txBody>
      </p:sp>
      <p:sp>
        <p:nvSpPr>
          <p:cNvPr id="4" name="Text Placeholder 3">
            <a:extLst>
              <a:ext uri="{FF2B5EF4-FFF2-40B4-BE49-F238E27FC236}">
                <a16:creationId xmlns:a16="http://schemas.microsoft.com/office/drawing/2014/main" id="{BC671BB7-B317-4791-B77F-DB18E8950EFE}"/>
              </a:ext>
            </a:extLst>
          </p:cNvPr>
          <p:cNvSpPr>
            <a:spLocks noGrp="1"/>
          </p:cNvSpPr>
          <p:nvPr>
            <p:ph type="body" sz="quarter" idx="3"/>
          </p:nvPr>
        </p:nvSpPr>
        <p:spPr/>
        <p:txBody>
          <a:bodyPr/>
          <a:lstStyle/>
          <a:p>
            <a:r>
              <a:rPr lang="en-US" dirty="0"/>
              <a:t>Horizontal “Scale Out”</a:t>
            </a:r>
          </a:p>
        </p:txBody>
      </p:sp>
      <p:sp>
        <p:nvSpPr>
          <p:cNvPr id="7" name="Content Placeholder 6">
            <a:extLst>
              <a:ext uri="{FF2B5EF4-FFF2-40B4-BE49-F238E27FC236}">
                <a16:creationId xmlns:a16="http://schemas.microsoft.com/office/drawing/2014/main" id="{222878CF-A318-49ED-B9C8-903DF8106236}"/>
              </a:ext>
            </a:extLst>
          </p:cNvPr>
          <p:cNvSpPr>
            <a:spLocks noGrp="1"/>
          </p:cNvSpPr>
          <p:nvPr>
            <p:ph sz="half" idx="4294967295"/>
          </p:nvPr>
        </p:nvSpPr>
        <p:spPr>
          <a:xfrm>
            <a:off x="768096" y="3083797"/>
            <a:ext cx="3566160" cy="1792110"/>
          </a:xfrm>
        </p:spPr>
        <p:txBody>
          <a:bodyPr/>
          <a:lstStyle/>
          <a:p>
            <a:r>
              <a:rPr lang="en-US" sz="2000" dirty="0"/>
              <a:t>Add more resources to an existing system running the service</a:t>
            </a:r>
          </a:p>
          <a:p>
            <a:r>
              <a:rPr lang="en-US" sz="2000" dirty="0"/>
              <a:t>Easier, but limited scale</a:t>
            </a:r>
          </a:p>
          <a:p>
            <a:r>
              <a:rPr lang="en-US" sz="2000" dirty="0"/>
              <a:t>Single point of failure</a:t>
            </a:r>
            <a:endParaRPr lang="en-IN" sz="2000" dirty="0"/>
          </a:p>
        </p:txBody>
      </p:sp>
      <p:sp>
        <p:nvSpPr>
          <p:cNvPr id="8" name="Content Placeholder 7">
            <a:extLst>
              <a:ext uri="{FF2B5EF4-FFF2-40B4-BE49-F238E27FC236}">
                <a16:creationId xmlns:a16="http://schemas.microsoft.com/office/drawing/2014/main" id="{E35D0B6F-6A8F-4F01-89CF-A6B5C29C4EBA}"/>
              </a:ext>
            </a:extLst>
          </p:cNvPr>
          <p:cNvSpPr>
            <a:spLocks noGrp="1"/>
          </p:cNvSpPr>
          <p:nvPr>
            <p:ph sz="half" idx="4294967295"/>
          </p:nvPr>
        </p:nvSpPr>
        <p:spPr>
          <a:xfrm>
            <a:off x="4493166" y="3093224"/>
            <a:ext cx="3566160" cy="1822565"/>
          </a:xfrm>
        </p:spPr>
        <p:txBody>
          <a:bodyPr>
            <a:normAutofit lnSpcReduction="10000"/>
          </a:bodyPr>
          <a:lstStyle/>
          <a:p>
            <a:r>
              <a:rPr lang="en-US" sz="2000" dirty="0"/>
              <a:t>Run the service over multiple systems, and orchestrate communication between them</a:t>
            </a:r>
          </a:p>
          <a:p>
            <a:r>
              <a:rPr lang="en-US" sz="2000" dirty="0"/>
              <a:t>Harder, but massive scale</a:t>
            </a:r>
          </a:p>
          <a:p>
            <a:r>
              <a:rPr lang="en-US" sz="2000" dirty="0"/>
              <a:t>Overhead to manage nodes</a:t>
            </a:r>
          </a:p>
        </p:txBody>
      </p:sp>
      <p:grpSp>
        <p:nvGrpSpPr>
          <p:cNvPr id="9" name="Group 8">
            <a:extLst>
              <a:ext uri="{FF2B5EF4-FFF2-40B4-BE49-F238E27FC236}">
                <a16:creationId xmlns:a16="http://schemas.microsoft.com/office/drawing/2014/main" id="{4E6F55E2-69A4-4934-8648-2FC1025CB617}"/>
              </a:ext>
            </a:extLst>
          </p:cNvPr>
          <p:cNvGrpSpPr/>
          <p:nvPr/>
        </p:nvGrpSpPr>
        <p:grpSpPr>
          <a:xfrm>
            <a:off x="1005994" y="4965070"/>
            <a:ext cx="2491723" cy="1378682"/>
            <a:chOff x="824322" y="4204409"/>
            <a:chExt cx="2491723" cy="1378682"/>
          </a:xfrm>
        </p:grpSpPr>
        <p:pic>
          <p:nvPicPr>
            <p:cNvPr id="10" name="Picture 9">
              <a:extLst>
                <a:ext uri="{FF2B5EF4-FFF2-40B4-BE49-F238E27FC236}">
                  <a16:creationId xmlns:a16="http://schemas.microsoft.com/office/drawing/2014/main" id="{4DDA5F92-9A67-4A13-88A2-EB359A07B5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3735" y="4621924"/>
              <a:ext cx="666962" cy="951209"/>
            </a:xfrm>
            <a:prstGeom prst="rect">
              <a:avLst/>
            </a:prstGeom>
          </p:spPr>
        </p:pic>
        <p:pic>
          <p:nvPicPr>
            <p:cNvPr id="11" name="Picture 10">
              <a:extLst>
                <a:ext uri="{FF2B5EF4-FFF2-40B4-BE49-F238E27FC236}">
                  <a16:creationId xmlns:a16="http://schemas.microsoft.com/office/drawing/2014/main" id="{7CBFBDDC-43C1-4924-A2A3-7C35DBC8A2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2830" y="4252156"/>
              <a:ext cx="933215" cy="1330935"/>
            </a:xfrm>
            <a:prstGeom prst="rect">
              <a:avLst/>
            </a:prstGeom>
          </p:spPr>
        </p:pic>
        <p:pic>
          <p:nvPicPr>
            <p:cNvPr id="12" name="Picture 11">
              <a:extLst>
                <a:ext uri="{FF2B5EF4-FFF2-40B4-BE49-F238E27FC236}">
                  <a16:creationId xmlns:a16="http://schemas.microsoft.com/office/drawing/2014/main" id="{E4B75884-5D97-44E8-B1E5-3EAB6655B2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322" y="4873153"/>
              <a:ext cx="490806" cy="699980"/>
            </a:xfrm>
            <a:prstGeom prst="rect">
              <a:avLst/>
            </a:prstGeom>
          </p:spPr>
        </p:pic>
        <p:sp>
          <p:nvSpPr>
            <p:cNvPr id="13" name="Curved Down Arrow 14">
              <a:extLst>
                <a:ext uri="{FF2B5EF4-FFF2-40B4-BE49-F238E27FC236}">
                  <a16:creationId xmlns:a16="http://schemas.microsoft.com/office/drawing/2014/main" id="{2EDBEB4E-1EF8-4015-AD70-C8637D1A9953}"/>
                </a:ext>
              </a:extLst>
            </p:cNvPr>
            <p:cNvSpPr/>
            <p:nvPr/>
          </p:nvSpPr>
          <p:spPr>
            <a:xfrm rot="20658607">
              <a:off x="1080870" y="4471085"/>
              <a:ext cx="556172" cy="30167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4" name="Curved Down Arrow 15">
              <a:extLst>
                <a:ext uri="{FF2B5EF4-FFF2-40B4-BE49-F238E27FC236}">
                  <a16:creationId xmlns:a16="http://schemas.microsoft.com/office/drawing/2014/main" id="{BEA60E18-FC2A-42DD-8C24-25ED496362DF}"/>
                </a:ext>
              </a:extLst>
            </p:cNvPr>
            <p:cNvSpPr/>
            <p:nvPr/>
          </p:nvSpPr>
          <p:spPr>
            <a:xfrm rot="20658607">
              <a:off x="1932610" y="4204409"/>
              <a:ext cx="556172" cy="30167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grpSp>
      <p:grpSp>
        <p:nvGrpSpPr>
          <p:cNvPr id="15" name="Group 14">
            <a:extLst>
              <a:ext uri="{FF2B5EF4-FFF2-40B4-BE49-F238E27FC236}">
                <a16:creationId xmlns:a16="http://schemas.microsoft.com/office/drawing/2014/main" id="{988DB820-CEA2-42A5-A755-ADDD5D83B6DF}"/>
              </a:ext>
            </a:extLst>
          </p:cNvPr>
          <p:cNvGrpSpPr/>
          <p:nvPr/>
        </p:nvGrpSpPr>
        <p:grpSpPr>
          <a:xfrm>
            <a:off x="4543173" y="5386193"/>
            <a:ext cx="3100385" cy="795046"/>
            <a:chOff x="4823631" y="4652472"/>
            <a:chExt cx="3100385" cy="795046"/>
          </a:xfrm>
        </p:grpSpPr>
        <p:pic>
          <p:nvPicPr>
            <p:cNvPr id="16" name="Picture 15">
              <a:extLst>
                <a:ext uri="{FF2B5EF4-FFF2-40B4-BE49-F238E27FC236}">
                  <a16:creationId xmlns:a16="http://schemas.microsoft.com/office/drawing/2014/main" id="{EE59B1A9-710A-4C6B-83AF-EC36CC8331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3631" y="4747538"/>
              <a:ext cx="490806" cy="699980"/>
            </a:xfrm>
            <a:prstGeom prst="rect">
              <a:avLst/>
            </a:prstGeom>
          </p:spPr>
        </p:pic>
        <p:pic>
          <p:nvPicPr>
            <p:cNvPr id="17" name="Picture 16">
              <a:extLst>
                <a:ext uri="{FF2B5EF4-FFF2-40B4-BE49-F238E27FC236}">
                  <a16:creationId xmlns:a16="http://schemas.microsoft.com/office/drawing/2014/main" id="{D549A3DB-FED1-4ADC-A921-AE08338C55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2482" y="4747538"/>
              <a:ext cx="490806" cy="699980"/>
            </a:xfrm>
            <a:prstGeom prst="rect">
              <a:avLst/>
            </a:prstGeom>
          </p:spPr>
        </p:pic>
        <p:pic>
          <p:nvPicPr>
            <p:cNvPr id="18" name="Picture 17">
              <a:extLst>
                <a:ext uri="{FF2B5EF4-FFF2-40B4-BE49-F238E27FC236}">
                  <a16:creationId xmlns:a16="http://schemas.microsoft.com/office/drawing/2014/main" id="{1570949A-1E27-4908-ABA1-93CE3F07B8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2846" y="4703583"/>
              <a:ext cx="490806" cy="699980"/>
            </a:xfrm>
            <a:prstGeom prst="rect">
              <a:avLst/>
            </a:prstGeom>
          </p:spPr>
        </p:pic>
        <p:pic>
          <p:nvPicPr>
            <p:cNvPr id="19" name="Picture 18">
              <a:extLst>
                <a:ext uri="{FF2B5EF4-FFF2-40B4-BE49-F238E27FC236}">
                  <a16:creationId xmlns:a16="http://schemas.microsoft.com/office/drawing/2014/main" id="{EF04DF43-ABF9-40C2-A2DB-20E5E80E1B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3210" y="4652472"/>
              <a:ext cx="490806" cy="699980"/>
            </a:xfrm>
            <a:prstGeom prst="rect">
              <a:avLst/>
            </a:prstGeom>
          </p:spPr>
        </p:pic>
        <p:sp>
          <p:nvSpPr>
            <p:cNvPr id="20" name="Cross 19">
              <a:extLst>
                <a:ext uri="{FF2B5EF4-FFF2-40B4-BE49-F238E27FC236}">
                  <a16:creationId xmlns:a16="http://schemas.microsoft.com/office/drawing/2014/main" id="{F7BF500B-1D19-49F1-BB00-7CE9FDB16AD0}"/>
                </a:ext>
              </a:extLst>
            </p:cNvPr>
            <p:cNvSpPr/>
            <p:nvPr/>
          </p:nvSpPr>
          <p:spPr>
            <a:xfrm>
              <a:off x="5386001" y="4992505"/>
              <a:ext cx="231962" cy="23063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Cross 20">
              <a:extLst>
                <a:ext uri="{FF2B5EF4-FFF2-40B4-BE49-F238E27FC236}">
                  <a16:creationId xmlns:a16="http://schemas.microsoft.com/office/drawing/2014/main" id="{FD133835-AE01-442A-921E-9F3B56895C5F}"/>
                </a:ext>
              </a:extLst>
            </p:cNvPr>
            <p:cNvSpPr/>
            <p:nvPr/>
          </p:nvSpPr>
          <p:spPr>
            <a:xfrm>
              <a:off x="6297806" y="4979236"/>
              <a:ext cx="231962" cy="23063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Cross 21">
              <a:extLst>
                <a:ext uri="{FF2B5EF4-FFF2-40B4-BE49-F238E27FC236}">
                  <a16:creationId xmlns:a16="http://schemas.microsoft.com/office/drawing/2014/main" id="{81F1F3EE-887C-4348-86DF-A3068421C917}"/>
                </a:ext>
              </a:extLst>
            </p:cNvPr>
            <p:cNvSpPr/>
            <p:nvPr/>
          </p:nvSpPr>
          <p:spPr>
            <a:xfrm>
              <a:off x="7132450" y="4937606"/>
              <a:ext cx="231962" cy="23063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Tree>
    <p:extLst>
      <p:ext uri="{BB962C8B-B14F-4D97-AF65-F5344CB8AC3E}">
        <p14:creationId xmlns:p14="http://schemas.microsoft.com/office/powerpoint/2010/main" val="3321179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BA0C938-1486-4635-9F6C-44D521FA6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42A7ABB-6A86-4A02-A072-FA82CDCE5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350196" y="484632"/>
            <a:ext cx="8433027" cy="5880916"/>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B6916720-6D22-4D4B-BC19-23008C7DD4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nvPr>
        </p:nvCxnSpPr>
        <p:spPr>
          <a:xfrm>
            <a:off x="3044951"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FD93DB1-2470-48F2-B646-B155C4FFEC8B}"/>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0E5D1E5D-5883-486F-9C3D-936A51EA29CB}"/>
              </a:ext>
            </a:extLst>
          </p:cNvPr>
          <p:cNvSpPr>
            <a:spLocks noGrp="1"/>
          </p:cNvSpPr>
          <p:nvPr>
            <p:ph type="sldNum" sz="quarter" idx="12"/>
          </p:nvPr>
        </p:nvSpPr>
        <p:spPr/>
        <p:txBody>
          <a:bodyPr/>
          <a:lstStyle/>
          <a:p>
            <a:fld id="{4FAB73BC-B049-4115-A692-8D63A059BFB8}" type="slidenum">
              <a:rPr lang="en-US" smtClean="0"/>
              <a:pPr/>
              <a:t>27</a:t>
            </a:fld>
            <a:endParaRPr lang="en-US" dirty="0"/>
          </a:p>
        </p:txBody>
      </p:sp>
      <p:sp>
        <p:nvSpPr>
          <p:cNvPr id="2" name="Title 1">
            <a:extLst>
              <a:ext uri="{FF2B5EF4-FFF2-40B4-BE49-F238E27FC236}">
                <a16:creationId xmlns:a16="http://schemas.microsoft.com/office/drawing/2014/main" id="{EA0FC141-3DE1-4DD1-B58A-5864B476E9F3}"/>
              </a:ext>
            </a:extLst>
          </p:cNvPr>
          <p:cNvSpPr>
            <a:spLocks noGrp="1"/>
          </p:cNvSpPr>
          <p:nvPr>
            <p:ph type="ctrTitle" idx="4294967295"/>
          </p:nvPr>
        </p:nvSpPr>
        <p:spPr>
          <a:xfrm>
            <a:off x="3183932" y="1600200"/>
            <a:ext cx="5393129" cy="3657599"/>
          </a:xfrm>
        </p:spPr>
        <p:txBody>
          <a:bodyPr/>
          <a:lstStyle/>
          <a:p>
            <a:pPr>
              <a:lnSpc>
                <a:spcPct val="100000"/>
              </a:lnSpc>
              <a:spcBef>
                <a:spcPts val="600"/>
              </a:spcBef>
            </a:pPr>
            <a:r>
              <a:rPr lang="en-US" dirty="0"/>
              <a:t>It’s very hard to scale out a relational database. </a:t>
            </a:r>
            <a:br>
              <a:rPr lang="en-US" dirty="0"/>
            </a:br>
            <a:br>
              <a:rPr lang="en-US" dirty="0"/>
            </a:br>
            <a:r>
              <a:rPr lang="en-US" dirty="0"/>
              <a:t>But why?</a:t>
            </a:r>
          </a:p>
        </p:txBody>
      </p:sp>
      <p:pic>
        <p:nvPicPr>
          <p:cNvPr id="8" name="Graphic 7" descr="Database">
            <a:extLst>
              <a:ext uri="{FF2B5EF4-FFF2-40B4-BE49-F238E27FC236}">
                <a16:creationId xmlns:a16="http://schemas.microsoft.com/office/drawing/2014/main" id="{CBEF9F96-5DCC-4D75-890F-F082686EF1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2526" y="2514600"/>
            <a:ext cx="1612232" cy="1612232"/>
          </a:xfrm>
          <a:prstGeom prst="rect">
            <a:avLst/>
          </a:prstGeom>
        </p:spPr>
      </p:pic>
    </p:spTree>
    <p:extLst>
      <p:ext uri="{BB962C8B-B14F-4D97-AF65-F5344CB8AC3E}">
        <p14:creationId xmlns:p14="http://schemas.microsoft.com/office/powerpoint/2010/main" val="3323366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we offer three kinds of service">
            <a:extLst>
              <a:ext uri="{FF2B5EF4-FFF2-40B4-BE49-F238E27FC236}">
                <a16:creationId xmlns:a16="http://schemas.microsoft.com/office/drawing/2014/main" id="{E2183BF9-792E-42BE-A9A6-1E88A907E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32" y="643467"/>
            <a:ext cx="8162734"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587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B497-3724-4640-8FC6-F003A2A1716E}"/>
              </a:ext>
            </a:extLst>
          </p:cNvPr>
          <p:cNvSpPr>
            <a:spLocks noGrp="1"/>
          </p:cNvSpPr>
          <p:nvPr>
            <p:ph type="title"/>
          </p:nvPr>
        </p:nvSpPr>
        <p:spPr/>
        <p:txBody>
          <a:bodyPr/>
          <a:lstStyle/>
          <a:p>
            <a:r>
              <a:rPr lang="en-US"/>
              <a:t>CAP Theorem of Distributed Data Stores</a:t>
            </a:r>
            <a:endParaRPr lang="en-IN" dirty="0"/>
          </a:p>
        </p:txBody>
      </p:sp>
      <p:sp>
        <p:nvSpPr>
          <p:cNvPr id="3" name="Content Placeholder 2">
            <a:extLst>
              <a:ext uri="{FF2B5EF4-FFF2-40B4-BE49-F238E27FC236}">
                <a16:creationId xmlns:a16="http://schemas.microsoft.com/office/drawing/2014/main" id="{AD2DDA4C-A80E-416F-BC0F-891FB7AD0C46}"/>
              </a:ext>
            </a:extLst>
          </p:cNvPr>
          <p:cNvSpPr>
            <a:spLocks noGrp="1"/>
          </p:cNvSpPr>
          <p:nvPr>
            <p:ph idx="1"/>
          </p:nvPr>
        </p:nvSpPr>
        <p:spPr/>
        <p:txBody>
          <a:bodyPr>
            <a:normAutofit fontScale="85000" lnSpcReduction="20000"/>
          </a:bodyPr>
          <a:lstStyle/>
          <a:p>
            <a:r>
              <a:rPr lang="en-US" dirty="0"/>
              <a:t>Eric Brewer: You can only have two of the following three guarantees: </a:t>
            </a:r>
          </a:p>
          <a:p>
            <a:pPr marL="470916" lvl="1" indent="-342900">
              <a:buFont typeface="+mj-lt"/>
              <a:buAutoNum type="arabicPeriod"/>
            </a:pPr>
            <a:r>
              <a:rPr lang="en-US" sz="2600" b="1" dirty="0"/>
              <a:t>Data consistency: </a:t>
            </a:r>
            <a:r>
              <a:rPr lang="en-US" sz="2600" dirty="0"/>
              <a:t>all nodes see the same data at the same time</a:t>
            </a:r>
          </a:p>
          <a:p>
            <a:pPr marL="470916" lvl="1" indent="-342900">
              <a:buFont typeface="+mj-lt"/>
              <a:buAutoNum type="arabicPeriod"/>
            </a:pPr>
            <a:r>
              <a:rPr lang="en-US" sz="2600" b="1" dirty="0"/>
              <a:t>Data availability: </a:t>
            </a:r>
            <a:r>
              <a:rPr lang="en-US" sz="2600" dirty="0"/>
              <a:t>assurances that every request can be processed</a:t>
            </a:r>
          </a:p>
          <a:p>
            <a:pPr marL="470916" lvl="1" indent="-342900">
              <a:buFont typeface="+mj-lt"/>
              <a:buAutoNum type="arabicPeriod"/>
            </a:pPr>
            <a:r>
              <a:rPr lang="en-US" sz="2600" b="1" dirty="0"/>
              <a:t>Partition tolerance: </a:t>
            </a:r>
            <a:r>
              <a:rPr lang="en-US" sz="2600" dirty="0"/>
              <a:t>network failures are tolerated, the system continues to operate</a:t>
            </a:r>
          </a:p>
          <a:p>
            <a:endParaRPr lang="en-US" dirty="0"/>
          </a:p>
          <a:p>
            <a:r>
              <a:rPr lang="en-US" dirty="0"/>
              <a:t>Relational systems are designed to be </a:t>
            </a:r>
            <a:r>
              <a:rPr lang="en-US" b="1" i="1" dirty="0"/>
              <a:t>consistent</a:t>
            </a:r>
            <a:r>
              <a:rPr lang="en-US" dirty="0"/>
              <a:t> and </a:t>
            </a:r>
            <a:r>
              <a:rPr lang="en-US" b="1" i="1" dirty="0"/>
              <a:t>available</a:t>
            </a:r>
            <a:r>
              <a:rPr lang="en-US" dirty="0"/>
              <a:t> </a:t>
            </a:r>
            <a:r>
              <a:rPr lang="en-US" i="1" dirty="0"/>
              <a:t>and therefore cannot be </a:t>
            </a:r>
            <a:r>
              <a:rPr lang="en-US" b="1" i="1" dirty="0"/>
              <a:t>partition tolerant.</a:t>
            </a:r>
          </a:p>
          <a:p>
            <a:endParaRPr lang="en-US" dirty="0"/>
          </a:p>
          <a:p>
            <a:r>
              <a:rPr lang="en-US" dirty="0"/>
              <a:t>If I deposit money in an ATM that is disconnected from the network, how can my bank know about that deposit?</a:t>
            </a:r>
          </a:p>
        </p:txBody>
      </p:sp>
    </p:spTree>
    <p:extLst>
      <p:ext uri="{BB962C8B-B14F-4D97-AF65-F5344CB8AC3E}">
        <p14:creationId xmlns:p14="http://schemas.microsoft.com/office/powerpoint/2010/main" val="139870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D213E7-D2BB-4846-895C-C6D7566EC908}"/>
              </a:ext>
            </a:extLst>
          </p:cNvPr>
          <p:cNvSpPr>
            <a:spLocks noGrp="1"/>
          </p:cNvSpPr>
          <p:nvPr>
            <p:ph type="title"/>
          </p:nvPr>
        </p:nvSpPr>
        <p:spPr/>
        <p:txBody>
          <a:bodyPr/>
          <a:lstStyle/>
          <a:p>
            <a:r>
              <a:rPr lang="en-US" dirty="0"/>
              <a:t>Data</a:t>
            </a:r>
          </a:p>
        </p:txBody>
      </p:sp>
      <p:sp>
        <p:nvSpPr>
          <p:cNvPr id="5" name="Text Placeholder 4">
            <a:extLst>
              <a:ext uri="{FF2B5EF4-FFF2-40B4-BE49-F238E27FC236}">
                <a16:creationId xmlns:a16="http://schemas.microsoft.com/office/drawing/2014/main" id="{B7F1BD4F-5473-4143-A8A2-DD1B972B6B6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36351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93EC-80CD-4984-B0DE-01277C544BB7}"/>
              </a:ext>
            </a:extLst>
          </p:cNvPr>
          <p:cNvSpPr>
            <a:spLocks noGrp="1"/>
          </p:cNvSpPr>
          <p:nvPr>
            <p:ph type="title"/>
          </p:nvPr>
        </p:nvSpPr>
        <p:spPr>
          <a:xfrm>
            <a:off x="768096" y="585216"/>
            <a:ext cx="7290054" cy="1499616"/>
          </a:xfrm>
        </p:spPr>
        <p:txBody>
          <a:bodyPr/>
          <a:lstStyle/>
          <a:p>
            <a:r>
              <a:rPr lang="en-US" dirty="0"/>
              <a:t>Why Can’t You Have It All?</a:t>
            </a:r>
            <a:endParaRPr lang="en-IN" dirty="0"/>
          </a:p>
        </p:txBody>
      </p:sp>
      <p:sp>
        <p:nvSpPr>
          <p:cNvPr id="3" name="Content Placeholder 2">
            <a:extLst>
              <a:ext uri="{FF2B5EF4-FFF2-40B4-BE49-F238E27FC236}">
                <a16:creationId xmlns:a16="http://schemas.microsoft.com/office/drawing/2014/main" id="{392398E1-F95B-4189-BAF6-831C660A50E3}"/>
              </a:ext>
            </a:extLst>
          </p:cNvPr>
          <p:cNvSpPr>
            <a:spLocks noGrp="1"/>
          </p:cNvSpPr>
          <p:nvPr>
            <p:ph idx="4294967295"/>
          </p:nvPr>
        </p:nvSpPr>
        <p:spPr>
          <a:xfrm>
            <a:off x="768096" y="2918298"/>
            <a:ext cx="7290055" cy="3391062"/>
          </a:xfrm>
        </p:spPr>
        <p:txBody>
          <a:bodyPr>
            <a:normAutofit fontScale="85000" lnSpcReduction="20000"/>
          </a:bodyPr>
          <a:lstStyle/>
          <a:p>
            <a:r>
              <a:rPr lang="en-US" b="1" dirty="0"/>
              <a:t>Suppose we lose partition tolerance between nodes.</a:t>
            </a:r>
          </a:p>
          <a:p>
            <a:pPr lvl="1"/>
            <a:r>
              <a:rPr lang="en-US" dirty="0"/>
              <a:t>We must ignore any updates the nodes receive, or sacrifice consistency, or we must deny service until it becomes </a:t>
            </a:r>
            <a:r>
              <a:rPr lang="en-US" b="1" i="1" dirty="0"/>
              <a:t>available</a:t>
            </a:r>
            <a:r>
              <a:rPr lang="en-US" b="1" dirty="0"/>
              <a:t> </a:t>
            </a:r>
            <a:r>
              <a:rPr lang="en-US" dirty="0"/>
              <a:t>again.</a:t>
            </a:r>
          </a:p>
          <a:p>
            <a:r>
              <a:rPr lang="en-US" dirty="0"/>
              <a:t>If we guarantee </a:t>
            </a:r>
            <a:r>
              <a:rPr lang="en-US" b="1" i="1" dirty="0"/>
              <a:t>availability</a:t>
            </a:r>
            <a:r>
              <a:rPr lang="en-US" b="1" dirty="0"/>
              <a:t> </a:t>
            </a:r>
            <a:r>
              <a:rPr lang="en-US" dirty="0"/>
              <a:t>of requests, despite the failure:</a:t>
            </a:r>
          </a:p>
          <a:p>
            <a:pPr lvl="1"/>
            <a:r>
              <a:rPr lang="en-US" dirty="0"/>
              <a:t>We gain </a:t>
            </a:r>
            <a:r>
              <a:rPr lang="en-US" b="1" i="1" dirty="0"/>
              <a:t>partition tolerance </a:t>
            </a:r>
            <a:r>
              <a:rPr lang="en-US" dirty="0"/>
              <a:t>(the system still works), but lose </a:t>
            </a:r>
            <a:r>
              <a:rPr lang="en-US" b="1" i="1" dirty="0"/>
              <a:t>consistency</a:t>
            </a:r>
            <a:r>
              <a:rPr lang="en-US" dirty="0"/>
              <a:t> (nodes will get out of sync).</a:t>
            </a:r>
          </a:p>
          <a:p>
            <a:r>
              <a:rPr lang="en-US" dirty="0"/>
              <a:t>If we guarantee </a:t>
            </a:r>
            <a:r>
              <a:rPr lang="en-US" b="1" dirty="0"/>
              <a:t>consistency</a:t>
            </a:r>
            <a:r>
              <a:rPr lang="en-US" dirty="0"/>
              <a:t> of data, despite the failure:</a:t>
            </a:r>
          </a:p>
          <a:p>
            <a:pPr lvl="1"/>
            <a:r>
              <a:rPr lang="en-US" dirty="0"/>
              <a:t>We gain </a:t>
            </a:r>
            <a:r>
              <a:rPr lang="en-US" b="1" i="1" dirty="0"/>
              <a:t>partition tolerance </a:t>
            </a:r>
            <a:r>
              <a:rPr lang="en-US" dirty="0"/>
              <a:t>(again, system works) but lose </a:t>
            </a:r>
            <a:r>
              <a:rPr lang="en-US" b="1" i="1" dirty="0"/>
              <a:t>availability </a:t>
            </a:r>
            <a:r>
              <a:rPr lang="en-US" dirty="0"/>
              <a:t>(data on nodes cannot be changed, failure is resolved).</a:t>
            </a:r>
          </a:p>
        </p:txBody>
      </p:sp>
      <p:sp>
        <p:nvSpPr>
          <p:cNvPr id="4" name="Footer Placeholder 3">
            <a:extLst>
              <a:ext uri="{FF2B5EF4-FFF2-40B4-BE49-F238E27FC236}">
                <a16:creationId xmlns:a16="http://schemas.microsoft.com/office/drawing/2014/main" id="{298C300A-5799-4FE1-A069-1BE9969BF106}"/>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090A9263-7B85-431A-94E7-160FEAFCFE6F}"/>
              </a:ext>
            </a:extLst>
          </p:cNvPr>
          <p:cNvSpPr>
            <a:spLocks noGrp="1"/>
          </p:cNvSpPr>
          <p:nvPr>
            <p:ph type="sldNum" sz="quarter" idx="12"/>
          </p:nvPr>
        </p:nvSpPr>
        <p:spPr/>
        <p:txBody>
          <a:bodyPr/>
          <a:lstStyle/>
          <a:p>
            <a:fld id="{4FAB73BC-B049-4115-A692-8D63A059BFB8}" type="slidenum">
              <a:rPr lang="en-US" smtClean="0"/>
              <a:t>30</a:t>
            </a:fld>
            <a:endParaRPr lang="en-US" dirty="0"/>
          </a:p>
        </p:txBody>
      </p:sp>
      <p:grpSp>
        <p:nvGrpSpPr>
          <p:cNvPr id="10" name="Group 9">
            <a:extLst>
              <a:ext uri="{FF2B5EF4-FFF2-40B4-BE49-F238E27FC236}">
                <a16:creationId xmlns:a16="http://schemas.microsoft.com/office/drawing/2014/main" id="{1B61DD8C-94CD-4261-AEF0-F97BF3BD6758}"/>
              </a:ext>
            </a:extLst>
          </p:cNvPr>
          <p:cNvGrpSpPr/>
          <p:nvPr/>
        </p:nvGrpSpPr>
        <p:grpSpPr>
          <a:xfrm>
            <a:off x="1953095" y="2215264"/>
            <a:ext cx="3517751" cy="498805"/>
            <a:chOff x="1953095" y="2296909"/>
            <a:chExt cx="3517751" cy="498805"/>
          </a:xfrm>
        </p:grpSpPr>
        <p:sp>
          <p:nvSpPr>
            <p:cNvPr id="6" name="Rounded Rectangle 6">
              <a:extLst>
                <a:ext uri="{FF2B5EF4-FFF2-40B4-BE49-F238E27FC236}">
                  <a16:creationId xmlns:a16="http://schemas.microsoft.com/office/drawing/2014/main" id="{939AE76D-4BF3-4BFB-BD85-3E63E465E594}"/>
                </a:ext>
              </a:extLst>
            </p:cNvPr>
            <p:cNvSpPr/>
            <p:nvPr/>
          </p:nvSpPr>
          <p:spPr>
            <a:xfrm>
              <a:off x="1953095" y="2334583"/>
              <a:ext cx="1056939" cy="392674"/>
            </a:xfrm>
            <a:prstGeom prst="roundRect">
              <a:avLst/>
            </a:prstGeom>
            <a:solidFill>
              <a:srgbClr val="BFBFBF"/>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lumMod val="65000"/>
                      <a:lumOff val="35000"/>
                    </a:schemeClr>
                  </a:solidFill>
                  <a:latin typeface="Sherman Sans Book" pitchFamily="50" charset="0"/>
                  <a:ea typeface="Sherman Sans Book" pitchFamily="50" charset="0"/>
                </a:rPr>
                <a:t>Node 1</a:t>
              </a:r>
            </a:p>
          </p:txBody>
        </p:sp>
        <p:sp>
          <p:nvSpPr>
            <p:cNvPr id="7" name="Rounded Rectangle 7">
              <a:extLst>
                <a:ext uri="{FF2B5EF4-FFF2-40B4-BE49-F238E27FC236}">
                  <a16:creationId xmlns:a16="http://schemas.microsoft.com/office/drawing/2014/main" id="{CE275209-EFBC-4DCF-8EE9-2804DBB245F8}"/>
                </a:ext>
              </a:extLst>
            </p:cNvPr>
            <p:cNvSpPr/>
            <p:nvPr/>
          </p:nvSpPr>
          <p:spPr>
            <a:xfrm>
              <a:off x="4459627" y="2358726"/>
              <a:ext cx="1011219" cy="375172"/>
            </a:xfrm>
            <a:prstGeom prst="roundRect">
              <a:avLst/>
            </a:prstGeom>
            <a:solidFill>
              <a:srgbClr val="BFBFBF"/>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lumMod val="65000"/>
                      <a:lumOff val="35000"/>
                    </a:schemeClr>
                  </a:solidFill>
                  <a:latin typeface="Sherman Sans Book" pitchFamily="50" charset="0"/>
                  <a:ea typeface="Sherman Sans Book" pitchFamily="50" charset="0"/>
                </a:rPr>
                <a:t>Node</a:t>
              </a:r>
              <a:r>
                <a:rPr lang="en-US" b="1" dirty="0">
                  <a:solidFill>
                    <a:schemeClr val="tx1">
                      <a:lumMod val="65000"/>
                      <a:lumOff val="35000"/>
                    </a:schemeClr>
                  </a:solidFill>
                  <a:effectLst>
                    <a:outerShdw blurRad="38100" dist="38100" dir="2700000" algn="tl">
                      <a:srgbClr val="000000">
                        <a:alpha val="43137"/>
                      </a:srgbClr>
                    </a:outerShdw>
                  </a:effectLst>
                  <a:latin typeface="Sherman Sans Book" pitchFamily="50" charset="0"/>
                  <a:ea typeface="Sherman Sans Book" pitchFamily="50" charset="0"/>
                </a:rPr>
                <a:t> </a:t>
              </a:r>
              <a:r>
                <a:rPr lang="en-US" b="1" dirty="0">
                  <a:solidFill>
                    <a:schemeClr val="tx1">
                      <a:lumMod val="65000"/>
                      <a:lumOff val="35000"/>
                    </a:schemeClr>
                  </a:solidFill>
                  <a:latin typeface="Sherman Sans Book" pitchFamily="50" charset="0"/>
                  <a:ea typeface="Sherman Sans Book" pitchFamily="50" charset="0"/>
                </a:rPr>
                <a:t>2</a:t>
              </a:r>
              <a:endParaRPr lang="en-US" sz="1350" b="1" dirty="0">
                <a:solidFill>
                  <a:schemeClr val="tx1">
                    <a:lumMod val="65000"/>
                    <a:lumOff val="35000"/>
                  </a:schemeClr>
                </a:solidFill>
                <a:latin typeface="Sherman Sans Book" pitchFamily="50" charset="0"/>
                <a:ea typeface="Sherman Sans Book" pitchFamily="50" charset="0"/>
              </a:endParaRPr>
            </a:p>
          </p:txBody>
        </p:sp>
        <p:sp>
          <p:nvSpPr>
            <p:cNvPr id="8" name="Left-Right Arrow 8">
              <a:extLst>
                <a:ext uri="{FF2B5EF4-FFF2-40B4-BE49-F238E27FC236}">
                  <a16:creationId xmlns:a16="http://schemas.microsoft.com/office/drawing/2014/main" id="{E7D5BC74-4B7C-4E8B-B807-053A2316F6D1}"/>
                </a:ext>
              </a:extLst>
            </p:cNvPr>
            <p:cNvSpPr/>
            <p:nvPr/>
          </p:nvSpPr>
          <p:spPr>
            <a:xfrm>
              <a:off x="3269226" y="2489184"/>
              <a:ext cx="931209" cy="102218"/>
            </a:xfrm>
            <a:prstGeom prst="lef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quot;No&quot; Symbol 9">
              <a:extLst>
                <a:ext uri="{FF2B5EF4-FFF2-40B4-BE49-F238E27FC236}">
                  <a16:creationId xmlns:a16="http://schemas.microsoft.com/office/drawing/2014/main" id="{85933BF1-9B06-4642-ABBE-4143DD51A95B}"/>
                </a:ext>
              </a:extLst>
            </p:cNvPr>
            <p:cNvSpPr/>
            <p:nvPr/>
          </p:nvSpPr>
          <p:spPr>
            <a:xfrm>
              <a:off x="3429246" y="2296909"/>
              <a:ext cx="555364" cy="498805"/>
            </a:xfrm>
            <a:prstGeom prst="noSmoking">
              <a:avLst>
                <a:gd name="adj" fmla="val 439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grpSp>
    </p:spTree>
    <p:extLst>
      <p:ext uri="{BB962C8B-B14F-4D97-AF65-F5344CB8AC3E}">
        <p14:creationId xmlns:p14="http://schemas.microsoft.com/office/powerpoint/2010/main" val="802683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58A1-8B3B-40B9-9848-D9488971C81D}"/>
              </a:ext>
            </a:extLst>
          </p:cNvPr>
          <p:cNvSpPr>
            <a:spLocks noGrp="1"/>
          </p:cNvSpPr>
          <p:nvPr>
            <p:ph type="title"/>
          </p:nvPr>
        </p:nvSpPr>
        <p:spPr/>
        <p:txBody>
          <a:bodyPr/>
          <a:lstStyle/>
          <a:p>
            <a:r>
              <a:rPr lang="en-US" dirty="0"/>
              <a:t>Database Systems and CAP</a:t>
            </a:r>
            <a:endParaRPr lang="en-IN" dirty="0"/>
          </a:p>
        </p:txBody>
      </p:sp>
      <p:graphicFrame>
        <p:nvGraphicFramePr>
          <p:cNvPr id="13" name="Content Placeholder 9">
            <a:extLst>
              <a:ext uri="{FF2B5EF4-FFF2-40B4-BE49-F238E27FC236}">
                <a16:creationId xmlns:a16="http://schemas.microsoft.com/office/drawing/2014/main" id="{A5724DB1-0370-44CE-8684-018ED02B2E21}"/>
              </a:ext>
            </a:extLst>
          </p:cNvPr>
          <p:cNvGraphicFramePr>
            <a:graphicFrameLocks/>
          </p:cNvGraphicFramePr>
          <p:nvPr>
            <p:extLst/>
          </p:nvPr>
        </p:nvGraphicFramePr>
        <p:xfrm>
          <a:off x="768350" y="2051540"/>
          <a:ext cx="7289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574EE96C-71B4-4D5B-A6F0-1CCF39DB5AC2}"/>
              </a:ext>
            </a:extLst>
          </p:cNvPr>
          <p:cNvSpPr txBox="1"/>
          <p:nvPr/>
        </p:nvSpPr>
        <p:spPr>
          <a:xfrm>
            <a:off x="4250856" y="4167831"/>
            <a:ext cx="405812" cy="369332"/>
          </a:xfrm>
          <a:prstGeom prst="rect">
            <a:avLst/>
          </a:prstGeom>
          <a:noFill/>
        </p:spPr>
        <p:txBody>
          <a:bodyPr wrap="square" rtlCol="0">
            <a:spAutoFit/>
          </a:bodyPr>
          <a:lstStyle/>
          <a:p>
            <a:r>
              <a:rPr lang="en-US" b="1" dirty="0">
                <a:solidFill>
                  <a:schemeClr val="bg1"/>
                </a:solidFill>
                <a:latin typeface="Sherman Sans Book" pitchFamily="50" charset="0"/>
                <a:ea typeface="Sherman Sans Book" pitchFamily="50" charset="0"/>
              </a:rPr>
              <a:t>X</a:t>
            </a:r>
          </a:p>
        </p:txBody>
      </p:sp>
      <p:sp>
        <p:nvSpPr>
          <p:cNvPr id="15" name="Rounded Rectangular Callout 11">
            <a:extLst>
              <a:ext uri="{FF2B5EF4-FFF2-40B4-BE49-F238E27FC236}">
                <a16:creationId xmlns:a16="http://schemas.microsoft.com/office/drawing/2014/main" id="{BF307987-4261-4635-8C1C-32A1377CFA2F}"/>
              </a:ext>
            </a:extLst>
          </p:cNvPr>
          <p:cNvSpPr/>
          <p:nvPr/>
        </p:nvSpPr>
        <p:spPr>
          <a:xfrm>
            <a:off x="768096" y="2218947"/>
            <a:ext cx="1461575" cy="447746"/>
          </a:xfrm>
          <a:prstGeom prst="wedgeRoundRectCallout">
            <a:avLst>
              <a:gd name="adj1" fmla="val 145070"/>
              <a:gd name="adj2" fmla="val 314643"/>
              <a:gd name="adj3" fmla="val 16667"/>
            </a:avLst>
          </a:prstGeom>
          <a:solidFill>
            <a:srgbClr val="595959"/>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bg1"/>
                </a:solidFill>
                <a:latin typeface="Sherman Sans Book" pitchFamily="50" charset="0"/>
                <a:ea typeface="Sherman Sans Book" pitchFamily="50" charset="0"/>
              </a:rPr>
              <a:t>Relational</a:t>
            </a:r>
            <a:endParaRPr lang="en-US" sz="1350" b="1" dirty="0">
              <a:solidFill>
                <a:schemeClr val="bg1"/>
              </a:solidFill>
              <a:latin typeface="Sherman Sans Book" pitchFamily="50" charset="0"/>
              <a:ea typeface="Sherman Sans Book" pitchFamily="50" charset="0"/>
            </a:endParaRPr>
          </a:p>
        </p:txBody>
      </p:sp>
      <p:sp>
        <p:nvSpPr>
          <p:cNvPr id="16" name="TextBox 15">
            <a:extLst>
              <a:ext uri="{FF2B5EF4-FFF2-40B4-BE49-F238E27FC236}">
                <a16:creationId xmlns:a16="http://schemas.microsoft.com/office/drawing/2014/main" id="{FB5EB143-4CF1-43C5-9F3B-CF9D6DFAC870}"/>
              </a:ext>
            </a:extLst>
          </p:cNvPr>
          <p:cNvSpPr txBox="1"/>
          <p:nvPr/>
        </p:nvSpPr>
        <p:spPr>
          <a:xfrm>
            <a:off x="4182500" y="4624705"/>
            <a:ext cx="530002" cy="369332"/>
          </a:xfrm>
          <a:prstGeom prst="rect">
            <a:avLst/>
          </a:prstGeom>
          <a:noFill/>
        </p:spPr>
        <p:txBody>
          <a:bodyPr wrap="square" rtlCol="0">
            <a:spAutoFit/>
          </a:bodyPr>
          <a:lstStyle/>
          <a:p>
            <a:r>
              <a:rPr lang="en-US" b="1" dirty="0">
                <a:solidFill>
                  <a:schemeClr val="tx1">
                    <a:lumMod val="65000"/>
                    <a:lumOff val="35000"/>
                  </a:schemeClr>
                </a:solidFill>
                <a:latin typeface="Sherman Sans Book" pitchFamily="50" charset="0"/>
                <a:ea typeface="Sherman Sans Book" pitchFamily="50" charset="0"/>
              </a:rPr>
              <a:t>AP</a:t>
            </a:r>
          </a:p>
        </p:txBody>
      </p:sp>
      <p:sp>
        <p:nvSpPr>
          <p:cNvPr id="17" name="TextBox 16">
            <a:extLst>
              <a:ext uri="{FF2B5EF4-FFF2-40B4-BE49-F238E27FC236}">
                <a16:creationId xmlns:a16="http://schemas.microsoft.com/office/drawing/2014/main" id="{804106DF-59DB-4E0F-B139-5CDE04C27B19}"/>
              </a:ext>
            </a:extLst>
          </p:cNvPr>
          <p:cNvSpPr txBox="1"/>
          <p:nvPr/>
        </p:nvSpPr>
        <p:spPr>
          <a:xfrm>
            <a:off x="3592127" y="3718772"/>
            <a:ext cx="544613" cy="369332"/>
          </a:xfrm>
          <a:prstGeom prst="rect">
            <a:avLst/>
          </a:prstGeom>
          <a:noFill/>
        </p:spPr>
        <p:txBody>
          <a:bodyPr wrap="square" rtlCol="0">
            <a:spAutoFit/>
          </a:bodyPr>
          <a:lstStyle/>
          <a:p>
            <a:r>
              <a:rPr lang="en-US" b="1" dirty="0">
                <a:solidFill>
                  <a:schemeClr val="tx1">
                    <a:lumMod val="65000"/>
                    <a:lumOff val="35000"/>
                  </a:schemeClr>
                </a:solidFill>
                <a:latin typeface="Sherman Sans Book" pitchFamily="50" charset="0"/>
                <a:ea typeface="Sherman Sans Book" pitchFamily="50" charset="0"/>
              </a:rPr>
              <a:t>CA</a:t>
            </a:r>
          </a:p>
        </p:txBody>
      </p:sp>
      <p:sp>
        <p:nvSpPr>
          <p:cNvPr id="18" name="TextBox 17">
            <a:extLst>
              <a:ext uri="{FF2B5EF4-FFF2-40B4-BE49-F238E27FC236}">
                <a16:creationId xmlns:a16="http://schemas.microsoft.com/office/drawing/2014/main" id="{5BCFEBC6-2D02-4A69-A355-557C91E0BEEB}"/>
              </a:ext>
            </a:extLst>
          </p:cNvPr>
          <p:cNvSpPr txBox="1"/>
          <p:nvPr/>
        </p:nvSpPr>
        <p:spPr>
          <a:xfrm>
            <a:off x="4712502" y="3710956"/>
            <a:ext cx="502606" cy="369332"/>
          </a:xfrm>
          <a:prstGeom prst="rect">
            <a:avLst/>
          </a:prstGeom>
          <a:noFill/>
        </p:spPr>
        <p:txBody>
          <a:bodyPr wrap="square" rtlCol="0">
            <a:spAutoFit/>
          </a:bodyPr>
          <a:lstStyle/>
          <a:p>
            <a:r>
              <a:rPr lang="en-US" b="1" dirty="0">
                <a:solidFill>
                  <a:schemeClr val="tx1">
                    <a:lumMod val="65000"/>
                    <a:lumOff val="35000"/>
                  </a:schemeClr>
                </a:solidFill>
                <a:latin typeface="Sherman Sans Book" pitchFamily="50" charset="0"/>
                <a:ea typeface="Sherman Sans Book" pitchFamily="50" charset="0"/>
              </a:rPr>
              <a:t>CP</a:t>
            </a:r>
          </a:p>
        </p:txBody>
      </p:sp>
      <p:sp>
        <p:nvSpPr>
          <p:cNvPr id="19" name="Rounded Rectangular Callout 15">
            <a:extLst>
              <a:ext uri="{FF2B5EF4-FFF2-40B4-BE49-F238E27FC236}">
                <a16:creationId xmlns:a16="http://schemas.microsoft.com/office/drawing/2014/main" id="{CBA4B8B0-7D5E-43AA-99E6-431AE3D33ACC}"/>
              </a:ext>
            </a:extLst>
          </p:cNvPr>
          <p:cNvSpPr/>
          <p:nvPr/>
        </p:nvSpPr>
        <p:spPr>
          <a:xfrm>
            <a:off x="6381415" y="2139883"/>
            <a:ext cx="1867568" cy="427187"/>
          </a:xfrm>
          <a:prstGeom prst="wedgeRoundRectCallout">
            <a:avLst>
              <a:gd name="adj1" fmla="val -114171"/>
              <a:gd name="adj2" fmla="val 334585"/>
              <a:gd name="adj3" fmla="val 16667"/>
            </a:avLst>
          </a:prstGeom>
          <a:solidFill>
            <a:srgbClr val="595959"/>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bg1"/>
                </a:solidFill>
                <a:latin typeface="Sherman Sans Book" pitchFamily="50" charset="0"/>
                <a:ea typeface="Sherman Sans Book" pitchFamily="50" charset="0"/>
              </a:rPr>
              <a:t>Single-master</a:t>
            </a:r>
            <a:endParaRPr lang="en-US" sz="1350" b="1" dirty="0">
              <a:solidFill>
                <a:schemeClr val="bg1"/>
              </a:solidFill>
              <a:latin typeface="Sherman Sans Book" pitchFamily="50" charset="0"/>
              <a:ea typeface="Sherman Sans Book" pitchFamily="50" charset="0"/>
            </a:endParaRPr>
          </a:p>
        </p:txBody>
      </p:sp>
      <p:sp>
        <p:nvSpPr>
          <p:cNvPr id="20" name="Rounded Rectangular Callout 16">
            <a:extLst>
              <a:ext uri="{FF2B5EF4-FFF2-40B4-BE49-F238E27FC236}">
                <a16:creationId xmlns:a16="http://schemas.microsoft.com/office/drawing/2014/main" id="{0AC8BCDF-7182-47B2-9782-2FC1E52686B9}"/>
              </a:ext>
            </a:extLst>
          </p:cNvPr>
          <p:cNvSpPr/>
          <p:nvPr/>
        </p:nvSpPr>
        <p:spPr>
          <a:xfrm>
            <a:off x="1431758" y="6011148"/>
            <a:ext cx="2454442" cy="447747"/>
          </a:xfrm>
          <a:prstGeom prst="wedgeRoundRectCallout">
            <a:avLst>
              <a:gd name="adj1" fmla="val 67913"/>
              <a:gd name="adj2" fmla="val -276896"/>
              <a:gd name="adj3" fmla="val 16667"/>
            </a:avLst>
          </a:prstGeom>
          <a:solidFill>
            <a:srgbClr val="595959"/>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bg1"/>
                </a:solidFill>
                <a:latin typeface="Sherman Sans Book" pitchFamily="50" charset="0"/>
                <a:ea typeface="Sherman Sans Book" pitchFamily="50" charset="0"/>
              </a:rPr>
              <a:t>Eventual</a:t>
            </a:r>
            <a:r>
              <a:rPr lang="en-US" b="1" dirty="0">
                <a:solidFill>
                  <a:schemeClr val="bg1"/>
                </a:solidFill>
                <a:effectLst>
                  <a:outerShdw blurRad="38100" dist="38100" dir="2700000" algn="tl">
                    <a:srgbClr val="000000">
                      <a:alpha val="43137"/>
                    </a:srgbClr>
                  </a:outerShdw>
                </a:effectLst>
                <a:latin typeface="Sherman Sans Book" pitchFamily="50" charset="0"/>
                <a:ea typeface="Sherman Sans Book" pitchFamily="50" charset="0"/>
              </a:rPr>
              <a:t> </a:t>
            </a:r>
            <a:r>
              <a:rPr lang="en-US" b="1" dirty="0">
                <a:solidFill>
                  <a:schemeClr val="bg1"/>
                </a:solidFill>
                <a:latin typeface="Sherman Sans Book" pitchFamily="50" charset="0"/>
                <a:ea typeface="Sherman Sans Book" pitchFamily="50" charset="0"/>
              </a:rPr>
              <a:t>consistency</a:t>
            </a:r>
          </a:p>
        </p:txBody>
      </p:sp>
    </p:spTree>
    <p:extLst>
      <p:ext uri="{BB962C8B-B14F-4D97-AF65-F5344CB8AC3E}">
        <p14:creationId xmlns:p14="http://schemas.microsoft.com/office/powerpoint/2010/main" val="3927219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0C95-AB62-4DC0-B8EE-7D29E441E336}"/>
              </a:ext>
            </a:extLst>
          </p:cNvPr>
          <p:cNvSpPr>
            <a:spLocks noGrp="1"/>
          </p:cNvSpPr>
          <p:nvPr>
            <p:ph type="title"/>
          </p:nvPr>
        </p:nvSpPr>
        <p:spPr/>
        <p:txBody>
          <a:bodyPr/>
          <a:lstStyle/>
          <a:p>
            <a:r>
              <a:rPr lang="en-US" dirty="0"/>
              <a:t>CAP: All Kinds of</a:t>
            </a:r>
            <a:br>
              <a:rPr lang="en-US" dirty="0"/>
            </a:br>
            <a:r>
              <a:rPr lang="en-US" dirty="0"/>
              <a:t>Database Systems</a:t>
            </a:r>
            <a:endParaRPr lang="en-IN" dirty="0"/>
          </a:p>
        </p:txBody>
      </p:sp>
      <p:sp>
        <p:nvSpPr>
          <p:cNvPr id="3" name="Content Placeholder 2">
            <a:extLst>
              <a:ext uri="{FF2B5EF4-FFF2-40B4-BE49-F238E27FC236}">
                <a16:creationId xmlns:a16="http://schemas.microsoft.com/office/drawing/2014/main" id="{BBAB84D2-C936-43EC-8F02-0EDE36051308}"/>
              </a:ext>
            </a:extLst>
          </p:cNvPr>
          <p:cNvSpPr>
            <a:spLocks noGrp="1"/>
          </p:cNvSpPr>
          <p:nvPr>
            <p:ph idx="4294967295"/>
          </p:nvPr>
        </p:nvSpPr>
        <p:spPr>
          <a:xfrm>
            <a:off x="768096" y="1872762"/>
            <a:ext cx="7290055" cy="4436598"/>
          </a:xfrm>
        </p:spPr>
        <p:txBody>
          <a:bodyPr>
            <a:normAutofit lnSpcReduction="10000"/>
          </a:bodyPr>
          <a:lstStyle/>
          <a:p>
            <a:r>
              <a:rPr lang="en-US" sz="2400" dirty="0"/>
              <a:t>RDBMSs like Oracle, MySQL, and SQL Server:</a:t>
            </a:r>
          </a:p>
          <a:p>
            <a:pPr lvl="1"/>
            <a:r>
              <a:rPr lang="en-US" sz="1800" dirty="0"/>
              <a:t>Focus on consistency and availability (ACID principles), sacrificing partition tolerance (and thus they don’t scale well horizontally)</a:t>
            </a:r>
          </a:p>
          <a:p>
            <a:pPr lvl="1"/>
            <a:r>
              <a:rPr lang="en-US" sz="1800" dirty="0"/>
              <a:t>Use cases: business data, when you don’t need to scale out</a:t>
            </a:r>
          </a:p>
          <a:p>
            <a:r>
              <a:rPr lang="en-US" sz="2400" dirty="0"/>
              <a:t>Single-master systems like MongoDB, HBase, Redis, and HDFS:</a:t>
            </a:r>
          </a:p>
          <a:p>
            <a:pPr lvl="1"/>
            <a:r>
              <a:rPr lang="en-US" sz="1800" dirty="0"/>
              <a:t>Provide consistency at scale, but data availability runs through a single node</a:t>
            </a:r>
          </a:p>
          <a:p>
            <a:pPr lvl="1"/>
            <a:r>
              <a:rPr lang="en-US" sz="1800" dirty="0"/>
              <a:t>Use cases: read-heavy; caching, document storage, product catalogs</a:t>
            </a:r>
          </a:p>
          <a:p>
            <a:r>
              <a:rPr lang="en-US" sz="2400" dirty="0"/>
              <a:t>Eventual Consistency systems like CouchDB, Cassandra, Redis and Dynamo:</a:t>
            </a:r>
          </a:p>
          <a:p>
            <a:pPr lvl="1"/>
            <a:r>
              <a:rPr lang="en-US" sz="1800" dirty="0"/>
              <a:t>Provide availability at scale but do not guarantee consistency</a:t>
            </a:r>
          </a:p>
          <a:p>
            <a:pPr lvl="1"/>
            <a:r>
              <a:rPr lang="en-US" sz="1800" dirty="0"/>
              <a:t>Use cases: write heavy, isolated activities: shopping carts, orders, social media </a:t>
            </a:r>
          </a:p>
        </p:txBody>
      </p:sp>
    </p:spTree>
    <p:extLst>
      <p:ext uri="{BB962C8B-B14F-4D97-AF65-F5344CB8AC3E}">
        <p14:creationId xmlns:p14="http://schemas.microsoft.com/office/powerpoint/2010/main" val="3511926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AA23-ABE8-47FD-A58C-707E4A79E975}"/>
              </a:ext>
            </a:extLst>
          </p:cNvPr>
          <p:cNvSpPr>
            <a:spLocks noGrp="1"/>
          </p:cNvSpPr>
          <p:nvPr>
            <p:ph type="title"/>
          </p:nvPr>
        </p:nvSpPr>
        <p:spPr/>
        <p:txBody>
          <a:bodyPr/>
          <a:lstStyle/>
          <a:p>
            <a:r>
              <a:rPr lang="en-US" dirty="0"/>
              <a:t>ACID vs. BASE</a:t>
            </a:r>
          </a:p>
        </p:txBody>
      </p:sp>
      <p:sp>
        <p:nvSpPr>
          <p:cNvPr id="6" name="Text Placeholder 5">
            <a:extLst>
              <a:ext uri="{FF2B5EF4-FFF2-40B4-BE49-F238E27FC236}">
                <a16:creationId xmlns:a16="http://schemas.microsoft.com/office/drawing/2014/main" id="{04A68BD4-CB03-4784-9584-FE876F926480}"/>
              </a:ext>
            </a:extLst>
          </p:cNvPr>
          <p:cNvSpPr>
            <a:spLocks noGrp="1"/>
          </p:cNvSpPr>
          <p:nvPr>
            <p:ph type="body" idx="1"/>
          </p:nvPr>
        </p:nvSpPr>
        <p:spPr/>
        <p:txBody>
          <a:bodyPr/>
          <a:lstStyle/>
          <a:p>
            <a:r>
              <a:rPr lang="en-US" b="1" dirty="0"/>
              <a:t>ACID</a:t>
            </a:r>
          </a:p>
        </p:txBody>
      </p:sp>
      <p:sp>
        <p:nvSpPr>
          <p:cNvPr id="7" name="Text Placeholder 6">
            <a:extLst>
              <a:ext uri="{FF2B5EF4-FFF2-40B4-BE49-F238E27FC236}">
                <a16:creationId xmlns:a16="http://schemas.microsoft.com/office/drawing/2014/main" id="{D84DE324-3CA6-4FBB-9A53-B7597F265834}"/>
              </a:ext>
            </a:extLst>
          </p:cNvPr>
          <p:cNvSpPr>
            <a:spLocks noGrp="1"/>
          </p:cNvSpPr>
          <p:nvPr>
            <p:ph type="body" sz="quarter" idx="3"/>
          </p:nvPr>
        </p:nvSpPr>
        <p:spPr/>
        <p:txBody>
          <a:bodyPr/>
          <a:lstStyle/>
          <a:p>
            <a:r>
              <a:rPr lang="en-US" b="1" dirty="0"/>
              <a:t>BASE</a:t>
            </a:r>
          </a:p>
        </p:txBody>
      </p:sp>
      <p:sp>
        <p:nvSpPr>
          <p:cNvPr id="4" name="Footer Placeholder 3">
            <a:extLst>
              <a:ext uri="{FF2B5EF4-FFF2-40B4-BE49-F238E27FC236}">
                <a16:creationId xmlns:a16="http://schemas.microsoft.com/office/drawing/2014/main" id="{8CE18DCF-835E-462A-A7F9-340507440DA0}"/>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58497261-8799-4296-BEB6-FBD5CF43BD96}"/>
              </a:ext>
            </a:extLst>
          </p:cNvPr>
          <p:cNvSpPr>
            <a:spLocks noGrp="1"/>
          </p:cNvSpPr>
          <p:nvPr>
            <p:ph type="sldNum" sz="quarter" idx="12"/>
          </p:nvPr>
        </p:nvSpPr>
        <p:spPr/>
        <p:txBody>
          <a:bodyPr/>
          <a:lstStyle/>
          <a:p>
            <a:fld id="{4FAB73BC-B049-4115-A692-8D63A059BFB8}" type="slidenum">
              <a:rPr lang="en-US" smtClean="0"/>
              <a:pPr/>
              <a:t>33</a:t>
            </a:fld>
            <a:endParaRPr lang="en-US" dirty="0"/>
          </a:p>
        </p:txBody>
      </p:sp>
      <p:sp>
        <p:nvSpPr>
          <p:cNvPr id="8" name="Content Placeholder 7">
            <a:extLst>
              <a:ext uri="{FF2B5EF4-FFF2-40B4-BE49-F238E27FC236}">
                <a16:creationId xmlns:a16="http://schemas.microsoft.com/office/drawing/2014/main" id="{DD38A4F4-D299-448A-98C3-061FA1C786D0}"/>
              </a:ext>
            </a:extLst>
          </p:cNvPr>
          <p:cNvSpPr>
            <a:spLocks noGrp="1"/>
          </p:cNvSpPr>
          <p:nvPr>
            <p:ph sz="half" idx="4294967295"/>
          </p:nvPr>
        </p:nvSpPr>
        <p:spPr>
          <a:xfrm>
            <a:off x="768096" y="3093224"/>
            <a:ext cx="3566160" cy="3250944"/>
          </a:xfrm>
        </p:spPr>
        <p:txBody>
          <a:bodyPr/>
          <a:lstStyle/>
          <a:p>
            <a:r>
              <a:rPr lang="en-US" sz="1800" dirty="0"/>
              <a:t>Atomic: Everything in a transaction succeeds, or the entire transaction is rolled back.</a:t>
            </a:r>
          </a:p>
          <a:p>
            <a:r>
              <a:rPr lang="en-US" sz="1800" dirty="0"/>
              <a:t>Consistent: A transaction cannot leave the database in an inconsistent state.</a:t>
            </a:r>
          </a:p>
          <a:p>
            <a:r>
              <a:rPr lang="en-US" sz="1800" dirty="0"/>
              <a:t>Isolated: Transactions cannot interfere with each other.</a:t>
            </a:r>
          </a:p>
          <a:p>
            <a:r>
              <a:rPr lang="en-US" sz="1800" dirty="0"/>
              <a:t>Durable: Completed transactions persist, even when servers</a:t>
            </a:r>
            <a:br>
              <a:rPr lang="en-US" sz="1800" dirty="0"/>
            </a:br>
            <a:r>
              <a:rPr lang="en-US" sz="1800" dirty="0"/>
              <a:t> restart and so on.</a:t>
            </a:r>
          </a:p>
        </p:txBody>
      </p:sp>
      <p:sp>
        <p:nvSpPr>
          <p:cNvPr id="9" name="Content Placeholder 8">
            <a:extLst>
              <a:ext uri="{FF2B5EF4-FFF2-40B4-BE49-F238E27FC236}">
                <a16:creationId xmlns:a16="http://schemas.microsoft.com/office/drawing/2014/main" id="{B660900F-205A-4E2B-8882-DE0D74233D33}"/>
              </a:ext>
            </a:extLst>
          </p:cNvPr>
          <p:cNvSpPr>
            <a:spLocks noGrp="1"/>
          </p:cNvSpPr>
          <p:nvPr>
            <p:ph sz="half" idx="4294967295"/>
          </p:nvPr>
        </p:nvSpPr>
        <p:spPr>
          <a:xfrm>
            <a:off x="4493166" y="3093224"/>
            <a:ext cx="3566160" cy="3250944"/>
          </a:xfrm>
        </p:spPr>
        <p:txBody>
          <a:bodyPr/>
          <a:lstStyle/>
          <a:p>
            <a:r>
              <a:rPr lang="en-US" sz="1800" dirty="0"/>
              <a:t>Basic availability: Data can be read and written to any node.</a:t>
            </a:r>
          </a:p>
          <a:p>
            <a:r>
              <a:rPr lang="en-US" sz="1800" dirty="0"/>
              <a:t>Soft-state: Nodes may change over time, even without direct updates.</a:t>
            </a:r>
          </a:p>
          <a:p>
            <a:r>
              <a:rPr lang="en-US" sz="1800" dirty="0"/>
              <a:t>Eventual consistency: At some point all nodes will have the same data.</a:t>
            </a:r>
          </a:p>
        </p:txBody>
      </p:sp>
    </p:spTree>
    <p:extLst>
      <p:ext uri="{BB962C8B-B14F-4D97-AF65-F5344CB8AC3E}">
        <p14:creationId xmlns:p14="http://schemas.microsoft.com/office/powerpoint/2010/main" val="1532849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Backups and</a:t>
            </a:r>
            <a:br>
              <a:rPr lang="en-US" dirty="0"/>
            </a:br>
            <a:r>
              <a:rPr lang="en-US" dirty="0"/>
              <a:t>Data Integrity</a:t>
            </a:r>
            <a:br>
              <a:rPr lang="en-US" dirty="0"/>
            </a:b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77800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F12C-7BC4-4848-A4ED-7BA480D3A8A0}"/>
              </a:ext>
            </a:extLst>
          </p:cNvPr>
          <p:cNvSpPr>
            <a:spLocks noGrp="1"/>
          </p:cNvSpPr>
          <p:nvPr>
            <p:ph type="title"/>
          </p:nvPr>
        </p:nvSpPr>
        <p:spPr/>
        <p:txBody>
          <a:bodyPr/>
          <a:lstStyle/>
          <a:p>
            <a:r>
              <a:rPr lang="en-US" dirty="0"/>
              <a:t>3-2-1 Data Strategy</a:t>
            </a:r>
          </a:p>
        </p:txBody>
      </p:sp>
      <p:sp>
        <p:nvSpPr>
          <p:cNvPr id="3" name="Content Placeholder 2">
            <a:extLst>
              <a:ext uri="{FF2B5EF4-FFF2-40B4-BE49-F238E27FC236}">
                <a16:creationId xmlns:a16="http://schemas.microsoft.com/office/drawing/2014/main" id="{3F014137-0066-4913-BABB-28F5AF445CA1}"/>
              </a:ext>
            </a:extLst>
          </p:cNvPr>
          <p:cNvSpPr>
            <a:spLocks noGrp="1"/>
          </p:cNvSpPr>
          <p:nvPr>
            <p:ph idx="1"/>
          </p:nvPr>
        </p:nvSpPr>
        <p:spPr/>
        <p:txBody>
          <a:bodyPr/>
          <a:lstStyle/>
          <a:p>
            <a:r>
              <a:rPr lang="en-US" dirty="0"/>
              <a:t>3 Copies of your data</a:t>
            </a:r>
          </a:p>
          <a:p>
            <a:r>
              <a:rPr lang="en-US" dirty="0"/>
              <a:t>2 Copies are backups (one is “live”)</a:t>
            </a:r>
          </a:p>
          <a:p>
            <a:r>
              <a:rPr lang="en-US" dirty="0"/>
              <a:t>1 Backup Copy is Off-Site</a:t>
            </a:r>
          </a:p>
        </p:txBody>
      </p:sp>
    </p:spTree>
    <p:extLst>
      <p:ext uri="{BB962C8B-B14F-4D97-AF65-F5344CB8AC3E}">
        <p14:creationId xmlns:p14="http://schemas.microsoft.com/office/powerpoint/2010/main" val="1603017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Backups?</a:t>
            </a:r>
          </a:p>
        </p:txBody>
      </p:sp>
      <p:sp>
        <p:nvSpPr>
          <p:cNvPr id="3" name="Content Placeholder 2"/>
          <p:cNvSpPr>
            <a:spLocks noGrp="1"/>
          </p:cNvSpPr>
          <p:nvPr>
            <p:ph sz="quarter" idx="1"/>
          </p:nvPr>
        </p:nvSpPr>
        <p:spPr>
          <a:xfrm>
            <a:off x="457200" y="1474177"/>
            <a:ext cx="8229600" cy="3352800"/>
          </a:xfrm>
        </p:spPr>
        <p:txBody>
          <a:bodyPr>
            <a:normAutofit lnSpcReduction="10000"/>
          </a:bodyPr>
          <a:lstStyle/>
          <a:p>
            <a:r>
              <a:rPr lang="en-US" dirty="0"/>
              <a:t>Data gets lost</a:t>
            </a:r>
          </a:p>
          <a:p>
            <a:r>
              <a:rPr lang="en-US" dirty="0"/>
              <a:t>People delete data by mistake (or on purpose)</a:t>
            </a:r>
          </a:p>
          <a:p>
            <a:r>
              <a:rPr lang="en-US" dirty="0"/>
              <a:t>Archival Purposes</a:t>
            </a:r>
          </a:p>
          <a:p>
            <a:r>
              <a:rPr lang="en-US" dirty="0"/>
              <a:t>Legal Issues / Subpoenas</a:t>
            </a:r>
          </a:p>
          <a:p>
            <a:r>
              <a:rPr lang="en-US" dirty="0"/>
              <a:t>Data gets corrupted </a:t>
            </a:r>
          </a:p>
          <a:p>
            <a:r>
              <a:rPr lang="en-US" dirty="0"/>
              <a:t>Systems crash / Disks fail</a:t>
            </a:r>
          </a:p>
          <a:p>
            <a:r>
              <a:rPr lang="en-US" dirty="0"/>
              <a:t>Notebooks get lost / stolen</a:t>
            </a:r>
          </a:p>
        </p:txBody>
      </p:sp>
      <p:sp>
        <p:nvSpPr>
          <p:cNvPr id="4" name="TextBox 3"/>
          <p:cNvSpPr txBox="1"/>
          <p:nvPr/>
        </p:nvSpPr>
        <p:spPr>
          <a:xfrm>
            <a:off x="1600200" y="5105400"/>
            <a:ext cx="6373091" cy="523220"/>
          </a:xfrm>
          <a:prstGeom prst="rect">
            <a:avLst/>
          </a:prstGeom>
          <a:noFill/>
          <a:ln>
            <a:solidFill>
              <a:schemeClr val="accent1"/>
            </a:solidFill>
          </a:ln>
        </p:spPr>
        <p:txBody>
          <a:bodyPr wrap="none" rtlCol="0">
            <a:spAutoFit/>
          </a:bodyPr>
          <a:lstStyle/>
          <a:p>
            <a:r>
              <a:rPr lang="en-US" sz="2800" b="1" dirty="0"/>
              <a:t>You need your backups to be </a:t>
            </a:r>
            <a:r>
              <a:rPr lang="en-US" sz="2800" b="1" i="1" dirty="0"/>
              <a:t>reliable.</a:t>
            </a:r>
            <a:endParaRPr lang="en-US" sz="2800" b="1" dirty="0"/>
          </a:p>
        </p:txBody>
      </p:sp>
    </p:spTree>
    <p:extLst>
      <p:ext uri="{BB962C8B-B14F-4D97-AF65-F5344CB8AC3E}">
        <p14:creationId xmlns:p14="http://schemas.microsoft.com/office/powerpoint/2010/main" val="2593056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Ways to Backup</a:t>
            </a:r>
          </a:p>
        </p:txBody>
      </p:sp>
      <p:sp>
        <p:nvSpPr>
          <p:cNvPr id="3" name="Content Placeholder 2"/>
          <p:cNvSpPr>
            <a:spLocks noGrp="1"/>
          </p:cNvSpPr>
          <p:nvPr>
            <p:ph sz="quarter" idx="1"/>
          </p:nvPr>
        </p:nvSpPr>
        <p:spPr/>
        <p:txBody>
          <a:bodyPr/>
          <a:lstStyle/>
          <a:p>
            <a:r>
              <a:rPr lang="en-US" sz="2800" dirty="0"/>
              <a:t>Image Backups</a:t>
            </a:r>
          </a:p>
          <a:p>
            <a:r>
              <a:rPr lang="en-US" sz="2800" dirty="0"/>
              <a:t>“Classic” Tape Backups</a:t>
            </a:r>
          </a:p>
          <a:p>
            <a:r>
              <a:rPr lang="en-US" sz="2800" dirty="0"/>
              <a:t>Disk-to-disk-to-tape backups (D2D2T)</a:t>
            </a:r>
          </a:p>
          <a:p>
            <a:r>
              <a:rPr lang="en-US" sz="2800" dirty="0"/>
              <a:t>Disk-to-disk-to-disk backups (disks are cheap)</a:t>
            </a:r>
          </a:p>
          <a:p>
            <a:r>
              <a:rPr lang="en-US" sz="2800" dirty="0"/>
              <a:t>Offsite Backup services (backup over the internet)</a:t>
            </a:r>
          </a:p>
          <a:p>
            <a:endParaRPr lang="en-US" dirty="0"/>
          </a:p>
        </p:txBody>
      </p:sp>
    </p:spTree>
    <p:extLst>
      <p:ext uri="{BB962C8B-B14F-4D97-AF65-F5344CB8AC3E}">
        <p14:creationId xmlns:p14="http://schemas.microsoft.com/office/powerpoint/2010/main" val="17803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restores?</a:t>
            </a:r>
          </a:p>
        </p:txBody>
      </p:sp>
      <p:sp>
        <p:nvSpPr>
          <p:cNvPr id="3" name="Content Placeholder 2"/>
          <p:cNvSpPr>
            <a:spLocks noGrp="1"/>
          </p:cNvSpPr>
          <p:nvPr>
            <p:ph sz="quarter" idx="1"/>
          </p:nvPr>
        </p:nvSpPr>
        <p:spPr/>
        <p:txBody>
          <a:bodyPr>
            <a:normAutofit fontScale="92500"/>
          </a:bodyPr>
          <a:lstStyle/>
          <a:p>
            <a:r>
              <a:rPr lang="en-US" dirty="0"/>
              <a:t>Most Common:  Accidental File Deletion /  corrupt data</a:t>
            </a:r>
          </a:p>
          <a:p>
            <a:pPr lvl="1"/>
            <a:r>
              <a:rPr lang="en-US" dirty="0"/>
              <a:t>So common that snapshot technology is used. </a:t>
            </a:r>
          </a:p>
          <a:p>
            <a:pPr lvl="1"/>
            <a:r>
              <a:rPr lang="en-US" dirty="0"/>
              <a:t>Mac time machine / Windows File History / system restore</a:t>
            </a:r>
          </a:p>
          <a:p>
            <a:r>
              <a:rPr lang="en-US" dirty="0"/>
              <a:t>Pull from Archives</a:t>
            </a:r>
          </a:p>
          <a:p>
            <a:pPr lvl="1"/>
            <a:r>
              <a:rPr lang="en-US" dirty="0"/>
              <a:t>Historical snapshots of data.</a:t>
            </a:r>
          </a:p>
          <a:p>
            <a:pPr lvl="1"/>
            <a:r>
              <a:rPr lang="en-US" dirty="0"/>
              <a:t>Need recovery of user’s files or email after they’ve left the org.</a:t>
            </a:r>
          </a:p>
          <a:p>
            <a:r>
              <a:rPr lang="en-US" dirty="0"/>
              <a:t>Least Common: Storage Failure</a:t>
            </a:r>
          </a:p>
          <a:p>
            <a:pPr lvl="1"/>
            <a:r>
              <a:rPr lang="en-US" dirty="0"/>
              <a:t>Fault-Tolerant system (RAID) failure</a:t>
            </a:r>
          </a:p>
          <a:p>
            <a:pPr lvl="1"/>
            <a:r>
              <a:rPr lang="en-US" dirty="0"/>
              <a:t>Loss of data and loss of service, too</a:t>
            </a:r>
          </a:p>
        </p:txBody>
      </p:sp>
    </p:spTree>
    <p:extLst>
      <p:ext uri="{BB962C8B-B14F-4D97-AF65-F5344CB8AC3E}">
        <p14:creationId xmlns:p14="http://schemas.microsoft.com/office/powerpoint/2010/main" val="3503867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a:t>
            </a:r>
          </a:p>
        </p:txBody>
      </p:sp>
      <p:sp>
        <p:nvSpPr>
          <p:cNvPr id="3" name="Content Placeholder 2"/>
          <p:cNvSpPr>
            <a:spLocks noGrp="1"/>
          </p:cNvSpPr>
          <p:nvPr>
            <p:ph sz="quarter" idx="1"/>
          </p:nvPr>
        </p:nvSpPr>
        <p:spPr>
          <a:xfrm>
            <a:off x="628650" y="1690689"/>
            <a:ext cx="7886700" cy="4486274"/>
          </a:xfrm>
        </p:spPr>
        <p:txBody>
          <a:bodyPr/>
          <a:lstStyle/>
          <a:p>
            <a:r>
              <a:rPr lang="en-US" b="1" dirty="0"/>
              <a:t>Data Integrity </a:t>
            </a:r>
            <a:r>
              <a:rPr lang="en-US" dirty="0"/>
              <a:t>– ensuring your data is accurate.</a:t>
            </a:r>
          </a:p>
          <a:p>
            <a:r>
              <a:rPr lang="en-US" dirty="0"/>
              <a:t>How does it become corrupted?</a:t>
            </a:r>
          </a:p>
          <a:p>
            <a:pPr lvl="1"/>
            <a:r>
              <a:rPr lang="en-US" dirty="0"/>
              <a:t>Viruses / Malware</a:t>
            </a:r>
          </a:p>
          <a:p>
            <a:pPr lvl="1"/>
            <a:r>
              <a:rPr lang="en-US" dirty="0"/>
              <a:t>Buggy Software</a:t>
            </a:r>
          </a:p>
          <a:p>
            <a:pPr lvl="1"/>
            <a:r>
              <a:rPr lang="en-US" dirty="0"/>
              <a:t>Hardware failures</a:t>
            </a:r>
          </a:p>
          <a:p>
            <a:pPr lvl="1"/>
            <a:r>
              <a:rPr lang="en-US" dirty="0"/>
              <a:t>User Error</a:t>
            </a:r>
          </a:p>
          <a:p>
            <a:r>
              <a:rPr lang="en-US" dirty="0"/>
              <a:t>How to you ensure data integrity?</a:t>
            </a:r>
          </a:p>
          <a:p>
            <a:pPr lvl="1"/>
            <a:r>
              <a:rPr lang="en-US" dirty="0"/>
              <a:t>Hashing – compare file to its checksum MD5/SHA256</a:t>
            </a:r>
          </a:p>
          <a:p>
            <a:pPr lvl="1"/>
            <a:r>
              <a:rPr lang="en-US" dirty="0"/>
              <a:t>Keep anti-malware software current</a:t>
            </a:r>
          </a:p>
          <a:p>
            <a:r>
              <a:rPr lang="en-US" dirty="0"/>
              <a:t>Backing up inaccurate data is useless!</a:t>
            </a:r>
          </a:p>
        </p:txBody>
      </p:sp>
    </p:spTree>
    <p:extLst>
      <p:ext uri="{BB962C8B-B14F-4D97-AF65-F5344CB8AC3E}">
        <p14:creationId xmlns:p14="http://schemas.microsoft.com/office/powerpoint/2010/main" val="311605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EB49-D52F-431E-A3ED-10405BB3C9DD}"/>
              </a:ext>
            </a:extLst>
          </p:cNvPr>
          <p:cNvSpPr>
            <a:spLocks noGrp="1"/>
          </p:cNvSpPr>
          <p:nvPr>
            <p:ph type="title"/>
          </p:nvPr>
        </p:nvSpPr>
        <p:spPr/>
        <p:txBody>
          <a:bodyPr/>
          <a:lstStyle/>
          <a:p>
            <a:r>
              <a:rPr lang="en-US" dirty="0"/>
              <a:t>A Organization’s Most Important Asset… is It’s Data!!!</a:t>
            </a:r>
          </a:p>
        </p:txBody>
      </p:sp>
      <p:sp>
        <p:nvSpPr>
          <p:cNvPr id="4" name="Text Placeholder 3">
            <a:extLst>
              <a:ext uri="{FF2B5EF4-FFF2-40B4-BE49-F238E27FC236}">
                <a16:creationId xmlns:a16="http://schemas.microsoft.com/office/drawing/2014/main" id="{DC7D5787-67E1-40FE-8A6C-DE3111F348AE}"/>
              </a:ext>
            </a:extLst>
          </p:cNvPr>
          <p:cNvSpPr>
            <a:spLocks noGrp="1"/>
          </p:cNvSpPr>
          <p:nvPr>
            <p:ph idx="1"/>
          </p:nvPr>
        </p:nvSpPr>
        <p:spPr/>
        <p:txBody>
          <a:bodyPr>
            <a:normAutofit/>
          </a:bodyPr>
          <a:lstStyle/>
          <a:p>
            <a:r>
              <a:rPr lang="en-US" sz="3200" dirty="0"/>
              <a:t>Data Drives the Business</a:t>
            </a:r>
          </a:p>
          <a:p>
            <a:r>
              <a:rPr lang="en-US" sz="3200" dirty="0"/>
              <a:t>Identify trends so you can respond</a:t>
            </a:r>
          </a:p>
          <a:p>
            <a:r>
              <a:rPr lang="en-US" sz="3200" dirty="0"/>
              <a:t>Use knowledge as competitive advantage</a:t>
            </a:r>
          </a:p>
          <a:p>
            <a:endParaRPr lang="en-US" sz="3200" dirty="0"/>
          </a:p>
        </p:txBody>
      </p:sp>
    </p:spTree>
    <p:extLst>
      <p:ext uri="{BB962C8B-B14F-4D97-AF65-F5344CB8AC3E}">
        <p14:creationId xmlns:p14="http://schemas.microsoft.com/office/powerpoint/2010/main" val="3544249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a:t>Types of Backups</a:t>
            </a:r>
          </a:p>
        </p:txBody>
      </p:sp>
      <p:sp>
        <p:nvSpPr>
          <p:cNvPr id="3" name="Content Placeholder 2"/>
          <p:cNvSpPr>
            <a:spLocks noGrp="1"/>
          </p:cNvSpPr>
          <p:nvPr>
            <p:ph sz="quarter" idx="1"/>
          </p:nvPr>
        </p:nvSpPr>
        <p:spPr>
          <a:xfrm>
            <a:off x="435429" y="1371600"/>
            <a:ext cx="8229600" cy="2819400"/>
          </a:xfrm>
        </p:spPr>
        <p:txBody>
          <a:bodyPr>
            <a:normAutofit lnSpcReduction="10000"/>
          </a:bodyPr>
          <a:lstStyle/>
          <a:p>
            <a:r>
              <a:rPr lang="en-US" dirty="0"/>
              <a:t>A </a:t>
            </a:r>
            <a:r>
              <a:rPr lang="en-US" b="1" dirty="0"/>
              <a:t>full backup </a:t>
            </a:r>
            <a:r>
              <a:rPr lang="en-US" dirty="0"/>
              <a:t>(level 0) is a complete copy of a partition.</a:t>
            </a:r>
          </a:p>
          <a:p>
            <a:r>
              <a:rPr lang="en-US" dirty="0"/>
              <a:t>A </a:t>
            </a:r>
            <a:r>
              <a:rPr lang="en-US" b="1" dirty="0"/>
              <a:t>differential backup</a:t>
            </a:r>
            <a:r>
              <a:rPr lang="en-US" dirty="0"/>
              <a:t> (level 1) is an archive of only the files that have changed since the last full backup.</a:t>
            </a:r>
          </a:p>
          <a:p>
            <a:r>
              <a:rPr lang="en-US" dirty="0"/>
              <a:t>An </a:t>
            </a:r>
            <a:r>
              <a:rPr lang="en-US" b="1" dirty="0"/>
              <a:t>incremental backup </a:t>
            </a:r>
            <a:r>
              <a:rPr lang="en-US" dirty="0"/>
              <a:t>(level 2, 3, etc) is an archive of only the file that have changed since the last backup (not necessarily full backup.</a:t>
            </a:r>
          </a:p>
        </p:txBody>
      </p:sp>
      <p:graphicFrame>
        <p:nvGraphicFramePr>
          <p:cNvPr id="4" name="Table 3"/>
          <p:cNvGraphicFramePr>
            <a:graphicFrameLocks noGrp="1"/>
          </p:cNvGraphicFramePr>
          <p:nvPr>
            <p:extLst/>
          </p:nvPr>
        </p:nvGraphicFramePr>
        <p:xfrm>
          <a:off x="380996" y="4267200"/>
          <a:ext cx="8382000" cy="1483360"/>
        </p:xfrm>
        <a:graphic>
          <a:graphicData uri="http://schemas.openxmlformats.org/drawingml/2006/table">
            <a:tbl>
              <a:tblPr firstRow="1" bandRow="1">
                <a:tableStyleId>{5C22544A-7EE6-4342-B048-85BDC9FD1C3A}</a:tableStyleId>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047750">
                  <a:extLst>
                    <a:ext uri="{9D8B030D-6E8A-4147-A177-3AD203B41FA5}">
                      <a16:colId xmlns:a16="http://schemas.microsoft.com/office/drawing/2014/main" val="20004"/>
                    </a:ext>
                  </a:extLst>
                </a:gridCol>
                <a:gridCol w="1047750">
                  <a:extLst>
                    <a:ext uri="{9D8B030D-6E8A-4147-A177-3AD203B41FA5}">
                      <a16:colId xmlns:a16="http://schemas.microsoft.com/office/drawing/2014/main" val="20005"/>
                    </a:ext>
                  </a:extLst>
                </a:gridCol>
                <a:gridCol w="1047750">
                  <a:extLst>
                    <a:ext uri="{9D8B030D-6E8A-4147-A177-3AD203B41FA5}">
                      <a16:colId xmlns:a16="http://schemas.microsoft.com/office/drawing/2014/main" val="20006"/>
                    </a:ext>
                  </a:extLst>
                </a:gridCol>
                <a:gridCol w="1047750">
                  <a:extLst>
                    <a:ext uri="{9D8B030D-6E8A-4147-A177-3AD203B41FA5}">
                      <a16:colId xmlns:a16="http://schemas.microsoft.com/office/drawing/2014/main" val="20007"/>
                    </a:ext>
                  </a:extLst>
                </a:gridCol>
              </a:tblGrid>
              <a:tr h="370840">
                <a:tc>
                  <a:txBody>
                    <a:bodyPr/>
                    <a:lstStyle/>
                    <a:p>
                      <a:r>
                        <a:rPr lang="en-US" dirty="0"/>
                        <a:t>Backup</a:t>
                      </a:r>
                    </a:p>
                  </a:txBody>
                  <a:tcPr/>
                </a:tc>
                <a:tc>
                  <a:txBody>
                    <a:bodyPr/>
                    <a:lstStyle/>
                    <a:p>
                      <a:r>
                        <a:rPr lang="en-US" dirty="0"/>
                        <a:t>Sun (F)</a:t>
                      </a:r>
                    </a:p>
                  </a:txBody>
                  <a:tcPr/>
                </a:tc>
                <a:tc>
                  <a:txBody>
                    <a:bodyPr/>
                    <a:lstStyle/>
                    <a:p>
                      <a:r>
                        <a:rPr lang="en-US" dirty="0"/>
                        <a:t>Mon</a:t>
                      </a:r>
                    </a:p>
                  </a:txBody>
                  <a:tcPr/>
                </a:tc>
                <a:tc>
                  <a:txBody>
                    <a:bodyPr/>
                    <a:lstStyle/>
                    <a:p>
                      <a:r>
                        <a:rPr lang="en-US" dirty="0"/>
                        <a:t>Tue</a:t>
                      </a:r>
                    </a:p>
                  </a:txBody>
                  <a:tcPr/>
                </a:tc>
                <a:tc>
                  <a:txBody>
                    <a:bodyPr/>
                    <a:lstStyle/>
                    <a:p>
                      <a:r>
                        <a:rPr lang="en-US" dirty="0"/>
                        <a:t>Wed</a:t>
                      </a:r>
                    </a:p>
                  </a:txBody>
                  <a:tcPr/>
                </a:tc>
                <a:tc>
                  <a:txBody>
                    <a:bodyPr/>
                    <a:lstStyle/>
                    <a:p>
                      <a:r>
                        <a:rPr lang="en-US" dirty="0"/>
                        <a:t>Thu</a:t>
                      </a:r>
                    </a:p>
                  </a:txBody>
                  <a:tcPr/>
                </a:tc>
                <a:tc>
                  <a:txBody>
                    <a:bodyPr/>
                    <a:lstStyle/>
                    <a:p>
                      <a:r>
                        <a:rPr lang="en-US" dirty="0"/>
                        <a:t>Fri</a:t>
                      </a:r>
                    </a:p>
                  </a:txBody>
                  <a:tcPr/>
                </a:tc>
                <a:tc>
                  <a:txBody>
                    <a:bodyPr/>
                    <a:lstStyle/>
                    <a:p>
                      <a:r>
                        <a:rPr lang="en-US" dirty="0"/>
                        <a:t>Sat</a:t>
                      </a:r>
                    </a:p>
                  </a:txBody>
                  <a:tcPr/>
                </a:tc>
                <a:extLst>
                  <a:ext uri="{0D108BD9-81ED-4DB2-BD59-A6C34878D82A}">
                    <a16:rowId xmlns:a16="http://schemas.microsoft.com/office/drawing/2014/main" val="10000"/>
                  </a:ext>
                </a:extLst>
              </a:tr>
              <a:tr h="370840">
                <a:tc>
                  <a:txBody>
                    <a:bodyPr/>
                    <a:lstStyle/>
                    <a:p>
                      <a:r>
                        <a:rPr lang="en-US" dirty="0"/>
                        <a:t>Full</a:t>
                      </a:r>
                    </a:p>
                  </a:txBody>
                  <a:tcPr/>
                </a:tc>
                <a:tc>
                  <a:txBody>
                    <a:bodyPr/>
                    <a:lstStyle/>
                    <a:p>
                      <a:r>
                        <a:rPr lang="en-US" dirty="0"/>
                        <a:t>2TB</a:t>
                      </a:r>
                    </a:p>
                  </a:txBody>
                  <a:tcPr/>
                </a:tc>
                <a:tc>
                  <a:txBody>
                    <a:bodyPr/>
                    <a:lstStyle/>
                    <a:p>
                      <a:r>
                        <a:rPr lang="en-US" dirty="0"/>
                        <a:t>2TB</a:t>
                      </a:r>
                    </a:p>
                  </a:txBody>
                  <a:tcPr/>
                </a:tc>
                <a:tc>
                  <a:txBody>
                    <a:bodyPr/>
                    <a:lstStyle/>
                    <a:p>
                      <a:r>
                        <a:rPr lang="en-US" dirty="0"/>
                        <a:t>2TB</a:t>
                      </a:r>
                    </a:p>
                  </a:txBody>
                  <a:tcPr/>
                </a:tc>
                <a:tc>
                  <a:txBody>
                    <a:bodyPr/>
                    <a:lstStyle/>
                    <a:p>
                      <a:r>
                        <a:rPr lang="en-US" dirty="0"/>
                        <a:t>2TB</a:t>
                      </a:r>
                    </a:p>
                  </a:txBody>
                  <a:tcPr/>
                </a:tc>
                <a:tc>
                  <a:txBody>
                    <a:bodyPr/>
                    <a:lstStyle/>
                    <a:p>
                      <a:r>
                        <a:rPr lang="en-US" dirty="0"/>
                        <a:t>2TB</a:t>
                      </a:r>
                    </a:p>
                  </a:txBody>
                  <a:tcPr/>
                </a:tc>
                <a:tc>
                  <a:txBody>
                    <a:bodyPr/>
                    <a:lstStyle/>
                    <a:p>
                      <a:r>
                        <a:rPr lang="en-US" dirty="0"/>
                        <a:t>2TB</a:t>
                      </a:r>
                    </a:p>
                  </a:txBody>
                  <a:tcPr/>
                </a:tc>
                <a:tc>
                  <a:txBody>
                    <a:bodyPr/>
                    <a:lstStyle/>
                    <a:p>
                      <a:r>
                        <a:rPr lang="en-US" dirty="0"/>
                        <a:t>2TB</a:t>
                      </a:r>
                    </a:p>
                  </a:txBody>
                  <a:tcPr/>
                </a:tc>
                <a:extLst>
                  <a:ext uri="{0D108BD9-81ED-4DB2-BD59-A6C34878D82A}">
                    <a16:rowId xmlns:a16="http://schemas.microsoft.com/office/drawing/2014/main" val="10001"/>
                  </a:ext>
                </a:extLst>
              </a:tr>
              <a:tr h="370840">
                <a:tc>
                  <a:txBody>
                    <a:bodyPr/>
                    <a:lstStyle/>
                    <a:p>
                      <a:r>
                        <a:rPr lang="en-US" dirty="0"/>
                        <a:t>Diff.</a:t>
                      </a:r>
                    </a:p>
                  </a:txBody>
                  <a:tcPr/>
                </a:tc>
                <a:tc>
                  <a:txBody>
                    <a:bodyPr/>
                    <a:lstStyle/>
                    <a:p>
                      <a:r>
                        <a:rPr lang="en-US" dirty="0"/>
                        <a:t>2TB</a:t>
                      </a:r>
                    </a:p>
                  </a:txBody>
                  <a:tcPr/>
                </a:tc>
                <a:tc>
                  <a:txBody>
                    <a:bodyPr/>
                    <a:lstStyle/>
                    <a:p>
                      <a:r>
                        <a:rPr lang="en-US" dirty="0"/>
                        <a:t>1GB</a:t>
                      </a:r>
                    </a:p>
                  </a:txBody>
                  <a:tcPr/>
                </a:tc>
                <a:tc>
                  <a:txBody>
                    <a:bodyPr/>
                    <a:lstStyle/>
                    <a:p>
                      <a:r>
                        <a:rPr lang="en-US" dirty="0"/>
                        <a:t>1.2GB</a:t>
                      </a:r>
                    </a:p>
                  </a:txBody>
                  <a:tcPr/>
                </a:tc>
                <a:tc>
                  <a:txBody>
                    <a:bodyPr/>
                    <a:lstStyle/>
                    <a:p>
                      <a:r>
                        <a:rPr lang="en-US" dirty="0"/>
                        <a:t>1.6GB</a:t>
                      </a:r>
                    </a:p>
                  </a:txBody>
                  <a:tcPr/>
                </a:tc>
                <a:tc>
                  <a:txBody>
                    <a:bodyPr/>
                    <a:lstStyle/>
                    <a:p>
                      <a:r>
                        <a:rPr lang="en-US" dirty="0"/>
                        <a:t>1.9GB</a:t>
                      </a:r>
                    </a:p>
                  </a:txBody>
                  <a:tcPr/>
                </a:tc>
                <a:tc>
                  <a:txBody>
                    <a:bodyPr/>
                    <a:lstStyle/>
                    <a:p>
                      <a:r>
                        <a:rPr lang="en-US" dirty="0"/>
                        <a:t>2.3GB</a:t>
                      </a:r>
                    </a:p>
                  </a:txBody>
                  <a:tcPr/>
                </a:tc>
                <a:tc>
                  <a:txBody>
                    <a:bodyPr/>
                    <a:lstStyle/>
                    <a:p>
                      <a:r>
                        <a:rPr lang="en-US" dirty="0"/>
                        <a:t>2.8GB</a:t>
                      </a:r>
                    </a:p>
                  </a:txBody>
                  <a:tcPr/>
                </a:tc>
                <a:extLst>
                  <a:ext uri="{0D108BD9-81ED-4DB2-BD59-A6C34878D82A}">
                    <a16:rowId xmlns:a16="http://schemas.microsoft.com/office/drawing/2014/main" val="10002"/>
                  </a:ext>
                </a:extLst>
              </a:tr>
              <a:tr h="370840">
                <a:tc>
                  <a:txBody>
                    <a:bodyPr/>
                    <a:lstStyle/>
                    <a:p>
                      <a:r>
                        <a:rPr lang="en-US" dirty="0"/>
                        <a:t>Incr.</a:t>
                      </a:r>
                    </a:p>
                  </a:txBody>
                  <a:tcPr/>
                </a:tc>
                <a:tc>
                  <a:txBody>
                    <a:bodyPr/>
                    <a:lstStyle/>
                    <a:p>
                      <a:r>
                        <a:rPr lang="en-US" dirty="0"/>
                        <a:t>2TB</a:t>
                      </a:r>
                    </a:p>
                  </a:txBody>
                  <a:tcPr/>
                </a:tc>
                <a:tc>
                  <a:txBody>
                    <a:bodyPr/>
                    <a:lstStyle/>
                    <a:p>
                      <a:r>
                        <a:rPr lang="en-US" dirty="0"/>
                        <a:t>1GB</a:t>
                      </a:r>
                    </a:p>
                  </a:txBody>
                  <a:tcPr/>
                </a:tc>
                <a:tc>
                  <a:txBody>
                    <a:bodyPr/>
                    <a:lstStyle/>
                    <a:p>
                      <a:r>
                        <a:rPr lang="en-US" dirty="0"/>
                        <a:t>0.2GB</a:t>
                      </a:r>
                    </a:p>
                  </a:txBody>
                  <a:tcPr/>
                </a:tc>
                <a:tc>
                  <a:txBody>
                    <a:bodyPr/>
                    <a:lstStyle/>
                    <a:p>
                      <a:r>
                        <a:rPr lang="en-US" dirty="0"/>
                        <a:t>0.4GB</a:t>
                      </a:r>
                    </a:p>
                  </a:txBody>
                  <a:tcPr/>
                </a:tc>
                <a:tc>
                  <a:txBody>
                    <a:bodyPr/>
                    <a:lstStyle/>
                    <a:p>
                      <a:r>
                        <a:rPr lang="en-US" dirty="0"/>
                        <a:t>0.3GB</a:t>
                      </a:r>
                    </a:p>
                  </a:txBody>
                  <a:tcPr/>
                </a:tc>
                <a:tc>
                  <a:txBody>
                    <a:bodyPr/>
                    <a:lstStyle/>
                    <a:p>
                      <a:r>
                        <a:rPr lang="en-US" dirty="0"/>
                        <a:t>0.4GB</a:t>
                      </a:r>
                    </a:p>
                  </a:txBody>
                  <a:tcPr/>
                </a:tc>
                <a:tc>
                  <a:txBody>
                    <a:bodyPr/>
                    <a:lstStyle/>
                    <a:p>
                      <a:r>
                        <a:rPr lang="en-US" dirty="0"/>
                        <a:t>0.5GB</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7577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or Incremental?</a:t>
            </a:r>
          </a:p>
        </p:txBody>
      </p:sp>
      <p:sp>
        <p:nvSpPr>
          <p:cNvPr id="3" name="Content Placeholder 2"/>
          <p:cNvSpPr>
            <a:spLocks noGrp="1"/>
          </p:cNvSpPr>
          <p:nvPr>
            <p:ph sz="quarter" idx="1"/>
          </p:nvPr>
        </p:nvSpPr>
        <p:spPr/>
        <p:txBody>
          <a:bodyPr>
            <a:normAutofit fontScale="92500" lnSpcReduction="10000"/>
          </a:bodyPr>
          <a:lstStyle/>
          <a:p>
            <a:r>
              <a:rPr lang="en-US" dirty="0">
                <a:hlinkClick r:id="rId2" tooltip="Differential backup"/>
              </a:rPr>
              <a:t>Differential backup</a:t>
            </a:r>
            <a:br>
              <a:rPr lang="en-US" dirty="0"/>
            </a:br>
            <a:r>
              <a:rPr lang="en-US" dirty="0"/>
              <a:t>Advantages:  quicker recovery time, requiring only a full backup and the latest differential backup to restore the system. </a:t>
            </a:r>
            <a:br>
              <a:rPr lang="en-US" dirty="0"/>
            </a:br>
            <a:r>
              <a:rPr lang="en-US" dirty="0"/>
              <a:t>Disadvantage:  for each day elapsed since the last full backup, more data needs to be backed up, especially if a majority of the data has been changed.</a:t>
            </a:r>
          </a:p>
          <a:p>
            <a:r>
              <a:rPr lang="en-US" dirty="0">
                <a:hlinkClick r:id="rId3" tooltip="Incremental backup"/>
              </a:rPr>
              <a:t>Incremental backup</a:t>
            </a:r>
            <a:br>
              <a:rPr lang="en-US" dirty="0"/>
            </a:br>
            <a:r>
              <a:rPr lang="en-US" dirty="0"/>
              <a:t>Advantages:  quicker backup times, as only changed files need to be saved. </a:t>
            </a:r>
            <a:br>
              <a:rPr lang="en-US" dirty="0"/>
            </a:br>
            <a:r>
              <a:rPr lang="en-US" dirty="0"/>
              <a:t>Disadvantage:  longer recovery times, as the latest full backup, and all incremental backups up to the date of data loss need to be restored.</a:t>
            </a:r>
          </a:p>
        </p:txBody>
      </p:sp>
    </p:spTree>
    <p:extLst>
      <p:ext uri="{BB962C8B-B14F-4D97-AF65-F5344CB8AC3E}">
        <p14:creationId xmlns:p14="http://schemas.microsoft.com/office/powerpoint/2010/main" val="2171674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Differential vs. Incremental</a:t>
            </a:r>
          </a:p>
        </p:txBody>
      </p:sp>
      <p:sp>
        <p:nvSpPr>
          <p:cNvPr id="4" name="Text Placeholder 3"/>
          <p:cNvSpPr>
            <a:spLocks noGrp="1"/>
          </p:cNvSpPr>
          <p:nvPr>
            <p:ph type="body" idx="1"/>
          </p:nvPr>
        </p:nvSpPr>
        <p:spPr/>
        <p:txBody>
          <a:bodyPr/>
          <a:lstStyle/>
          <a:p>
            <a:r>
              <a:rPr lang="en-US" dirty="0"/>
              <a:t>Differential</a:t>
            </a:r>
          </a:p>
        </p:txBody>
      </p:sp>
      <p:sp>
        <p:nvSpPr>
          <p:cNvPr id="6" name="Text Placeholder 5"/>
          <p:cNvSpPr>
            <a:spLocks noGrp="1"/>
          </p:cNvSpPr>
          <p:nvPr>
            <p:ph type="body" sz="half" idx="3"/>
          </p:nvPr>
        </p:nvSpPr>
        <p:spPr/>
        <p:txBody>
          <a:bodyPr/>
          <a:lstStyle/>
          <a:p>
            <a:r>
              <a:rPr lang="en-US" dirty="0"/>
              <a:t>Incremental</a:t>
            </a:r>
          </a:p>
        </p:txBody>
      </p:sp>
      <p:pic>
        <p:nvPicPr>
          <p:cNvPr id="12" name="Content Placeholder 8" descr="http://www.cgurnik.com/wp-content/uploads/2010/10/differential.png"/>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457200" y="3014888"/>
            <a:ext cx="4038600" cy="2276023"/>
          </a:xfrm>
          <a:prstGeom prst="rect">
            <a:avLst/>
          </a:prstGeom>
          <a:noFill/>
          <a:extLst>
            <a:ext uri="{909E8E84-426E-40DD-AFC4-6F175D3DCCD1}">
              <a14:hiddenFill xmlns:a14="http://schemas.microsoft.com/office/drawing/2010/main">
                <a:solidFill>
                  <a:srgbClr val="FFFFFF"/>
                </a:solidFill>
              </a14:hiddenFill>
            </a:ext>
          </a:extLst>
        </p:spPr>
      </p:pic>
      <p:pic>
        <p:nvPicPr>
          <p:cNvPr id="13" name="Content Placeholder 12" descr="http://www.cgurnik.com/wp-content/uploads/2010/10/incremental.pn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8200" y="3014888"/>
            <a:ext cx="4038600" cy="2276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44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Backups</a:t>
            </a:r>
          </a:p>
        </p:txBody>
      </p:sp>
      <p:sp>
        <p:nvSpPr>
          <p:cNvPr id="3" name="Content Placeholder 2"/>
          <p:cNvSpPr>
            <a:spLocks noGrp="1"/>
          </p:cNvSpPr>
          <p:nvPr>
            <p:ph sz="quarter" idx="1"/>
          </p:nvPr>
        </p:nvSpPr>
        <p:spPr/>
        <p:txBody>
          <a:bodyPr>
            <a:normAutofit lnSpcReduction="10000"/>
          </a:bodyPr>
          <a:lstStyle/>
          <a:p>
            <a:pPr>
              <a:lnSpc>
                <a:spcPct val="80000"/>
              </a:lnSpc>
            </a:pPr>
            <a:r>
              <a:rPr lang="en-US" sz="3200" dirty="0"/>
              <a:t>Periodically test your backups by performing restores.</a:t>
            </a:r>
          </a:p>
          <a:p>
            <a:pPr>
              <a:lnSpc>
                <a:spcPct val="80000"/>
              </a:lnSpc>
            </a:pPr>
            <a:r>
              <a:rPr lang="en-US" sz="3200" dirty="0"/>
              <a:t>Why?</a:t>
            </a:r>
            <a:br>
              <a:rPr lang="en-US" sz="3200" dirty="0"/>
            </a:br>
            <a:r>
              <a:rPr lang="en-US" sz="3200" dirty="0"/>
              <a:t>The only way you know your backups are working is to restore data from them and test.</a:t>
            </a:r>
          </a:p>
          <a:p>
            <a:pPr>
              <a:lnSpc>
                <a:spcPct val="80000"/>
              </a:lnSpc>
            </a:pPr>
            <a:r>
              <a:rPr lang="en-US" sz="3200" dirty="0"/>
              <a:t>Backups are no good if you can’t restore from them.</a:t>
            </a:r>
          </a:p>
          <a:p>
            <a:pPr>
              <a:lnSpc>
                <a:spcPct val="80000"/>
              </a:lnSpc>
            </a:pPr>
            <a:r>
              <a:rPr lang="en-US" sz="3200" dirty="0"/>
              <a:t>Backups are one of the most understated processes in IT management but one of the more important.</a:t>
            </a:r>
          </a:p>
          <a:p>
            <a:endParaRPr lang="en-US" dirty="0"/>
          </a:p>
        </p:txBody>
      </p:sp>
    </p:spTree>
    <p:extLst>
      <p:ext uri="{BB962C8B-B14F-4D97-AF65-F5344CB8AC3E}">
        <p14:creationId xmlns:p14="http://schemas.microsoft.com/office/powerpoint/2010/main" val="3877339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a:t>Backup Strategy</a:t>
            </a:r>
          </a:p>
        </p:txBody>
      </p:sp>
      <p:sp>
        <p:nvSpPr>
          <p:cNvPr id="3" name="Content Placeholder 2"/>
          <p:cNvSpPr>
            <a:spLocks noGrp="1"/>
          </p:cNvSpPr>
          <p:nvPr>
            <p:ph sz="quarter" idx="1"/>
          </p:nvPr>
        </p:nvSpPr>
        <p:spPr>
          <a:xfrm>
            <a:off x="457200" y="1447800"/>
            <a:ext cx="8229600" cy="4953000"/>
          </a:xfrm>
        </p:spPr>
        <p:txBody>
          <a:bodyPr>
            <a:normAutofit fontScale="92500"/>
          </a:bodyPr>
          <a:lstStyle/>
          <a:p>
            <a:r>
              <a:rPr lang="en-US" dirty="0"/>
              <a:t>You can’t backup everything all the time and keep it around forever. </a:t>
            </a:r>
          </a:p>
          <a:p>
            <a:pPr lvl="1"/>
            <a:r>
              <a:rPr lang="en-US" dirty="0"/>
              <a:t>It’s just not realistic.</a:t>
            </a:r>
          </a:p>
          <a:p>
            <a:r>
              <a:rPr lang="en-US" dirty="0"/>
              <a:t>You need a combination of short-term and long-term backups.</a:t>
            </a:r>
          </a:p>
          <a:p>
            <a:pPr lvl="1"/>
            <a:r>
              <a:rPr lang="en-US" dirty="0"/>
              <a:t>What if you need files from 12 months ago?</a:t>
            </a:r>
          </a:p>
          <a:p>
            <a:r>
              <a:rPr lang="en-US" dirty="0"/>
              <a:t>You should  draft a backup and restore SLA </a:t>
            </a:r>
          </a:p>
          <a:p>
            <a:pPr lvl="1"/>
            <a:r>
              <a:rPr lang="en-US" dirty="0"/>
              <a:t>Through the SLA, customers know what to expect</a:t>
            </a:r>
          </a:p>
          <a:p>
            <a:pPr lvl="1"/>
            <a:r>
              <a:rPr lang="en-US" dirty="0"/>
              <a:t>Plan your backups around the SLA</a:t>
            </a:r>
          </a:p>
          <a:p>
            <a:r>
              <a:rPr lang="en-US" dirty="0"/>
              <a:t>Mitigate risk</a:t>
            </a:r>
          </a:p>
          <a:p>
            <a:pPr lvl="1"/>
            <a:r>
              <a:rPr lang="en-US" dirty="0"/>
              <a:t>Don’t store your backups next to your servers!</a:t>
            </a:r>
          </a:p>
          <a:p>
            <a:r>
              <a:rPr lang="en-US" b="1" dirty="0"/>
              <a:t>The restore requirements govern your backup strategy.</a:t>
            </a:r>
          </a:p>
        </p:txBody>
      </p:sp>
    </p:spTree>
    <p:extLst>
      <p:ext uri="{BB962C8B-B14F-4D97-AF65-F5344CB8AC3E}">
        <p14:creationId xmlns:p14="http://schemas.microsoft.com/office/powerpoint/2010/main" val="1593951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Strategy #1</a:t>
            </a:r>
          </a:p>
        </p:txBody>
      </p:sp>
      <p:sp>
        <p:nvSpPr>
          <p:cNvPr id="3" name="Content Placeholder 2"/>
          <p:cNvSpPr>
            <a:spLocks noGrp="1"/>
          </p:cNvSpPr>
          <p:nvPr>
            <p:ph sz="quarter" idx="1"/>
          </p:nvPr>
        </p:nvSpPr>
        <p:spPr/>
        <p:txBody>
          <a:bodyPr/>
          <a:lstStyle/>
          <a:p>
            <a:r>
              <a:rPr lang="en-US" dirty="0"/>
              <a:t>Backup</a:t>
            </a:r>
          </a:p>
          <a:p>
            <a:pPr lvl="1"/>
            <a:r>
              <a:rPr lang="en-US" dirty="0"/>
              <a:t>Sunday L0</a:t>
            </a:r>
          </a:p>
          <a:p>
            <a:pPr lvl="1"/>
            <a:r>
              <a:rPr lang="en-US" dirty="0"/>
              <a:t>Monday – Saturday L1 (Diff)</a:t>
            </a:r>
          </a:p>
          <a:p>
            <a:pPr lvl="1"/>
            <a:r>
              <a:rPr lang="en-US" dirty="0"/>
              <a:t>Each week, an L0 is saved for a year.</a:t>
            </a:r>
          </a:p>
          <a:p>
            <a:pPr lvl="1"/>
            <a:r>
              <a:rPr lang="en-US" dirty="0"/>
              <a:t>Week 52 is saved as year-end backup (not reused)</a:t>
            </a:r>
          </a:p>
          <a:p>
            <a:r>
              <a:rPr lang="en-US" dirty="0"/>
              <a:t>Can this strategy Restore</a:t>
            </a:r>
          </a:p>
          <a:p>
            <a:pPr lvl="1"/>
            <a:r>
              <a:rPr lang="en-US" dirty="0"/>
              <a:t>A file from 4 days ago?</a:t>
            </a:r>
          </a:p>
          <a:p>
            <a:pPr lvl="1"/>
            <a:r>
              <a:rPr lang="en-US" dirty="0"/>
              <a:t>A file from 5 weeks ago?</a:t>
            </a:r>
          </a:p>
          <a:p>
            <a:pPr lvl="1"/>
            <a:r>
              <a:rPr lang="en-US" dirty="0"/>
              <a:t>A file from Last July, that was deleted in August?</a:t>
            </a:r>
          </a:p>
        </p:txBody>
      </p:sp>
    </p:spTree>
    <p:extLst>
      <p:ext uri="{BB962C8B-B14F-4D97-AF65-F5344CB8AC3E}">
        <p14:creationId xmlns:p14="http://schemas.microsoft.com/office/powerpoint/2010/main" val="3070170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Strategy #2</a:t>
            </a:r>
          </a:p>
        </p:txBody>
      </p:sp>
      <p:sp>
        <p:nvSpPr>
          <p:cNvPr id="3" name="Content Placeholder 2"/>
          <p:cNvSpPr>
            <a:spLocks noGrp="1"/>
          </p:cNvSpPr>
          <p:nvPr>
            <p:ph sz="quarter" idx="1"/>
          </p:nvPr>
        </p:nvSpPr>
        <p:spPr/>
        <p:txBody>
          <a:bodyPr/>
          <a:lstStyle/>
          <a:p>
            <a:r>
              <a:rPr lang="en-US" dirty="0"/>
              <a:t>Backup</a:t>
            </a:r>
          </a:p>
          <a:p>
            <a:pPr lvl="1"/>
            <a:r>
              <a:rPr lang="en-US" dirty="0"/>
              <a:t>Full 1</a:t>
            </a:r>
            <a:r>
              <a:rPr lang="en-US" baseline="30000" dirty="0"/>
              <a:t>st</a:t>
            </a:r>
            <a:r>
              <a:rPr lang="en-US" dirty="0"/>
              <a:t> Day of each month</a:t>
            </a:r>
          </a:p>
          <a:p>
            <a:pPr lvl="1"/>
            <a:r>
              <a:rPr lang="en-US" dirty="0"/>
              <a:t>Differential each remaining day of the month.</a:t>
            </a:r>
          </a:p>
          <a:p>
            <a:pPr lvl="1"/>
            <a:r>
              <a:rPr lang="en-US" dirty="0"/>
              <a:t>Media on 1</a:t>
            </a:r>
            <a:r>
              <a:rPr lang="en-US" baseline="30000" dirty="0"/>
              <a:t>st</a:t>
            </a:r>
            <a:r>
              <a:rPr lang="en-US" dirty="0"/>
              <a:t> day of the month not reused.</a:t>
            </a:r>
          </a:p>
          <a:p>
            <a:r>
              <a:rPr lang="en-US" dirty="0"/>
              <a:t>Can this strategy Restore</a:t>
            </a:r>
          </a:p>
          <a:p>
            <a:pPr lvl="1"/>
            <a:r>
              <a:rPr lang="en-US" dirty="0"/>
              <a:t>A file from 25 days ago?</a:t>
            </a:r>
          </a:p>
          <a:p>
            <a:pPr lvl="1"/>
            <a:r>
              <a:rPr lang="en-US" dirty="0"/>
              <a:t>A file from 60 days ago?</a:t>
            </a:r>
          </a:p>
          <a:p>
            <a:pPr lvl="1"/>
            <a:r>
              <a:rPr lang="en-US" dirty="0"/>
              <a:t>A file from 1 year ago that was around for 2 months.</a:t>
            </a:r>
          </a:p>
          <a:p>
            <a:endParaRPr lang="en-US" dirty="0"/>
          </a:p>
          <a:p>
            <a:pPr lvl="1"/>
            <a:endParaRPr lang="en-US" dirty="0"/>
          </a:p>
        </p:txBody>
      </p:sp>
    </p:spTree>
    <p:extLst>
      <p:ext uri="{BB962C8B-B14F-4D97-AF65-F5344CB8AC3E}">
        <p14:creationId xmlns:p14="http://schemas.microsoft.com/office/powerpoint/2010/main" val="3174979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87DF-3FF0-4593-8FD2-BE3D4A2076ED}"/>
              </a:ext>
            </a:extLst>
          </p:cNvPr>
          <p:cNvSpPr>
            <a:spLocks noGrp="1"/>
          </p:cNvSpPr>
          <p:nvPr>
            <p:ph type="title"/>
          </p:nvPr>
        </p:nvSpPr>
        <p:spPr/>
        <p:txBody>
          <a:bodyPr/>
          <a:lstStyle/>
          <a:p>
            <a:r>
              <a:rPr lang="en-US" dirty="0"/>
              <a:t>Prevalence of Data</a:t>
            </a:r>
          </a:p>
        </p:txBody>
      </p:sp>
      <p:sp>
        <p:nvSpPr>
          <p:cNvPr id="3" name="Content Placeholder 2">
            <a:extLst>
              <a:ext uri="{FF2B5EF4-FFF2-40B4-BE49-F238E27FC236}">
                <a16:creationId xmlns:a16="http://schemas.microsoft.com/office/drawing/2014/main" id="{AB3FA163-49E6-4367-84BB-8095663A189B}"/>
              </a:ext>
            </a:extLst>
          </p:cNvPr>
          <p:cNvSpPr>
            <a:spLocks noGrp="1"/>
          </p:cNvSpPr>
          <p:nvPr>
            <p:ph idx="4294967295"/>
          </p:nvPr>
        </p:nvSpPr>
        <p:spPr>
          <a:xfrm>
            <a:off x="768096" y="1690689"/>
            <a:ext cx="7290055" cy="4618671"/>
          </a:xfrm>
        </p:spPr>
        <p:txBody>
          <a:bodyPr/>
          <a:lstStyle/>
          <a:p>
            <a:r>
              <a:rPr lang="en-US" dirty="0"/>
              <a:t>Data are everywhere!</a:t>
            </a:r>
          </a:p>
          <a:p>
            <a:r>
              <a:rPr lang="en-US" dirty="0"/>
              <a:t>There has been an explosion of data over the past few years.</a:t>
            </a:r>
          </a:p>
          <a:p>
            <a:r>
              <a:rPr lang="en-US" dirty="0"/>
              <a:t>There are new varieties of data. </a:t>
            </a:r>
          </a:p>
          <a:p>
            <a:pPr lvl="1"/>
            <a:r>
              <a:rPr lang="en-US" dirty="0"/>
              <a:t>Business data </a:t>
            </a:r>
            <a:r>
              <a:rPr lang="en-US" dirty="0">
                <a:sym typeface="Wingdings" panose="05000000000000000000" pitchFamily="2" charset="2"/>
              </a:rPr>
              <a:t> Sales and Orders</a:t>
            </a:r>
          </a:p>
          <a:p>
            <a:pPr lvl="1"/>
            <a:r>
              <a:rPr lang="en-US" dirty="0">
                <a:sym typeface="Wingdings" panose="05000000000000000000" pitchFamily="2" charset="2"/>
              </a:rPr>
              <a:t>user generated   Tweets and Posts</a:t>
            </a:r>
          </a:p>
          <a:p>
            <a:pPr lvl="1"/>
            <a:r>
              <a:rPr lang="en-US" dirty="0">
                <a:sym typeface="Wingdings" panose="05000000000000000000" pitchFamily="2" charset="2"/>
              </a:rPr>
              <a:t>device generated   Phones and IoT</a:t>
            </a:r>
            <a:endParaRPr lang="en-US" dirty="0"/>
          </a:p>
          <a:p>
            <a:r>
              <a:rPr lang="en-US" dirty="0"/>
              <a:t>And there are different mediums than before.</a:t>
            </a:r>
          </a:p>
          <a:p>
            <a:pPr lvl="1"/>
            <a:r>
              <a:rPr lang="en-US" dirty="0"/>
              <a:t>Structured text </a:t>
            </a:r>
            <a:r>
              <a:rPr lang="en-US" dirty="0">
                <a:sym typeface="Wingdings" panose="05000000000000000000" pitchFamily="2" charset="2"/>
              </a:rPr>
              <a:t> unstructured text  multimedia</a:t>
            </a:r>
            <a:endParaRPr lang="en-US" dirty="0"/>
          </a:p>
        </p:txBody>
      </p:sp>
      <p:sp>
        <p:nvSpPr>
          <p:cNvPr id="4" name="Footer Placeholder 3">
            <a:extLst>
              <a:ext uri="{FF2B5EF4-FFF2-40B4-BE49-F238E27FC236}">
                <a16:creationId xmlns:a16="http://schemas.microsoft.com/office/drawing/2014/main" id="{32BE8595-8239-4C48-B768-FD1F7D4D71D6}"/>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81AC1F35-5507-416C-A662-C8D089B32048}"/>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319386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sz="3200" dirty="0"/>
              <a:t>Data Explosion: A Sample Growth of Organizational Data Over Time</a:t>
            </a:r>
          </a:p>
        </p:txBody>
      </p:sp>
      <p:graphicFrame>
        <p:nvGraphicFramePr>
          <p:cNvPr id="10" name="Content Placeholder 6"/>
          <p:cNvGraphicFramePr>
            <a:graphicFrameLocks/>
          </p:cNvGraphicFramePr>
          <p:nvPr>
            <p:extLst/>
          </p:nvPr>
        </p:nvGraphicFramePr>
        <p:xfrm>
          <a:off x="819150" y="2238374"/>
          <a:ext cx="7886700" cy="3958915"/>
        </p:xfrm>
        <a:graphic>
          <a:graphicData uri="http://schemas.openxmlformats.org/drawingml/2006/chart">
            <c:chart xmlns:c="http://schemas.openxmlformats.org/drawingml/2006/chart" xmlns:r="http://schemas.openxmlformats.org/officeDocument/2006/relationships" r:id="rId2"/>
          </a:graphicData>
        </a:graphic>
      </p:graphicFrame>
      <p:sp>
        <p:nvSpPr>
          <p:cNvPr id="11" name="Right Arrow 10"/>
          <p:cNvSpPr/>
          <p:nvPr/>
        </p:nvSpPr>
        <p:spPr>
          <a:xfrm rot="16200000">
            <a:off x="-1143162" y="3928653"/>
            <a:ext cx="3559788" cy="471840"/>
          </a:xfrm>
          <a:prstGeom prst="rightArrow">
            <a:avLst/>
          </a:prstGeom>
          <a:solidFill>
            <a:srgbClr val="1CADE4"/>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r>
              <a:rPr lang="en-US" sz="1600" b="1" dirty="0">
                <a:solidFill>
                  <a:schemeClr val="bg1"/>
                </a:solidFill>
                <a:latin typeface="Sherman Sans Book"/>
              </a:rPr>
              <a:t>Data Volume</a:t>
            </a:r>
          </a:p>
        </p:txBody>
      </p:sp>
      <p:sp>
        <p:nvSpPr>
          <p:cNvPr id="12" name="Right Arrow 11"/>
          <p:cNvSpPr/>
          <p:nvPr/>
        </p:nvSpPr>
        <p:spPr>
          <a:xfrm>
            <a:off x="871437" y="5850255"/>
            <a:ext cx="7834414" cy="509584"/>
          </a:xfrm>
          <a:prstGeom prst="rightArrow">
            <a:avLst/>
          </a:prstGeom>
          <a:solidFill>
            <a:srgbClr val="1CADE4"/>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r>
              <a:rPr lang="en-US" sz="1600" b="1" dirty="0">
                <a:solidFill>
                  <a:schemeClr val="bg1"/>
                </a:solidFill>
                <a:latin typeface="Sherman Sans Book"/>
              </a:rPr>
              <a:t>Years</a:t>
            </a:r>
          </a:p>
        </p:txBody>
      </p:sp>
      <p:grpSp>
        <p:nvGrpSpPr>
          <p:cNvPr id="26" name="Group 25"/>
          <p:cNvGrpSpPr/>
          <p:nvPr/>
        </p:nvGrpSpPr>
        <p:grpSpPr>
          <a:xfrm>
            <a:off x="1360538" y="2521133"/>
            <a:ext cx="6426935" cy="351206"/>
            <a:chOff x="1636986" y="2523736"/>
            <a:chExt cx="6426935" cy="351206"/>
          </a:xfrm>
        </p:grpSpPr>
        <p:sp>
          <p:nvSpPr>
            <p:cNvPr id="14" name="TextBox 13"/>
            <p:cNvSpPr txBox="1"/>
            <p:nvPr/>
          </p:nvSpPr>
          <p:spPr>
            <a:xfrm>
              <a:off x="1636986" y="2523736"/>
              <a:ext cx="1014905" cy="301341"/>
            </a:xfrm>
            <a:prstGeom prst="rect">
              <a:avLst/>
            </a:prstGeom>
            <a:noFill/>
          </p:spPr>
          <p:txBody>
            <a:bodyPr wrap="square" rtlCol="0">
              <a:noAutofit/>
            </a:bodyPr>
            <a:lstStyle/>
            <a:p>
              <a:pPr>
                <a:spcBef>
                  <a:spcPts val="600"/>
                </a:spcBef>
              </a:pPr>
              <a:r>
                <a:rPr lang="en-US" sz="1200" dirty="0">
                  <a:solidFill>
                    <a:schemeClr val="tx1">
                      <a:lumMod val="65000"/>
                      <a:lumOff val="35000"/>
                    </a:schemeClr>
                  </a:solidFill>
                  <a:latin typeface="Sherman Sans Book"/>
                </a:rPr>
                <a:t>Business Data</a:t>
              </a:r>
            </a:p>
          </p:txBody>
        </p:sp>
        <p:sp>
          <p:nvSpPr>
            <p:cNvPr id="15" name="TextBox 14"/>
            <p:cNvSpPr txBox="1"/>
            <p:nvPr/>
          </p:nvSpPr>
          <p:spPr>
            <a:xfrm>
              <a:off x="3021353" y="2523736"/>
              <a:ext cx="1254340" cy="334723"/>
            </a:xfrm>
            <a:prstGeom prst="rect">
              <a:avLst/>
            </a:prstGeom>
            <a:noFill/>
          </p:spPr>
          <p:txBody>
            <a:bodyPr wrap="square" rtlCol="0">
              <a:noAutofit/>
            </a:bodyPr>
            <a:lstStyle/>
            <a:p>
              <a:pPr>
                <a:spcBef>
                  <a:spcPts val="600"/>
                </a:spcBef>
              </a:pPr>
              <a:r>
                <a:rPr lang="en-US" sz="1200" dirty="0">
                  <a:solidFill>
                    <a:schemeClr val="tx1">
                      <a:lumMod val="65000"/>
                      <a:lumOff val="35000"/>
                    </a:schemeClr>
                  </a:solidFill>
                  <a:latin typeface="Sherman Sans Book"/>
                </a:rPr>
                <a:t>Web/Clickstream</a:t>
              </a:r>
            </a:p>
          </p:txBody>
        </p:sp>
        <p:sp>
          <p:nvSpPr>
            <p:cNvPr id="17" name="TextBox 16"/>
            <p:cNvSpPr txBox="1"/>
            <p:nvPr/>
          </p:nvSpPr>
          <p:spPr>
            <a:xfrm>
              <a:off x="4395345" y="2523736"/>
              <a:ext cx="1151606" cy="345322"/>
            </a:xfrm>
            <a:prstGeom prst="rect">
              <a:avLst/>
            </a:prstGeom>
            <a:noFill/>
          </p:spPr>
          <p:txBody>
            <a:bodyPr wrap="square" rtlCol="0">
              <a:noAutofit/>
            </a:bodyPr>
            <a:lstStyle/>
            <a:p>
              <a:pPr>
                <a:spcBef>
                  <a:spcPts val="600"/>
                </a:spcBef>
              </a:pPr>
              <a:r>
                <a:rPr lang="en-US" sz="1200" dirty="0">
                  <a:solidFill>
                    <a:schemeClr val="tx1">
                      <a:lumMod val="65000"/>
                      <a:lumOff val="35000"/>
                    </a:schemeClr>
                  </a:solidFill>
                  <a:latin typeface="Sherman Sans Book"/>
                </a:rPr>
                <a:t>Social Networks</a:t>
              </a:r>
            </a:p>
          </p:txBody>
        </p:sp>
        <p:sp>
          <p:nvSpPr>
            <p:cNvPr id="18" name="TextBox 17"/>
            <p:cNvSpPr txBox="1"/>
            <p:nvPr/>
          </p:nvSpPr>
          <p:spPr>
            <a:xfrm>
              <a:off x="5778485" y="2523736"/>
              <a:ext cx="667338" cy="351206"/>
            </a:xfrm>
            <a:prstGeom prst="rect">
              <a:avLst/>
            </a:prstGeom>
            <a:noFill/>
          </p:spPr>
          <p:txBody>
            <a:bodyPr wrap="square" rtlCol="0">
              <a:noAutofit/>
            </a:bodyPr>
            <a:lstStyle/>
            <a:p>
              <a:pPr>
                <a:spcBef>
                  <a:spcPts val="600"/>
                </a:spcBef>
              </a:pPr>
              <a:r>
                <a:rPr lang="en-US" sz="1200" dirty="0">
                  <a:solidFill>
                    <a:schemeClr val="tx1">
                      <a:lumMod val="65000"/>
                      <a:lumOff val="35000"/>
                    </a:schemeClr>
                  </a:solidFill>
                  <a:latin typeface="Sherman Sans Book"/>
                </a:rPr>
                <a:t>Mobile</a:t>
              </a:r>
            </a:p>
          </p:txBody>
        </p:sp>
        <p:sp>
          <p:nvSpPr>
            <p:cNvPr id="19" name="TextBox 18"/>
            <p:cNvSpPr txBox="1"/>
            <p:nvPr/>
          </p:nvSpPr>
          <p:spPr>
            <a:xfrm>
              <a:off x="7167384" y="2523736"/>
              <a:ext cx="896537" cy="345806"/>
            </a:xfrm>
            <a:prstGeom prst="rect">
              <a:avLst/>
            </a:prstGeom>
            <a:noFill/>
          </p:spPr>
          <p:txBody>
            <a:bodyPr wrap="square" rtlCol="0">
              <a:noAutofit/>
            </a:bodyPr>
            <a:lstStyle/>
            <a:p>
              <a:pPr>
                <a:spcBef>
                  <a:spcPts val="600"/>
                </a:spcBef>
              </a:pPr>
              <a:r>
                <a:rPr lang="en-US" sz="1200" dirty="0">
                  <a:solidFill>
                    <a:schemeClr val="tx1">
                      <a:lumMod val="65000"/>
                      <a:lumOff val="35000"/>
                    </a:schemeClr>
                  </a:solidFill>
                  <a:latin typeface="Sherman Sans Book"/>
                </a:rPr>
                <a:t>Sensor/</a:t>
              </a:r>
              <a:r>
                <a:rPr lang="en-US" sz="1200" dirty="0" err="1">
                  <a:solidFill>
                    <a:schemeClr val="tx1">
                      <a:lumMod val="65000"/>
                      <a:lumOff val="35000"/>
                    </a:schemeClr>
                  </a:solidFill>
                  <a:latin typeface="Sherman Sans Book"/>
                </a:rPr>
                <a:t>IoT</a:t>
              </a:r>
              <a:endParaRPr lang="en-US" sz="1200" dirty="0">
                <a:solidFill>
                  <a:schemeClr val="tx1">
                    <a:lumMod val="65000"/>
                    <a:lumOff val="35000"/>
                  </a:schemeClr>
                </a:solidFill>
                <a:latin typeface="Sherman Sans Book"/>
              </a:endParaRPr>
            </a:p>
          </p:txBody>
        </p:sp>
      </p:grpSp>
      <p:grpSp>
        <p:nvGrpSpPr>
          <p:cNvPr id="8" name="Group 7"/>
          <p:cNvGrpSpPr/>
          <p:nvPr/>
        </p:nvGrpSpPr>
        <p:grpSpPr>
          <a:xfrm>
            <a:off x="1244002" y="2604302"/>
            <a:ext cx="5638339" cy="110661"/>
            <a:chOff x="1433918" y="2501652"/>
            <a:chExt cx="5638339" cy="110661"/>
          </a:xfrm>
        </p:grpSpPr>
        <p:sp>
          <p:nvSpPr>
            <p:cNvPr id="7" name="Rectangle 6"/>
            <p:cNvSpPr/>
            <p:nvPr/>
          </p:nvSpPr>
          <p:spPr>
            <a:xfrm flipH="1">
              <a:off x="1433918" y="2501652"/>
              <a:ext cx="110661" cy="11066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Rectangle 19"/>
            <p:cNvSpPr/>
            <p:nvPr/>
          </p:nvSpPr>
          <p:spPr>
            <a:xfrm flipH="1">
              <a:off x="2815837" y="2501652"/>
              <a:ext cx="110661" cy="110661"/>
            </a:xfrm>
            <a:prstGeom prst="rect">
              <a:avLst/>
            </a:prstGeom>
            <a:solidFill>
              <a:srgbClr val="6F6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1" name="Rectangle 20"/>
            <p:cNvSpPr/>
            <p:nvPr/>
          </p:nvSpPr>
          <p:spPr>
            <a:xfrm flipH="1">
              <a:off x="4197756" y="2501652"/>
              <a:ext cx="110661" cy="110661"/>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p:cNvSpPr/>
            <p:nvPr/>
          </p:nvSpPr>
          <p:spPr>
            <a:xfrm flipH="1">
              <a:off x="5579675" y="2501652"/>
              <a:ext cx="110661" cy="110661"/>
            </a:xfrm>
            <a:prstGeom prst="rect">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p:cNvSpPr/>
            <p:nvPr/>
          </p:nvSpPr>
          <p:spPr>
            <a:xfrm flipH="1">
              <a:off x="6961596" y="2501652"/>
              <a:ext cx="110661" cy="110661"/>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grpSp>
        <p:nvGrpSpPr>
          <p:cNvPr id="37" name="Group 36"/>
          <p:cNvGrpSpPr/>
          <p:nvPr/>
        </p:nvGrpSpPr>
        <p:grpSpPr>
          <a:xfrm>
            <a:off x="1107733" y="5667911"/>
            <a:ext cx="7262547" cy="351052"/>
            <a:chOff x="1384181" y="2523736"/>
            <a:chExt cx="7262547" cy="351052"/>
          </a:xfrm>
        </p:grpSpPr>
        <p:sp>
          <p:nvSpPr>
            <p:cNvPr id="38" name="TextBox 37"/>
            <p:cNvSpPr txBox="1"/>
            <p:nvPr/>
          </p:nvSpPr>
          <p:spPr>
            <a:xfrm>
              <a:off x="1384181" y="2523736"/>
              <a:ext cx="654297" cy="351052"/>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1980</a:t>
              </a:r>
            </a:p>
          </p:txBody>
        </p:sp>
        <p:sp>
          <p:nvSpPr>
            <p:cNvPr id="39" name="TextBox 38"/>
            <p:cNvSpPr txBox="1"/>
            <p:nvPr/>
          </p:nvSpPr>
          <p:spPr>
            <a:xfrm>
              <a:off x="2340962" y="2523736"/>
              <a:ext cx="635087" cy="351052"/>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1990</a:t>
              </a:r>
            </a:p>
          </p:txBody>
        </p:sp>
        <p:sp>
          <p:nvSpPr>
            <p:cNvPr id="40" name="TextBox 39"/>
            <p:cNvSpPr txBox="1"/>
            <p:nvPr/>
          </p:nvSpPr>
          <p:spPr>
            <a:xfrm>
              <a:off x="3309632" y="2523736"/>
              <a:ext cx="585353" cy="351052"/>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1995</a:t>
              </a:r>
            </a:p>
          </p:txBody>
        </p:sp>
        <p:sp>
          <p:nvSpPr>
            <p:cNvPr id="41" name="TextBox 40"/>
            <p:cNvSpPr txBox="1"/>
            <p:nvPr/>
          </p:nvSpPr>
          <p:spPr>
            <a:xfrm>
              <a:off x="4234165" y="2523736"/>
              <a:ext cx="646844" cy="351052"/>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2000</a:t>
              </a:r>
            </a:p>
          </p:txBody>
        </p:sp>
        <p:sp>
          <p:nvSpPr>
            <p:cNvPr id="42" name="TextBox 41"/>
            <p:cNvSpPr txBox="1"/>
            <p:nvPr/>
          </p:nvSpPr>
          <p:spPr>
            <a:xfrm>
              <a:off x="5219796" y="2523736"/>
              <a:ext cx="568938" cy="351052"/>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2005</a:t>
              </a:r>
            </a:p>
          </p:txBody>
        </p:sp>
        <p:sp>
          <p:nvSpPr>
            <p:cNvPr id="43" name="TextBox 42"/>
            <p:cNvSpPr txBox="1"/>
            <p:nvPr/>
          </p:nvSpPr>
          <p:spPr>
            <a:xfrm>
              <a:off x="6183856" y="2523736"/>
              <a:ext cx="568938" cy="351052"/>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2010</a:t>
              </a:r>
            </a:p>
          </p:txBody>
        </p:sp>
        <p:sp>
          <p:nvSpPr>
            <p:cNvPr id="44" name="TextBox 43"/>
            <p:cNvSpPr txBox="1"/>
            <p:nvPr/>
          </p:nvSpPr>
          <p:spPr>
            <a:xfrm>
              <a:off x="7122278" y="2523736"/>
              <a:ext cx="568938" cy="351052"/>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2015</a:t>
              </a:r>
            </a:p>
          </p:txBody>
        </p:sp>
        <p:sp>
          <p:nvSpPr>
            <p:cNvPr id="45" name="TextBox 44"/>
            <p:cNvSpPr txBox="1"/>
            <p:nvPr/>
          </p:nvSpPr>
          <p:spPr>
            <a:xfrm>
              <a:off x="8077790" y="2523736"/>
              <a:ext cx="568938" cy="351052"/>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2020</a:t>
              </a:r>
            </a:p>
          </p:txBody>
        </p:sp>
      </p:grpSp>
    </p:spTree>
    <p:extLst>
      <p:ext uri="{BB962C8B-B14F-4D97-AF65-F5344CB8AC3E}">
        <p14:creationId xmlns:p14="http://schemas.microsoft.com/office/powerpoint/2010/main" val="194458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39037D-F49B-497C-8A52-41867E72A014}"/>
              </a:ext>
            </a:extLst>
          </p:cNvPr>
          <p:cNvSpPr>
            <a:spLocks noGrp="1"/>
          </p:cNvSpPr>
          <p:nvPr>
            <p:ph type="title"/>
          </p:nvPr>
        </p:nvSpPr>
        <p:spPr/>
        <p:txBody>
          <a:bodyPr>
            <a:noAutofit/>
          </a:bodyPr>
          <a:lstStyle/>
          <a:p>
            <a:r>
              <a:rPr lang="en-US" dirty="0"/>
              <a:t>What About Devices?</a:t>
            </a:r>
          </a:p>
        </p:txBody>
      </p:sp>
      <p:grpSp>
        <p:nvGrpSpPr>
          <p:cNvPr id="309" name="Group 308"/>
          <p:cNvGrpSpPr/>
          <p:nvPr/>
        </p:nvGrpSpPr>
        <p:grpSpPr>
          <a:xfrm>
            <a:off x="1166441" y="2081028"/>
            <a:ext cx="6811119" cy="4261921"/>
            <a:chOff x="1095469" y="2081028"/>
            <a:chExt cx="6811119" cy="4261921"/>
          </a:xfrm>
        </p:grpSpPr>
        <p:grpSp>
          <p:nvGrpSpPr>
            <p:cNvPr id="310" name="Group 309"/>
            <p:cNvGrpSpPr/>
            <p:nvPr/>
          </p:nvGrpSpPr>
          <p:grpSpPr>
            <a:xfrm>
              <a:off x="1095469" y="2081028"/>
              <a:ext cx="6811119" cy="4261921"/>
              <a:chOff x="1095469" y="2081028"/>
              <a:chExt cx="6811119" cy="4261921"/>
            </a:xfrm>
          </p:grpSpPr>
          <p:sp>
            <p:nvSpPr>
              <p:cNvPr id="323" name="TextBox 322"/>
              <p:cNvSpPr txBox="1"/>
              <p:nvPr/>
            </p:nvSpPr>
            <p:spPr>
              <a:xfrm>
                <a:off x="4218848" y="3623386"/>
                <a:ext cx="867617" cy="508595"/>
              </a:xfrm>
              <a:prstGeom prst="rect">
                <a:avLst/>
              </a:prstGeom>
              <a:noFill/>
              <a:ln>
                <a:noFill/>
              </a:ln>
            </p:spPr>
            <p:txBody>
              <a:bodyPr wrap="square" rtlCol="0">
                <a:noAutofit/>
              </a:bodyPr>
              <a:lstStyle/>
              <a:p>
                <a:pPr>
                  <a:spcBef>
                    <a:spcPts val="600"/>
                  </a:spcBef>
                </a:pPr>
                <a:r>
                  <a:rPr lang="en-US" sz="1000" b="1" dirty="0">
                    <a:solidFill>
                      <a:schemeClr val="tx1">
                        <a:lumMod val="65000"/>
                        <a:lumOff val="35000"/>
                      </a:schemeClr>
                    </a:solidFill>
                    <a:latin typeface="Sherman Sans Book"/>
                  </a:rPr>
                  <a:t>2015</a:t>
                </a:r>
                <a:br>
                  <a:rPr lang="en-US" b="1" dirty="0">
                    <a:solidFill>
                      <a:schemeClr val="tx1">
                        <a:lumMod val="65000"/>
                        <a:lumOff val="35000"/>
                      </a:schemeClr>
                    </a:solidFill>
                    <a:latin typeface="Sherman Sans Book"/>
                  </a:rPr>
                </a:br>
                <a:r>
                  <a:rPr lang="en-US" b="1" dirty="0">
                    <a:solidFill>
                      <a:schemeClr val="tx1">
                        <a:lumMod val="65000"/>
                        <a:lumOff val="35000"/>
                      </a:schemeClr>
                    </a:solidFill>
                    <a:latin typeface="Sherman Sans Book"/>
                  </a:rPr>
                  <a:t>18.2B</a:t>
                </a:r>
                <a:endParaRPr lang="en-US" sz="1000" b="1" dirty="0">
                  <a:solidFill>
                    <a:schemeClr val="tx1">
                      <a:lumMod val="65000"/>
                      <a:lumOff val="35000"/>
                    </a:schemeClr>
                  </a:solidFill>
                  <a:latin typeface="Sherman Sans Book"/>
                </a:endParaRPr>
              </a:p>
            </p:txBody>
          </p:sp>
          <p:sp>
            <p:nvSpPr>
              <p:cNvPr id="324" name="TextBox 323"/>
              <p:cNvSpPr txBox="1"/>
              <p:nvPr/>
            </p:nvSpPr>
            <p:spPr>
              <a:xfrm>
                <a:off x="3132807" y="4343980"/>
                <a:ext cx="1070207" cy="815595"/>
              </a:xfrm>
              <a:prstGeom prst="rect">
                <a:avLst/>
              </a:prstGeom>
              <a:noFill/>
            </p:spPr>
            <p:txBody>
              <a:bodyPr wrap="square" rtlCol="0">
                <a:noAutofit/>
              </a:bodyPr>
              <a:lstStyle/>
              <a:p>
                <a:pPr>
                  <a:spcBef>
                    <a:spcPts val="600"/>
                  </a:spcBef>
                </a:pPr>
                <a:r>
                  <a:rPr lang="en-US" sz="1000" b="1" dirty="0">
                    <a:solidFill>
                      <a:schemeClr val="tx1">
                        <a:lumMod val="65000"/>
                        <a:lumOff val="35000"/>
                      </a:schemeClr>
                    </a:solidFill>
                    <a:latin typeface="Sherman Sans Book"/>
                  </a:rPr>
                  <a:t>2009</a:t>
                </a:r>
                <a:br>
                  <a:rPr lang="en-US" sz="1000" b="1" dirty="0">
                    <a:solidFill>
                      <a:schemeClr val="tx1">
                        <a:lumMod val="65000"/>
                        <a:lumOff val="35000"/>
                      </a:schemeClr>
                    </a:solidFill>
                    <a:latin typeface="Sherman Sans Book"/>
                  </a:rPr>
                </a:br>
                <a:r>
                  <a:rPr lang="en-US" b="1" dirty="0">
                    <a:solidFill>
                      <a:schemeClr val="tx1">
                        <a:lumMod val="65000"/>
                        <a:lumOff val="35000"/>
                      </a:schemeClr>
                    </a:solidFill>
                    <a:latin typeface="Sherman Sans Book"/>
                  </a:rPr>
                  <a:t>IoT</a:t>
                </a:r>
                <a:br>
                  <a:rPr lang="en-US" b="1" dirty="0">
                    <a:solidFill>
                      <a:schemeClr val="tx1">
                        <a:lumMod val="65000"/>
                        <a:lumOff val="35000"/>
                      </a:schemeClr>
                    </a:solidFill>
                    <a:latin typeface="Sherman Sans Book"/>
                  </a:rPr>
                </a:br>
                <a:r>
                  <a:rPr lang="en-US" b="1" dirty="0">
                    <a:solidFill>
                      <a:schemeClr val="tx1">
                        <a:lumMod val="65000"/>
                        <a:lumOff val="35000"/>
                      </a:schemeClr>
                    </a:solidFill>
                    <a:latin typeface="Sherman Sans Book"/>
                  </a:rPr>
                  <a:t>Inception</a:t>
                </a:r>
              </a:p>
            </p:txBody>
          </p:sp>
          <p:cxnSp>
            <p:nvCxnSpPr>
              <p:cNvPr id="325" name="Straight Connector 324"/>
              <p:cNvCxnSpPr/>
              <p:nvPr/>
            </p:nvCxnSpPr>
            <p:spPr>
              <a:xfrm>
                <a:off x="1526458" y="2684207"/>
                <a:ext cx="0" cy="33847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1526458" y="6068961"/>
                <a:ext cx="62164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7" name="TextBox 326"/>
              <p:cNvSpPr txBox="1"/>
              <p:nvPr/>
            </p:nvSpPr>
            <p:spPr>
              <a:xfrm>
                <a:off x="1219011" y="2361561"/>
                <a:ext cx="1524189" cy="293902"/>
              </a:xfrm>
              <a:prstGeom prst="rect">
                <a:avLst/>
              </a:prstGeom>
              <a:noFill/>
            </p:spPr>
            <p:txBody>
              <a:bodyPr wrap="square" rtlCol="0">
                <a:noAutofit/>
              </a:bodyPr>
              <a:lstStyle/>
              <a:p>
                <a:pPr>
                  <a:spcBef>
                    <a:spcPts val="600"/>
                  </a:spcBef>
                </a:pPr>
                <a:r>
                  <a:rPr lang="en-US" sz="1400" b="1" dirty="0">
                    <a:solidFill>
                      <a:schemeClr val="tx1">
                        <a:lumMod val="65000"/>
                        <a:lumOff val="35000"/>
                      </a:schemeClr>
                    </a:solidFill>
                    <a:latin typeface="Sherman Sans Book"/>
                  </a:rPr>
                  <a:t>Billions of Devices</a:t>
                </a:r>
              </a:p>
            </p:txBody>
          </p:sp>
          <p:sp>
            <p:nvSpPr>
              <p:cNvPr id="328" name="TextBox 327"/>
              <p:cNvSpPr txBox="1"/>
              <p:nvPr/>
            </p:nvSpPr>
            <p:spPr>
              <a:xfrm>
                <a:off x="1095469" y="2613604"/>
                <a:ext cx="380245" cy="246221"/>
              </a:xfrm>
              <a:prstGeom prst="rect">
                <a:avLst/>
              </a:prstGeom>
              <a:noFill/>
            </p:spPr>
            <p:txBody>
              <a:bodyPr wrap="square" rtlCol="0">
                <a:noAutofit/>
              </a:bodyPr>
              <a:lstStyle/>
              <a:p>
                <a:pPr algn="r">
                  <a:spcBef>
                    <a:spcPts val="600"/>
                  </a:spcBef>
                </a:pPr>
                <a:r>
                  <a:rPr lang="en-US" sz="1200" dirty="0">
                    <a:solidFill>
                      <a:schemeClr val="tx1">
                        <a:lumMod val="65000"/>
                        <a:lumOff val="35000"/>
                      </a:schemeClr>
                    </a:solidFill>
                    <a:latin typeface="Sherman Sans Book"/>
                  </a:rPr>
                  <a:t>50</a:t>
                </a:r>
              </a:p>
            </p:txBody>
          </p:sp>
          <p:sp>
            <p:nvSpPr>
              <p:cNvPr id="329" name="TextBox 328"/>
              <p:cNvSpPr txBox="1"/>
              <p:nvPr/>
            </p:nvSpPr>
            <p:spPr>
              <a:xfrm>
                <a:off x="1095469" y="3272296"/>
                <a:ext cx="380245" cy="246221"/>
              </a:xfrm>
              <a:prstGeom prst="rect">
                <a:avLst/>
              </a:prstGeom>
              <a:noFill/>
            </p:spPr>
            <p:txBody>
              <a:bodyPr wrap="square" rtlCol="0">
                <a:noAutofit/>
              </a:bodyPr>
              <a:lstStyle/>
              <a:p>
                <a:pPr algn="r">
                  <a:spcBef>
                    <a:spcPts val="600"/>
                  </a:spcBef>
                </a:pPr>
                <a:r>
                  <a:rPr lang="en-US" sz="1200" dirty="0">
                    <a:solidFill>
                      <a:schemeClr val="tx1">
                        <a:lumMod val="65000"/>
                        <a:lumOff val="35000"/>
                      </a:schemeClr>
                    </a:solidFill>
                    <a:latin typeface="Sherman Sans Book"/>
                  </a:rPr>
                  <a:t>40</a:t>
                </a:r>
              </a:p>
            </p:txBody>
          </p:sp>
          <p:sp>
            <p:nvSpPr>
              <p:cNvPr id="330" name="TextBox 329"/>
              <p:cNvSpPr txBox="1"/>
              <p:nvPr/>
            </p:nvSpPr>
            <p:spPr>
              <a:xfrm>
                <a:off x="1095469" y="3930988"/>
                <a:ext cx="380245" cy="246221"/>
              </a:xfrm>
              <a:prstGeom prst="rect">
                <a:avLst/>
              </a:prstGeom>
              <a:noFill/>
            </p:spPr>
            <p:txBody>
              <a:bodyPr wrap="square" rtlCol="0">
                <a:noAutofit/>
              </a:bodyPr>
              <a:lstStyle/>
              <a:p>
                <a:pPr algn="r">
                  <a:spcBef>
                    <a:spcPts val="600"/>
                  </a:spcBef>
                </a:pPr>
                <a:r>
                  <a:rPr lang="en-US" sz="1200" dirty="0">
                    <a:solidFill>
                      <a:schemeClr val="tx1">
                        <a:lumMod val="65000"/>
                        <a:lumOff val="35000"/>
                      </a:schemeClr>
                    </a:solidFill>
                    <a:latin typeface="Sherman Sans Book"/>
                  </a:rPr>
                  <a:t>30</a:t>
                </a:r>
              </a:p>
            </p:txBody>
          </p:sp>
          <p:sp>
            <p:nvSpPr>
              <p:cNvPr id="331" name="TextBox 330"/>
              <p:cNvSpPr txBox="1"/>
              <p:nvPr/>
            </p:nvSpPr>
            <p:spPr>
              <a:xfrm>
                <a:off x="1095469" y="4589680"/>
                <a:ext cx="380245" cy="246221"/>
              </a:xfrm>
              <a:prstGeom prst="rect">
                <a:avLst/>
              </a:prstGeom>
              <a:noFill/>
            </p:spPr>
            <p:txBody>
              <a:bodyPr wrap="square" rtlCol="0">
                <a:noAutofit/>
              </a:bodyPr>
              <a:lstStyle/>
              <a:p>
                <a:pPr algn="r">
                  <a:spcBef>
                    <a:spcPts val="600"/>
                  </a:spcBef>
                </a:pPr>
                <a:r>
                  <a:rPr lang="en-US" sz="1200" dirty="0">
                    <a:solidFill>
                      <a:schemeClr val="tx1">
                        <a:lumMod val="65000"/>
                        <a:lumOff val="35000"/>
                      </a:schemeClr>
                    </a:solidFill>
                    <a:latin typeface="Sherman Sans Book"/>
                  </a:rPr>
                  <a:t>20</a:t>
                </a:r>
              </a:p>
            </p:txBody>
          </p:sp>
          <p:sp>
            <p:nvSpPr>
              <p:cNvPr id="332" name="TextBox 331"/>
              <p:cNvSpPr txBox="1"/>
              <p:nvPr/>
            </p:nvSpPr>
            <p:spPr>
              <a:xfrm>
                <a:off x="1095469" y="5248372"/>
                <a:ext cx="380245" cy="246221"/>
              </a:xfrm>
              <a:prstGeom prst="rect">
                <a:avLst/>
              </a:prstGeom>
              <a:noFill/>
            </p:spPr>
            <p:txBody>
              <a:bodyPr wrap="square" rtlCol="0">
                <a:noAutofit/>
              </a:bodyPr>
              <a:lstStyle/>
              <a:p>
                <a:pPr algn="r">
                  <a:spcBef>
                    <a:spcPts val="600"/>
                  </a:spcBef>
                </a:pPr>
                <a:r>
                  <a:rPr lang="en-US" sz="1200" dirty="0">
                    <a:solidFill>
                      <a:schemeClr val="tx1">
                        <a:lumMod val="65000"/>
                        <a:lumOff val="35000"/>
                      </a:schemeClr>
                    </a:solidFill>
                    <a:latin typeface="Sherman Sans Book"/>
                  </a:rPr>
                  <a:t>10</a:t>
                </a:r>
              </a:p>
            </p:txBody>
          </p:sp>
          <p:sp>
            <p:nvSpPr>
              <p:cNvPr id="333" name="TextBox 332"/>
              <p:cNvSpPr txBox="1"/>
              <p:nvPr/>
            </p:nvSpPr>
            <p:spPr>
              <a:xfrm>
                <a:off x="1095469" y="5907066"/>
                <a:ext cx="380245" cy="246221"/>
              </a:xfrm>
              <a:prstGeom prst="rect">
                <a:avLst/>
              </a:prstGeom>
              <a:noFill/>
            </p:spPr>
            <p:txBody>
              <a:bodyPr wrap="square" rtlCol="0">
                <a:noAutofit/>
              </a:bodyPr>
              <a:lstStyle/>
              <a:p>
                <a:pPr algn="r">
                  <a:spcBef>
                    <a:spcPts val="600"/>
                  </a:spcBef>
                </a:pPr>
                <a:r>
                  <a:rPr lang="en-US" sz="1200" dirty="0">
                    <a:solidFill>
                      <a:schemeClr val="tx1">
                        <a:lumMod val="65000"/>
                        <a:lumOff val="35000"/>
                      </a:schemeClr>
                    </a:solidFill>
                    <a:latin typeface="Sherman Sans Book"/>
                  </a:rPr>
                  <a:t>0</a:t>
                </a:r>
              </a:p>
            </p:txBody>
          </p:sp>
          <p:sp>
            <p:nvSpPr>
              <p:cNvPr id="334" name="TextBox 333"/>
              <p:cNvSpPr txBox="1"/>
              <p:nvPr/>
            </p:nvSpPr>
            <p:spPr>
              <a:xfrm>
                <a:off x="1363867" y="6096728"/>
                <a:ext cx="537361" cy="246221"/>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1988</a:t>
                </a:r>
              </a:p>
            </p:txBody>
          </p:sp>
          <p:sp>
            <p:nvSpPr>
              <p:cNvPr id="335" name="TextBox 334"/>
              <p:cNvSpPr txBox="1"/>
              <p:nvPr/>
            </p:nvSpPr>
            <p:spPr>
              <a:xfrm>
                <a:off x="2114537" y="6096728"/>
                <a:ext cx="537361" cy="246221"/>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1992</a:t>
                </a:r>
              </a:p>
            </p:txBody>
          </p:sp>
          <p:sp>
            <p:nvSpPr>
              <p:cNvPr id="336" name="TextBox 335"/>
              <p:cNvSpPr txBox="1"/>
              <p:nvPr/>
            </p:nvSpPr>
            <p:spPr>
              <a:xfrm>
                <a:off x="2865207" y="6096728"/>
                <a:ext cx="537361" cy="246221"/>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1996</a:t>
                </a:r>
              </a:p>
            </p:txBody>
          </p:sp>
          <p:sp>
            <p:nvSpPr>
              <p:cNvPr id="337" name="TextBox 336"/>
              <p:cNvSpPr txBox="1"/>
              <p:nvPr/>
            </p:nvSpPr>
            <p:spPr>
              <a:xfrm>
                <a:off x="3615877" y="6096728"/>
                <a:ext cx="537361" cy="246221"/>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2000</a:t>
                </a:r>
              </a:p>
            </p:txBody>
          </p:sp>
          <p:sp>
            <p:nvSpPr>
              <p:cNvPr id="338" name="TextBox 337"/>
              <p:cNvSpPr txBox="1"/>
              <p:nvPr/>
            </p:nvSpPr>
            <p:spPr>
              <a:xfrm>
                <a:off x="4366547" y="6096728"/>
                <a:ext cx="537361" cy="246221"/>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2004</a:t>
                </a:r>
              </a:p>
            </p:txBody>
          </p:sp>
          <p:sp>
            <p:nvSpPr>
              <p:cNvPr id="339" name="TextBox 338"/>
              <p:cNvSpPr txBox="1"/>
              <p:nvPr/>
            </p:nvSpPr>
            <p:spPr>
              <a:xfrm>
                <a:off x="5117217" y="6096728"/>
                <a:ext cx="537361" cy="246221"/>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2008</a:t>
                </a:r>
              </a:p>
            </p:txBody>
          </p:sp>
          <p:sp>
            <p:nvSpPr>
              <p:cNvPr id="340" name="TextBox 339"/>
              <p:cNvSpPr txBox="1"/>
              <p:nvPr/>
            </p:nvSpPr>
            <p:spPr>
              <a:xfrm>
                <a:off x="5867887" y="6096728"/>
                <a:ext cx="537361" cy="246221"/>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2012</a:t>
                </a:r>
              </a:p>
            </p:txBody>
          </p:sp>
          <p:sp>
            <p:nvSpPr>
              <p:cNvPr id="341" name="TextBox 340"/>
              <p:cNvSpPr txBox="1"/>
              <p:nvPr/>
            </p:nvSpPr>
            <p:spPr>
              <a:xfrm>
                <a:off x="6618557" y="6096728"/>
                <a:ext cx="537361" cy="246221"/>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2016</a:t>
                </a:r>
              </a:p>
            </p:txBody>
          </p:sp>
          <p:sp>
            <p:nvSpPr>
              <p:cNvPr id="342" name="TextBox 341"/>
              <p:cNvSpPr txBox="1"/>
              <p:nvPr/>
            </p:nvSpPr>
            <p:spPr>
              <a:xfrm>
                <a:off x="7369227" y="6096728"/>
                <a:ext cx="537361" cy="246221"/>
              </a:xfrm>
              <a:prstGeom prst="rect">
                <a:avLst/>
              </a:prstGeom>
              <a:noFill/>
            </p:spPr>
            <p:txBody>
              <a:bodyPr wrap="square" rtlCol="0">
                <a:noAutofit/>
              </a:bodyPr>
              <a:lstStyle/>
              <a:p>
                <a:pPr algn="ctr">
                  <a:spcBef>
                    <a:spcPts val="600"/>
                  </a:spcBef>
                </a:pPr>
                <a:r>
                  <a:rPr lang="en-US" sz="1200" dirty="0">
                    <a:solidFill>
                      <a:schemeClr val="tx1">
                        <a:lumMod val="65000"/>
                        <a:lumOff val="35000"/>
                      </a:schemeClr>
                    </a:solidFill>
                    <a:latin typeface="Sherman Sans Book"/>
                  </a:rPr>
                  <a:t>2020</a:t>
                </a:r>
              </a:p>
            </p:txBody>
          </p:sp>
          <p:grpSp>
            <p:nvGrpSpPr>
              <p:cNvPr id="343" name="Group 342"/>
              <p:cNvGrpSpPr/>
              <p:nvPr/>
            </p:nvGrpSpPr>
            <p:grpSpPr>
              <a:xfrm>
                <a:off x="2383217" y="2552700"/>
                <a:ext cx="5393946" cy="3516261"/>
                <a:chOff x="2383217" y="2552700"/>
                <a:chExt cx="5393946" cy="3516261"/>
              </a:xfrm>
            </p:grpSpPr>
            <p:cxnSp>
              <p:nvCxnSpPr>
                <p:cNvPr id="404" name="Straight Connector 403"/>
                <p:cNvCxnSpPr/>
                <p:nvPr/>
              </p:nvCxnSpPr>
              <p:spPr>
                <a:xfrm flipH="1">
                  <a:off x="2383217" y="5981700"/>
                  <a:ext cx="2212596" cy="87261"/>
                </a:xfrm>
                <a:prstGeom prst="line">
                  <a:avLst/>
                </a:prstGeom>
                <a:ln w="28575">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p:nvCxnSpPr>
              <p:spPr>
                <a:xfrm flipH="1">
                  <a:off x="4591050" y="5757863"/>
                  <a:ext cx="997745" cy="226218"/>
                </a:xfrm>
                <a:prstGeom prst="line">
                  <a:avLst/>
                </a:prstGeom>
                <a:ln w="28575">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flipH="1">
                  <a:off x="5581650" y="5414963"/>
                  <a:ext cx="666750" cy="342900"/>
                </a:xfrm>
                <a:prstGeom prst="line">
                  <a:avLst/>
                </a:prstGeom>
                <a:ln w="28575">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a:xfrm flipV="1">
                  <a:off x="6246019" y="5231606"/>
                  <a:ext cx="130969" cy="185738"/>
                </a:xfrm>
                <a:prstGeom prst="line">
                  <a:avLst/>
                </a:prstGeom>
                <a:ln w="28575">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p:nvCxnSpPr>
              <p:spPr>
                <a:xfrm flipV="1">
                  <a:off x="6372225" y="4914900"/>
                  <a:ext cx="107156" cy="321469"/>
                </a:xfrm>
                <a:prstGeom prst="line">
                  <a:avLst/>
                </a:prstGeom>
                <a:ln w="28575">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p:nvCxnSpPr>
              <p:spPr>
                <a:xfrm flipH="1">
                  <a:off x="6479381" y="4624388"/>
                  <a:ext cx="164307" cy="290512"/>
                </a:xfrm>
                <a:prstGeom prst="line">
                  <a:avLst/>
                </a:prstGeom>
                <a:ln w="28575">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p:nvCxnSpPr>
              <p:spPr>
                <a:xfrm flipV="1">
                  <a:off x="6643688" y="4126707"/>
                  <a:ext cx="316706" cy="500062"/>
                </a:xfrm>
                <a:prstGeom prst="line">
                  <a:avLst/>
                </a:prstGeom>
                <a:ln w="28575">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flipV="1">
                  <a:off x="6960394" y="3790950"/>
                  <a:ext cx="159544" cy="338138"/>
                </a:xfrm>
                <a:prstGeom prst="line">
                  <a:avLst/>
                </a:prstGeom>
                <a:ln w="28575">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flipV="1">
                  <a:off x="7117556" y="3300413"/>
                  <a:ext cx="266700" cy="492918"/>
                </a:xfrm>
                <a:prstGeom prst="line">
                  <a:avLst/>
                </a:prstGeom>
                <a:ln w="28575">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p:nvPr/>
              </p:nvCxnSpPr>
              <p:spPr>
                <a:xfrm flipH="1">
                  <a:off x="7384256" y="2883694"/>
                  <a:ext cx="142875" cy="419100"/>
                </a:xfrm>
                <a:prstGeom prst="line">
                  <a:avLst/>
                </a:prstGeom>
                <a:ln w="28575">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flipH="1">
                  <a:off x="7524750" y="2552700"/>
                  <a:ext cx="252413" cy="335756"/>
                </a:xfrm>
                <a:prstGeom prst="line">
                  <a:avLst/>
                </a:prstGeom>
                <a:ln w="28575">
                  <a:solidFill>
                    <a:srgbClr val="4D4D4D"/>
                  </a:solidFill>
                </a:ln>
              </p:spPr>
              <p:style>
                <a:lnRef idx="1">
                  <a:schemeClr val="accent1"/>
                </a:lnRef>
                <a:fillRef idx="0">
                  <a:schemeClr val="accent1"/>
                </a:fillRef>
                <a:effectRef idx="0">
                  <a:schemeClr val="accent1"/>
                </a:effectRef>
                <a:fontRef idx="minor">
                  <a:schemeClr val="tx1"/>
                </a:fontRef>
              </p:style>
            </p:cxnSp>
          </p:grpSp>
          <p:cxnSp>
            <p:nvCxnSpPr>
              <p:cNvPr id="344" name="Straight Connector 343"/>
              <p:cNvCxnSpPr/>
              <p:nvPr/>
            </p:nvCxnSpPr>
            <p:spPr>
              <a:xfrm>
                <a:off x="3881145" y="4305868"/>
                <a:ext cx="0" cy="167186"/>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flipV="1">
                <a:off x="5411400" y="3935675"/>
                <a:ext cx="1915753" cy="1"/>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7328325" y="3940792"/>
                <a:ext cx="0" cy="675563"/>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sp>
            <p:nvSpPr>
              <p:cNvPr id="347" name="Oval 346"/>
              <p:cNvSpPr/>
              <p:nvPr/>
            </p:nvSpPr>
            <p:spPr>
              <a:xfrm flipV="1">
                <a:off x="6443668" y="4884672"/>
                <a:ext cx="70167" cy="70167"/>
              </a:xfrm>
              <a:prstGeom prst="ellipse">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Sherman Sans Book"/>
                </a:endParaRPr>
              </a:p>
            </p:txBody>
          </p:sp>
          <p:cxnSp>
            <p:nvCxnSpPr>
              <p:cNvPr id="348" name="Straight Connector 347"/>
              <p:cNvCxnSpPr/>
              <p:nvPr/>
            </p:nvCxnSpPr>
            <p:spPr>
              <a:xfrm>
                <a:off x="4246786" y="3674660"/>
                <a:ext cx="0" cy="440140"/>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4241668" y="4122264"/>
                <a:ext cx="2732338" cy="0"/>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sp>
            <p:nvSpPr>
              <p:cNvPr id="350" name="Oval 349"/>
              <p:cNvSpPr/>
              <p:nvPr/>
            </p:nvSpPr>
            <p:spPr>
              <a:xfrm flipV="1">
                <a:off x="6924770" y="4089403"/>
                <a:ext cx="70167" cy="70167"/>
              </a:xfrm>
              <a:prstGeom prst="ellipse">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Sherman Sans Book"/>
                </a:endParaRPr>
              </a:p>
            </p:txBody>
          </p:sp>
          <p:cxnSp>
            <p:nvCxnSpPr>
              <p:cNvPr id="351" name="Straight Connector 350"/>
              <p:cNvCxnSpPr/>
              <p:nvPr/>
            </p:nvCxnSpPr>
            <p:spPr>
              <a:xfrm>
                <a:off x="6646460" y="4608231"/>
                <a:ext cx="685800" cy="1"/>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sp>
            <p:nvSpPr>
              <p:cNvPr id="352" name="Oval 351"/>
              <p:cNvSpPr/>
              <p:nvPr/>
            </p:nvSpPr>
            <p:spPr>
              <a:xfrm flipV="1">
                <a:off x="6608929" y="4577215"/>
                <a:ext cx="70167" cy="70167"/>
              </a:xfrm>
              <a:prstGeom prst="ellipse">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Sherman Sans Book"/>
                </a:endParaRPr>
              </a:p>
            </p:txBody>
          </p:sp>
          <p:cxnSp>
            <p:nvCxnSpPr>
              <p:cNvPr id="353" name="Straight Connector 352"/>
              <p:cNvCxnSpPr/>
              <p:nvPr/>
            </p:nvCxnSpPr>
            <p:spPr>
              <a:xfrm>
                <a:off x="3902149" y="4478530"/>
                <a:ext cx="2587362" cy="0"/>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a:off x="6478752" y="4483648"/>
                <a:ext cx="0" cy="436370"/>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p:nvCxnSpPr>
            <p:spPr>
              <a:xfrm>
                <a:off x="6373505" y="5239440"/>
                <a:ext cx="300250" cy="0"/>
              </a:xfrm>
              <a:prstGeom prst="line">
                <a:avLst/>
              </a:prstGeom>
              <a:ln w="12700">
                <a:solidFill>
                  <a:srgbClr val="1CADE4"/>
                </a:solidFill>
                <a:prstDash val="dash"/>
              </a:ln>
            </p:spPr>
            <p:style>
              <a:lnRef idx="1">
                <a:schemeClr val="accent1"/>
              </a:lnRef>
              <a:fillRef idx="0">
                <a:schemeClr val="accent1"/>
              </a:fillRef>
              <a:effectRef idx="0">
                <a:schemeClr val="accent1"/>
              </a:effectRef>
              <a:fontRef idx="minor">
                <a:schemeClr val="tx1"/>
              </a:fontRef>
            </p:style>
          </p:cxnSp>
          <p:sp>
            <p:nvSpPr>
              <p:cNvPr id="356" name="Oval 355"/>
              <p:cNvSpPr/>
              <p:nvPr/>
            </p:nvSpPr>
            <p:spPr>
              <a:xfrm flipV="1">
                <a:off x="6335974" y="5208424"/>
                <a:ext cx="70167" cy="70167"/>
              </a:xfrm>
              <a:prstGeom prst="ellipse">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Sherman Sans Book"/>
                </a:endParaRPr>
              </a:p>
            </p:txBody>
          </p:sp>
          <p:cxnSp>
            <p:nvCxnSpPr>
              <p:cNvPr id="357" name="Straight Connector 356"/>
              <p:cNvCxnSpPr/>
              <p:nvPr/>
            </p:nvCxnSpPr>
            <p:spPr>
              <a:xfrm flipH="1">
                <a:off x="5281684" y="5410037"/>
                <a:ext cx="968991" cy="0"/>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sp>
            <p:nvSpPr>
              <p:cNvPr id="358" name="Oval 357"/>
              <p:cNvSpPr/>
              <p:nvPr/>
            </p:nvSpPr>
            <p:spPr>
              <a:xfrm flipV="1">
                <a:off x="6213144" y="5379021"/>
                <a:ext cx="70167" cy="70167"/>
              </a:xfrm>
              <a:prstGeom prst="ellipse">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Sherman Sans Book"/>
                </a:endParaRPr>
              </a:p>
            </p:txBody>
          </p:sp>
          <p:cxnSp>
            <p:nvCxnSpPr>
              <p:cNvPr id="359" name="Straight Connector 358"/>
              <p:cNvCxnSpPr/>
              <p:nvPr/>
            </p:nvCxnSpPr>
            <p:spPr>
              <a:xfrm>
                <a:off x="5291396" y="5155442"/>
                <a:ext cx="0" cy="262719"/>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sp>
            <p:nvSpPr>
              <p:cNvPr id="360" name="Oval 359"/>
              <p:cNvSpPr/>
              <p:nvPr/>
            </p:nvSpPr>
            <p:spPr>
              <a:xfrm flipV="1">
                <a:off x="5553711" y="5726762"/>
                <a:ext cx="70167" cy="70167"/>
              </a:xfrm>
              <a:prstGeom prst="ellipse">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Sherman Sans Book"/>
                </a:endParaRPr>
              </a:p>
            </p:txBody>
          </p:sp>
          <p:cxnSp>
            <p:nvCxnSpPr>
              <p:cNvPr id="361" name="Straight Connector 360"/>
              <p:cNvCxnSpPr/>
              <p:nvPr/>
            </p:nvCxnSpPr>
            <p:spPr>
              <a:xfrm>
                <a:off x="4851779" y="5470745"/>
                <a:ext cx="747215" cy="0"/>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a:off x="5588795" y="5476164"/>
                <a:ext cx="0" cy="285944"/>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a:off x="4858603" y="4879075"/>
                <a:ext cx="0" cy="593826"/>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a:off x="4718713" y="4887303"/>
                <a:ext cx="146714" cy="0"/>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sp>
            <p:nvSpPr>
              <p:cNvPr id="365" name="Oval 364"/>
              <p:cNvSpPr/>
              <p:nvPr/>
            </p:nvSpPr>
            <p:spPr>
              <a:xfrm flipV="1">
                <a:off x="4560847" y="5941475"/>
                <a:ext cx="70167" cy="70167"/>
              </a:xfrm>
              <a:prstGeom prst="ellipse">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Sherman Sans Book"/>
                </a:endParaRPr>
              </a:p>
            </p:txBody>
          </p:sp>
          <p:cxnSp>
            <p:nvCxnSpPr>
              <p:cNvPr id="366" name="Straight Connector 365"/>
              <p:cNvCxnSpPr/>
              <p:nvPr/>
            </p:nvCxnSpPr>
            <p:spPr>
              <a:xfrm>
                <a:off x="3766792" y="5395443"/>
                <a:ext cx="831789" cy="0"/>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4595931" y="5401340"/>
                <a:ext cx="0" cy="575481"/>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a:off x="5579175" y="3441560"/>
                <a:ext cx="0" cy="352161"/>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a:off x="5571811" y="3785192"/>
                <a:ext cx="1558926" cy="0"/>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sp>
            <p:nvSpPr>
              <p:cNvPr id="370" name="Oval 369"/>
              <p:cNvSpPr/>
              <p:nvPr/>
            </p:nvSpPr>
            <p:spPr>
              <a:xfrm flipV="1">
                <a:off x="7081501" y="3752331"/>
                <a:ext cx="70167" cy="70167"/>
              </a:xfrm>
              <a:prstGeom prst="ellipse">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Sherman Sans Book"/>
                </a:endParaRPr>
              </a:p>
            </p:txBody>
          </p:sp>
          <p:cxnSp>
            <p:nvCxnSpPr>
              <p:cNvPr id="371" name="Straight Connector 370"/>
              <p:cNvCxnSpPr/>
              <p:nvPr/>
            </p:nvCxnSpPr>
            <p:spPr>
              <a:xfrm>
                <a:off x="6794205" y="2882875"/>
                <a:ext cx="751658" cy="0"/>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sp>
            <p:nvSpPr>
              <p:cNvPr id="372" name="Oval 371"/>
              <p:cNvSpPr/>
              <p:nvPr/>
            </p:nvSpPr>
            <p:spPr>
              <a:xfrm flipV="1">
                <a:off x="7496627" y="2850014"/>
                <a:ext cx="70167" cy="70167"/>
              </a:xfrm>
              <a:prstGeom prst="ellipse">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Sherman Sans Book"/>
                </a:endParaRPr>
              </a:p>
            </p:txBody>
          </p:sp>
          <p:cxnSp>
            <p:nvCxnSpPr>
              <p:cNvPr id="373" name="Straight Connector 372"/>
              <p:cNvCxnSpPr/>
              <p:nvPr/>
            </p:nvCxnSpPr>
            <p:spPr>
              <a:xfrm>
                <a:off x="7180564" y="3298942"/>
                <a:ext cx="210591" cy="0"/>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sp>
            <p:nvSpPr>
              <p:cNvPr id="374" name="Oval 373"/>
              <p:cNvSpPr/>
              <p:nvPr/>
            </p:nvSpPr>
            <p:spPr>
              <a:xfrm flipV="1">
                <a:off x="7341919" y="3266081"/>
                <a:ext cx="70167" cy="70167"/>
              </a:xfrm>
              <a:prstGeom prst="ellipse">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Sherman Sans Book"/>
                </a:endParaRPr>
              </a:p>
            </p:txBody>
          </p:sp>
          <p:cxnSp>
            <p:nvCxnSpPr>
              <p:cNvPr id="375" name="Straight Connector 374"/>
              <p:cNvCxnSpPr/>
              <p:nvPr/>
            </p:nvCxnSpPr>
            <p:spPr>
              <a:xfrm>
                <a:off x="6757236" y="2726371"/>
                <a:ext cx="0" cy="150699"/>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a:xfrm>
                <a:off x="6563485" y="2725230"/>
                <a:ext cx="204028" cy="0"/>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a:off x="7774877" y="2406611"/>
                <a:ext cx="0" cy="154133"/>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a:off x="7648443" y="2406469"/>
                <a:ext cx="135863" cy="0"/>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sp>
            <p:nvSpPr>
              <p:cNvPr id="379" name="Oval 378"/>
              <p:cNvSpPr/>
              <p:nvPr/>
            </p:nvSpPr>
            <p:spPr>
              <a:xfrm flipV="1">
                <a:off x="7743193" y="2518562"/>
                <a:ext cx="70167" cy="70167"/>
              </a:xfrm>
              <a:prstGeom prst="ellipse">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Sherman Sans Book"/>
                </a:endParaRPr>
              </a:p>
            </p:txBody>
          </p:sp>
          <p:sp>
            <p:nvSpPr>
              <p:cNvPr id="380" name="TextBox 379"/>
              <p:cNvSpPr txBox="1"/>
              <p:nvPr/>
            </p:nvSpPr>
            <p:spPr>
              <a:xfrm>
                <a:off x="3218901" y="3030871"/>
                <a:ext cx="894118" cy="470977"/>
              </a:xfrm>
              <a:prstGeom prst="rect">
                <a:avLst/>
              </a:prstGeom>
              <a:noFill/>
            </p:spPr>
            <p:txBody>
              <a:bodyPr wrap="square" rtlCol="0">
                <a:noAutofit/>
              </a:bodyPr>
              <a:lstStyle/>
              <a:p>
                <a:pPr>
                  <a:spcBef>
                    <a:spcPts val="600"/>
                  </a:spcBef>
                </a:pPr>
                <a:r>
                  <a:rPr lang="en-US" sz="1000" b="1" dirty="0">
                    <a:solidFill>
                      <a:schemeClr val="tx1">
                        <a:lumMod val="65000"/>
                        <a:lumOff val="35000"/>
                      </a:schemeClr>
                    </a:solidFill>
                    <a:latin typeface="Sherman Sans Book"/>
                  </a:rPr>
                  <a:t>2016</a:t>
                </a:r>
                <a:br>
                  <a:rPr lang="en-US" sz="1000" b="1" dirty="0">
                    <a:solidFill>
                      <a:schemeClr val="tx1">
                        <a:lumMod val="65000"/>
                        <a:lumOff val="35000"/>
                      </a:schemeClr>
                    </a:solidFill>
                    <a:latin typeface="Sherman Sans Book"/>
                  </a:rPr>
                </a:br>
                <a:r>
                  <a:rPr lang="en-US" b="1" dirty="0">
                    <a:solidFill>
                      <a:schemeClr val="tx1">
                        <a:lumMod val="65000"/>
                        <a:lumOff val="35000"/>
                      </a:schemeClr>
                    </a:solidFill>
                    <a:latin typeface="Sherman Sans Book"/>
                  </a:rPr>
                  <a:t>22.9B</a:t>
                </a:r>
              </a:p>
            </p:txBody>
          </p:sp>
          <p:sp>
            <p:nvSpPr>
              <p:cNvPr id="381" name="TextBox 380"/>
              <p:cNvSpPr txBox="1"/>
              <p:nvPr/>
            </p:nvSpPr>
            <p:spPr>
              <a:xfrm>
                <a:off x="2815200" y="3674660"/>
                <a:ext cx="894118" cy="470977"/>
              </a:xfrm>
              <a:prstGeom prst="rect">
                <a:avLst/>
              </a:prstGeom>
              <a:noFill/>
            </p:spPr>
            <p:txBody>
              <a:bodyPr wrap="square" rtlCol="0">
                <a:noAutofit/>
              </a:bodyPr>
              <a:lstStyle/>
              <a:p>
                <a:pPr>
                  <a:spcBef>
                    <a:spcPts val="600"/>
                  </a:spcBef>
                </a:pPr>
                <a:r>
                  <a:rPr lang="en-US" sz="1000" b="1" dirty="0">
                    <a:solidFill>
                      <a:schemeClr val="tx1">
                        <a:lumMod val="65000"/>
                        <a:lumOff val="35000"/>
                      </a:schemeClr>
                    </a:solidFill>
                    <a:latin typeface="Sherman Sans Book"/>
                  </a:rPr>
                  <a:t>2014</a:t>
                </a:r>
                <a:br>
                  <a:rPr lang="en-US" sz="1000" b="1" dirty="0">
                    <a:solidFill>
                      <a:schemeClr val="tx1">
                        <a:lumMod val="65000"/>
                        <a:lumOff val="35000"/>
                      </a:schemeClr>
                    </a:solidFill>
                    <a:latin typeface="Sherman Sans Book"/>
                  </a:rPr>
                </a:br>
                <a:r>
                  <a:rPr lang="en-US" b="1" dirty="0">
                    <a:solidFill>
                      <a:schemeClr val="tx1">
                        <a:lumMod val="65000"/>
                        <a:lumOff val="35000"/>
                      </a:schemeClr>
                    </a:solidFill>
                    <a:latin typeface="Sherman Sans Book"/>
                  </a:rPr>
                  <a:t>14.2B</a:t>
                </a:r>
              </a:p>
            </p:txBody>
          </p:sp>
          <p:sp>
            <p:nvSpPr>
              <p:cNvPr id="382" name="TextBox 381"/>
              <p:cNvSpPr txBox="1"/>
              <p:nvPr/>
            </p:nvSpPr>
            <p:spPr>
              <a:xfrm>
                <a:off x="2632100" y="5042438"/>
                <a:ext cx="767749" cy="508595"/>
              </a:xfrm>
              <a:prstGeom prst="rect">
                <a:avLst/>
              </a:prstGeom>
              <a:noFill/>
            </p:spPr>
            <p:txBody>
              <a:bodyPr wrap="square" rtlCol="0">
                <a:noAutofit/>
              </a:bodyPr>
              <a:lstStyle/>
              <a:p>
                <a:pPr>
                  <a:spcBef>
                    <a:spcPts val="600"/>
                  </a:spcBef>
                </a:pPr>
                <a:r>
                  <a:rPr lang="en-US" sz="1000" b="1" dirty="0">
                    <a:solidFill>
                      <a:schemeClr val="tx1">
                        <a:lumMod val="65000"/>
                        <a:lumOff val="35000"/>
                      </a:schemeClr>
                    </a:solidFill>
                    <a:latin typeface="Sherman Sans Book"/>
                  </a:rPr>
                  <a:t>2003</a:t>
                </a:r>
                <a:br>
                  <a:rPr lang="en-US" sz="1000" b="1" dirty="0">
                    <a:solidFill>
                      <a:schemeClr val="tx1">
                        <a:lumMod val="65000"/>
                        <a:lumOff val="35000"/>
                      </a:schemeClr>
                    </a:solidFill>
                    <a:latin typeface="Sherman Sans Book"/>
                  </a:rPr>
                </a:br>
                <a:r>
                  <a:rPr lang="en-US" b="1" dirty="0">
                    <a:solidFill>
                      <a:schemeClr val="tx1">
                        <a:lumMod val="65000"/>
                        <a:lumOff val="35000"/>
                      </a:schemeClr>
                    </a:solidFill>
                    <a:latin typeface="Sherman Sans Book"/>
                  </a:rPr>
                  <a:t>0.5B</a:t>
                </a:r>
              </a:p>
            </p:txBody>
          </p:sp>
          <p:sp>
            <p:nvSpPr>
              <p:cNvPr id="383" name="TextBox 382"/>
              <p:cNvSpPr txBox="1"/>
              <p:nvPr/>
            </p:nvSpPr>
            <p:spPr>
              <a:xfrm>
                <a:off x="1597041" y="4885839"/>
                <a:ext cx="557448" cy="508595"/>
              </a:xfrm>
              <a:prstGeom prst="rect">
                <a:avLst/>
              </a:prstGeom>
              <a:noFill/>
            </p:spPr>
            <p:txBody>
              <a:bodyPr wrap="square" rtlCol="0">
                <a:noAutofit/>
              </a:bodyPr>
              <a:lstStyle/>
              <a:p>
                <a:pPr>
                  <a:spcBef>
                    <a:spcPts val="600"/>
                  </a:spcBef>
                </a:pPr>
                <a:r>
                  <a:rPr lang="en-US" sz="1000" b="1" dirty="0">
                    <a:solidFill>
                      <a:schemeClr val="tx1">
                        <a:lumMod val="65000"/>
                        <a:lumOff val="35000"/>
                      </a:schemeClr>
                    </a:solidFill>
                    <a:latin typeface="Sherman Sans Book"/>
                  </a:rPr>
                  <a:t>1992</a:t>
                </a:r>
                <a:br>
                  <a:rPr lang="en-US" sz="1000" b="1" dirty="0">
                    <a:solidFill>
                      <a:schemeClr val="tx1">
                        <a:lumMod val="65000"/>
                        <a:lumOff val="35000"/>
                      </a:schemeClr>
                    </a:solidFill>
                    <a:latin typeface="Sherman Sans Book"/>
                  </a:rPr>
                </a:br>
                <a:r>
                  <a:rPr lang="en-US" b="1" dirty="0">
                    <a:solidFill>
                      <a:schemeClr val="tx1">
                        <a:lumMod val="65000"/>
                        <a:lumOff val="35000"/>
                      </a:schemeClr>
                    </a:solidFill>
                    <a:latin typeface="Sherman Sans Book"/>
                  </a:rPr>
                  <a:t>1M</a:t>
                </a:r>
              </a:p>
            </p:txBody>
          </p:sp>
          <p:sp>
            <p:nvSpPr>
              <p:cNvPr id="384" name="TextBox 383"/>
              <p:cNvSpPr txBox="1"/>
              <p:nvPr/>
            </p:nvSpPr>
            <p:spPr>
              <a:xfrm>
                <a:off x="5536721" y="4670832"/>
                <a:ext cx="711506" cy="508595"/>
              </a:xfrm>
              <a:prstGeom prst="rect">
                <a:avLst/>
              </a:prstGeom>
              <a:noFill/>
            </p:spPr>
            <p:txBody>
              <a:bodyPr wrap="square" rtlCol="0">
                <a:noAutofit/>
              </a:bodyPr>
              <a:lstStyle/>
              <a:p>
                <a:pPr>
                  <a:spcBef>
                    <a:spcPts val="600"/>
                  </a:spcBef>
                </a:pPr>
                <a:r>
                  <a:rPr lang="en-US" sz="1000" b="1" dirty="0">
                    <a:solidFill>
                      <a:schemeClr val="tx1">
                        <a:lumMod val="65000"/>
                        <a:lumOff val="35000"/>
                      </a:schemeClr>
                    </a:solidFill>
                    <a:latin typeface="Sherman Sans Book"/>
                  </a:rPr>
                  <a:t>2012</a:t>
                </a:r>
                <a:br>
                  <a:rPr lang="en-US" b="1" dirty="0">
                    <a:solidFill>
                      <a:schemeClr val="tx1">
                        <a:lumMod val="65000"/>
                        <a:lumOff val="35000"/>
                      </a:schemeClr>
                    </a:solidFill>
                    <a:latin typeface="Sherman Sans Book"/>
                  </a:rPr>
                </a:br>
                <a:r>
                  <a:rPr lang="en-US" b="1" dirty="0">
                    <a:solidFill>
                      <a:schemeClr val="tx1">
                        <a:lumMod val="65000"/>
                        <a:lumOff val="35000"/>
                      </a:schemeClr>
                    </a:solidFill>
                    <a:latin typeface="Sherman Sans Book"/>
                  </a:rPr>
                  <a:t>8.7B</a:t>
                </a:r>
                <a:endParaRPr lang="en-US" sz="1000" b="1" dirty="0">
                  <a:solidFill>
                    <a:schemeClr val="tx1">
                      <a:lumMod val="65000"/>
                      <a:lumOff val="35000"/>
                    </a:schemeClr>
                  </a:solidFill>
                  <a:latin typeface="Sherman Sans Book"/>
                </a:endParaRPr>
              </a:p>
            </p:txBody>
          </p:sp>
          <p:sp>
            <p:nvSpPr>
              <p:cNvPr id="385" name="TextBox 384"/>
              <p:cNvSpPr txBox="1"/>
              <p:nvPr/>
            </p:nvSpPr>
            <p:spPr>
              <a:xfrm>
                <a:off x="4518280" y="2821663"/>
                <a:ext cx="867617" cy="508595"/>
              </a:xfrm>
              <a:prstGeom prst="rect">
                <a:avLst/>
              </a:prstGeom>
              <a:noFill/>
            </p:spPr>
            <p:txBody>
              <a:bodyPr wrap="square" rtlCol="0">
                <a:noAutofit/>
              </a:bodyPr>
              <a:lstStyle/>
              <a:p>
                <a:pPr>
                  <a:spcBef>
                    <a:spcPts val="600"/>
                  </a:spcBef>
                </a:pPr>
                <a:r>
                  <a:rPr lang="en-US" sz="1000" b="1" dirty="0">
                    <a:solidFill>
                      <a:schemeClr val="tx1">
                        <a:lumMod val="65000"/>
                        <a:lumOff val="35000"/>
                      </a:schemeClr>
                    </a:solidFill>
                    <a:latin typeface="Sherman Sans Book"/>
                  </a:rPr>
                  <a:t>2017</a:t>
                </a:r>
                <a:br>
                  <a:rPr lang="en-US" b="1" dirty="0">
                    <a:solidFill>
                      <a:schemeClr val="tx1">
                        <a:lumMod val="65000"/>
                        <a:lumOff val="35000"/>
                      </a:schemeClr>
                    </a:solidFill>
                    <a:latin typeface="Sherman Sans Book"/>
                  </a:rPr>
                </a:br>
                <a:r>
                  <a:rPr lang="en-US" b="1" dirty="0">
                    <a:solidFill>
                      <a:schemeClr val="tx1">
                        <a:lumMod val="65000"/>
                        <a:lumOff val="35000"/>
                      </a:schemeClr>
                    </a:solidFill>
                    <a:latin typeface="Sherman Sans Book"/>
                  </a:rPr>
                  <a:t>28.4B</a:t>
                </a:r>
                <a:endParaRPr lang="en-US" sz="1000" b="1" dirty="0">
                  <a:solidFill>
                    <a:schemeClr val="tx1">
                      <a:lumMod val="65000"/>
                      <a:lumOff val="35000"/>
                    </a:schemeClr>
                  </a:solidFill>
                  <a:latin typeface="Sherman Sans Book"/>
                </a:endParaRPr>
              </a:p>
            </p:txBody>
          </p:sp>
          <p:sp>
            <p:nvSpPr>
              <p:cNvPr id="386" name="TextBox 385"/>
              <p:cNvSpPr txBox="1"/>
              <p:nvPr/>
            </p:nvSpPr>
            <p:spPr>
              <a:xfrm>
                <a:off x="5257670" y="2402044"/>
                <a:ext cx="867617" cy="508595"/>
              </a:xfrm>
              <a:prstGeom prst="rect">
                <a:avLst/>
              </a:prstGeom>
              <a:noFill/>
            </p:spPr>
            <p:txBody>
              <a:bodyPr wrap="square" rtlCol="0">
                <a:noAutofit/>
              </a:bodyPr>
              <a:lstStyle/>
              <a:p>
                <a:pPr>
                  <a:spcBef>
                    <a:spcPts val="600"/>
                  </a:spcBef>
                </a:pPr>
                <a:r>
                  <a:rPr lang="en-US" sz="1000" b="1" dirty="0">
                    <a:solidFill>
                      <a:schemeClr val="tx1">
                        <a:lumMod val="65000"/>
                        <a:lumOff val="35000"/>
                      </a:schemeClr>
                    </a:solidFill>
                    <a:latin typeface="Sherman Sans Book"/>
                  </a:rPr>
                  <a:t>2019</a:t>
                </a:r>
                <a:br>
                  <a:rPr lang="en-US" b="1" dirty="0">
                    <a:solidFill>
                      <a:schemeClr val="tx1">
                        <a:lumMod val="65000"/>
                        <a:lumOff val="35000"/>
                      </a:schemeClr>
                    </a:solidFill>
                    <a:latin typeface="Sherman Sans Book"/>
                  </a:rPr>
                </a:br>
                <a:r>
                  <a:rPr lang="en-US" b="1" dirty="0">
                    <a:solidFill>
                      <a:schemeClr val="tx1">
                        <a:lumMod val="65000"/>
                        <a:lumOff val="35000"/>
                      </a:schemeClr>
                    </a:solidFill>
                    <a:latin typeface="Sherman Sans Book"/>
                  </a:rPr>
                  <a:t>42.1B</a:t>
                </a:r>
                <a:endParaRPr lang="en-US" sz="1000" b="1" dirty="0">
                  <a:solidFill>
                    <a:schemeClr val="tx1">
                      <a:lumMod val="65000"/>
                      <a:lumOff val="35000"/>
                    </a:schemeClr>
                  </a:solidFill>
                  <a:latin typeface="Sherman Sans Book"/>
                </a:endParaRPr>
              </a:p>
            </p:txBody>
          </p:sp>
          <p:sp>
            <p:nvSpPr>
              <p:cNvPr id="387" name="TextBox 386"/>
              <p:cNvSpPr txBox="1"/>
              <p:nvPr/>
            </p:nvSpPr>
            <p:spPr>
              <a:xfrm>
                <a:off x="5878607" y="3022919"/>
                <a:ext cx="867617" cy="508595"/>
              </a:xfrm>
              <a:prstGeom prst="rect">
                <a:avLst/>
              </a:prstGeom>
              <a:noFill/>
            </p:spPr>
            <p:txBody>
              <a:bodyPr wrap="square" rtlCol="0">
                <a:noAutofit/>
              </a:bodyPr>
              <a:lstStyle/>
              <a:p>
                <a:pPr>
                  <a:spcBef>
                    <a:spcPts val="600"/>
                  </a:spcBef>
                </a:pPr>
                <a:r>
                  <a:rPr lang="en-US" sz="1000" b="1" dirty="0">
                    <a:solidFill>
                      <a:schemeClr val="tx1">
                        <a:lumMod val="65000"/>
                        <a:lumOff val="35000"/>
                      </a:schemeClr>
                    </a:solidFill>
                    <a:latin typeface="Sherman Sans Book"/>
                  </a:rPr>
                  <a:t>2018</a:t>
                </a:r>
                <a:br>
                  <a:rPr lang="en-US" b="1" dirty="0">
                    <a:solidFill>
                      <a:schemeClr val="tx1">
                        <a:lumMod val="65000"/>
                        <a:lumOff val="35000"/>
                      </a:schemeClr>
                    </a:solidFill>
                    <a:latin typeface="Sherman Sans Book"/>
                  </a:rPr>
                </a:br>
                <a:r>
                  <a:rPr lang="en-US" b="1" dirty="0">
                    <a:solidFill>
                      <a:schemeClr val="tx1">
                        <a:lumMod val="65000"/>
                        <a:lumOff val="35000"/>
                      </a:schemeClr>
                    </a:solidFill>
                    <a:latin typeface="Sherman Sans Book"/>
                  </a:rPr>
                  <a:t>34.8B</a:t>
                </a:r>
                <a:endParaRPr lang="en-US" sz="1000" b="1" dirty="0">
                  <a:solidFill>
                    <a:schemeClr val="tx1">
                      <a:lumMod val="65000"/>
                      <a:lumOff val="35000"/>
                    </a:schemeClr>
                  </a:solidFill>
                  <a:latin typeface="Sherman Sans Book"/>
                </a:endParaRPr>
              </a:p>
            </p:txBody>
          </p:sp>
          <p:sp>
            <p:nvSpPr>
              <p:cNvPr id="388" name="TextBox 387"/>
              <p:cNvSpPr txBox="1"/>
              <p:nvPr/>
            </p:nvSpPr>
            <p:spPr>
              <a:xfrm>
                <a:off x="6531964" y="2081028"/>
                <a:ext cx="867617" cy="508595"/>
              </a:xfrm>
              <a:prstGeom prst="rect">
                <a:avLst/>
              </a:prstGeom>
              <a:noFill/>
            </p:spPr>
            <p:txBody>
              <a:bodyPr wrap="square" rtlCol="0">
                <a:noAutofit/>
              </a:bodyPr>
              <a:lstStyle/>
              <a:p>
                <a:pPr>
                  <a:spcBef>
                    <a:spcPts val="600"/>
                  </a:spcBef>
                </a:pPr>
                <a:r>
                  <a:rPr lang="en-US" sz="1000" b="1" dirty="0">
                    <a:solidFill>
                      <a:schemeClr val="tx1">
                        <a:lumMod val="65000"/>
                        <a:lumOff val="35000"/>
                      </a:schemeClr>
                    </a:solidFill>
                    <a:latin typeface="Sherman Sans Book"/>
                  </a:rPr>
                  <a:t>2020</a:t>
                </a:r>
                <a:br>
                  <a:rPr lang="en-US" b="1" dirty="0">
                    <a:solidFill>
                      <a:schemeClr val="tx1">
                        <a:lumMod val="65000"/>
                        <a:lumOff val="35000"/>
                      </a:schemeClr>
                    </a:solidFill>
                    <a:latin typeface="Sherman Sans Book"/>
                  </a:rPr>
                </a:br>
                <a:r>
                  <a:rPr lang="en-US" b="1" dirty="0">
                    <a:solidFill>
                      <a:schemeClr val="tx1">
                        <a:lumMod val="65000"/>
                        <a:lumOff val="35000"/>
                      </a:schemeClr>
                    </a:solidFill>
                    <a:latin typeface="Sherman Sans Book"/>
                  </a:rPr>
                  <a:t>50B</a:t>
                </a:r>
                <a:endParaRPr lang="en-US" sz="1000" b="1" dirty="0">
                  <a:solidFill>
                    <a:schemeClr val="tx1">
                      <a:lumMod val="65000"/>
                      <a:lumOff val="35000"/>
                    </a:schemeClr>
                  </a:solidFill>
                  <a:latin typeface="Sherman Sans Book"/>
                </a:endParaRPr>
              </a:p>
            </p:txBody>
          </p:sp>
          <p:sp>
            <p:nvSpPr>
              <p:cNvPr id="389" name="TextBox 388"/>
              <p:cNvSpPr txBox="1"/>
              <p:nvPr/>
            </p:nvSpPr>
            <p:spPr>
              <a:xfrm>
                <a:off x="6608929" y="5479960"/>
                <a:ext cx="867617" cy="508595"/>
              </a:xfrm>
              <a:prstGeom prst="rect">
                <a:avLst/>
              </a:prstGeom>
              <a:noFill/>
            </p:spPr>
            <p:txBody>
              <a:bodyPr wrap="square" rtlCol="0">
                <a:noAutofit/>
              </a:bodyPr>
              <a:lstStyle/>
              <a:p>
                <a:pPr>
                  <a:spcBef>
                    <a:spcPts val="600"/>
                  </a:spcBef>
                </a:pPr>
                <a:r>
                  <a:rPr lang="en-US" sz="1000" b="1" dirty="0">
                    <a:solidFill>
                      <a:schemeClr val="tx1">
                        <a:lumMod val="65000"/>
                        <a:lumOff val="35000"/>
                      </a:schemeClr>
                    </a:solidFill>
                    <a:latin typeface="Sherman Sans Book"/>
                  </a:rPr>
                  <a:t>2013</a:t>
                </a:r>
                <a:br>
                  <a:rPr lang="en-US" b="1" dirty="0">
                    <a:solidFill>
                      <a:schemeClr val="tx1">
                        <a:lumMod val="65000"/>
                        <a:lumOff val="35000"/>
                      </a:schemeClr>
                    </a:solidFill>
                    <a:latin typeface="Sherman Sans Book"/>
                  </a:rPr>
                </a:br>
                <a:r>
                  <a:rPr lang="en-US" b="1" dirty="0">
                    <a:solidFill>
                      <a:schemeClr val="tx1">
                        <a:lumMod val="65000"/>
                        <a:lumOff val="35000"/>
                      </a:schemeClr>
                    </a:solidFill>
                    <a:latin typeface="Sherman Sans Book"/>
                  </a:rPr>
                  <a:t>11.2B</a:t>
                </a:r>
                <a:endParaRPr lang="en-US" sz="1000" b="1" dirty="0">
                  <a:solidFill>
                    <a:schemeClr val="tx1">
                      <a:lumMod val="65000"/>
                      <a:lumOff val="35000"/>
                    </a:schemeClr>
                  </a:solidFill>
                  <a:latin typeface="Sherman Sans Book"/>
                </a:endParaRPr>
              </a:p>
            </p:txBody>
          </p:sp>
          <p:sp>
            <p:nvSpPr>
              <p:cNvPr id="390" name="Oval 389"/>
              <p:cNvSpPr/>
              <p:nvPr/>
            </p:nvSpPr>
            <p:spPr>
              <a:xfrm>
                <a:off x="3587234" y="3740797"/>
                <a:ext cx="577359" cy="577359"/>
              </a:xfrm>
              <a:prstGeom prst="ellipse">
                <a:avLst/>
              </a:prstGeom>
              <a:solidFill>
                <a:srgbClr val="1CADE4"/>
              </a:solidFill>
              <a:ln w="190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91" name="Oval 390"/>
              <p:cNvSpPr/>
              <p:nvPr/>
            </p:nvSpPr>
            <p:spPr>
              <a:xfrm>
                <a:off x="5985090" y="2437666"/>
                <a:ext cx="577359" cy="577359"/>
              </a:xfrm>
              <a:prstGeom prst="ellipse">
                <a:avLst/>
              </a:prstGeom>
              <a:solidFill>
                <a:srgbClr val="1CADE4"/>
              </a:solidFill>
              <a:ln w="190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92" name="Oval 391"/>
              <p:cNvSpPr/>
              <p:nvPr/>
            </p:nvSpPr>
            <p:spPr>
              <a:xfrm>
                <a:off x="4152161" y="4577135"/>
                <a:ext cx="577359" cy="577359"/>
              </a:xfrm>
              <a:prstGeom prst="ellipse">
                <a:avLst/>
              </a:prstGeom>
              <a:solidFill>
                <a:srgbClr val="1CADE4"/>
              </a:solidFill>
              <a:ln w="190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93" name="Oval 392"/>
              <p:cNvSpPr/>
              <p:nvPr/>
            </p:nvSpPr>
            <p:spPr>
              <a:xfrm>
                <a:off x="3200416" y="5102632"/>
                <a:ext cx="577359" cy="577359"/>
              </a:xfrm>
              <a:prstGeom prst="ellipse">
                <a:avLst/>
              </a:prstGeom>
              <a:solidFill>
                <a:srgbClr val="1CADE4"/>
              </a:solidFill>
              <a:ln w="190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94" name="Oval 393"/>
              <p:cNvSpPr/>
              <p:nvPr/>
            </p:nvSpPr>
            <p:spPr>
              <a:xfrm flipV="1">
                <a:off x="2344792" y="6028939"/>
                <a:ext cx="70167" cy="70167"/>
              </a:xfrm>
              <a:prstGeom prst="ellipse">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Sherman Sans Book"/>
                </a:endParaRPr>
              </a:p>
            </p:txBody>
          </p:sp>
          <p:cxnSp>
            <p:nvCxnSpPr>
              <p:cNvPr id="395" name="Straight Connector 394"/>
              <p:cNvCxnSpPr/>
              <p:nvPr/>
            </p:nvCxnSpPr>
            <p:spPr>
              <a:xfrm>
                <a:off x="2379876" y="5473852"/>
                <a:ext cx="0" cy="590433"/>
              </a:xfrm>
              <a:prstGeom prst="line">
                <a:avLst/>
              </a:prstGeom>
              <a:ln w="9525">
                <a:solidFill>
                  <a:srgbClr val="1CADE4"/>
                </a:solidFill>
                <a:prstDash val="dash"/>
              </a:ln>
            </p:spPr>
            <p:style>
              <a:lnRef idx="1">
                <a:schemeClr val="accent1"/>
              </a:lnRef>
              <a:fillRef idx="0">
                <a:schemeClr val="accent1"/>
              </a:fillRef>
              <a:effectRef idx="0">
                <a:schemeClr val="accent1"/>
              </a:effectRef>
              <a:fontRef idx="minor">
                <a:schemeClr val="tx1"/>
              </a:fontRef>
            </p:style>
          </p:cxnSp>
          <p:sp>
            <p:nvSpPr>
              <p:cNvPr id="396" name="Oval 395"/>
              <p:cNvSpPr/>
              <p:nvPr/>
            </p:nvSpPr>
            <p:spPr>
              <a:xfrm>
                <a:off x="2090442" y="4889135"/>
                <a:ext cx="577359" cy="577359"/>
              </a:xfrm>
              <a:prstGeom prst="ellipse">
                <a:avLst/>
              </a:prstGeom>
              <a:solidFill>
                <a:srgbClr val="1CADE4"/>
              </a:solidFill>
              <a:ln w="190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97" name="Oval 396"/>
              <p:cNvSpPr/>
              <p:nvPr/>
            </p:nvSpPr>
            <p:spPr>
              <a:xfrm>
                <a:off x="6667847" y="4941751"/>
                <a:ext cx="577359" cy="577359"/>
              </a:xfrm>
              <a:prstGeom prst="ellipse">
                <a:avLst/>
              </a:prstGeom>
              <a:solidFill>
                <a:srgbClr val="1CADE4"/>
              </a:solidFill>
              <a:ln w="190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98" name="Oval 397"/>
              <p:cNvSpPr/>
              <p:nvPr/>
            </p:nvSpPr>
            <p:spPr>
              <a:xfrm>
                <a:off x="3948037" y="3089698"/>
                <a:ext cx="577359" cy="577359"/>
              </a:xfrm>
              <a:prstGeom prst="ellipse">
                <a:avLst/>
              </a:prstGeom>
              <a:solidFill>
                <a:srgbClr val="1CADE4"/>
              </a:solidFill>
              <a:ln w="190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99" name="Oval 398"/>
              <p:cNvSpPr/>
              <p:nvPr/>
            </p:nvSpPr>
            <p:spPr>
              <a:xfrm>
                <a:off x="5286640" y="2866075"/>
                <a:ext cx="577359" cy="577359"/>
              </a:xfrm>
              <a:prstGeom prst="ellipse">
                <a:avLst/>
              </a:prstGeom>
              <a:solidFill>
                <a:srgbClr val="1CADE4"/>
              </a:solidFill>
              <a:ln w="190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00" name="Oval 399"/>
              <p:cNvSpPr/>
              <p:nvPr/>
            </p:nvSpPr>
            <p:spPr>
              <a:xfrm>
                <a:off x="4903533" y="3479843"/>
                <a:ext cx="577359" cy="577359"/>
              </a:xfrm>
              <a:prstGeom prst="ellipse">
                <a:avLst/>
              </a:prstGeom>
              <a:solidFill>
                <a:srgbClr val="1CADE4"/>
              </a:solidFill>
              <a:ln w="190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01" name="Oval 400"/>
              <p:cNvSpPr/>
              <p:nvPr/>
            </p:nvSpPr>
            <p:spPr>
              <a:xfrm>
                <a:off x="4989371" y="4555151"/>
                <a:ext cx="577359" cy="577359"/>
              </a:xfrm>
              <a:prstGeom prst="ellipse">
                <a:avLst/>
              </a:prstGeom>
              <a:solidFill>
                <a:srgbClr val="1CADE4"/>
              </a:solidFill>
              <a:ln w="190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02" name="Oval 401"/>
              <p:cNvSpPr/>
              <p:nvPr/>
            </p:nvSpPr>
            <p:spPr>
              <a:xfrm>
                <a:off x="6608929" y="3012484"/>
                <a:ext cx="577359" cy="577359"/>
              </a:xfrm>
              <a:prstGeom prst="ellipse">
                <a:avLst/>
              </a:prstGeom>
              <a:solidFill>
                <a:srgbClr val="1CADE4"/>
              </a:solidFill>
              <a:ln w="190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03" name="Oval 402"/>
              <p:cNvSpPr/>
              <p:nvPr/>
            </p:nvSpPr>
            <p:spPr>
              <a:xfrm>
                <a:off x="7070757" y="2130518"/>
                <a:ext cx="577359" cy="577359"/>
              </a:xfrm>
              <a:prstGeom prst="ellipse">
                <a:avLst/>
              </a:prstGeom>
              <a:solidFill>
                <a:srgbClr val="1CADE4"/>
              </a:solidFill>
              <a:ln w="190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pic>
          <p:nvPicPr>
            <p:cNvPr id="311" name="Picture 310"/>
            <p:cNvPicPr>
              <a:picLocks noChangeAspect="1"/>
            </p:cNvPicPr>
            <p:nvPr/>
          </p:nvPicPr>
          <p:blipFill rotWithShape="1">
            <a:blip r:embed="rId3">
              <a:extLst>
                <a:ext uri="{28A0092B-C50C-407E-A947-70E740481C1C}">
                  <a14:useLocalDpi xmlns:a14="http://schemas.microsoft.com/office/drawing/2010/main" val="0"/>
                </a:ext>
              </a:extLst>
            </a:blip>
            <a:srcRect l="20222" r="18161"/>
            <a:stretch/>
          </p:blipFill>
          <p:spPr>
            <a:xfrm>
              <a:off x="7120807" y="2235055"/>
              <a:ext cx="353893" cy="389119"/>
            </a:xfrm>
            <a:prstGeom prst="rect">
              <a:avLst/>
            </a:prstGeom>
          </p:spPr>
        </p:pic>
        <p:pic>
          <p:nvPicPr>
            <p:cNvPr id="312" name="Picture 311"/>
            <p:cNvPicPr>
              <a:picLocks noChangeAspect="1"/>
            </p:cNvPicPr>
            <p:nvPr/>
          </p:nvPicPr>
          <p:blipFill rotWithShape="1">
            <a:blip r:embed="rId4">
              <a:extLst>
                <a:ext uri="{28A0092B-C50C-407E-A947-70E740481C1C}">
                  <a14:useLocalDpi xmlns:a14="http://schemas.microsoft.com/office/drawing/2010/main" val="0"/>
                </a:ext>
              </a:extLst>
            </a:blip>
            <a:srcRect l="29358" r="29555"/>
            <a:stretch/>
          </p:blipFill>
          <p:spPr>
            <a:xfrm>
              <a:off x="5455925" y="2933234"/>
              <a:ext cx="257748" cy="425009"/>
            </a:xfrm>
            <a:prstGeom prst="rect">
              <a:avLst/>
            </a:prstGeom>
          </p:spPr>
        </p:pic>
        <p:pic>
          <p:nvPicPr>
            <p:cNvPr id="313" name="Picture 3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6267" y="5211128"/>
              <a:ext cx="513800" cy="348098"/>
            </a:xfrm>
            <a:prstGeom prst="rect">
              <a:avLst/>
            </a:prstGeom>
          </p:spPr>
        </p:pic>
        <p:pic>
          <p:nvPicPr>
            <p:cNvPr id="314" name="Picture 313"/>
            <p:cNvPicPr>
              <a:picLocks noChangeAspect="1"/>
            </p:cNvPicPr>
            <p:nvPr/>
          </p:nvPicPr>
          <p:blipFill rotWithShape="1">
            <a:blip r:embed="rId6">
              <a:extLst>
                <a:ext uri="{28A0092B-C50C-407E-A947-70E740481C1C}">
                  <a14:useLocalDpi xmlns:a14="http://schemas.microsoft.com/office/drawing/2010/main" val="0"/>
                </a:ext>
              </a:extLst>
            </a:blip>
            <a:srcRect l="19074" r="18509"/>
            <a:stretch/>
          </p:blipFill>
          <p:spPr>
            <a:xfrm>
              <a:off x="4083940" y="3210830"/>
              <a:ext cx="333954" cy="362490"/>
            </a:xfrm>
            <a:prstGeom prst="rect">
              <a:avLst/>
            </a:prstGeom>
          </p:spPr>
        </p:pic>
        <p:pic>
          <p:nvPicPr>
            <p:cNvPr id="315" name="Picture 314"/>
            <p:cNvPicPr>
              <a:picLocks noChangeAspect="1"/>
            </p:cNvPicPr>
            <p:nvPr/>
          </p:nvPicPr>
          <p:blipFill rotWithShape="1">
            <a:blip r:embed="rId7">
              <a:extLst>
                <a:ext uri="{28A0092B-C50C-407E-A947-70E740481C1C}">
                  <a14:useLocalDpi xmlns:a14="http://schemas.microsoft.com/office/drawing/2010/main" val="0"/>
                </a:ext>
              </a:extLst>
            </a:blip>
            <a:srcRect l="38288" r="36880"/>
            <a:stretch/>
          </p:blipFill>
          <p:spPr>
            <a:xfrm>
              <a:off x="5075593" y="3582930"/>
              <a:ext cx="180219" cy="491697"/>
            </a:xfrm>
            <a:prstGeom prst="rect">
              <a:avLst/>
            </a:prstGeom>
          </p:spPr>
        </p:pic>
        <p:pic>
          <p:nvPicPr>
            <p:cNvPr id="316" name="Picture 315"/>
            <p:cNvPicPr>
              <a:picLocks noChangeAspect="1"/>
            </p:cNvPicPr>
            <p:nvPr/>
          </p:nvPicPr>
          <p:blipFill rotWithShape="1">
            <a:blip r:embed="rId8">
              <a:extLst>
                <a:ext uri="{28A0092B-C50C-407E-A947-70E740481C1C}">
                  <a14:useLocalDpi xmlns:a14="http://schemas.microsoft.com/office/drawing/2010/main" val="0"/>
                </a:ext>
              </a:extLst>
            </a:blip>
            <a:srcRect l="21155" t="-17" r="21854" b="-2"/>
            <a:stretch/>
          </p:blipFill>
          <p:spPr>
            <a:xfrm>
              <a:off x="3700463" y="3817144"/>
              <a:ext cx="359568" cy="427537"/>
            </a:xfrm>
            <a:prstGeom prst="rect">
              <a:avLst/>
            </a:prstGeom>
          </p:spPr>
        </p:pic>
        <p:pic>
          <p:nvPicPr>
            <p:cNvPr id="317" name="Picture 316"/>
            <p:cNvPicPr>
              <a:picLocks noChangeAspect="1"/>
            </p:cNvPicPr>
            <p:nvPr/>
          </p:nvPicPr>
          <p:blipFill rotWithShape="1">
            <a:blip r:embed="rId9">
              <a:extLst>
                <a:ext uri="{28A0092B-C50C-407E-A947-70E740481C1C}">
                  <a14:useLocalDpi xmlns:a14="http://schemas.microsoft.com/office/drawing/2010/main" val="0"/>
                </a:ext>
              </a:extLst>
            </a:blip>
            <a:srcRect l="16741" r="16455"/>
            <a:stretch/>
          </p:blipFill>
          <p:spPr>
            <a:xfrm>
              <a:off x="4229341" y="4652341"/>
              <a:ext cx="424851" cy="430872"/>
            </a:xfrm>
            <a:prstGeom prst="rect">
              <a:avLst/>
            </a:prstGeom>
          </p:spPr>
        </p:pic>
        <p:pic>
          <p:nvPicPr>
            <p:cNvPr id="318" name="Picture 3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79243" y="2592674"/>
              <a:ext cx="405119" cy="267791"/>
            </a:xfrm>
            <a:prstGeom prst="rect">
              <a:avLst/>
            </a:prstGeom>
          </p:spPr>
        </p:pic>
        <p:pic>
          <p:nvPicPr>
            <p:cNvPr id="319" name="Picture 3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07141" y="3164519"/>
              <a:ext cx="409334" cy="277323"/>
            </a:xfrm>
            <a:prstGeom prst="rect">
              <a:avLst/>
            </a:prstGeom>
          </p:spPr>
        </p:pic>
        <p:pic>
          <p:nvPicPr>
            <p:cNvPr id="320" name="Picture 3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12938" y="5017414"/>
              <a:ext cx="545597" cy="369641"/>
            </a:xfrm>
            <a:prstGeom prst="rect">
              <a:avLst/>
            </a:prstGeom>
          </p:spPr>
        </p:pic>
        <p:pic>
          <p:nvPicPr>
            <p:cNvPr id="321" name="Picture 3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142316" y="4641237"/>
              <a:ext cx="288493" cy="436667"/>
            </a:xfrm>
            <a:prstGeom prst="rect">
              <a:avLst/>
            </a:prstGeom>
          </p:spPr>
        </p:pic>
        <p:pic>
          <p:nvPicPr>
            <p:cNvPr id="322" name="Picture 3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789173" y="5042018"/>
              <a:ext cx="354091" cy="381047"/>
            </a:xfrm>
            <a:prstGeom prst="rect">
              <a:avLst/>
            </a:prstGeom>
          </p:spPr>
        </p:pic>
      </p:grpSp>
    </p:spTree>
    <p:extLst>
      <p:ext uri="{BB962C8B-B14F-4D97-AF65-F5344CB8AC3E}">
        <p14:creationId xmlns:p14="http://schemas.microsoft.com/office/powerpoint/2010/main" val="3069853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BABB-ED5F-48E1-B85B-7F013CDE4111}"/>
              </a:ext>
            </a:extLst>
          </p:cNvPr>
          <p:cNvSpPr>
            <a:spLocks noGrp="1"/>
          </p:cNvSpPr>
          <p:nvPr>
            <p:ph type="title"/>
          </p:nvPr>
        </p:nvSpPr>
        <p:spPr/>
        <p:txBody>
          <a:bodyPr/>
          <a:lstStyle/>
          <a:p>
            <a:r>
              <a:rPr lang="en-US" sz="4400" dirty="0"/>
              <a:t>Data Have Always Held Value</a:t>
            </a:r>
          </a:p>
        </p:txBody>
      </p:sp>
      <p:graphicFrame>
        <p:nvGraphicFramePr>
          <p:cNvPr id="7" name="Content Placeholder 2">
            <a:extLst>
              <a:ext uri="{FF2B5EF4-FFF2-40B4-BE49-F238E27FC236}">
                <a16:creationId xmlns:a16="http://schemas.microsoft.com/office/drawing/2014/main" id="{20D9BAB4-0419-48DB-B677-B9ED4028B746}"/>
              </a:ext>
            </a:extLst>
          </p:cNvPr>
          <p:cNvGraphicFramePr>
            <a:graphicFrameLocks noGrp="1"/>
          </p:cNvGraphicFramePr>
          <p:nvPr>
            <p:ph idx="4294967295"/>
            <p:extLst/>
          </p:nvPr>
        </p:nvGraphicFramePr>
        <p:xfrm>
          <a:off x="768350" y="2286000"/>
          <a:ext cx="7289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81DE5DFF-F30F-4DC1-8B96-3D8B1B230F88}"/>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B7927BE9-F716-4AB3-9D16-578F6F5929FF}"/>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367024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6E9B9A-EE7F-41FA-ACE7-4B1E4645996C}"/>
              </a:ext>
            </a:extLst>
          </p:cNvPr>
          <p:cNvSpPr>
            <a:spLocks noGrp="1"/>
          </p:cNvSpPr>
          <p:nvPr>
            <p:ph type="title"/>
          </p:nvPr>
        </p:nvSpPr>
        <p:spPr/>
        <p:txBody>
          <a:bodyPr/>
          <a:lstStyle/>
          <a:p>
            <a:r>
              <a:rPr lang="en-US" dirty="0"/>
              <a:t>Recall: Layers of a Modern </a:t>
            </a:r>
            <a:br>
              <a:rPr lang="en-US" dirty="0"/>
            </a:br>
            <a:r>
              <a:rPr lang="en-US" dirty="0"/>
              <a:t>Data-Oriented Application</a:t>
            </a:r>
            <a:endParaRPr lang="en-IN" dirty="0"/>
          </a:p>
        </p:txBody>
      </p:sp>
      <p:sp>
        <p:nvSpPr>
          <p:cNvPr id="4" name="Footer Placeholder 3">
            <a:extLst>
              <a:ext uri="{FF2B5EF4-FFF2-40B4-BE49-F238E27FC236}">
                <a16:creationId xmlns:a16="http://schemas.microsoft.com/office/drawing/2014/main" id="{417D1020-1E68-4FCA-ACC7-DF2162BD502A}"/>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62C6C999-749C-4B0F-893D-8D9AF95846F8}"/>
              </a:ext>
            </a:extLst>
          </p:cNvPr>
          <p:cNvSpPr>
            <a:spLocks noGrp="1"/>
          </p:cNvSpPr>
          <p:nvPr>
            <p:ph type="sldNum" sz="quarter" idx="12"/>
          </p:nvPr>
        </p:nvSpPr>
        <p:spPr/>
        <p:txBody>
          <a:bodyPr/>
          <a:lstStyle/>
          <a:p>
            <a:fld id="{4FAB73BC-B049-4115-A692-8D63A059BFB8}" type="slidenum">
              <a:rPr lang="en-US" smtClean="0"/>
              <a:t>9</a:t>
            </a:fld>
            <a:endParaRPr lang="en-US" dirty="0"/>
          </a:p>
        </p:txBody>
      </p:sp>
      <p:graphicFrame>
        <p:nvGraphicFramePr>
          <p:cNvPr id="7" name="Content Placeholder 9">
            <a:extLst>
              <a:ext uri="{FF2B5EF4-FFF2-40B4-BE49-F238E27FC236}">
                <a16:creationId xmlns:a16="http://schemas.microsoft.com/office/drawing/2014/main" id="{8BA314FF-B883-4C71-9A39-53B2A7116DBD}"/>
              </a:ext>
            </a:extLst>
          </p:cNvPr>
          <p:cNvGraphicFramePr>
            <a:graphicFrameLocks/>
          </p:cNvGraphicFramePr>
          <p:nvPr>
            <p:extLst/>
          </p:nvPr>
        </p:nvGraphicFramePr>
        <p:xfrm>
          <a:off x="768350" y="2247900"/>
          <a:ext cx="7289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98650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TotalTime>
  <Words>2175</Words>
  <Application>Microsoft Office PowerPoint</Application>
  <PresentationFormat>On-screen Show (4:3)</PresentationFormat>
  <Paragraphs>403</Paragraphs>
  <Slides>46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Sherman Sans Book</vt:lpstr>
      <vt:lpstr>Wingdings</vt:lpstr>
      <vt:lpstr>Office Theme</vt:lpstr>
      <vt:lpstr>IST346</vt:lpstr>
      <vt:lpstr>Agenda</vt:lpstr>
      <vt:lpstr>Data</vt:lpstr>
      <vt:lpstr>A Organization’s Most Important Asset… is It’s Data!!!</vt:lpstr>
      <vt:lpstr>Prevalence of Data</vt:lpstr>
      <vt:lpstr>Data Explosion: A Sample Growth of Organizational Data Over Time</vt:lpstr>
      <vt:lpstr>What About Devices?</vt:lpstr>
      <vt:lpstr>Data Have Always Held Value</vt:lpstr>
      <vt:lpstr>Recall: Layers of a Modern  Data-Oriented Application</vt:lpstr>
      <vt:lpstr>Presentation Layer</vt:lpstr>
      <vt:lpstr>Business Logic Layer</vt:lpstr>
      <vt:lpstr>Data Access Layer</vt:lpstr>
      <vt:lpstr>Database</vt:lpstr>
      <vt:lpstr>Types of Databases</vt:lpstr>
      <vt:lpstr>Relational Databases</vt:lpstr>
      <vt:lpstr>Key-Value Stores</vt:lpstr>
      <vt:lpstr>Columnar Stores</vt:lpstr>
      <vt:lpstr>Document Stores</vt:lpstr>
      <vt:lpstr>Graph Data Stores</vt:lpstr>
      <vt:lpstr>When You Treat Every Data Problem Like a Nail,  The Same Database System Becomes a Hammer</vt:lpstr>
      <vt:lpstr>One Size Does Not Fit All</vt:lpstr>
      <vt:lpstr>So How Do You Choose?</vt:lpstr>
      <vt:lpstr>Don’t Settle for One— Polyglot Persistence!</vt:lpstr>
      <vt:lpstr>Polyglot Persistence</vt:lpstr>
      <vt:lpstr>Databases and Scalability</vt:lpstr>
      <vt:lpstr>DBMS Scaling: Up vs. Out</vt:lpstr>
      <vt:lpstr>It’s very hard to scale out a relational database.   But why?</vt:lpstr>
      <vt:lpstr>PowerPoint Presentation</vt:lpstr>
      <vt:lpstr>CAP Theorem of Distributed Data Stores</vt:lpstr>
      <vt:lpstr>Why Can’t You Have It All?</vt:lpstr>
      <vt:lpstr>Database Systems and CAP</vt:lpstr>
      <vt:lpstr>CAP: All Kinds of Database Systems</vt:lpstr>
      <vt:lpstr>ACID vs. BASE</vt:lpstr>
      <vt:lpstr>Backups and Data Integrity </vt:lpstr>
      <vt:lpstr>3-2-1 Data Strategy</vt:lpstr>
      <vt:lpstr>Why Backups?</vt:lpstr>
      <vt:lpstr>Multiple Ways to Backup</vt:lpstr>
      <vt:lpstr>Why restores?</vt:lpstr>
      <vt:lpstr>Data Integrity</vt:lpstr>
      <vt:lpstr>Types of Backups</vt:lpstr>
      <vt:lpstr>Differential or Incremental?</vt:lpstr>
      <vt:lpstr>Differential vs. Incremental</vt:lpstr>
      <vt:lpstr>Testing Backups</vt:lpstr>
      <vt:lpstr>Backup Strategy</vt:lpstr>
      <vt:lpstr>Backup Strategy #1</vt:lpstr>
      <vt:lpstr>Backup Strategy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Fudge</dc:creator>
  <cp:lastModifiedBy>Michael Fudge</cp:lastModifiedBy>
  <cp:revision>9</cp:revision>
  <dcterms:created xsi:type="dcterms:W3CDTF">2018-10-12T22:52:43Z</dcterms:created>
  <dcterms:modified xsi:type="dcterms:W3CDTF">2018-10-12T23:47:31Z</dcterms:modified>
</cp:coreProperties>
</file>