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9" r:id="rId3"/>
    <p:sldId id="280" r:id="rId4"/>
    <p:sldId id="281" r:id="rId5"/>
    <p:sldId id="282" r:id="rId6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9DA4"/>
    <a:srgbClr val="C93312"/>
    <a:srgbClr val="203864"/>
    <a:srgbClr val="2F5597"/>
    <a:srgbClr val="8FAADC"/>
    <a:srgbClr val="FFBDBD"/>
    <a:srgbClr val="DAE3F3"/>
    <a:srgbClr val="B4C7E7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66" d="100"/>
          <a:sy n="66" d="100"/>
        </p:scale>
        <p:origin x="2178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2426924" y="2267610"/>
            <a:ext cx="0" cy="36508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61025" y="2927204"/>
            <a:ext cx="3195546" cy="6852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CCS Reads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61025" y="3894580"/>
            <a:ext cx="3195546" cy="6972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 smtClean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FLNC Reads</a:t>
            </a:r>
            <a:endParaRPr lang="en-GB" sz="24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64117" y="1030979"/>
            <a:ext cx="3819236" cy="567291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WT</a:t>
            </a:r>
            <a:endParaRPr lang="en-GB" sz="24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9074" y="1030980"/>
            <a:ext cx="4183622" cy="567292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64118" y="1700393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86055" y="1699186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74394" y="1699187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47423" y="1699187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09073" y="1702361"/>
            <a:ext cx="475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79218" y="1708619"/>
            <a:ext cx="475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65795" y="1702826"/>
            <a:ext cx="475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339373" y="1699174"/>
            <a:ext cx="709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93308" y="1699861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60839" y="1708168"/>
            <a:ext cx="475200" cy="49320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16199" y="1701672"/>
            <a:ext cx="709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883496" y="1702825"/>
            <a:ext cx="709200" cy="493200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S12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000238" y="226761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00238" y="5621868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18696" y="226725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718696" y="5629128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694244" y="2273420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670330" y="2273420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326124" y="227135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92874" y="2273781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712964" y="227105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467344" y="226724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87434" y="2267249"/>
            <a:ext cx="0" cy="4550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 rot="16200000">
            <a:off x="6142568" y="2877614"/>
            <a:ext cx="359524" cy="8316423"/>
          </a:xfrm>
          <a:prstGeom prst="leftBrace">
            <a:avLst>
              <a:gd name="adj1" fmla="val 8333"/>
              <a:gd name="adj2" fmla="val 4978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22460" y="9958299"/>
            <a:ext cx="382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Cupcake</a:t>
            </a:r>
          </a:p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Demultiplex</a:t>
            </a:r>
            <a:endParaRPr lang="en-GB" sz="2000" b="1" i="1" dirty="0"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41247" y="8697811"/>
            <a:ext cx="4506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Minimap2</a:t>
            </a:r>
            <a:endParaRPr lang="en-GB" sz="2000" dirty="0"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286179" y="7901984"/>
            <a:ext cx="6220" cy="49470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296022" y="9240164"/>
            <a:ext cx="0" cy="48896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104541" y="12272151"/>
            <a:ext cx="4400530" cy="674890"/>
          </a:xfrm>
          <a:prstGeom prst="round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Annotated Transcriptome</a:t>
            </a:r>
            <a:endParaRPr lang="en-GB" sz="2400" b="1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95449" y="12345841"/>
            <a:ext cx="298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SQANTI2 </a:t>
            </a:r>
          </a:p>
          <a:p>
            <a:r>
              <a:rPr lang="en-GB" sz="2000" b="1" i="1" dirty="0" smtClean="0"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TAMA</a:t>
            </a:r>
            <a:endParaRPr lang="en-GB" sz="2000" b="1" i="1" dirty="0"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104541" y="8423351"/>
            <a:ext cx="4432275" cy="694649"/>
          </a:xfrm>
          <a:prstGeom prst="round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Mapped Transcripts</a:t>
            </a:r>
            <a:endParaRPr lang="en-GB" sz="2400" b="1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104541" y="9860010"/>
            <a:ext cx="4432275" cy="712340"/>
          </a:xfrm>
          <a:prstGeom prst="roundRect">
            <a:avLst/>
          </a:prstGeom>
          <a:solidFill>
            <a:schemeClr val="bg1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24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Unique Transcripts (Isoform)</a:t>
            </a:r>
            <a:endParaRPr lang="en-GB" sz="2400" b="1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304806" y="10687113"/>
            <a:ext cx="0" cy="15705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061025" y="4984134"/>
            <a:ext cx="3195546" cy="69797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 smtClean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Poly-A FLNC Reads</a:t>
            </a:r>
            <a:endParaRPr lang="en-GB" sz="24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061025" y="6028184"/>
            <a:ext cx="3195546" cy="69797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Aft>
                <a:spcPts val="50"/>
              </a:spcAft>
            </a:pPr>
            <a:r>
              <a:rPr lang="en-GB" sz="2400" dirty="0" smtClean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FL Transcripts</a:t>
            </a:r>
            <a:endParaRPr lang="en-GB" sz="24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371838" y="227922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36956" y="2278861"/>
            <a:ext cx="0" cy="3041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17846" y="1025917"/>
            <a:ext cx="844930" cy="5820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Filtering (Iso-Seq3)</a:t>
            </a:r>
            <a:endParaRPr lang="en-GB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8818" y="6981774"/>
            <a:ext cx="852329" cy="1716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08432" y="11279345"/>
            <a:ext cx="861006" cy="19565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17109" y="8810030"/>
            <a:ext cx="852329" cy="2335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 &amp; Quantification</a:t>
            </a:r>
            <a:endParaRPr lang="en-GB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4836" y="7510577"/>
            <a:ext cx="79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Merge into </a:t>
            </a:r>
            <a:r>
              <a:rPr lang="en-GB" sz="2400" i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 set and </a:t>
            </a:r>
            <a:r>
              <a:rPr lang="en-GB" sz="2400" i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proceed 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871047" y="10836219"/>
            <a:ext cx="3683533" cy="1245753"/>
          </a:xfrm>
          <a:prstGeom prst="roundRect">
            <a:avLst/>
          </a:prstGeom>
          <a:solidFill>
            <a:schemeClr val="bg1"/>
          </a:solidFill>
          <a:ln>
            <a:solidFill>
              <a:srgbClr val="2038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GB" sz="2000" b="1" dirty="0" smtClean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r>
              <a:rPr lang="en-GB" sz="2000" b="1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RNA-Seq Support</a:t>
            </a:r>
          </a:p>
          <a:p>
            <a:r>
              <a:rPr lang="en-GB" sz="2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FANTOM </a:t>
            </a:r>
            <a:r>
              <a:rPr lang="en-GB" sz="2000" dirty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CAGE </a:t>
            </a:r>
            <a:r>
              <a:rPr lang="en-GB" sz="2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peaks</a:t>
            </a:r>
          </a:p>
          <a:p>
            <a:r>
              <a:rPr lang="en-GB" sz="2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  <a:cs typeface="Arial" panose="020B0604020202020204" pitchFamily="34" charset="0"/>
              </a:rPr>
              <a:t>polyA motifs 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6304806" y="11437419"/>
            <a:ext cx="397099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5256" r="11305" b="12836"/>
          <a:stretch/>
        </p:blipFill>
        <p:spPr>
          <a:xfrm>
            <a:off x="1503972" y="2816927"/>
            <a:ext cx="8810513" cy="1731981"/>
          </a:xfrm>
        </p:spPr>
      </p:pic>
      <p:sp>
        <p:nvSpPr>
          <p:cNvPr id="5" name="TextBox 4"/>
          <p:cNvSpPr txBox="1"/>
          <p:nvPr/>
        </p:nvSpPr>
        <p:spPr>
          <a:xfrm>
            <a:off x="1772913" y="2881474"/>
            <a:ext cx="322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L  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796" y="2883263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4922" y="2883263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9910" y="2881474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1036" y="2876075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10 12  14  16 18 20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95642" y="2816927"/>
            <a:ext cx="1979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11312" y="2816927"/>
            <a:ext cx="1886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61539" y="2816927"/>
            <a:ext cx="1886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23423" y="2816927"/>
            <a:ext cx="1886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1239" y="2418607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K17</a:t>
            </a:r>
            <a:endParaRPr lang="en-GB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99802" y="2424006"/>
            <a:ext cx="7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O23</a:t>
            </a:r>
            <a:endParaRPr lang="en-GB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84094" y="2430135"/>
            <a:ext cx="7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L22</a:t>
            </a:r>
            <a:endParaRPr lang="en-GB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34771" y="2418607"/>
            <a:ext cx="7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S18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700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46435" r="32683" b="12221"/>
          <a:stretch/>
        </p:blipFill>
        <p:spPr>
          <a:xfrm>
            <a:off x="2267156" y="1467612"/>
            <a:ext cx="6276768" cy="21378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5" t="60476" r="24581" b="2025"/>
          <a:stretch/>
        </p:blipFill>
        <p:spPr>
          <a:xfrm>
            <a:off x="2267443" y="4521774"/>
            <a:ext cx="3583230" cy="21668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2" t="62249" r="25587" b="2665"/>
          <a:stretch/>
        </p:blipFill>
        <p:spPr>
          <a:xfrm>
            <a:off x="7359597" y="4503358"/>
            <a:ext cx="3482175" cy="216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3" t="44613" r="32366" b="2238"/>
          <a:stretch/>
        </p:blipFill>
        <p:spPr>
          <a:xfrm>
            <a:off x="7359597" y="8019322"/>
            <a:ext cx="2403034" cy="216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2" t="56865" r="34224"/>
          <a:stretch/>
        </p:blipFill>
        <p:spPr>
          <a:xfrm>
            <a:off x="2267156" y="8019322"/>
            <a:ext cx="2606294" cy="2167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34210" y="198935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7297" y="4177270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2612" y="4214676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3602" y="7704918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d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8917" y="7742324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75987" y="811843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K17</a:t>
            </a:r>
            <a:endParaRPr lang="en-GB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33582" y="1269336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L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70329" y="1263724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2632" y="1269336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F2     F1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8914" y="1263724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06419" y="1258112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470329" y="1174912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30500" y="800309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O23</a:t>
            </a:r>
            <a:endParaRPr lang="en-GB" sz="20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824842" y="1163378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40907" y="811843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S18</a:t>
            </a:r>
            <a:endParaRPr lang="en-GB" sz="20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135249" y="1174912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7194" y="811843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L22</a:t>
            </a:r>
            <a:endParaRPr lang="en-GB" sz="2000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381536" y="1174912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10006" y="4562553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K17 F1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14841" y="4516574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K17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487" y="8070638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Final K17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59597" y="8070638"/>
            <a:ext cx="14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Final K23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98"/>
          <a:stretch/>
        </p:blipFill>
        <p:spPr>
          <a:xfrm>
            <a:off x="653326" y="1528245"/>
            <a:ext cx="10743221" cy="4840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280"/>
          <a:stretch/>
        </p:blipFill>
        <p:spPr>
          <a:xfrm>
            <a:off x="653326" y="6689979"/>
            <a:ext cx="10900045" cy="5096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560" y="992489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560" y="6368589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316" t="11088" r="89213" b="81877"/>
          <a:stretch/>
        </p:blipFill>
        <p:spPr>
          <a:xfrm>
            <a:off x="9796347" y="953487"/>
            <a:ext cx="1328853" cy="4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7313681"/>
            <a:ext cx="11598291" cy="896093"/>
            <a:chOff x="125004" y="2717963"/>
            <a:chExt cx="11598291" cy="8960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2711" r="9007" b="876"/>
            <a:stretch/>
          </p:blipFill>
          <p:spPr>
            <a:xfrm>
              <a:off x="1393371" y="2717963"/>
              <a:ext cx="10329924" cy="8960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572" r="88104" b="68761"/>
            <a:stretch/>
          </p:blipFill>
          <p:spPr>
            <a:xfrm>
              <a:off x="125004" y="2717964"/>
              <a:ext cx="966561" cy="28241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0" y="9657614"/>
            <a:ext cx="11883943" cy="1161897"/>
            <a:chOff x="141059" y="3976160"/>
            <a:chExt cx="11883943" cy="11618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2191" t="-1" r="1670" b="2969"/>
            <a:stretch/>
          </p:blipFill>
          <p:spPr>
            <a:xfrm>
              <a:off x="1091664" y="3976160"/>
              <a:ext cx="10933338" cy="10530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4447" r="88184" b="78448"/>
            <a:stretch/>
          </p:blipFill>
          <p:spPr>
            <a:xfrm>
              <a:off x="141059" y="3995211"/>
              <a:ext cx="935265" cy="2338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844800" y="4731657"/>
              <a:ext cx="2351314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23295" y="4622800"/>
              <a:ext cx="301707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863" y="6545796"/>
            <a:ext cx="32833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  <a:endParaRPr lang="en-GB" sz="35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188" y="9002867"/>
            <a:ext cx="32833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d</a:t>
            </a:r>
            <a:endParaRPr lang="en-GB" sz="35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1639"/>
          <a:stretch/>
        </p:blipFill>
        <p:spPr>
          <a:xfrm>
            <a:off x="546862" y="1137423"/>
            <a:ext cx="10544923" cy="51407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68367" y="7596093"/>
            <a:ext cx="560433" cy="25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9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125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59</cp:revision>
  <dcterms:created xsi:type="dcterms:W3CDTF">2020-04-22T14:14:48Z</dcterms:created>
  <dcterms:modified xsi:type="dcterms:W3CDTF">2021-04-30T18:47:52Z</dcterms:modified>
</cp:coreProperties>
</file>