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8" r:id="rId2"/>
    <p:sldId id="279" r:id="rId3"/>
    <p:sldId id="281" r:id="rId4"/>
    <p:sldId id="282" r:id="rId5"/>
    <p:sldId id="283" r:id="rId6"/>
    <p:sldId id="284" r:id="rId7"/>
    <p:sldId id="285" r:id="rId8"/>
    <p:sldId id="287" r:id="rId9"/>
  </p:sldIdLst>
  <p:sldSz cx="121920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9F3"/>
    <a:srgbClr val="E6E6E6"/>
    <a:srgbClr val="CFAFE7"/>
    <a:srgbClr val="8B4C07"/>
    <a:srgbClr val="203864"/>
    <a:srgbClr val="2F5597"/>
    <a:srgbClr val="8FAADC"/>
    <a:srgbClr val="FFBDBD"/>
    <a:srgbClr val="DAE3F3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43" d="100"/>
          <a:sy n="43" d="100"/>
        </p:scale>
        <p:origin x="30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5943"/>
            <a:ext cx="10363200" cy="62668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4516"/>
            <a:ext cx="9144000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9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95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8369"/>
            <a:ext cx="2628900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8369"/>
            <a:ext cx="7734300" cy="1525473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75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4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87671"/>
            <a:ext cx="10515600" cy="74877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46282"/>
            <a:ext cx="1051560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20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1843"/>
            <a:ext cx="5181600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1843"/>
            <a:ext cx="5181600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91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373"/>
            <a:ext cx="10515600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2664"/>
            <a:ext cx="5157787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242"/>
            <a:ext cx="5157787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2664"/>
            <a:ext cx="518318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75242"/>
            <a:ext cx="5183188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7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84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1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766"/>
            <a:ext cx="6172200" cy="127921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18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766"/>
            <a:ext cx="6172200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8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373"/>
            <a:ext cx="105156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1843"/>
            <a:ext cx="105156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E4EDF-85BF-4785-AF96-8A7947630A90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3952"/>
            <a:ext cx="41148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943099" y="2023531"/>
            <a:ext cx="1870618" cy="23207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360333" y="1071035"/>
            <a:ext cx="4139742" cy="479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RNA Sample 1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0333" y="2023531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1</a:t>
            </a:r>
            <a:r>
              <a:rPr lang="en-GB" baseline="30000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st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Stranded Synthesis </a:t>
            </a:r>
          </a:p>
        </p:txBody>
      </p:sp>
      <p:sp>
        <p:nvSpPr>
          <p:cNvPr id="6" name="Rectangle 5"/>
          <p:cNvSpPr/>
          <p:nvPr/>
        </p:nvSpPr>
        <p:spPr>
          <a:xfrm>
            <a:off x="4360333" y="2923117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PCR Optimisation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60333" y="3865036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Large Scale PCR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79382" y="6301093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Pooling 1.0x and 0.4x Fractions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79382" y="7204693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Equimolar Pooling of Samples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79382" y="8217523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err="1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SMRTbell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Template Preparation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96315" y="9195851"/>
            <a:ext cx="4140987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Anneal &amp; Bind SMRTbell Templates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96315" y="10152755"/>
            <a:ext cx="4181628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Sequence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43101" y="2023531"/>
            <a:ext cx="1870616" cy="23207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1600" b="1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1. Reverse Transcription &amp; Amplification</a:t>
            </a:r>
            <a:endParaRPr lang="en-GB" sz="1600" b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43100" y="4842507"/>
            <a:ext cx="1870618" cy="1077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2. cDNA purification and enrichment</a:t>
            </a:r>
            <a:endParaRPr lang="en-GB" sz="1600" b="1" dirty="0">
              <a:solidFill>
                <a:schemeClr val="bg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43102" y="6301094"/>
            <a:ext cx="1870616" cy="433085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3</a:t>
            </a:r>
            <a:r>
              <a:rPr lang="en-GB" sz="1600" b="1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. Library Preparation</a:t>
            </a:r>
            <a:endParaRPr lang="en-GB" sz="1600" b="1" dirty="0">
              <a:solidFill>
                <a:schemeClr val="bg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394872" y="9721850"/>
            <a:ext cx="0" cy="39356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6394510" y="8736439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400086" y="7741241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401768" y="6848837"/>
            <a:ext cx="0" cy="32477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394510" y="4371265"/>
            <a:ext cx="7258" cy="27330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394510" y="3439659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401768" y="2482755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394510" y="1603143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266243" y="4675657"/>
            <a:ext cx="0" cy="155689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565399" y="4671580"/>
            <a:ext cx="0" cy="157989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266243" y="4671580"/>
            <a:ext cx="2299156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96315" y="4842507"/>
            <a:ext cx="1872000" cy="1077219"/>
          </a:xfrm>
          <a:prstGeom prst="rect">
            <a:avLst/>
          </a:prstGeom>
          <a:solidFill>
            <a:schemeClr val="bg1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1x </a:t>
            </a:r>
            <a:r>
              <a:rPr lang="en-GB" dirty="0" err="1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Ampure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PB </a:t>
            </a:r>
          </a:p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Bead Purification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9399" y="4842506"/>
            <a:ext cx="1872000" cy="1077219"/>
          </a:xfrm>
          <a:prstGeom prst="rect">
            <a:avLst/>
          </a:prstGeom>
          <a:solidFill>
            <a:schemeClr val="bg1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0.4x </a:t>
            </a:r>
            <a:r>
              <a:rPr lang="en-GB" dirty="0" err="1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Ampure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PB Bead Purification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66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64168" y="2023531"/>
            <a:ext cx="1870618" cy="23207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709952" y="1071035"/>
            <a:ext cx="4139742" cy="479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RNA Sample 1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9952" y="2023531"/>
            <a:ext cx="4139742" cy="4791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1</a:t>
            </a:r>
            <a:r>
              <a:rPr lang="en-GB" baseline="30000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st</a:t>
            </a:r>
            <a:r>
              <a:rPr lang="en-GB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Stranded Synthesis (Barcode 1) 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9952" y="2923117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PCR Optimisation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9952" y="3865036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Large Scale PCR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9001" y="6301093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Pooling 1.0x and 0.4x Fractions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14641" y="7204693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Equimolar Pooling of Samples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14641" y="8217523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err="1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SMRTbell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Template Preparation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31574" y="9195851"/>
            <a:ext cx="4140987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Anneal &amp; Bind SMRTbell Templates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31574" y="10152755"/>
            <a:ext cx="4181628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Sequence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170" y="2023531"/>
            <a:ext cx="1870616" cy="23207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1600" b="1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1. Reverse Transcription &amp; Amplification</a:t>
            </a:r>
            <a:endParaRPr lang="en-GB" sz="1600" b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169" y="4842507"/>
            <a:ext cx="1870618" cy="1077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2. cDNA purification and enrichment</a:t>
            </a:r>
            <a:endParaRPr lang="en-GB" sz="1600" b="1" dirty="0">
              <a:solidFill>
                <a:schemeClr val="bg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171" y="6301094"/>
            <a:ext cx="1870616" cy="433085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3</a:t>
            </a:r>
            <a:r>
              <a:rPr lang="en-GB" sz="1600" b="1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. Library Preparation</a:t>
            </a:r>
            <a:endParaRPr lang="en-GB" sz="1600" b="1" dirty="0">
              <a:solidFill>
                <a:schemeClr val="bg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930131" y="9721850"/>
            <a:ext cx="0" cy="39356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6929769" y="8736439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744129" y="4371265"/>
            <a:ext cx="7258" cy="27330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744129" y="3439659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751387" y="2482755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744129" y="1603143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15862" y="4675657"/>
            <a:ext cx="0" cy="155689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915018" y="4671580"/>
            <a:ext cx="0" cy="157989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3615862" y="4671580"/>
            <a:ext cx="2299156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45934" y="4842507"/>
            <a:ext cx="1872000" cy="1077219"/>
          </a:xfrm>
          <a:prstGeom prst="rect">
            <a:avLst/>
          </a:prstGeom>
          <a:solidFill>
            <a:schemeClr val="bg1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1x </a:t>
            </a:r>
            <a:r>
              <a:rPr lang="en-GB" dirty="0" err="1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Ampure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PB </a:t>
            </a:r>
          </a:p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Bead Purification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79018" y="4842506"/>
            <a:ext cx="1872000" cy="1077219"/>
          </a:xfrm>
          <a:prstGeom prst="rect">
            <a:avLst/>
          </a:prstGeom>
          <a:solidFill>
            <a:schemeClr val="bg1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0.4x </a:t>
            </a:r>
            <a:r>
              <a:rPr lang="en-GB" dirty="0" err="1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Ampure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PB Bead Purification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59124" y="1071035"/>
            <a:ext cx="4139742" cy="479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RNA Sample 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59124" y="2023531"/>
            <a:ext cx="4139742" cy="4791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1</a:t>
            </a:r>
            <a:r>
              <a:rPr lang="en-GB" baseline="30000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st</a:t>
            </a:r>
            <a:r>
              <a:rPr lang="en-GB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Stranded Synthesis (Barcode n)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9124" y="2923117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PCR Optimisation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59124" y="3865036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Large Scale PCR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78173" y="6301093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Pooling 1.0x and 0.4x Fractions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293301" y="4371265"/>
            <a:ext cx="7258" cy="27330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293301" y="3439659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9300559" y="2482755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9293301" y="1603143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165034" y="4675657"/>
            <a:ext cx="0" cy="155689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464190" y="4671580"/>
            <a:ext cx="0" cy="157989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165034" y="4671580"/>
            <a:ext cx="2299156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295106" y="4842507"/>
            <a:ext cx="1872000" cy="1077219"/>
          </a:xfrm>
          <a:prstGeom prst="rect">
            <a:avLst/>
          </a:prstGeom>
          <a:solidFill>
            <a:schemeClr val="bg1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1x </a:t>
            </a:r>
            <a:r>
              <a:rPr lang="en-GB" dirty="0" err="1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Ampure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PB </a:t>
            </a:r>
          </a:p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Bead Purification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528190" y="4842506"/>
            <a:ext cx="1872000" cy="1077219"/>
          </a:xfrm>
          <a:prstGeom prst="rect">
            <a:avLst/>
          </a:prstGeom>
          <a:solidFill>
            <a:schemeClr val="bg1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0.4x </a:t>
            </a:r>
            <a:r>
              <a:rPr lang="en-GB" dirty="0" err="1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Ampure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PB Bead Purification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709868" y="7057819"/>
            <a:ext cx="4590691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709868" y="6786959"/>
            <a:ext cx="7258" cy="27330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9301458" y="6802380"/>
            <a:ext cx="0" cy="27330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951470" y="7057819"/>
            <a:ext cx="0" cy="14687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709952" y="7253589"/>
            <a:ext cx="1853088" cy="1482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cDNA Capture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61" name="Straight Arrow Connector 60"/>
          <p:cNvCxnSpPr>
            <a:stCxn id="11" idx="1"/>
          </p:cNvCxnSpPr>
          <p:nvPr/>
        </p:nvCxnSpPr>
        <p:spPr>
          <a:xfrm flipH="1" flipV="1">
            <a:off x="4546600" y="7433293"/>
            <a:ext cx="36804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4558262" y="8405813"/>
            <a:ext cx="37173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2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2246884"/>
            <a:ext cx="10844287" cy="503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1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180" y="1644651"/>
            <a:ext cx="5627338" cy="3374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817" t="3820" r="6225" b="6783"/>
          <a:stretch/>
        </p:blipFill>
        <p:spPr>
          <a:xfrm>
            <a:off x="1495569" y="1410275"/>
            <a:ext cx="2319804" cy="3608581"/>
          </a:xfrm>
          <a:prstGeom prst="rect">
            <a:avLst/>
          </a:prstGeom>
        </p:spPr>
      </p:pic>
      <p:sp>
        <p:nvSpPr>
          <p:cNvPr id="6" name="TextBox 7"/>
          <p:cNvSpPr txBox="1"/>
          <p:nvPr/>
        </p:nvSpPr>
        <p:spPr>
          <a:xfrm>
            <a:off x="1022121" y="843519"/>
            <a:ext cx="34173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6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8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0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2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4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a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4439490" y="858666"/>
            <a:ext cx="34173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6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8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0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2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4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4843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3222" t="14980" b="-1"/>
          <a:stretch/>
        </p:blipFill>
        <p:spPr>
          <a:xfrm>
            <a:off x="1543920" y="2225561"/>
            <a:ext cx="4050176" cy="455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4515"/>
          <a:stretch/>
        </p:blipFill>
        <p:spPr>
          <a:xfrm>
            <a:off x="1467720" y="9177272"/>
            <a:ext cx="7321359" cy="38785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7720" y="1955948"/>
            <a:ext cx="923925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13 14 15 16 17 18 13 16 L</a:t>
            </a:r>
            <a:endParaRPr lang="en-GB" sz="23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4420" y="8888610"/>
            <a:ext cx="923925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L   10  11  12  13   14  15  16   17   18 16  18   16  18</a:t>
            </a:r>
            <a:endParaRPr lang="en-GB" sz="23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505820" y="1787411"/>
            <a:ext cx="2285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229720" y="8720073"/>
            <a:ext cx="4533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35070" y="8727414"/>
            <a:ext cx="748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001870" y="8727414"/>
            <a:ext cx="628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057" y="1463616"/>
            <a:ext cx="374212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cDNA + ERCC  </a:t>
            </a:r>
            <a:r>
              <a:rPr lang="en-GB" sz="2300" dirty="0" err="1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ERCC</a:t>
            </a:r>
            <a:endParaRPr lang="en-GB" sz="23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97523" y="8339322"/>
            <a:ext cx="40852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cDNA + ERCC</a:t>
            </a:r>
            <a:endParaRPr lang="en-GB" sz="23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88475" y="8339965"/>
            <a:ext cx="40852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             ERCC    -ve</a:t>
            </a:r>
            <a:endParaRPr lang="en-GB" sz="23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1080141" y="947718"/>
            <a:ext cx="34173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6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8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0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2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4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a</a:t>
            </a:r>
          </a:p>
        </p:txBody>
      </p:sp>
      <p:sp>
        <p:nvSpPr>
          <p:cNvPr id="25" name="TextBox 8"/>
          <p:cNvSpPr txBox="1"/>
          <p:nvPr/>
        </p:nvSpPr>
        <p:spPr>
          <a:xfrm>
            <a:off x="1042040" y="7934727"/>
            <a:ext cx="34173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6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8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0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2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4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c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770" y="742830"/>
            <a:ext cx="4533900" cy="6819900"/>
          </a:xfrm>
          <a:prstGeom prst="rect">
            <a:avLst/>
          </a:prstGeom>
        </p:spPr>
      </p:pic>
      <p:sp>
        <p:nvSpPr>
          <p:cNvPr id="31" name="TextBox 8"/>
          <p:cNvSpPr txBox="1"/>
          <p:nvPr/>
        </p:nvSpPr>
        <p:spPr>
          <a:xfrm>
            <a:off x="5962504" y="1029953"/>
            <a:ext cx="34173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6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8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0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2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4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14900" y="3314700"/>
            <a:ext cx="10476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3000</a:t>
            </a:r>
          </a:p>
          <a:p>
            <a:endParaRPr lang="en-GB" sz="1200" dirty="0" smtClean="0"/>
          </a:p>
          <a:p>
            <a:r>
              <a:rPr lang="en-GB" sz="1200" dirty="0" smtClean="0"/>
              <a:t>2000</a:t>
            </a:r>
          </a:p>
          <a:p>
            <a:endParaRPr lang="en-GB" sz="1200" dirty="0" smtClean="0"/>
          </a:p>
          <a:p>
            <a:r>
              <a:rPr lang="en-GB" sz="1200" dirty="0" smtClean="0"/>
              <a:t>1500</a:t>
            </a:r>
          </a:p>
          <a:p>
            <a:endParaRPr lang="en-GB" sz="1200" dirty="0" smtClean="0"/>
          </a:p>
          <a:p>
            <a:r>
              <a:rPr lang="en-GB" sz="1200" dirty="0" smtClean="0"/>
              <a:t>1000</a:t>
            </a:r>
          </a:p>
          <a:p>
            <a:endParaRPr lang="en-GB" sz="1200" dirty="0"/>
          </a:p>
          <a:p>
            <a:r>
              <a:rPr lang="en-GB" sz="1200" dirty="0" smtClean="0"/>
              <a:t>700</a:t>
            </a:r>
          </a:p>
          <a:p>
            <a:r>
              <a:rPr lang="en-GB" sz="1200" dirty="0" smtClean="0"/>
              <a:t>600</a:t>
            </a:r>
          </a:p>
          <a:p>
            <a:r>
              <a:rPr lang="en-GB" sz="1200" dirty="0" smtClean="0"/>
              <a:t>500</a:t>
            </a:r>
          </a:p>
          <a:p>
            <a:r>
              <a:rPr lang="en-GB" sz="1200" dirty="0" smtClean="0"/>
              <a:t>400</a:t>
            </a:r>
          </a:p>
          <a:p>
            <a:r>
              <a:rPr lang="en-GB" sz="1200" dirty="0" smtClean="0"/>
              <a:t>300</a:t>
            </a:r>
          </a:p>
          <a:p>
            <a:endParaRPr lang="en-GB" sz="1200" dirty="0"/>
          </a:p>
          <a:p>
            <a:r>
              <a:rPr lang="en-GB" sz="1200" dirty="0" smtClean="0"/>
              <a:t>200</a:t>
            </a:r>
          </a:p>
          <a:p>
            <a:endParaRPr lang="en-GB" sz="1200" dirty="0"/>
          </a:p>
          <a:p>
            <a:r>
              <a:rPr lang="en-GB" sz="1200" dirty="0" smtClean="0"/>
              <a:t>100</a:t>
            </a:r>
            <a:endParaRPr lang="en-GB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210618" y="10216366"/>
            <a:ext cx="10476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3000</a:t>
            </a:r>
          </a:p>
          <a:p>
            <a:r>
              <a:rPr lang="en-GB" sz="1200" dirty="0" smtClean="0"/>
              <a:t>2000</a:t>
            </a:r>
          </a:p>
          <a:p>
            <a:r>
              <a:rPr lang="en-GB" sz="1200" dirty="0" smtClean="0"/>
              <a:t>1500</a:t>
            </a:r>
          </a:p>
          <a:p>
            <a:endParaRPr lang="en-GB" sz="1200" dirty="0" smtClean="0"/>
          </a:p>
          <a:p>
            <a:r>
              <a:rPr lang="en-GB" sz="1200" dirty="0" smtClean="0"/>
              <a:t>1000</a:t>
            </a:r>
          </a:p>
          <a:p>
            <a:endParaRPr lang="en-GB" sz="1200" dirty="0"/>
          </a:p>
          <a:p>
            <a:r>
              <a:rPr lang="en-GB" sz="1200" dirty="0" smtClean="0"/>
              <a:t>700</a:t>
            </a:r>
          </a:p>
          <a:p>
            <a:r>
              <a:rPr lang="en-GB" sz="1200" dirty="0" smtClean="0"/>
              <a:t>600</a:t>
            </a:r>
          </a:p>
          <a:p>
            <a:r>
              <a:rPr lang="en-GB" sz="1200" dirty="0" smtClean="0"/>
              <a:t>500</a:t>
            </a:r>
          </a:p>
          <a:p>
            <a:r>
              <a:rPr lang="en-GB" sz="1200" dirty="0" smtClean="0"/>
              <a:t>400</a:t>
            </a:r>
          </a:p>
          <a:p>
            <a:r>
              <a:rPr lang="en-GB" sz="1200" dirty="0" smtClean="0"/>
              <a:t>300</a:t>
            </a:r>
            <a:endParaRPr lang="en-GB" sz="1200" dirty="0"/>
          </a:p>
          <a:p>
            <a:r>
              <a:rPr lang="en-GB" sz="1200" dirty="0" smtClean="0"/>
              <a:t>200</a:t>
            </a:r>
          </a:p>
          <a:p>
            <a:endParaRPr lang="en-GB" sz="1200" dirty="0"/>
          </a:p>
          <a:p>
            <a:r>
              <a:rPr lang="en-GB" sz="1200" dirty="0" smtClean="0"/>
              <a:t>100</a:t>
            </a:r>
            <a:endParaRPr lang="en-GB" sz="1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920543" y="1785551"/>
            <a:ext cx="672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2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50" y="2812032"/>
            <a:ext cx="4478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rgbClr val="7030A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AAGCAGTGGTATCAACGCAGACGTACXX</a:t>
            </a:r>
            <a:endParaRPr lang="en-GB" sz="1500" dirty="0">
              <a:solidFill>
                <a:srgbClr val="7030A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214512" y="1460345"/>
            <a:ext cx="188595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89362" y="1624371"/>
            <a:ext cx="48037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chemeClr val="accent2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T(30)CATGAGACGCAACTATCGGTGACGAA</a:t>
            </a:r>
            <a:endParaRPr lang="en-GB" sz="1500" dirty="0">
              <a:solidFill>
                <a:schemeClr val="accent2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5112" y="1248689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5’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1562" y="1248689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 polyA 3’ 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 rot="16200000">
            <a:off x="7700000" y="1706578"/>
            <a:ext cx="102674" cy="379242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294137" y="1908899"/>
            <a:ext cx="363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bg1">
                    <a:lumMod val="50000"/>
                  </a:schemeClr>
                </a:solidFill>
              </a:rPr>
              <a:t>16bp Barcode </a:t>
            </a:r>
            <a:endParaRPr lang="en-GB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214512" y="2925188"/>
            <a:ext cx="188595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35112" y="2713532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5’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1562" y="2713532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 polyA 3’ </a:t>
            </a:r>
            <a:endParaRPr lang="en-GB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392437" y="1735153"/>
            <a:ext cx="68262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89362" y="3150604"/>
            <a:ext cx="48037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chemeClr val="accent2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T(30)CATGAGACGCAACTATGGTGACGAA</a:t>
            </a:r>
            <a:endParaRPr lang="en-GB" sz="1500" dirty="0">
              <a:solidFill>
                <a:schemeClr val="accent2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935112" y="3252204"/>
            <a:ext cx="21399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50" y="3134916"/>
            <a:ext cx="4478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500" dirty="0" smtClean="0">
                <a:solidFill>
                  <a:srgbClr val="C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XX</a:t>
            </a:r>
            <a:endParaRPr lang="en-GB" sz="1500" dirty="0">
              <a:solidFill>
                <a:srgbClr val="C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214512" y="4298772"/>
            <a:ext cx="188595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35112" y="4087116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5’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11562" y="4087116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 polyA 3’ 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89362" y="4524188"/>
            <a:ext cx="48037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accent2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T(30)CATGAGACGCAACTATGGTGACGAA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935112" y="4625788"/>
            <a:ext cx="21399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457" y="4201304"/>
            <a:ext cx="4478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rgbClr val="7030A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 AAGCAGTGGTATCAACGCAGAGTACXX</a:t>
            </a:r>
            <a:endParaRPr lang="en-GB" sz="1500" dirty="0">
              <a:solidFill>
                <a:srgbClr val="7030A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3657" y="4524188"/>
            <a:ext cx="4478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500" dirty="0" smtClean="0">
                <a:solidFill>
                  <a:schemeClr val="bg1">
                    <a:lumMod val="65000"/>
                  </a:schemeClr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TTCGTCACCATAGTTGCGTCTCATGXX</a:t>
            </a:r>
            <a:endParaRPr lang="en-GB" sz="1500" dirty="0">
              <a:solidFill>
                <a:schemeClr val="bg1">
                  <a:lumMod val="65000"/>
                </a:schemeClr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52849" y="6019427"/>
            <a:ext cx="48037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accent2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T(30)CATGAGACGCAACTATGGTGACGAA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942141" y="6121027"/>
            <a:ext cx="2139952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0844" y="5696543"/>
            <a:ext cx="4478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rgbClr val="7030A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AAGCAGTGGTATCAACGCAGAGTACXX</a:t>
            </a:r>
            <a:endParaRPr lang="en-GB" sz="1500" dirty="0">
              <a:solidFill>
                <a:srgbClr val="7030A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3344" y="6019427"/>
            <a:ext cx="43342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500" dirty="0" smtClean="0">
                <a:solidFill>
                  <a:schemeClr val="bg1">
                    <a:lumMod val="65000"/>
                  </a:schemeClr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TTCGTCACCATAGTTGCGTCTCATGXX</a:t>
            </a:r>
            <a:endParaRPr lang="en-GB" sz="1500" dirty="0">
              <a:solidFill>
                <a:schemeClr val="bg1">
                  <a:lumMod val="65000"/>
                </a:schemeClr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942141" y="5816227"/>
            <a:ext cx="2139952" cy="0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64656" y="5696262"/>
            <a:ext cx="4478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chemeClr val="bg1">
                    <a:lumMod val="65000"/>
                  </a:schemeClr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A(30)GTACTCTGCGTTGATACCACTGCTT</a:t>
            </a:r>
            <a:endParaRPr lang="en-GB" sz="1500" dirty="0">
              <a:solidFill>
                <a:schemeClr val="bg1">
                  <a:lumMod val="65000"/>
                </a:schemeClr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64656" y="7533030"/>
            <a:ext cx="48037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rgbClr val="7030A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T(30)CATGAGACGCAACTATGGTGACGAA5’</a:t>
            </a:r>
            <a:endParaRPr lang="en-GB" sz="1500" dirty="0">
              <a:solidFill>
                <a:srgbClr val="7030A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4961188" y="7674765"/>
            <a:ext cx="2139952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9557" y="7176008"/>
            <a:ext cx="46316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rgbClr val="7030A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5’AAGCAGTGGTATCAACGCAGAGTACXX</a:t>
            </a:r>
            <a:endParaRPr lang="en-GB" sz="1500" dirty="0">
              <a:solidFill>
                <a:srgbClr val="7030A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8151" y="7533030"/>
            <a:ext cx="4478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500" dirty="0" smtClean="0">
                <a:solidFill>
                  <a:schemeClr val="bg1">
                    <a:lumMod val="65000"/>
                  </a:schemeClr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3’</a:t>
            </a:r>
            <a:r>
              <a:rPr lang="en-GB" sz="1500" dirty="0">
                <a:solidFill>
                  <a:schemeClr val="bg1">
                    <a:lumMod val="65000"/>
                  </a:schemeClr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</a:t>
            </a:r>
            <a:r>
              <a:rPr lang="en-GB" sz="1500" dirty="0" smtClean="0">
                <a:solidFill>
                  <a:schemeClr val="bg1">
                    <a:lumMod val="65000"/>
                  </a:schemeClr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TTCGTCACCATAGTTGCGTCTCATGXX</a:t>
            </a:r>
            <a:endParaRPr lang="en-GB" sz="1500" dirty="0">
              <a:solidFill>
                <a:schemeClr val="bg1">
                  <a:lumMod val="65000"/>
                </a:schemeClr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pPr algn="r"/>
            <a:endParaRPr lang="en-GB" sz="1500" dirty="0">
              <a:solidFill>
                <a:schemeClr val="bg1">
                  <a:lumMod val="65000"/>
                </a:schemeClr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953948" y="7329830"/>
            <a:ext cx="2139952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76462" y="7209865"/>
            <a:ext cx="4667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chemeClr val="bg1">
                    <a:lumMod val="65000"/>
                  </a:schemeClr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A(30)GTACTCTGCGTTGATACCACTGCTT3’</a:t>
            </a:r>
            <a:endParaRPr lang="en-GB" sz="1500" dirty="0">
              <a:solidFill>
                <a:schemeClr val="bg1">
                  <a:lumMod val="65000"/>
                </a:schemeClr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966080" y="1947536"/>
            <a:ext cx="0" cy="76599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966080" y="3435308"/>
            <a:ext cx="0" cy="76599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966080" y="4930266"/>
            <a:ext cx="0" cy="76599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966080" y="6443869"/>
            <a:ext cx="0" cy="76599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48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9261" y="3240066"/>
            <a:ext cx="4944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chemeClr val="accent6">
                    <a:lumMod val="50000"/>
                  </a:schemeClr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  A(30)GTACTCTGCGTTGATACCACTGCTT 3</a:t>
            </a:r>
            <a:r>
              <a:rPr lang="en-GB" sz="1500" dirty="0">
                <a:solidFill>
                  <a:schemeClr val="accent6">
                    <a:lumMod val="50000"/>
                  </a:schemeClr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’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59376" y="1780507"/>
            <a:ext cx="130628" cy="159658"/>
          </a:xfrm>
          <a:prstGeom prst="line">
            <a:avLst/>
          </a:prstGeom>
          <a:ln>
            <a:solidFill>
              <a:srgbClr val="CFAF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981840" y="1938350"/>
            <a:ext cx="2002971" cy="0"/>
          </a:xfrm>
          <a:prstGeom prst="line">
            <a:avLst/>
          </a:prstGeom>
          <a:ln>
            <a:solidFill>
              <a:srgbClr val="CFAF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861190" y="1818607"/>
            <a:ext cx="128814" cy="119743"/>
          </a:xfrm>
          <a:prstGeom prst="ellipse">
            <a:avLst/>
          </a:prstGeom>
          <a:solidFill>
            <a:srgbClr val="8B4C0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034610" y="1813164"/>
            <a:ext cx="4944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rgbClr val="7030A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5’ AAGCAGTGGTATCAACGCAGAGTACATGGG</a:t>
            </a:r>
            <a:endParaRPr lang="en-GB" sz="1500" dirty="0">
              <a:solidFill>
                <a:srgbClr val="7030A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859376" y="2332049"/>
            <a:ext cx="130628" cy="157839"/>
          </a:xfrm>
          <a:prstGeom prst="line">
            <a:avLst/>
          </a:prstGeom>
          <a:solidFill>
            <a:schemeClr val="accent2"/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981840" y="2333843"/>
            <a:ext cx="2002971" cy="0"/>
          </a:xfrm>
          <a:prstGeom prst="line">
            <a:avLst/>
          </a:prstGeom>
          <a:solidFill>
            <a:schemeClr val="accent2"/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flipV="1">
            <a:off x="1861190" y="2333843"/>
            <a:ext cx="128814" cy="1183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034610" y="2198528"/>
            <a:ext cx="4944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chemeClr val="accent6">
                    <a:lumMod val="50000"/>
                  </a:schemeClr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3’ TTCGTCACCATAGTTGCGTCTCATGTACCC</a:t>
            </a:r>
            <a:endParaRPr lang="en-GB" sz="1500" dirty="0">
              <a:solidFill>
                <a:schemeClr val="accent6">
                  <a:lumMod val="50000"/>
                </a:schemeClr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8357" y="1628498"/>
            <a:ext cx="131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Plus strand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56" y="2184285"/>
            <a:ext cx="151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Minus strand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662039" y="1938350"/>
            <a:ext cx="2263776" cy="0"/>
          </a:xfrm>
          <a:prstGeom prst="line">
            <a:avLst/>
          </a:prstGeom>
          <a:ln>
            <a:solidFill>
              <a:srgbClr val="CFAF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62039" y="2331902"/>
            <a:ext cx="2263776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97739" y="2734152"/>
            <a:ext cx="8702676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040577" y="2922747"/>
            <a:ext cx="8702676" cy="0"/>
          </a:xfrm>
          <a:prstGeom prst="line">
            <a:avLst/>
          </a:prstGeom>
          <a:ln>
            <a:solidFill>
              <a:srgbClr val="CFAF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10425753" y="2331902"/>
            <a:ext cx="914400" cy="407525"/>
          </a:xfrm>
          <a:prstGeom prst="arc">
            <a:avLst>
              <a:gd name="adj1" fmla="val 16200000"/>
              <a:gd name="adj2" fmla="val 5086025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c 22"/>
          <p:cNvSpPr/>
          <p:nvPr/>
        </p:nvSpPr>
        <p:spPr>
          <a:xfrm>
            <a:off x="10386960" y="1919153"/>
            <a:ext cx="1357311" cy="1077954"/>
          </a:xfrm>
          <a:prstGeom prst="arc">
            <a:avLst>
              <a:gd name="adj1" fmla="val 15200141"/>
              <a:gd name="adj2" fmla="val 7634293"/>
            </a:avLst>
          </a:prstGeom>
          <a:ln>
            <a:solidFill>
              <a:srgbClr val="CFAF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c 23"/>
          <p:cNvSpPr/>
          <p:nvPr/>
        </p:nvSpPr>
        <p:spPr>
          <a:xfrm rot="10800000">
            <a:off x="1641004" y="2918465"/>
            <a:ext cx="914400" cy="407525"/>
          </a:xfrm>
          <a:prstGeom prst="arc">
            <a:avLst>
              <a:gd name="adj1" fmla="val 16200000"/>
              <a:gd name="adj2" fmla="val 5086025"/>
            </a:avLst>
          </a:prstGeom>
          <a:ln>
            <a:solidFill>
              <a:srgbClr val="CFAF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/>
          <p:cNvSpPr/>
          <p:nvPr/>
        </p:nvSpPr>
        <p:spPr>
          <a:xfrm rot="10104896">
            <a:off x="1373637" y="2743339"/>
            <a:ext cx="1357311" cy="951434"/>
          </a:xfrm>
          <a:prstGeom prst="arc">
            <a:avLst>
              <a:gd name="adj1" fmla="val 16971959"/>
              <a:gd name="adj2" fmla="val 763429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2040577" y="3313516"/>
            <a:ext cx="2016000" cy="0"/>
          </a:xfrm>
          <a:prstGeom prst="line">
            <a:avLst/>
          </a:prstGeom>
          <a:ln>
            <a:solidFill>
              <a:srgbClr val="CFAF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40577" y="3707068"/>
            <a:ext cx="2016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29261" y="3625430"/>
            <a:ext cx="4944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rgbClr val="7030A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  T(30)CATGAGACGCAACTATGGTGACGAA5</a:t>
            </a:r>
            <a:r>
              <a:rPr lang="en-GB" sz="1500" dirty="0">
                <a:solidFill>
                  <a:srgbClr val="7030A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’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1004916" y="3207409"/>
            <a:ext cx="144144" cy="159658"/>
          </a:xfrm>
          <a:prstGeom prst="line">
            <a:avLst/>
          </a:prstGeom>
          <a:ln>
            <a:solidFill>
              <a:srgbClr val="CFAF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803709" y="3365252"/>
            <a:ext cx="2210216" cy="0"/>
          </a:xfrm>
          <a:prstGeom prst="line">
            <a:avLst/>
          </a:prstGeom>
          <a:ln>
            <a:solidFill>
              <a:srgbClr val="CFAF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>
            <a:off x="11004916" y="3245509"/>
            <a:ext cx="142142" cy="119743"/>
          </a:xfrm>
          <a:prstGeom prst="ellipse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11004916" y="3758951"/>
            <a:ext cx="144144" cy="15783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8803709" y="3760745"/>
            <a:ext cx="2210216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 flipH="1" flipV="1">
            <a:off x="11004916" y="3760745"/>
            <a:ext cx="142142" cy="118379"/>
          </a:xfrm>
          <a:prstGeom prst="ellipse">
            <a:avLst/>
          </a:prstGeom>
          <a:solidFill>
            <a:srgbClr val="8B4C0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718211" y="3592187"/>
            <a:ext cx="645091" cy="2815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accent5"/>
                </a:solidFill>
              </a:rPr>
              <a:t>ONT</a:t>
            </a:r>
            <a:endParaRPr lang="en-GB" b="1" dirty="0">
              <a:solidFill>
                <a:schemeClr val="accent5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50776" y="1802562"/>
            <a:ext cx="645091" cy="2815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accent5"/>
                </a:solidFill>
              </a:rPr>
              <a:t>ONT</a:t>
            </a:r>
            <a:endParaRPr lang="en-GB" b="1" dirty="0">
              <a:solidFill>
                <a:schemeClr val="accent5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42970"/>
              </p:ext>
            </p:extLst>
          </p:nvPr>
        </p:nvGraphicFramePr>
        <p:xfrm>
          <a:off x="911810" y="5667098"/>
          <a:ext cx="1020950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228">
                  <a:extLst>
                    <a:ext uri="{9D8B030D-6E8A-4147-A177-3AD203B41FA5}">
                      <a16:colId xmlns:a16="http://schemas.microsoft.com/office/drawing/2014/main" val="405414627"/>
                    </a:ext>
                  </a:extLst>
                </a:gridCol>
                <a:gridCol w="8396281">
                  <a:extLst>
                    <a:ext uri="{9D8B030D-6E8A-4147-A177-3AD203B41FA5}">
                      <a16:colId xmlns:a16="http://schemas.microsoft.com/office/drawing/2014/main" val="1006311245"/>
                    </a:ext>
                  </a:extLst>
                </a:gridCol>
              </a:tblGrid>
              <a:tr h="2513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Strand </a:t>
                      </a:r>
                      <a:endParaRPr lang="en-GB" sz="1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Sequence</a:t>
                      </a:r>
                      <a:endParaRPr lang="en-GB" sz="1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606864"/>
                  </a:ext>
                </a:extLst>
              </a:tr>
              <a:tr h="3121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Plus strand start</a:t>
                      </a:r>
                      <a:endParaRPr lang="en-GB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 smtClean="0">
                          <a:solidFill>
                            <a:schemeClr val="accent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AATGTACTTCGTTCAGTTACGTATTGCT</a:t>
                      </a:r>
                      <a:r>
                        <a:rPr lang="en-GB" sz="1400" b="0" dirty="0" smtClean="0">
                          <a:solidFill>
                            <a:srgbClr val="7030A0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AAGCAGTGGTATCAACGCAGAGTACATGGG</a:t>
                      </a:r>
                      <a:endParaRPr lang="en-GB" sz="1400" b="0" dirty="0">
                        <a:solidFill>
                          <a:srgbClr val="7030A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17538"/>
                  </a:ext>
                </a:extLst>
              </a:tr>
              <a:tr h="272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Plus strand end</a:t>
                      </a:r>
                      <a:endParaRPr lang="en-GB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AAAAAAAAGTACTCTGCGTTGATACCACTGCTT</a:t>
                      </a:r>
                      <a:endParaRPr lang="en-GB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73680"/>
                  </a:ext>
                </a:extLst>
              </a:tr>
              <a:tr h="387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Minus</a:t>
                      </a:r>
                      <a:r>
                        <a:rPr lang="en-GB" sz="14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 strand start</a:t>
                      </a:r>
                      <a:endParaRPr lang="en-GB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dirty="0" smtClean="0">
                          <a:solidFill>
                            <a:schemeClr val="accent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AATGTACTTCGTTCAGTTACGTATTGCT</a:t>
                      </a:r>
                      <a:r>
                        <a:rPr lang="en-GB" sz="1400" dirty="0" smtClean="0">
                          <a:solidFill>
                            <a:srgbClr val="7030A0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AAGCAGTGGTATCAACGCAGAGTACTTTTTTTT</a:t>
                      </a:r>
                      <a:endParaRPr lang="en-GB" sz="1400" dirty="0">
                        <a:solidFill>
                          <a:srgbClr val="7030A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4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Minus</a:t>
                      </a:r>
                      <a:r>
                        <a:rPr lang="en-GB" sz="1400" baseline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 strand end</a:t>
                      </a:r>
                      <a:endParaRPr lang="en-GB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CCCATGTACTCTGCGTTGATACCACTGCTT</a:t>
                      </a:r>
                      <a:endParaRPr lang="en-GB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92046"/>
                  </a:ext>
                </a:extLst>
              </a:tr>
            </a:tbl>
          </a:graphicData>
        </a:graphic>
      </p:graphicFrame>
      <p:sp>
        <p:nvSpPr>
          <p:cNvPr id="36" name="Right Brace 35"/>
          <p:cNvSpPr/>
          <p:nvPr/>
        </p:nvSpPr>
        <p:spPr>
          <a:xfrm rot="16200000">
            <a:off x="4752560" y="3722839"/>
            <a:ext cx="102674" cy="37924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72525" y="3954796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>
                <a:solidFill>
                  <a:srgbClr val="C00000"/>
                </a:solidFill>
              </a:rPr>
              <a:t>16bp Barcode </a:t>
            </a:r>
            <a:endParaRPr lang="en-GB" b="1" i="1" dirty="0">
              <a:solidFill>
                <a:srgbClr val="C00000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06565"/>
              </p:ext>
            </p:extLst>
          </p:nvPr>
        </p:nvGraphicFramePr>
        <p:xfrm>
          <a:off x="1022121" y="9179161"/>
          <a:ext cx="10209509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228">
                  <a:extLst>
                    <a:ext uri="{9D8B030D-6E8A-4147-A177-3AD203B41FA5}">
                      <a16:colId xmlns:a16="http://schemas.microsoft.com/office/drawing/2014/main" val="405414627"/>
                    </a:ext>
                  </a:extLst>
                </a:gridCol>
                <a:gridCol w="8396281">
                  <a:extLst>
                    <a:ext uri="{9D8B030D-6E8A-4147-A177-3AD203B41FA5}">
                      <a16:colId xmlns:a16="http://schemas.microsoft.com/office/drawing/2014/main" val="1006311245"/>
                    </a:ext>
                  </a:extLst>
                </a:gridCol>
              </a:tblGrid>
              <a:tr h="2513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Strand </a:t>
                      </a:r>
                      <a:endParaRPr lang="en-GB" sz="1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Sequence</a:t>
                      </a:r>
                      <a:endParaRPr lang="en-GB" sz="1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606864"/>
                  </a:ext>
                </a:extLst>
              </a:tr>
              <a:tr h="3121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Plus strand start</a:t>
                      </a:r>
                      <a:endParaRPr lang="en-GB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 smtClean="0">
                          <a:solidFill>
                            <a:schemeClr val="accent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AATGTACTTCGTTCAGTTACGTATTGCT</a:t>
                      </a:r>
                      <a:r>
                        <a:rPr lang="en-GB" sz="1400" b="0" dirty="0" smtClean="0">
                          <a:solidFill>
                            <a:srgbClr val="7030A0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AAGCAGTGGTATCAACGCAGAGTACATGGG</a:t>
                      </a:r>
                      <a:endParaRPr lang="en-GB" sz="1400" b="0" dirty="0">
                        <a:solidFill>
                          <a:srgbClr val="7030A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17538"/>
                  </a:ext>
                </a:extLst>
              </a:tr>
              <a:tr h="272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Plus strand end</a:t>
                      </a:r>
                      <a:endParaRPr lang="en-GB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AAAAAAAA</a:t>
                      </a:r>
                      <a:r>
                        <a:rPr lang="en-GB" sz="1400" b="1" dirty="0" smtClean="0">
                          <a:solidFill>
                            <a:srgbClr val="C00000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&lt;Barcode&gt;</a:t>
                      </a:r>
                      <a:r>
                        <a:rPr lang="en-GB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GTACTCTGCGTTGATACCACTGCTT</a:t>
                      </a:r>
                      <a:endParaRPr lang="en-GB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73680"/>
                  </a:ext>
                </a:extLst>
              </a:tr>
              <a:tr h="387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Minus</a:t>
                      </a:r>
                      <a:r>
                        <a:rPr lang="en-GB" sz="14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 strand start</a:t>
                      </a:r>
                      <a:endParaRPr lang="en-GB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dirty="0" smtClean="0">
                          <a:solidFill>
                            <a:schemeClr val="accent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AATGTACTTCGTTCAGTTACGTATTGCT</a:t>
                      </a:r>
                      <a:r>
                        <a:rPr lang="en-GB" sz="1400" b="1" dirty="0" smtClean="0">
                          <a:solidFill>
                            <a:srgbClr val="C00000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&lt;Barcode&gt;</a:t>
                      </a:r>
                      <a:r>
                        <a:rPr lang="en-GB" sz="1400" dirty="0" smtClean="0">
                          <a:solidFill>
                            <a:srgbClr val="7030A0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AAGCAGTGGTATCAACGCAGAGTACTTTTTTTT</a:t>
                      </a:r>
                      <a:endParaRPr lang="en-GB" sz="1400" dirty="0">
                        <a:solidFill>
                          <a:srgbClr val="7030A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4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Minus</a:t>
                      </a:r>
                      <a:r>
                        <a:rPr lang="en-GB" sz="1400" baseline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 strand end</a:t>
                      </a:r>
                      <a:endParaRPr lang="en-GB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CCCATGTACTCTGCGTTGATACCACTGCTT</a:t>
                      </a:r>
                      <a:endParaRPr lang="en-GB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92046"/>
                  </a:ext>
                </a:extLst>
              </a:tr>
            </a:tbl>
          </a:graphicData>
        </a:graphic>
      </p:graphicFrame>
      <p:sp>
        <p:nvSpPr>
          <p:cNvPr id="39" name="TextBox 7"/>
          <p:cNvSpPr txBox="1"/>
          <p:nvPr/>
        </p:nvSpPr>
        <p:spPr>
          <a:xfrm>
            <a:off x="1022121" y="843519"/>
            <a:ext cx="34173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6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8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0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2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4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a)</a:t>
            </a:r>
            <a:endParaRPr lang="en-GB" sz="3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0" name="TextBox 7"/>
          <p:cNvSpPr txBox="1"/>
          <p:nvPr/>
        </p:nvSpPr>
        <p:spPr>
          <a:xfrm>
            <a:off x="927754" y="5087174"/>
            <a:ext cx="52335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6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8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0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2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4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b)	Without Multiplexing</a:t>
            </a:r>
            <a:endParaRPr lang="en-GB" sz="3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1" name="TextBox 7"/>
          <p:cNvSpPr txBox="1"/>
          <p:nvPr/>
        </p:nvSpPr>
        <p:spPr>
          <a:xfrm>
            <a:off x="970256" y="8671942"/>
            <a:ext cx="5895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6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8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0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2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4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c) With Multiplexing</a:t>
            </a:r>
            <a:endParaRPr lang="en-GB" sz="3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47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98903"/>
              </p:ext>
            </p:extLst>
          </p:nvPr>
        </p:nvGraphicFramePr>
        <p:xfrm>
          <a:off x="624469" y="1495973"/>
          <a:ext cx="10861287" cy="4437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146">
                  <a:extLst>
                    <a:ext uri="{9D8B030D-6E8A-4147-A177-3AD203B41FA5}">
                      <a16:colId xmlns:a16="http://schemas.microsoft.com/office/drawing/2014/main" val="3457970914"/>
                    </a:ext>
                  </a:extLst>
                </a:gridCol>
                <a:gridCol w="1628078">
                  <a:extLst>
                    <a:ext uri="{9D8B030D-6E8A-4147-A177-3AD203B41FA5}">
                      <a16:colId xmlns:a16="http://schemas.microsoft.com/office/drawing/2014/main" val="2971619075"/>
                    </a:ext>
                  </a:extLst>
                </a:gridCol>
                <a:gridCol w="1672683">
                  <a:extLst>
                    <a:ext uri="{9D8B030D-6E8A-4147-A177-3AD203B41FA5}">
                      <a16:colId xmlns:a16="http://schemas.microsoft.com/office/drawing/2014/main" val="3173681408"/>
                    </a:ext>
                  </a:extLst>
                </a:gridCol>
                <a:gridCol w="1676336">
                  <a:extLst>
                    <a:ext uri="{9D8B030D-6E8A-4147-A177-3AD203B41FA5}">
                      <a16:colId xmlns:a16="http://schemas.microsoft.com/office/drawing/2014/main" val="1038546741"/>
                    </a:ext>
                  </a:extLst>
                </a:gridCol>
                <a:gridCol w="1244494">
                  <a:extLst>
                    <a:ext uri="{9D8B030D-6E8A-4147-A177-3AD203B41FA5}">
                      <a16:colId xmlns:a16="http://schemas.microsoft.com/office/drawing/2014/main" val="3060090691"/>
                    </a:ext>
                  </a:extLst>
                </a:gridCol>
                <a:gridCol w="1650775">
                  <a:extLst>
                    <a:ext uri="{9D8B030D-6E8A-4147-A177-3AD203B41FA5}">
                      <a16:colId xmlns:a16="http://schemas.microsoft.com/office/drawing/2014/main" val="2296121554"/>
                    </a:ext>
                  </a:extLst>
                </a:gridCol>
                <a:gridCol w="1650775">
                  <a:extLst>
                    <a:ext uri="{9D8B030D-6E8A-4147-A177-3AD203B41FA5}">
                      <a16:colId xmlns:a16="http://schemas.microsoft.com/office/drawing/2014/main" val="1115344877"/>
                    </a:ext>
                  </a:extLst>
                </a:gridCol>
              </a:tblGrid>
              <a:tr h="1024203"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Isoform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Associated </a:t>
                      </a:r>
                    </a:p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Gene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Structural </a:t>
                      </a:r>
                    </a:p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Category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Associated</a:t>
                      </a:r>
                    </a:p>
                    <a:p>
                      <a:pPr algn="ctr"/>
                      <a:r>
                        <a:rPr lang="en-GB" sz="2200" b="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 Transcript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Length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FL</a:t>
                      </a:r>
                      <a:r>
                        <a:rPr lang="en-GB" sz="2200" b="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GB" sz="2200" b="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Sample 1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FL</a:t>
                      </a:r>
                      <a:r>
                        <a:rPr lang="en-GB" sz="2200" b="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Sample 2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914597"/>
                  </a:ext>
                </a:extLst>
              </a:tr>
              <a:tr h="312234"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PB.1.1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FSM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ENMUST1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3000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10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10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0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PB.1.2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ISM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ENMUST1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1500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9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PB.1.3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ISM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ENMUST2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2400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70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PB.1.4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ISM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ENMUST3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2900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01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PB.1.5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ISM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ENMUST3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2190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81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PB.1.6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FSM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ENMUST4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2420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1000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1250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9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0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PB.1.7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FSM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ENMUST4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2560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1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4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9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87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3599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0667"/>
              </p:ext>
            </p:extLst>
          </p:nvPr>
        </p:nvGraphicFramePr>
        <p:xfrm>
          <a:off x="624469" y="7303900"/>
          <a:ext cx="10861287" cy="2699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146">
                  <a:extLst>
                    <a:ext uri="{9D8B030D-6E8A-4147-A177-3AD203B41FA5}">
                      <a16:colId xmlns:a16="http://schemas.microsoft.com/office/drawing/2014/main" val="3457970914"/>
                    </a:ext>
                  </a:extLst>
                </a:gridCol>
                <a:gridCol w="1694986">
                  <a:extLst>
                    <a:ext uri="{9D8B030D-6E8A-4147-A177-3AD203B41FA5}">
                      <a16:colId xmlns:a16="http://schemas.microsoft.com/office/drawing/2014/main" val="2971619075"/>
                    </a:ext>
                  </a:extLst>
                </a:gridCol>
                <a:gridCol w="1561171">
                  <a:extLst>
                    <a:ext uri="{9D8B030D-6E8A-4147-A177-3AD203B41FA5}">
                      <a16:colId xmlns:a16="http://schemas.microsoft.com/office/drawing/2014/main" val="3173681408"/>
                    </a:ext>
                  </a:extLst>
                </a:gridCol>
                <a:gridCol w="1720940">
                  <a:extLst>
                    <a:ext uri="{9D8B030D-6E8A-4147-A177-3AD203B41FA5}">
                      <a16:colId xmlns:a16="http://schemas.microsoft.com/office/drawing/2014/main" val="1038546741"/>
                    </a:ext>
                  </a:extLst>
                </a:gridCol>
                <a:gridCol w="1244494">
                  <a:extLst>
                    <a:ext uri="{9D8B030D-6E8A-4147-A177-3AD203B41FA5}">
                      <a16:colId xmlns:a16="http://schemas.microsoft.com/office/drawing/2014/main" val="3060090691"/>
                    </a:ext>
                  </a:extLst>
                </a:gridCol>
                <a:gridCol w="1650775">
                  <a:extLst>
                    <a:ext uri="{9D8B030D-6E8A-4147-A177-3AD203B41FA5}">
                      <a16:colId xmlns:a16="http://schemas.microsoft.com/office/drawing/2014/main" val="2296121554"/>
                    </a:ext>
                  </a:extLst>
                </a:gridCol>
                <a:gridCol w="1650775">
                  <a:extLst>
                    <a:ext uri="{9D8B030D-6E8A-4147-A177-3AD203B41FA5}">
                      <a16:colId xmlns:a16="http://schemas.microsoft.com/office/drawing/2014/main" val="1115344877"/>
                    </a:ext>
                  </a:extLst>
                </a:gridCol>
              </a:tblGrid>
              <a:tr h="992607"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Isoform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Associated </a:t>
                      </a:r>
                    </a:p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Structural </a:t>
                      </a:r>
                    </a:p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Associated</a:t>
                      </a:r>
                    </a:p>
                    <a:p>
                      <a:pPr algn="ctr"/>
                      <a:r>
                        <a:rPr lang="en-GB" sz="2200" b="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Transcript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</a:t>
                      </a:r>
                      <a:r>
                        <a:rPr lang="en-GB" sz="2200" b="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GB" sz="2200" b="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1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</a:t>
                      </a:r>
                      <a:r>
                        <a:rPr lang="en-GB" sz="2200" b="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2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91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PB.1.1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FSM</a:t>
                      </a:r>
                      <a:endParaRPr lang="en-GB" sz="2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ENMUST1</a:t>
                      </a:r>
                      <a:endParaRPr lang="en-GB" sz="2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3000</a:t>
                      </a:r>
                      <a:endParaRPr lang="en-GB" sz="2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</a:t>
                      </a:r>
                      <a:endParaRPr lang="en-GB" sz="2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GB" sz="2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0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PB.1.3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ENMUST2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9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PB.1.4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ISM</a:t>
                      </a:r>
                      <a:endParaRPr lang="en-GB" sz="2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ENMUST3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70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PB.1.7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FSM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ENMUST4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2560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1001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1254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9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556202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5820936" y="6078751"/>
            <a:ext cx="468352" cy="84749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08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1523</TotalTime>
  <Words>433</Words>
  <Application>Microsoft Office PowerPoint</Application>
  <PresentationFormat>Custom</PresentationFormat>
  <Paragraphs>235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Latin Modern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Exeter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Leung, Szi Kay</dc:creator>
  <cp:lastModifiedBy>Leung, Szi Kay</cp:lastModifiedBy>
  <cp:revision>73</cp:revision>
  <dcterms:created xsi:type="dcterms:W3CDTF">2020-04-22T14:14:48Z</dcterms:created>
  <dcterms:modified xsi:type="dcterms:W3CDTF">2021-08-05T22:11:31Z</dcterms:modified>
</cp:coreProperties>
</file>