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3" r:id="rId2"/>
    <p:sldId id="284" r:id="rId3"/>
    <p:sldId id="286" r:id="rId4"/>
    <p:sldId id="287" r:id="rId5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BDBD"/>
    <a:srgbClr val="899DA4"/>
    <a:srgbClr val="C93312"/>
    <a:srgbClr val="203864"/>
    <a:srgbClr val="2F5597"/>
    <a:srgbClr val="8FAADC"/>
    <a:srgbClr val="DAE3F3"/>
    <a:srgbClr val="B4C7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43" d="100"/>
          <a:sy n="43" d="100"/>
        </p:scale>
        <p:origin x="30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72029"/>
              </p:ext>
            </p:extLst>
          </p:nvPr>
        </p:nvGraphicFramePr>
        <p:xfrm>
          <a:off x="843617" y="1058708"/>
          <a:ext cx="10424458" cy="5573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595">
                  <a:extLst>
                    <a:ext uri="{9D8B030D-6E8A-4147-A177-3AD203B41FA5}">
                      <a16:colId xmlns:a16="http://schemas.microsoft.com/office/drawing/2014/main" val="891977733"/>
                    </a:ext>
                  </a:extLst>
                </a:gridCol>
                <a:gridCol w="4524633">
                  <a:extLst>
                    <a:ext uri="{9D8B030D-6E8A-4147-A177-3AD203B41FA5}">
                      <a16:colId xmlns:a16="http://schemas.microsoft.com/office/drawing/2014/main" val="4273928409"/>
                    </a:ext>
                  </a:extLst>
                </a:gridCol>
                <a:gridCol w="2606115">
                  <a:extLst>
                    <a:ext uri="{9D8B030D-6E8A-4147-A177-3AD203B41FA5}">
                      <a16:colId xmlns:a16="http://schemas.microsoft.com/office/drawing/2014/main" val="1790345873"/>
                    </a:ext>
                  </a:extLst>
                </a:gridCol>
                <a:gridCol w="2606115">
                  <a:extLst>
                    <a:ext uri="{9D8B030D-6E8A-4147-A177-3AD203B41FA5}">
                      <a16:colId xmlns:a16="http://schemas.microsoft.com/office/drawing/2014/main" val="1674354667"/>
                    </a:ext>
                  </a:extLst>
                </a:gridCol>
              </a:tblGrid>
              <a:tr h="818291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Analysis</a:t>
                      </a:r>
                      <a:endParaRPr lang="en-GB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Annotation</a:t>
                      </a:r>
                      <a:endParaRPr lang="en-GB" b="1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Expression</a:t>
                      </a:r>
                      <a:endParaRPr lang="en-GB" b="1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429498"/>
                  </a:ext>
                </a:extLst>
              </a:tr>
              <a:tr h="818291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1.</a:t>
                      </a:r>
                      <a:endParaRPr lang="en-GB" b="0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Reference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genome</a:t>
                      </a:r>
                      <a:endParaRPr lang="en-GB" b="0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RNA-Seq reads</a:t>
                      </a:r>
                    </a:p>
                    <a:p>
                      <a:pPr algn="ctr"/>
                      <a:r>
                        <a:rPr lang="en-GB" sz="150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(WT</a:t>
                      </a:r>
                      <a:r>
                        <a:rPr lang="en-GB" sz="1500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= 29, TG = 30)</a:t>
                      </a:r>
                      <a:endParaRPr lang="en-GB" sz="1500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606313"/>
                  </a:ext>
                </a:extLst>
              </a:tr>
              <a:tr h="81829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2.</a:t>
                      </a:r>
                      <a:endParaRPr lang="en-GB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Iso-Seq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defined transcriptome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(n</a:t>
                      </a:r>
                      <a:r>
                        <a:rPr lang="en-GB" sz="1500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= 12)</a:t>
                      </a:r>
                      <a:endParaRPr lang="en-GB" sz="1500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RNA-Seq reads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(WT</a:t>
                      </a:r>
                      <a:r>
                        <a:rPr lang="en-GB" sz="1500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= 29, TG = 30) </a:t>
                      </a:r>
                      <a:endParaRPr lang="en-GB" sz="1500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0096"/>
                  </a:ext>
                </a:extLst>
              </a:tr>
              <a:tr h="818291"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Iso-Seq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defined transcriptome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(n</a:t>
                      </a:r>
                      <a:r>
                        <a:rPr lang="en-GB" sz="1500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= 12)</a:t>
                      </a:r>
                      <a:endParaRPr lang="en-GB" sz="1500" dirty="0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Iso-Seq 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reads</a:t>
                      </a:r>
                    </a:p>
                    <a:p>
                      <a:pPr algn="ctr"/>
                      <a:r>
                        <a:rPr lang="en-GB" sz="150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(WT</a:t>
                      </a:r>
                      <a:r>
                        <a:rPr lang="en-GB" sz="1500" baseline="0" dirty="0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= 6, TG = 6)</a:t>
                      </a:r>
                      <a:endParaRPr lang="en-GB" sz="1500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3065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897554" y="2242388"/>
            <a:ext cx="3434316" cy="678579"/>
            <a:chOff x="2828924" y="5636907"/>
            <a:chExt cx="3434316" cy="67857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627258" y="6163086"/>
              <a:ext cx="27316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828924" y="5636907"/>
              <a:ext cx="3434316" cy="325653"/>
              <a:chOff x="2291735" y="4608297"/>
              <a:chExt cx="8400886" cy="79659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291735" y="4853367"/>
                <a:ext cx="1410315" cy="5515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523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08391" y="4884583"/>
                <a:ext cx="1754559" cy="520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466431" y="4884583"/>
                <a:ext cx="492037" cy="520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784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3682025" y="4608299"/>
                <a:ext cx="286068" cy="2762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956650" y="4608300"/>
                <a:ext cx="251741" cy="276284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951507" y="4608299"/>
                <a:ext cx="286068" cy="2762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26132" y="4608300"/>
                <a:ext cx="251741" cy="276284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958469" y="4608297"/>
                <a:ext cx="286068" cy="2762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233093" y="4608298"/>
                <a:ext cx="251741" cy="276284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7488653" y="4884581"/>
                <a:ext cx="3203968" cy="520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784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2906542" y="6163086"/>
              <a:ext cx="27316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58942" y="6315486"/>
              <a:ext cx="27316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779658" y="6315486"/>
              <a:ext cx="27316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90743" y="6163497"/>
              <a:ext cx="27316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897554" y="5363373"/>
            <a:ext cx="3434316" cy="325653"/>
            <a:chOff x="2291735" y="4608297"/>
            <a:chExt cx="8400886" cy="796599"/>
          </a:xfrm>
          <a:solidFill>
            <a:schemeClr val="accent2">
              <a:lumMod val="7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2291735" y="4853367"/>
              <a:ext cx="1410315" cy="55152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2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08391" y="4884583"/>
              <a:ext cx="1754559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66431" y="4884583"/>
              <a:ext cx="492037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3682025" y="4608299"/>
              <a:ext cx="286068" cy="276286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56650" y="4608300"/>
              <a:ext cx="251741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951507" y="4608299"/>
              <a:ext cx="286068" cy="276286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26132" y="4608300"/>
              <a:ext cx="251741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958469" y="4608297"/>
              <a:ext cx="286068" cy="276286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233093" y="4608298"/>
              <a:ext cx="251741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7488653" y="4884581"/>
              <a:ext cx="3203968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897554" y="5783549"/>
            <a:ext cx="3434316" cy="325653"/>
            <a:chOff x="2291735" y="4608299"/>
            <a:chExt cx="8400886" cy="796600"/>
          </a:xfrm>
          <a:solidFill>
            <a:schemeClr val="accent2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2291735" y="4853370"/>
              <a:ext cx="1410314" cy="55152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2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08392" y="4884586"/>
              <a:ext cx="1754559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682025" y="4608304"/>
              <a:ext cx="286069" cy="27628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956650" y="4608304"/>
              <a:ext cx="251742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51508" y="4608299"/>
              <a:ext cx="775242" cy="27629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724854" y="4608299"/>
              <a:ext cx="759980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7488653" y="4884581"/>
              <a:ext cx="3203968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897554" y="3512095"/>
            <a:ext cx="3434316" cy="325653"/>
            <a:chOff x="2291735" y="4608297"/>
            <a:chExt cx="8400886" cy="796599"/>
          </a:xfrm>
          <a:solidFill>
            <a:schemeClr val="accent2">
              <a:lumMod val="75000"/>
            </a:schemeClr>
          </a:solidFill>
        </p:grpSpPr>
        <p:sp>
          <p:nvSpPr>
            <p:cNvPr id="80" name="Rectangle 79"/>
            <p:cNvSpPr/>
            <p:nvPr/>
          </p:nvSpPr>
          <p:spPr>
            <a:xfrm>
              <a:off x="2291735" y="4853367"/>
              <a:ext cx="1410315" cy="55152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2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08391" y="4884583"/>
              <a:ext cx="1754559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66431" y="4884583"/>
              <a:ext cx="492037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3682025" y="4608299"/>
              <a:ext cx="286068" cy="276286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56650" y="4608300"/>
              <a:ext cx="251741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951507" y="4608299"/>
              <a:ext cx="286068" cy="276286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226132" y="4608300"/>
              <a:ext cx="251741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58469" y="4608297"/>
              <a:ext cx="286068" cy="276286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233093" y="4608298"/>
              <a:ext cx="251741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488653" y="4884581"/>
              <a:ext cx="3203968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897554" y="3932271"/>
            <a:ext cx="3434316" cy="325653"/>
            <a:chOff x="2291735" y="4608299"/>
            <a:chExt cx="8400886" cy="796600"/>
          </a:xfrm>
          <a:solidFill>
            <a:schemeClr val="accent2">
              <a:lumMod val="75000"/>
            </a:schemeClr>
          </a:solidFill>
        </p:grpSpPr>
        <p:sp>
          <p:nvSpPr>
            <p:cNvPr id="91" name="Rectangle 90"/>
            <p:cNvSpPr/>
            <p:nvPr/>
          </p:nvSpPr>
          <p:spPr>
            <a:xfrm>
              <a:off x="2291735" y="4853370"/>
              <a:ext cx="1410314" cy="55152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2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208392" y="4884586"/>
              <a:ext cx="1754559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3682025" y="4608304"/>
              <a:ext cx="286069" cy="27628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956650" y="4608304"/>
              <a:ext cx="251742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951508" y="4608299"/>
              <a:ext cx="775242" cy="27629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724854" y="4608299"/>
              <a:ext cx="759980" cy="276284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7488653" y="4884581"/>
              <a:ext cx="3203968" cy="52031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784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3765201" y="4510702"/>
            <a:ext cx="27316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044485" y="4510702"/>
            <a:ext cx="27316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196885" y="4663102"/>
            <a:ext cx="27316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917601" y="4663102"/>
            <a:ext cx="27316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28686" y="4511113"/>
            <a:ext cx="27316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 flipV="1">
            <a:off x="1559684" y="3022583"/>
            <a:ext cx="2485120" cy="4418"/>
          </a:xfrm>
          <a:prstGeom prst="line">
            <a:avLst/>
          </a:prstGeom>
          <a:ln w="28575">
            <a:solidFill>
              <a:srgbClr val="FFBD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057336" y="3257540"/>
            <a:ext cx="2462400" cy="1404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064611" y="1790081"/>
            <a:ext cx="2462400" cy="1537200"/>
          </a:xfrm>
          <a:prstGeom prst="line">
            <a:avLst/>
          </a:prstGeom>
          <a:ln w="38100">
            <a:solidFill>
              <a:srgbClr val="FFBD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060959" y="1189818"/>
            <a:ext cx="0" cy="24532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60959" y="3643086"/>
            <a:ext cx="325615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48766" y="3643086"/>
            <a:ext cx="89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T1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11407" y="3643086"/>
            <a:ext cx="89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T2</a:t>
            </a:r>
            <a:endParaRPr lang="en-GB" sz="2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59684" y="3643086"/>
            <a:ext cx="0" cy="922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21884" y="3650706"/>
            <a:ext cx="0" cy="922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59684" y="3229827"/>
            <a:ext cx="2461260" cy="1397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559684" y="1489927"/>
            <a:ext cx="2461260" cy="15370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88460" y="3299677"/>
            <a:ext cx="0" cy="221976"/>
          </a:xfrm>
          <a:prstGeom prst="line">
            <a:avLst/>
          </a:prstGeom>
          <a:ln>
            <a:solidFill>
              <a:schemeClr val="accent5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191" y="3149766"/>
            <a:ext cx="5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β</a:t>
            </a:r>
            <a:r>
              <a:rPr lang="en-GB" sz="2400" baseline="-25000" dirty="0" smtClean="0"/>
              <a:t>1</a:t>
            </a:r>
            <a:endParaRPr lang="en-GB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082904" y="3128034"/>
            <a:ext cx="5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GB" sz="2400" baseline="-25000" dirty="0"/>
              <a:t>0</a:t>
            </a:r>
            <a:endParaRPr lang="en-GB" sz="24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091689" y="1466876"/>
            <a:ext cx="0" cy="1318507"/>
          </a:xfrm>
          <a:prstGeom prst="line">
            <a:avLst/>
          </a:prstGeom>
          <a:ln>
            <a:solidFill>
              <a:schemeClr val="accent5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0054" y="1851684"/>
            <a:ext cx="5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GB" sz="2400" baseline="-25000" dirty="0"/>
              <a:t>1</a:t>
            </a:r>
            <a:endParaRPr lang="en-GB" sz="24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77622"/>
              </p:ext>
            </p:extLst>
          </p:nvPr>
        </p:nvGraphicFramePr>
        <p:xfrm>
          <a:off x="548191" y="4521483"/>
          <a:ext cx="11305462" cy="1171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30">
                  <a:extLst>
                    <a:ext uri="{9D8B030D-6E8A-4147-A177-3AD203B41FA5}">
                      <a16:colId xmlns:a16="http://schemas.microsoft.com/office/drawing/2014/main" val="3955785269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4067549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11518528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49348083"/>
                    </a:ext>
                  </a:extLst>
                </a:gridCol>
                <a:gridCol w="2179367">
                  <a:extLst>
                    <a:ext uri="{9D8B030D-6E8A-4147-A177-3AD203B41FA5}">
                      <a16:colId xmlns:a16="http://schemas.microsoft.com/office/drawing/2014/main" val="95273015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79408900"/>
                    </a:ext>
                  </a:extLst>
                </a:gridCol>
                <a:gridCol w="2128489">
                  <a:extLst>
                    <a:ext uri="{9D8B030D-6E8A-4147-A177-3AD203B41FA5}">
                      <a16:colId xmlns:a16="http://schemas.microsoft.com/office/drawing/2014/main" val="1351848186"/>
                    </a:ext>
                  </a:extLst>
                </a:gridCol>
              </a:tblGrid>
              <a:tr h="833702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baseline="0" dirty="0" smtClean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GB" sz="24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CasevsControl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baseline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GB" sz="2400" b="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baseline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GB" sz="24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TimexCase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Effects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7739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Genotype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774054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Genotype + Age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877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005201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Interaction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42936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Interaction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473927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Interaction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195439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Interaction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79052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7801595" y="5567987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801595" y="6615737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956415" y="6386757"/>
            <a:ext cx="106438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56415" y="6043857"/>
            <a:ext cx="10643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801595" y="7187237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801595" y="8234987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956415" y="7673012"/>
            <a:ext cx="1064380" cy="4957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956415" y="7320587"/>
            <a:ext cx="1064380" cy="475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801595" y="8740212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801595" y="9787962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976676" y="9193449"/>
            <a:ext cx="1044119" cy="506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976676" y="9155350"/>
            <a:ext cx="1044119" cy="5179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01595" y="10239635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801595" y="11287385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956415" y="10835713"/>
            <a:ext cx="1064380" cy="38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956415" y="10272772"/>
            <a:ext cx="1064380" cy="9483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821856" y="11848762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7821856" y="12896512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976676" y="12815248"/>
            <a:ext cx="106438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976676" y="11881899"/>
            <a:ext cx="1064380" cy="9483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21856" y="14886075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7821856" y="15933825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996937" y="14985487"/>
            <a:ext cx="1044119" cy="8231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7976676" y="14919212"/>
            <a:ext cx="1064380" cy="9483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314950" y="1466876"/>
            <a:ext cx="64918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Inference from regression coefficients</a:t>
            </a:r>
          </a:p>
          <a:p>
            <a:r>
              <a:rPr lang="el-GR" sz="2400" dirty="0" smtClean="0"/>
              <a:t>β </a:t>
            </a:r>
            <a:r>
              <a:rPr lang="en-GB" sz="2400" baseline="-25000" dirty="0" smtClean="0"/>
              <a:t>1	</a:t>
            </a:r>
            <a:r>
              <a:rPr lang="en-GB" sz="2400" dirty="0" smtClean="0"/>
              <a:t>: WT vs TG at T1</a:t>
            </a:r>
          </a:p>
          <a:p>
            <a:r>
              <a:rPr lang="el-GR" sz="2400" dirty="0" smtClean="0"/>
              <a:t>δ</a:t>
            </a:r>
            <a:r>
              <a:rPr lang="en-GB" sz="2400" baseline="-25000" dirty="0"/>
              <a:t> </a:t>
            </a:r>
            <a:r>
              <a:rPr lang="en-GB" sz="2400" baseline="-25000" dirty="0" smtClean="0"/>
              <a:t>0  	: </a:t>
            </a:r>
            <a:r>
              <a:rPr lang="en-GB" sz="2400" dirty="0" smtClean="0"/>
              <a:t>WT over time </a:t>
            </a:r>
          </a:p>
          <a:p>
            <a:r>
              <a:rPr lang="el-GR" sz="2400" dirty="0" smtClean="0"/>
              <a:t>δ </a:t>
            </a:r>
            <a:r>
              <a:rPr lang="en-GB" sz="2400" baseline="-25000" dirty="0"/>
              <a:t>1 	</a:t>
            </a:r>
            <a:r>
              <a:rPr lang="en-GB" sz="2400" dirty="0" smtClean="0"/>
              <a:t>: WT vs TG over time </a:t>
            </a:r>
          </a:p>
          <a:p>
            <a:r>
              <a:rPr lang="en-GB" sz="2400" dirty="0" smtClean="0"/>
              <a:t> 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4090714" y="2785383"/>
            <a:ext cx="0" cy="220334"/>
          </a:xfrm>
          <a:prstGeom prst="line">
            <a:avLst/>
          </a:prstGeom>
          <a:ln>
            <a:solidFill>
              <a:schemeClr val="accent5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100309" y="2710884"/>
            <a:ext cx="5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GB" sz="2400" baseline="-25000" dirty="0"/>
              <a:t>0</a:t>
            </a:r>
            <a:endParaRPr lang="en-GB" sz="2400" dirty="0"/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4080452" y="3202533"/>
            <a:ext cx="0" cy="220334"/>
          </a:xfrm>
          <a:prstGeom prst="line">
            <a:avLst/>
          </a:prstGeom>
          <a:ln>
            <a:solidFill>
              <a:schemeClr val="accent5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01595" y="13270191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801595" y="14317941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56415" y="14236677"/>
            <a:ext cx="106438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976676" y="13303329"/>
            <a:ext cx="1044119" cy="6758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70665"/>
              </p:ext>
            </p:extLst>
          </p:nvPr>
        </p:nvGraphicFramePr>
        <p:xfrm>
          <a:off x="971938" y="1644469"/>
          <a:ext cx="10304955" cy="994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83">
                  <a:extLst>
                    <a:ext uri="{9D8B030D-6E8A-4147-A177-3AD203B41FA5}">
                      <a16:colId xmlns:a16="http://schemas.microsoft.com/office/drawing/2014/main" val="3955785269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40675497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115185280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324934808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952730156"/>
                    </a:ext>
                  </a:extLst>
                </a:gridCol>
              </a:tblGrid>
              <a:tr h="1316971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Differential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</a:rPr>
                        <a:t>Gene Expression</a:t>
                      </a:r>
                      <a:endParaRPr lang="en-GB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Differential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</a:rPr>
                        <a:t> Isoform Usage</a:t>
                      </a:r>
                      <a:endParaRPr lang="en-GB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Major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</a:rPr>
                        <a:t> isoform switching</a:t>
                      </a:r>
                      <a:endParaRPr lang="en-GB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577395"/>
                  </a:ext>
                </a:extLst>
              </a:tr>
              <a:tr h="215718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774054"/>
                  </a:ext>
                </a:extLst>
              </a:tr>
              <a:tr h="215718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8770"/>
                  </a:ext>
                </a:extLst>
              </a:tr>
              <a:tr h="215718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005201"/>
                  </a:ext>
                </a:extLst>
              </a:tr>
              <a:tr h="215718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42936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7407841" y="3392116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407841" y="4439866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562661" y="4210886"/>
            <a:ext cx="106438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551926" y="3560800"/>
            <a:ext cx="1064380" cy="475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43613" y="5656812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7443613" y="6704562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98433" y="6475582"/>
            <a:ext cx="106438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587698" y="5825496"/>
            <a:ext cx="1064380" cy="475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46177" y="3230547"/>
            <a:ext cx="461665" cy="13995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Gene Counts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81949" y="5442760"/>
            <a:ext cx="461665" cy="13995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Gene Counts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7443613" y="7737994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443613" y="8785744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98433" y="8205001"/>
            <a:ext cx="106438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87698" y="8141501"/>
            <a:ext cx="10751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81949" y="7523942"/>
            <a:ext cx="461665" cy="13995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Gene Counts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7465082" y="9886461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465082" y="10934211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619902" y="10353468"/>
            <a:ext cx="106438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609167" y="10289968"/>
            <a:ext cx="10751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003418" y="9672409"/>
            <a:ext cx="461665" cy="13995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Gene Counts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9467510" y="3390685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9467510" y="4438435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622330" y="4158793"/>
            <a:ext cx="43269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0234059" y="3559369"/>
            <a:ext cx="358096" cy="17708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44167" y="3230547"/>
            <a:ext cx="461665" cy="15599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Isoform Counts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9622330" y="4066840"/>
            <a:ext cx="43269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0229754" y="4158793"/>
            <a:ext cx="360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5522" y="4445411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12636" y="4452485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9517200" y="5680746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9517200" y="6728496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672020" y="6448854"/>
            <a:ext cx="43269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283749" y="5849430"/>
            <a:ext cx="358096" cy="177081"/>
          </a:xfrm>
          <a:prstGeom prst="line">
            <a:avLst/>
          </a:prstGeom>
          <a:ln w="38100">
            <a:solidFill>
              <a:srgbClr val="2E75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079662" y="5405521"/>
            <a:ext cx="461665" cy="15599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Isoform Counts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9672020" y="6356901"/>
            <a:ext cx="43269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279444" y="6448854"/>
            <a:ext cx="360000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605212" y="6735472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262326" y="6742546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541327" y="7744956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9541327" y="8792706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672020" y="8324281"/>
            <a:ext cx="43269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0307876" y="7913640"/>
            <a:ext cx="358096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117984" y="7584818"/>
            <a:ext cx="461665" cy="15599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Isoform Counts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9672020" y="8141501"/>
            <a:ext cx="43269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303571" y="8513064"/>
            <a:ext cx="360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629339" y="8799682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286453" y="8806756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9541327" y="9857797"/>
            <a:ext cx="0" cy="10477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9541327" y="10905547"/>
            <a:ext cx="13525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672020" y="10437122"/>
            <a:ext cx="43269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0307876" y="10026481"/>
            <a:ext cx="3580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117984" y="9697659"/>
            <a:ext cx="461665" cy="15599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Isoform Counts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9672020" y="10254342"/>
            <a:ext cx="43269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0303571" y="10625905"/>
            <a:ext cx="360000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629339" y="10912523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WT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0286453" y="10919597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4927"/>
              </p:ext>
            </p:extLst>
          </p:nvPr>
        </p:nvGraphicFramePr>
        <p:xfrm>
          <a:off x="624469" y="1495973"/>
          <a:ext cx="10861287" cy="358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46">
                  <a:extLst>
                    <a:ext uri="{9D8B030D-6E8A-4147-A177-3AD203B41FA5}">
                      <a16:colId xmlns:a16="http://schemas.microsoft.com/office/drawing/2014/main" val="3457970914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971619075"/>
                    </a:ext>
                  </a:extLst>
                </a:gridCol>
                <a:gridCol w="1672683">
                  <a:extLst>
                    <a:ext uri="{9D8B030D-6E8A-4147-A177-3AD203B41FA5}">
                      <a16:colId xmlns:a16="http://schemas.microsoft.com/office/drawing/2014/main" val="3173681408"/>
                    </a:ext>
                  </a:extLst>
                </a:gridCol>
                <a:gridCol w="1676336">
                  <a:extLst>
                    <a:ext uri="{9D8B030D-6E8A-4147-A177-3AD203B41FA5}">
                      <a16:colId xmlns:a16="http://schemas.microsoft.com/office/drawing/2014/main" val="1038546741"/>
                    </a:ext>
                  </a:extLst>
                </a:gridCol>
                <a:gridCol w="1244494">
                  <a:extLst>
                    <a:ext uri="{9D8B030D-6E8A-4147-A177-3AD203B41FA5}">
                      <a16:colId xmlns:a16="http://schemas.microsoft.com/office/drawing/2014/main" val="3060090691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val="2296121554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val="1115344877"/>
                    </a:ext>
                  </a:extLst>
                </a:gridCol>
              </a:tblGrid>
              <a:tr h="1024203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Isoform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Associated </a:t>
                      </a:r>
                    </a:p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Structural </a:t>
                      </a:r>
                    </a:p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Category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Associated</a:t>
                      </a:r>
                    </a:p>
                    <a:p>
                      <a:pPr algn="ctr"/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Transcript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Length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FL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Sample 1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FL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Sample 2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14597"/>
                  </a:ext>
                </a:extLst>
              </a:tr>
              <a:tr h="312234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FSM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ENMUST1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3000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10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10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1500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100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90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9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2400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0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ENMUST3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2900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5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4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1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2190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5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2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1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PB.1.6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Gene 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ENMUST4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1250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1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Latin Modern Math" panose="02000503000000000000" pitchFamily="50" charset="0"/>
                          <a:cs typeface="Arial" panose="020B0604020202020204" pitchFamily="34" charset="0"/>
                        </a:rPr>
                        <a:t>0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Latin Modern Math" panose="02000503000000000000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053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2686"/>
              </p:ext>
            </p:extLst>
          </p:nvPr>
        </p:nvGraphicFramePr>
        <p:xfrm>
          <a:off x="624469" y="7303900"/>
          <a:ext cx="1086128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46">
                  <a:extLst>
                    <a:ext uri="{9D8B030D-6E8A-4147-A177-3AD203B41FA5}">
                      <a16:colId xmlns:a16="http://schemas.microsoft.com/office/drawing/2014/main" val="3457970914"/>
                    </a:ext>
                  </a:extLst>
                </a:gridCol>
                <a:gridCol w="1694986">
                  <a:extLst>
                    <a:ext uri="{9D8B030D-6E8A-4147-A177-3AD203B41FA5}">
                      <a16:colId xmlns:a16="http://schemas.microsoft.com/office/drawing/2014/main" val="2971619075"/>
                    </a:ext>
                  </a:extLst>
                </a:gridCol>
                <a:gridCol w="1561171">
                  <a:extLst>
                    <a:ext uri="{9D8B030D-6E8A-4147-A177-3AD203B41FA5}">
                      <a16:colId xmlns:a16="http://schemas.microsoft.com/office/drawing/2014/main" val="3173681408"/>
                    </a:ext>
                  </a:extLst>
                </a:gridCol>
                <a:gridCol w="1720940">
                  <a:extLst>
                    <a:ext uri="{9D8B030D-6E8A-4147-A177-3AD203B41FA5}">
                      <a16:colId xmlns:a16="http://schemas.microsoft.com/office/drawing/2014/main" val="1038546741"/>
                    </a:ext>
                  </a:extLst>
                </a:gridCol>
                <a:gridCol w="1244494">
                  <a:extLst>
                    <a:ext uri="{9D8B030D-6E8A-4147-A177-3AD203B41FA5}">
                      <a16:colId xmlns:a16="http://schemas.microsoft.com/office/drawing/2014/main" val="3060090691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val="2296121554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val="111534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Isoform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Associated </a:t>
                      </a:r>
                    </a:p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</a:t>
                      </a:r>
                    </a:p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Associated</a:t>
                      </a:r>
                    </a:p>
                    <a:p>
                      <a:pPr algn="ctr"/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1</a:t>
                      </a:r>
                      <a:endParaRPr lang="en-GB" sz="2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baseline="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2</a:t>
                      </a:r>
                      <a:endParaRPr lang="en-GB" sz="2200" b="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1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PB.1.1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FSM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ENMUST1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PB.1.3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  <a:endParaRPr lang="en-GB" sz="2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ENMUST2</a:t>
                      </a:r>
                      <a:endParaRPr lang="en-GB" sz="2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</a:t>
                      </a:r>
                      <a:endParaRPr lang="en-GB" sz="2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GB" sz="2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GB" sz="2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9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PB.1.4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  <a:endParaRPr lang="en-GB" sz="2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</a:t>
                      </a:r>
                      <a:endParaRPr lang="en-GB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ENMUST3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0284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820936" y="5715965"/>
            <a:ext cx="468352" cy="84749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301</Words>
  <Application>Microsoft Office PowerPoint</Application>
  <PresentationFormat>Custom</PresentationFormat>
  <Paragraphs>228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85</cp:revision>
  <dcterms:created xsi:type="dcterms:W3CDTF">2020-04-22T14:14:48Z</dcterms:created>
  <dcterms:modified xsi:type="dcterms:W3CDTF">2021-07-26T21:15:44Z</dcterms:modified>
</cp:coreProperties>
</file>