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9" r:id="rId3"/>
    <p:sldId id="280" r:id="rId4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9DA4"/>
    <a:srgbClr val="C93312"/>
    <a:srgbClr val="203864"/>
    <a:srgbClr val="2F5597"/>
    <a:srgbClr val="8FAADC"/>
    <a:srgbClr val="FFBDBD"/>
    <a:srgbClr val="DAE3F3"/>
    <a:srgbClr val="B4C7E7"/>
    <a:srgbClr val="FFFF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181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>
            <a:off x="2426924" y="2267610"/>
            <a:ext cx="0" cy="36508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61025" y="2927204"/>
            <a:ext cx="3195546" cy="68525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Aft>
                <a:spcPts val="50"/>
              </a:spcAft>
            </a:pPr>
            <a:r>
              <a:rPr lang="en-GB" sz="2400" dirty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CCS Reads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061025" y="3894580"/>
            <a:ext cx="3195546" cy="6972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Aft>
                <a:spcPts val="50"/>
              </a:spcAft>
            </a:pPr>
            <a:r>
              <a:rPr lang="en-GB" sz="2400" dirty="0" smtClean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FLNC Reads</a:t>
            </a:r>
            <a:endParaRPr lang="en-GB" sz="2400" dirty="0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64117" y="1030979"/>
            <a:ext cx="3819236" cy="567291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WT</a:t>
            </a:r>
            <a:endParaRPr lang="en-GB" sz="24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9074" y="1030980"/>
            <a:ext cx="4183622" cy="567292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64118" y="1700393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86055" y="1699186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74394" y="1699187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47423" y="1699187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09073" y="1702361"/>
            <a:ext cx="475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79218" y="1708619"/>
            <a:ext cx="475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65795" y="1702826"/>
            <a:ext cx="475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339373" y="1699174"/>
            <a:ext cx="709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S10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93308" y="1699861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60839" y="1708168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16199" y="1701672"/>
            <a:ext cx="709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S11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883496" y="1702825"/>
            <a:ext cx="709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S12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000238" y="2267611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000238" y="5621868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718696" y="2267251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718696" y="5629128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694244" y="2273420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670330" y="2273420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326124" y="2271359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92874" y="2273781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8712964" y="2271059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9467344" y="2267249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87434" y="2267249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eft Brace 75"/>
          <p:cNvSpPr/>
          <p:nvPr/>
        </p:nvSpPr>
        <p:spPr>
          <a:xfrm rot="16200000">
            <a:off x="6142568" y="2877614"/>
            <a:ext cx="359524" cy="8316423"/>
          </a:xfrm>
          <a:prstGeom prst="leftBrace">
            <a:avLst>
              <a:gd name="adj1" fmla="val 8333"/>
              <a:gd name="adj2" fmla="val 4978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22460" y="9958299"/>
            <a:ext cx="3827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Cupcake</a:t>
            </a:r>
          </a:p>
          <a:p>
            <a:r>
              <a:rPr lang="en-GB" sz="2000" b="1" i="1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Demultiplex</a:t>
            </a:r>
            <a:endParaRPr lang="en-GB" sz="2000" b="1" i="1" dirty="0"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41247" y="8697811"/>
            <a:ext cx="4506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Minimap2</a:t>
            </a:r>
            <a:endParaRPr lang="en-GB" sz="2000" dirty="0"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286179" y="7901984"/>
            <a:ext cx="6220" cy="49470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296022" y="9240164"/>
            <a:ext cx="0" cy="48896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4104541" y="12272151"/>
            <a:ext cx="4400530" cy="674890"/>
          </a:xfrm>
          <a:prstGeom prst="round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b="1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Annotated Transcriptome</a:t>
            </a:r>
            <a:endParaRPr lang="en-GB" sz="2400" b="1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95449" y="12345841"/>
            <a:ext cx="298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SQANTI2 </a:t>
            </a:r>
          </a:p>
          <a:p>
            <a:r>
              <a:rPr lang="en-GB" sz="2000" b="1" i="1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TAMA</a:t>
            </a:r>
            <a:endParaRPr lang="en-GB" sz="2000" b="1" i="1" dirty="0"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104541" y="8423351"/>
            <a:ext cx="4432275" cy="694649"/>
          </a:xfrm>
          <a:prstGeom prst="round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b="1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Mapped Transcripts</a:t>
            </a:r>
            <a:endParaRPr lang="en-GB" sz="2400" b="1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104541" y="9860010"/>
            <a:ext cx="4432275" cy="712340"/>
          </a:xfrm>
          <a:prstGeom prst="roundRect">
            <a:avLst/>
          </a:prstGeom>
          <a:solidFill>
            <a:schemeClr val="bg1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b="1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Unique Transcripts (Isoform)</a:t>
            </a:r>
            <a:endParaRPr lang="en-GB" sz="2400" b="1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304806" y="10687113"/>
            <a:ext cx="0" cy="157052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061025" y="4984134"/>
            <a:ext cx="3195546" cy="69797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Aft>
                <a:spcPts val="50"/>
              </a:spcAft>
            </a:pPr>
            <a:r>
              <a:rPr lang="en-GB" sz="2400" dirty="0" smtClean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Poly-A FLNC Reads</a:t>
            </a:r>
            <a:endParaRPr lang="en-GB" sz="2400" dirty="0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061025" y="6028184"/>
            <a:ext cx="3195546" cy="69797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Aft>
                <a:spcPts val="50"/>
              </a:spcAft>
            </a:pPr>
            <a:r>
              <a:rPr lang="en-GB" sz="2400" dirty="0" smtClean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FL Transcripts</a:t>
            </a:r>
            <a:endParaRPr lang="en-GB" sz="2400" dirty="0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371838" y="2279221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036956" y="2278861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17846" y="1025917"/>
            <a:ext cx="844930" cy="5820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&amp; Filtering (Iso-Seq3)</a:t>
            </a:r>
            <a:endParaRPr lang="en-GB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8818" y="6981774"/>
            <a:ext cx="852329" cy="1716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08432" y="11279345"/>
            <a:ext cx="861006" cy="19565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17109" y="8810030"/>
            <a:ext cx="852329" cy="2335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Collapse &amp; Quantification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64836" y="7510577"/>
            <a:ext cx="798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Merge into </a:t>
            </a:r>
            <a:r>
              <a:rPr lang="en-GB" sz="2400" i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1 set and </a:t>
            </a:r>
            <a:r>
              <a:rPr lang="en-GB" sz="2400" i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proceed 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871047" y="10836219"/>
            <a:ext cx="3683533" cy="1245753"/>
          </a:xfrm>
          <a:prstGeom prst="roundRect">
            <a:avLst/>
          </a:prstGeom>
          <a:solidFill>
            <a:schemeClr val="bg1"/>
          </a:solidFill>
          <a:ln>
            <a:solidFill>
              <a:srgbClr val="20386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GB" sz="2000" b="1" dirty="0" smtClean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r>
              <a:rPr lang="en-GB" sz="2000" b="1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RNA-Seq Support</a:t>
            </a:r>
          </a:p>
          <a:p>
            <a:r>
              <a:rPr lang="en-GB" sz="2000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FANTOM </a:t>
            </a:r>
            <a:r>
              <a:rPr lang="en-GB" sz="2000" dirty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CAGE </a:t>
            </a:r>
            <a:r>
              <a:rPr lang="en-GB" sz="2000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peaks</a:t>
            </a:r>
          </a:p>
          <a:p>
            <a:r>
              <a:rPr lang="en-GB" sz="2000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polyA motifs 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6304806" y="11437419"/>
            <a:ext cx="397099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t="5256" r="11305" b="12836"/>
          <a:stretch/>
        </p:blipFill>
        <p:spPr>
          <a:xfrm>
            <a:off x="1503972" y="2816927"/>
            <a:ext cx="8810513" cy="1731981"/>
          </a:xfrm>
        </p:spPr>
      </p:pic>
      <p:sp>
        <p:nvSpPr>
          <p:cNvPr id="5" name="TextBox 4"/>
          <p:cNvSpPr txBox="1"/>
          <p:nvPr/>
        </p:nvSpPr>
        <p:spPr>
          <a:xfrm>
            <a:off x="1772913" y="2881474"/>
            <a:ext cx="322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L  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3796" y="2883263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10 12  14  16 18 20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4922" y="2883263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10 12  14  16 18 20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9910" y="2881474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10 12  14  16 18 20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1036" y="2876075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10 12  14  16 18 20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95642" y="2816927"/>
            <a:ext cx="1979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11312" y="2816927"/>
            <a:ext cx="1886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61539" y="2816927"/>
            <a:ext cx="1886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23423" y="2816927"/>
            <a:ext cx="1886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1239" y="2418607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K17</a:t>
            </a:r>
            <a:endParaRPr lang="en-GB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99802" y="2424006"/>
            <a:ext cx="74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O23</a:t>
            </a:r>
            <a:endParaRPr lang="en-GB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84094" y="2430135"/>
            <a:ext cx="74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L22</a:t>
            </a:r>
            <a:endParaRPr lang="en-GB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34771" y="2418607"/>
            <a:ext cx="74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S18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700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46435" r="32683" b="12221"/>
          <a:stretch/>
        </p:blipFill>
        <p:spPr>
          <a:xfrm>
            <a:off x="2267156" y="1467612"/>
            <a:ext cx="6276768" cy="21378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5" t="60476" r="24581" b="2025"/>
          <a:stretch/>
        </p:blipFill>
        <p:spPr>
          <a:xfrm>
            <a:off x="2267443" y="4521774"/>
            <a:ext cx="3583230" cy="21668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2" t="62249" r="25587" b="2665"/>
          <a:stretch/>
        </p:blipFill>
        <p:spPr>
          <a:xfrm>
            <a:off x="7359597" y="4503358"/>
            <a:ext cx="3482175" cy="216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3" t="44613" r="32366" b="2238"/>
          <a:stretch/>
        </p:blipFill>
        <p:spPr>
          <a:xfrm>
            <a:off x="7359597" y="8019322"/>
            <a:ext cx="2403034" cy="216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2" t="56865" r="34224"/>
          <a:stretch/>
        </p:blipFill>
        <p:spPr>
          <a:xfrm>
            <a:off x="2267156" y="8019322"/>
            <a:ext cx="2606294" cy="2167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34210" y="198935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a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7297" y="4177270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2612" y="4214676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c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33602" y="7704918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d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78917" y="7742324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e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75987" y="811843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K17</a:t>
            </a:r>
            <a:endParaRPr lang="en-GB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33582" y="1269336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L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70329" y="1263724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52632" y="1269336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F2     F1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8914" y="1263724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06419" y="1258112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470329" y="1174912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30500" y="800309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O23</a:t>
            </a:r>
            <a:endParaRPr lang="en-GB" sz="20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824842" y="1163378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40907" y="811843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S18</a:t>
            </a:r>
            <a:endParaRPr lang="en-GB" sz="20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135249" y="1174912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87194" y="811843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L22</a:t>
            </a:r>
            <a:endParaRPr lang="en-GB" sz="2000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381536" y="1174912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10006" y="4562553"/>
            <a:ext cx="14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K17 F1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14841" y="4516574"/>
            <a:ext cx="14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K17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8487" y="8070638"/>
            <a:ext cx="14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Final K17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59597" y="8070638"/>
            <a:ext cx="14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Final K23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121</Words>
  <Application>Microsoft Office PowerPoint</Application>
  <PresentationFormat>Custom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52</cp:revision>
  <dcterms:created xsi:type="dcterms:W3CDTF">2020-04-22T14:14:48Z</dcterms:created>
  <dcterms:modified xsi:type="dcterms:W3CDTF">2021-04-09T18:45:03Z</dcterms:modified>
</cp:coreProperties>
</file>