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63" r:id="rId6"/>
    <p:sldId id="260" r:id="rId7"/>
    <p:sldId id="261" r:id="rId8"/>
    <p:sldId id="265" r:id="rId9"/>
    <p:sldId id="266" r:id="rId10"/>
    <p:sldId id="262" r:id="rId1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285"/>
    <a:srgbClr val="EFE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B5606-FFBD-44AA-A4E9-8B363C1958DA}" type="datetimeFigureOut">
              <a:rPr lang="hu-HU" smtClean="0"/>
              <a:t>2019. 02. 26.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6FEF-F502-40B3-B31B-35EEC6DEED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87341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B5606-FFBD-44AA-A4E9-8B363C1958DA}" type="datetimeFigureOut">
              <a:rPr lang="hu-HU" smtClean="0"/>
              <a:t>2019. 02. 26.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6FEF-F502-40B3-B31B-35EEC6DEED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23785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B5606-FFBD-44AA-A4E9-8B363C1958DA}" type="datetimeFigureOut">
              <a:rPr lang="hu-HU" smtClean="0"/>
              <a:t>2019. 02. 26.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6FEF-F502-40B3-B31B-35EEC6DEED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30632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B5606-FFBD-44AA-A4E9-8B363C1958DA}" type="datetimeFigureOut">
              <a:rPr lang="hu-HU" smtClean="0"/>
              <a:t>2019. 02. 26.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6FEF-F502-40B3-B31B-35EEC6DEED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0854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B5606-FFBD-44AA-A4E9-8B363C1958DA}" type="datetimeFigureOut">
              <a:rPr lang="hu-HU" smtClean="0"/>
              <a:t>2019. 02. 26.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6FEF-F502-40B3-B31B-35EEC6DEED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84799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B5606-FFBD-44AA-A4E9-8B363C1958DA}" type="datetimeFigureOut">
              <a:rPr lang="hu-HU" smtClean="0"/>
              <a:t>2019. 02. 26.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6FEF-F502-40B3-B31B-35EEC6DEED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08127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B5606-FFBD-44AA-A4E9-8B363C1958DA}" type="datetimeFigureOut">
              <a:rPr lang="hu-HU" smtClean="0"/>
              <a:t>2019. 02. 26.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6FEF-F502-40B3-B31B-35EEC6DEED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1789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B5606-FFBD-44AA-A4E9-8B363C1958DA}" type="datetimeFigureOut">
              <a:rPr lang="hu-HU" smtClean="0"/>
              <a:t>2019. 02. 26.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6FEF-F502-40B3-B31B-35EEC6DEED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5719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B5606-FFBD-44AA-A4E9-8B363C1958DA}" type="datetimeFigureOut">
              <a:rPr lang="hu-HU" smtClean="0"/>
              <a:t>2019. 02. 26.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6FEF-F502-40B3-B31B-35EEC6DEED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52890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B5606-FFBD-44AA-A4E9-8B363C1958DA}" type="datetimeFigureOut">
              <a:rPr lang="hu-HU" smtClean="0"/>
              <a:t>2019. 02. 26.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6FEF-F502-40B3-B31B-35EEC6DEED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4891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B5606-FFBD-44AA-A4E9-8B363C1958DA}" type="datetimeFigureOut">
              <a:rPr lang="hu-HU" smtClean="0"/>
              <a:t>2019. 02. 26.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6FEF-F502-40B3-B31B-35EEC6DEED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9205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B5606-FFBD-44AA-A4E9-8B363C1958DA}" type="datetimeFigureOut">
              <a:rPr lang="hu-HU" smtClean="0"/>
              <a:t>2019. 02. 26.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96FEF-F502-40B3-B31B-35EEC6DEED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00548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uckietown.org/" TargetMode="External"/><Relationship Id="rId2" Type="http://schemas.openxmlformats.org/officeDocument/2006/relationships/hyperlink" Target="https://docs.duckietown.org/DT18/AIDO/out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duckietown.org/research/ai-driving-olympics/get-started" TargetMode="External"/><Relationship Id="rId4" Type="http://schemas.openxmlformats.org/officeDocument/2006/relationships/hyperlink" Target="https://www.duckietown.org/instructors/classes/educational-resource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uckietown.org/DT18/AIDO/out/index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>
            <a:alpha val="6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036" y="1277674"/>
            <a:ext cx="7192928" cy="540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59296" y="257313"/>
            <a:ext cx="9144000" cy="1020361"/>
          </a:xfrm>
        </p:spPr>
        <p:txBody>
          <a:bodyPr/>
          <a:lstStyle/>
          <a:p>
            <a:pPr algn="l"/>
            <a:r>
              <a:rPr lang="en-US" dirty="0" smtClean="0"/>
              <a:t>Summary</a:t>
            </a:r>
            <a:r>
              <a:rPr lang="hu-HU" dirty="0" smtClean="0"/>
              <a:t> </a:t>
            </a:r>
            <a:r>
              <a:rPr lang="en-US" dirty="0" smtClean="0"/>
              <a:t>about</a:t>
            </a:r>
            <a:r>
              <a:rPr lang="hu-HU" dirty="0" smtClean="0"/>
              <a:t> </a:t>
            </a:r>
            <a:r>
              <a:rPr lang="en-US" dirty="0" err="1" smtClean="0"/>
              <a:t>Duckietown</a:t>
            </a:r>
            <a:endParaRPr lang="en-US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609601" y="1347248"/>
            <a:ext cx="3878131" cy="1117657"/>
          </a:xfrm>
        </p:spPr>
        <p:txBody>
          <a:bodyPr/>
          <a:lstStyle/>
          <a:p>
            <a:pPr algn="l"/>
            <a:r>
              <a:rPr lang="hu-HU" smtClean="0"/>
              <a:t>Szilárd Kósa</a:t>
            </a:r>
          </a:p>
          <a:p>
            <a:pPr algn="l"/>
            <a:r>
              <a:rPr lang="hu-HU"/>
              <a:t>s</a:t>
            </a:r>
            <a:r>
              <a:rPr lang="hu-HU" smtClean="0"/>
              <a:t>zilard.kosa97@</a:t>
            </a:r>
            <a:r>
              <a:rPr lang="hu-HU" err="1" smtClean="0"/>
              <a:t>gmail.com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6944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AI-DO: </a:t>
            </a:r>
            <a:r>
              <a:rPr lang="en-US" dirty="0" smtClean="0">
                <a:hlinkClick r:id="rId2"/>
              </a:rPr>
              <a:t>https://docs.duckietown.org/DT18/AIDO/out/index.html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Main website: </a:t>
            </a:r>
            <a:r>
              <a:rPr lang="en-US" dirty="0" smtClean="0">
                <a:hlinkClick r:id="rId3"/>
              </a:rPr>
              <a:t>https://www.duckietown.org/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Educational resources: </a:t>
            </a:r>
            <a:r>
              <a:rPr lang="en-US" dirty="0" smtClean="0">
                <a:hlinkClick r:id="rId4"/>
              </a:rPr>
              <a:t>https://www.duckietown.org/instructors/classes/educational-resources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Interactive tutorials: </a:t>
            </a:r>
            <a:r>
              <a:rPr lang="en-US" dirty="0" smtClean="0">
                <a:hlinkClick r:id="rId5"/>
              </a:rPr>
              <a:t>https://www.duckietown.org/research/ai-driving-olympics/get-started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608162" y="481536"/>
            <a:ext cx="230038" cy="1092739"/>
          </a:xfrm>
          <a:prstGeom prst="rect">
            <a:avLst/>
          </a:prstGeom>
          <a:solidFill>
            <a:srgbClr val="FFC000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79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r>
              <a:rPr lang="hu-HU" dirty="0" smtClean="0"/>
              <a:t> </a:t>
            </a:r>
            <a:r>
              <a:rPr lang="en-US" dirty="0" smtClean="0"/>
              <a:t>did</a:t>
            </a:r>
            <a:r>
              <a:rPr lang="hu-HU" dirty="0" smtClean="0"/>
              <a:t> </a:t>
            </a:r>
            <a:r>
              <a:rPr lang="en-US" dirty="0" smtClean="0"/>
              <a:t>it</a:t>
            </a:r>
            <a:r>
              <a:rPr lang="hu-HU" dirty="0" smtClean="0"/>
              <a:t> start?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1055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2016: It started as a graduate class at MIT. A group of over 15 Postdocs and 5 professors were involved in the initial development. </a:t>
            </a:r>
          </a:p>
          <a:p>
            <a:r>
              <a:rPr lang="en-US" dirty="0" smtClean="0"/>
              <a:t>2017: The platform reached several universities around the globe, including NCTU in Taiwan, Tsinghua in China, ETH Zürich, </a:t>
            </a:r>
            <a:r>
              <a:rPr lang="en-US" dirty="0" err="1" smtClean="0"/>
              <a:t>Université</a:t>
            </a:r>
            <a:r>
              <a:rPr lang="en-US" dirty="0" smtClean="0"/>
              <a:t> de Montréal, and TTI Chicago.</a:t>
            </a:r>
          </a:p>
          <a:p>
            <a:endParaRPr lang="hu-HU" dirty="0"/>
          </a:p>
        </p:txBody>
      </p:sp>
      <p:sp>
        <p:nvSpPr>
          <p:cNvPr id="4" name="Téglalap 3"/>
          <p:cNvSpPr/>
          <p:nvPr/>
        </p:nvSpPr>
        <p:spPr>
          <a:xfrm>
            <a:off x="608162" y="481536"/>
            <a:ext cx="230038" cy="1092739"/>
          </a:xfrm>
          <a:prstGeom prst="rect">
            <a:avLst/>
          </a:prstGeom>
          <a:solidFill>
            <a:srgbClr val="FFC000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Szövegdoboz 5"/>
          <p:cNvSpPr txBox="1"/>
          <p:nvPr/>
        </p:nvSpPr>
        <p:spPr>
          <a:xfrm>
            <a:off x="838200" y="3912371"/>
            <a:ext cx="4648200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</a:rPr>
              <a:t>2018: A </a:t>
            </a:r>
            <a:r>
              <a:rPr lang="en-US" sz="2800" dirty="0" err="1" smtClean="0">
                <a:solidFill>
                  <a:prstClr val="black"/>
                </a:solidFill>
              </a:rPr>
              <a:t>kickstarter</a:t>
            </a:r>
            <a:r>
              <a:rPr lang="en-US" sz="2800" dirty="0" smtClean="0">
                <a:solidFill>
                  <a:prstClr val="black"/>
                </a:solidFill>
              </a:rPr>
              <a:t> campaign was launched to make it easier for people to acquire the hardware.</a:t>
            </a:r>
            <a:endParaRPr lang="en-US" sz="2800" dirty="0">
              <a:solidFill>
                <a:prstClr val="black"/>
              </a:solidFill>
            </a:endParaRPr>
          </a:p>
        </p:txBody>
      </p:sp>
      <p:pic>
        <p:nvPicPr>
          <p:cNvPr id="2054" name="Picture 6" descr="https://ksr-ugc.imgix.net/assets/021/849/648/dc2f39af319002ccf9e186d5e3a191ea_original.jpg?ixlib=rb-1.1.0&amp;crop=faces&amp;w=1552&amp;h=873&amp;fit=crop&amp;v=1533987606&amp;auto=format&amp;frame=1&amp;q=92&amp;s=cd48d2c2dbbf12a26f19c5c37953de0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538961"/>
            <a:ext cx="5237721" cy="2946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62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err="1" smtClean="0"/>
              <a:t>Duckiebot</a:t>
            </a:r>
            <a:endParaRPr lang="hu-HU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6000" y="1394305"/>
            <a:ext cx="8280000" cy="5290001"/>
          </a:xfrm>
          <a:prstGeom prst="rect">
            <a:avLst/>
          </a:prstGeom>
        </p:spPr>
      </p:pic>
      <p:sp>
        <p:nvSpPr>
          <p:cNvPr id="5" name="Téglalap 4"/>
          <p:cNvSpPr/>
          <p:nvPr/>
        </p:nvSpPr>
        <p:spPr>
          <a:xfrm>
            <a:off x="608162" y="481536"/>
            <a:ext cx="230038" cy="1092739"/>
          </a:xfrm>
          <a:prstGeom prst="rect">
            <a:avLst/>
          </a:prstGeom>
          <a:solidFill>
            <a:srgbClr val="FFC000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55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Competitions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2018 </a:t>
            </a:r>
            <a:r>
              <a:rPr lang="en-US" dirty="0" err="1" smtClean="0"/>
              <a:t>dec</a:t>
            </a:r>
            <a:r>
              <a:rPr lang="en-US" dirty="0" smtClean="0"/>
              <a:t>: first AI Driving Olympics (AI-DO) at the Neural Information Processing Systems conference (</a:t>
            </a:r>
            <a:r>
              <a:rPr lang="en-US" b="1" dirty="0" smtClean="0"/>
              <a:t>NIPS)</a:t>
            </a:r>
            <a:r>
              <a:rPr lang="en-US" dirty="0" smtClean="0"/>
              <a:t> in Montreal</a:t>
            </a:r>
          </a:p>
          <a:p>
            <a:r>
              <a:rPr lang="en-US" dirty="0" smtClean="0"/>
              <a:t>2019 may: AI-DO II at the International Conference on Robotics and Automation (</a:t>
            </a:r>
            <a:r>
              <a:rPr lang="en-US" b="1" dirty="0" smtClean="0"/>
              <a:t>ICRA</a:t>
            </a:r>
            <a:r>
              <a:rPr lang="en-US" dirty="0" smtClean="0"/>
              <a:t>)</a:t>
            </a:r>
          </a:p>
          <a:p>
            <a:r>
              <a:rPr lang="en-US" dirty="0" smtClean="0"/>
              <a:t>2019 fall: AI-DO III (in a conference to be confirmed)</a:t>
            </a:r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608162" y="481536"/>
            <a:ext cx="230038" cy="1092739"/>
          </a:xfrm>
          <a:prstGeom prst="rect">
            <a:avLst/>
          </a:prstGeom>
          <a:solidFill>
            <a:srgbClr val="FFC000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026" name="Picture 2" descr="https://www.duckietown.org/wp-content/uploads/2018/12/AIDO_no_text-e1544555660271-300x18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5358" y="4530724"/>
            <a:ext cx="2857500" cy="17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781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56" y="4030562"/>
            <a:ext cx="2160000" cy="1609157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3276" y="4025741"/>
            <a:ext cx="2160000" cy="1613978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4814" y="1245019"/>
            <a:ext cx="2160000" cy="2171211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6280" y="2171190"/>
            <a:ext cx="2520000" cy="1891858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8103" y="3941798"/>
            <a:ext cx="2572586" cy="1440000"/>
          </a:xfrm>
          <a:prstGeom prst="rect">
            <a:avLst/>
          </a:prstGeom>
        </p:spPr>
      </p:pic>
      <p:sp>
        <p:nvSpPr>
          <p:cNvPr id="11" name="Szövegdoboz 10"/>
          <p:cNvSpPr txBox="1"/>
          <p:nvPr/>
        </p:nvSpPr>
        <p:spPr>
          <a:xfrm>
            <a:off x="869027" y="5718724"/>
            <a:ext cx="1693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Lane following</a:t>
            </a:r>
            <a:endParaRPr lang="en-US" sz="2000" dirty="0"/>
          </a:p>
        </p:txBody>
      </p:sp>
      <p:sp>
        <p:nvSpPr>
          <p:cNvPr id="12" name="Szövegdoboz 11"/>
          <p:cNvSpPr txBox="1"/>
          <p:nvPr/>
        </p:nvSpPr>
        <p:spPr>
          <a:xfrm>
            <a:off x="3578474" y="5764891"/>
            <a:ext cx="16896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Lane following + others</a:t>
            </a:r>
            <a:endParaRPr lang="en-US" sz="2000" dirty="0"/>
          </a:p>
        </p:txBody>
      </p:sp>
      <p:sp>
        <p:nvSpPr>
          <p:cNvPr id="13" name="Szövegdoboz 12"/>
          <p:cNvSpPr txBox="1"/>
          <p:nvPr/>
        </p:nvSpPr>
        <p:spPr>
          <a:xfrm>
            <a:off x="5918103" y="5487892"/>
            <a:ext cx="26910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Navigation with intersections, traffic lights, etc.</a:t>
            </a:r>
            <a:endParaRPr lang="en-US" sz="2000" dirty="0"/>
          </a:p>
        </p:txBody>
      </p:sp>
      <p:sp>
        <p:nvSpPr>
          <p:cNvPr id="14" name="Szövegdoboz 13"/>
          <p:cNvSpPr txBox="1"/>
          <p:nvPr/>
        </p:nvSpPr>
        <p:spPr>
          <a:xfrm>
            <a:off x="8940751" y="4152222"/>
            <a:ext cx="26910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Embodied Autonomous Mobility on Demand</a:t>
            </a:r>
            <a:endParaRPr lang="en-US" sz="2000" dirty="0"/>
          </a:p>
        </p:txBody>
      </p:sp>
      <p:sp>
        <p:nvSpPr>
          <p:cNvPr id="15" name="Szövegdoboz 14"/>
          <p:cNvSpPr txBox="1"/>
          <p:nvPr/>
        </p:nvSpPr>
        <p:spPr>
          <a:xfrm>
            <a:off x="5799630" y="209916"/>
            <a:ext cx="26910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Autonomous Mobility on Demand- Fleet management</a:t>
            </a:r>
            <a:endParaRPr lang="en-US" sz="2000" dirty="0"/>
          </a:p>
        </p:txBody>
      </p:sp>
      <p:cxnSp>
        <p:nvCxnSpPr>
          <p:cNvPr id="17" name="Egyenes összekötő nyíllal 16"/>
          <p:cNvCxnSpPr>
            <a:stCxn id="4" idx="3"/>
            <a:endCxn id="5" idx="1"/>
          </p:cNvCxnSpPr>
          <p:nvPr/>
        </p:nvCxnSpPr>
        <p:spPr>
          <a:xfrm flipV="1">
            <a:off x="2722156" y="4832730"/>
            <a:ext cx="621120" cy="241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nyíllal 18"/>
          <p:cNvCxnSpPr>
            <a:stCxn id="5" idx="3"/>
            <a:endCxn id="10" idx="1"/>
          </p:cNvCxnSpPr>
          <p:nvPr/>
        </p:nvCxnSpPr>
        <p:spPr>
          <a:xfrm flipV="1">
            <a:off x="5503276" y="4661798"/>
            <a:ext cx="414827" cy="17093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nyíllal 21"/>
          <p:cNvCxnSpPr>
            <a:stCxn id="10" idx="3"/>
            <a:endCxn id="7" idx="1"/>
          </p:cNvCxnSpPr>
          <p:nvPr/>
        </p:nvCxnSpPr>
        <p:spPr>
          <a:xfrm flipV="1">
            <a:off x="8490689" y="3117119"/>
            <a:ext cx="535591" cy="154467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gyenes összekötő nyíllal 24"/>
          <p:cNvCxnSpPr>
            <a:stCxn id="6" idx="3"/>
            <a:endCxn id="7" idx="1"/>
          </p:cNvCxnSpPr>
          <p:nvPr/>
        </p:nvCxnSpPr>
        <p:spPr>
          <a:xfrm>
            <a:off x="7904814" y="2330625"/>
            <a:ext cx="1121466" cy="786494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zövegdoboz 29"/>
          <p:cNvSpPr txBox="1"/>
          <p:nvPr/>
        </p:nvSpPr>
        <p:spPr>
          <a:xfrm>
            <a:off x="9687463" y="5718724"/>
            <a:ext cx="22815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To debut at AI-DO 2</a:t>
            </a:r>
            <a:endParaRPr lang="en-US" sz="2000" dirty="0"/>
          </a:p>
        </p:txBody>
      </p:sp>
      <p:cxnSp>
        <p:nvCxnSpPr>
          <p:cNvPr id="33" name="Egyenes összekötő nyíllal 32"/>
          <p:cNvCxnSpPr/>
          <p:nvPr/>
        </p:nvCxnSpPr>
        <p:spPr>
          <a:xfrm flipH="1" flipV="1">
            <a:off x="10018484" y="4887727"/>
            <a:ext cx="267796" cy="75199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gyenes összekötő nyíllal 35"/>
          <p:cNvCxnSpPr/>
          <p:nvPr/>
        </p:nvCxnSpPr>
        <p:spPr>
          <a:xfrm flipH="1" flipV="1">
            <a:off x="8758484" y="5303226"/>
            <a:ext cx="928979" cy="46327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églalap 37"/>
          <p:cNvSpPr/>
          <p:nvPr/>
        </p:nvSpPr>
        <p:spPr>
          <a:xfrm>
            <a:off x="608162" y="481536"/>
            <a:ext cx="230038" cy="1092739"/>
          </a:xfrm>
          <a:prstGeom prst="rect">
            <a:avLst/>
          </a:prstGeom>
          <a:solidFill>
            <a:srgbClr val="FFC000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03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one participate?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Accounts needed: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Docker</a:t>
            </a:r>
            <a:r>
              <a:rPr lang="en-US" dirty="0" smtClean="0"/>
              <a:t> Hub account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Duckietown</a:t>
            </a:r>
            <a:r>
              <a:rPr lang="en-US" dirty="0" smtClean="0"/>
              <a:t> account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Supported platforms: Ubuntu 16, Ubuntu 18, Mac OS X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Docker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Git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Duckietown</a:t>
            </a:r>
            <a:r>
              <a:rPr lang="en-US" dirty="0" smtClean="0"/>
              <a:t> Shell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https://docs.duckietown.org/DT18/AIDO/out/index.html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608162" y="481536"/>
            <a:ext cx="230038" cy="1092739"/>
          </a:xfrm>
          <a:prstGeom prst="rect">
            <a:avLst/>
          </a:prstGeom>
          <a:solidFill>
            <a:srgbClr val="FFC000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46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hu-HU" err="1"/>
              <a:t>Embodied</a:t>
            </a:r>
            <a:r>
              <a:rPr lang="hu-HU"/>
              <a:t> </a:t>
            </a:r>
            <a:r>
              <a:rPr lang="hu-HU" err="1"/>
              <a:t>Challenges</a:t>
            </a:r>
            <a:r>
              <a:rPr lang="hu-HU"/>
              <a:t> </a:t>
            </a:r>
            <a:r>
              <a:rPr lang="hu-HU" err="1"/>
              <a:t>Solution</a:t>
            </a:r>
            <a:r>
              <a:rPr lang="hu-HU"/>
              <a:t> </a:t>
            </a:r>
            <a:r>
              <a:rPr lang="hu-HU" err="1"/>
              <a:t>Baselines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Classical</a:t>
            </a:r>
            <a:r>
              <a:rPr lang="hu-HU" dirty="0"/>
              <a:t> </a:t>
            </a:r>
            <a:r>
              <a:rPr lang="hu-HU" dirty="0" err="1"/>
              <a:t>Duckietown</a:t>
            </a:r>
            <a:r>
              <a:rPr lang="hu-HU" dirty="0"/>
              <a:t> </a:t>
            </a:r>
            <a:r>
              <a:rPr lang="hu-HU" dirty="0" err="1"/>
              <a:t>Baseline</a:t>
            </a:r>
            <a:r>
              <a:rPr lang="hu-HU" dirty="0"/>
              <a:t> (ROS)</a:t>
            </a:r>
          </a:p>
          <a:p>
            <a:pPr fontAlgn="base"/>
            <a:r>
              <a:rPr lang="hu-HU" dirty="0" err="1"/>
              <a:t>Reinforcement</a:t>
            </a:r>
            <a:r>
              <a:rPr lang="hu-HU" dirty="0"/>
              <a:t> </a:t>
            </a:r>
            <a:r>
              <a:rPr lang="hu-HU" dirty="0" err="1"/>
              <a:t>Learning</a:t>
            </a:r>
            <a:r>
              <a:rPr lang="hu-HU" dirty="0"/>
              <a:t> </a:t>
            </a:r>
            <a:r>
              <a:rPr lang="hu-HU" dirty="0" err="1"/>
              <a:t>Baseline</a:t>
            </a:r>
            <a:r>
              <a:rPr lang="hu-HU" dirty="0"/>
              <a:t> (</a:t>
            </a:r>
            <a:r>
              <a:rPr lang="hu-HU" dirty="0" err="1"/>
              <a:t>PyTorch</a:t>
            </a:r>
            <a:r>
              <a:rPr lang="hu-HU" dirty="0"/>
              <a:t>)</a:t>
            </a:r>
          </a:p>
          <a:p>
            <a:r>
              <a:rPr lang="en-US" dirty="0"/>
              <a:t>Imitation Learning from Simulation Baseline (</a:t>
            </a:r>
            <a:r>
              <a:rPr lang="en-US" dirty="0" smtClean="0"/>
              <a:t>tensor</a:t>
            </a:r>
            <a:r>
              <a:rPr lang="hu-HU" dirty="0" smtClean="0"/>
              <a:t>f</a:t>
            </a:r>
            <a:r>
              <a:rPr lang="en-US" dirty="0" smtClean="0"/>
              <a:t>low</a:t>
            </a:r>
            <a:r>
              <a:rPr lang="en-US" dirty="0"/>
              <a:t>)</a:t>
            </a:r>
          </a:p>
          <a:p>
            <a:r>
              <a:rPr lang="en-US" dirty="0"/>
              <a:t>Imitation Learning from Logs Baseline (</a:t>
            </a:r>
            <a:r>
              <a:rPr lang="en-US" dirty="0" err="1"/>
              <a:t>tensorflow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608162" y="481536"/>
            <a:ext cx="230038" cy="1092739"/>
          </a:xfrm>
          <a:prstGeom prst="rect">
            <a:avLst/>
          </a:prstGeom>
          <a:solidFill>
            <a:srgbClr val="FFC000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6666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AI-DO II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fontAlgn="base">
              <a:buNone/>
            </a:pPr>
            <a:r>
              <a:rPr lang="en-US" b="1" dirty="0"/>
              <a:t>Feb 15, </a:t>
            </a:r>
            <a:r>
              <a:rPr lang="en-US" b="1" dirty="0" smtClean="0"/>
              <a:t>2019</a:t>
            </a:r>
            <a:r>
              <a:rPr lang="hu-HU" b="1" dirty="0" smtClean="0"/>
              <a:t> </a:t>
            </a:r>
            <a:r>
              <a:rPr lang="en-US" u="sng" dirty="0" smtClean="0"/>
              <a:t>Local </a:t>
            </a:r>
            <a:r>
              <a:rPr lang="en-US" u="sng" dirty="0"/>
              <a:t>evaluations and training in </a:t>
            </a:r>
            <a:r>
              <a:rPr lang="en-US" u="sng" dirty="0" smtClean="0"/>
              <a:t>simulator</a:t>
            </a:r>
            <a:r>
              <a:rPr lang="hu-HU" i="1" dirty="0"/>
              <a:t>:</a:t>
            </a:r>
            <a:r>
              <a:rPr lang="en-US" i="1" dirty="0" smtClean="0"/>
              <a:t>Get </a:t>
            </a:r>
            <a:r>
              <a:rPr lang="en-US" i="1" dirty="0"/>
              <a:t>started right away and evaluate your algorithms locally</a:t>
            </a:r>
            <a:endParaRPr lang="hu-HU" u="sng" dirty="0" smtClean="0"/>
          </a:p>
          <a:p>
            <a:pPr marL="0" indent="0" fontAlgn="base">
              <a:buNone/>
            </a:pPr>
            <a:r>
              <a:rPr lang="en-US" b="1" dirty="0" smtClean="0"/>
              <a:t>Apr </a:t>
            </a:r>
            <a:r>
              <a:rPr lang="en-US" b="1" dirty="0"/>
              <a:t>1, </a:t>
            </a:r>
            <a:r>
              <a:rPr lang="en-US" b="1" dirty="0" smtClean="0"/>
              <a:t>2019</a:t>
            </a:r>
            <a:r>
              <a:rPr lang="hu-HU" b="1" dirty="0" smtClean="0"/>
              <a:t> </a:t>
            </a:r>
            <a:r>
              <a:rPr lang="en-US" u="sng" dirty="0" smtClean="0"/>
              <a:t>Submissions </a:t>
            </a:r>
            <a:r>
              <a:rPr lang="en-US" u="sng" dirty="0"/>
              <a:t>open</a:t>
            </a:r>
            <a:r>
              <a:rPr lang="en-US" dirty="0" smtClean="0"/>
              <a:t>:</a:t>
            </a:r>
            <a:r>
              <a:rPr lang="hu-HU" dirty="0" smtClean="0"/>
              <a:t> </a:t>
            </a:r>
            <a:r>
              <a:rPr lang="en-US" i="1" dirty="0" smtClean="0"/>
              <a:t>Submit </a:t>
            </a:r>
            <a:r>
              <a:rPr lang="en-US" i="1" dirty="0"/>
              <a:t>your algorithms to our challenges server and see how you place in the standings. </a:t>
            </a:r>
            <a:endParaRPr lang="en-US" dirty="0"/>
          </a:p>
          <a:p>
            <a:pPr marL="0" indent="0" fontAlgn="base">
              <a:buNone/>
            </a:pPr>
            <a:r>
              <a:rPr lang="en-US" b="1" dirty="0"/>
              <a:t>Apr 15, </a:t>
            </a:r>
            <a:r>
              <a:rPr lang="en-US" b="1" dirty="0" smtClean="0"/>
              <a:t>2019</a:t>
            </a:r>
            <a:r>
              <a:rPr lang="hu-HU" b="1" dirty="0" smtClean="0"/>
              <a:t> </a:t>
            </a:r>
            <a:r>
              <a:rPr lang="en-US" u="sng" dirty="0" smtClean="0"/>
              <a:t>Challenge </a:t>
            </a:r>
            <a:r>
              <a:rPr lang="en-US" u="sng" dirty="0"/>
              <a:t>evaluation criteria finalized</a:t>
            </a:r>
            <a:r>
              <a:rPr lang="en-US" dirty="0"/>
              <a:t>: </a:t>
            </a:r>
            <a:r>
              <a:rPr lang="en-US" i="1" dirty="0"/>
              <a:t>Now that we’ve calibrated the rules and evaluation criteria to match the quality of the submissions you can fine tune your approach</a:t>
            </a:r>
            <a:endParaRPr lang="en-US" dirty="0"/>
          </a:p>
          <a:p>
            <a:pPr marL="0" indent="0" fontAlgn="base">
              <a:buNone/>
            </a:pPr>
            <a:r>
              <a:rPr lang="en-US" b="1" dirty="0"/>
              <a:t>May 1, </a:t>
            </a:r>
            <a:r>
              <a:rPr lang="en-US" b="1" dirty="0" smtClean="0"/>
              <a:t>2019</a:t>
            </a:r>
            <a:r>
              <a:rPr lang="en-US" u="sng" dirty="0" smtClean="0"/>
              <a:t>Real </a:t>
            </a:r>
            <a:r>
              <a:rPr lang="en-US" u="sng" dirty="0"/>
              <a:t>Robot Evaluations</a:t>
            </a:r>
            <a:r>
              <a:rPr lang="en-US" dirty="0"/>
              <a:t>: </a:t>
            </a:r>
            <a:r>
              <a:rPr lang="en-US" i="1" dirty="0"/>
              <a:t>For those who do not have access to their own </a:t>
            </a:r>
            <a:r>
              <a:rPr lang="en-US" i="1" dirty="0" err="1"/>
              <a:t>Duckiebot</a:t>
            </a:r>
            <a:r>
              <a:rPr lang="en-US" i="1" dirty="0"/>
              <a:t> and </a:t>
            </a:r>
            <a:r>
              <a:rPr lang="en-US" i="1" dirty="0" err="1"/>
              <a:t>Duckietown</a:t>
            </a:r>
            <a:r>
              <a:rPr lang="en-US" i="1" dirty="0"/>
              <a:t>, we hope to provide opportunities for testing of algorithms through online submission and remote running on </a:t>
            </a:r>
            <a:r>
              <a:rPr lang="en-US" i="1" dirty="0" err="1"/>
              <a:t>Duckietown</a:t>
            </a:r>
            <a:r>
              <a:rPr lang="en-US" i="1" dirty="0"/>
              <a:t> “</a:t>
            </a:r>
            <a:r>
              <a:rPr lang="en-US" i="1" dirty="0" err="1"/>
              <a:t>robotariums</a:t>
            </a:r>
            <a:r>
              <a:rPr lang="en-US" i="1" dirty="0"/>
              <a:t>” in Zurich, Chicago, or Montreal. </a:t>
            </a:r>
            <a:endParaRPr lang="en-US" dirty="0"/>
          </a:p>
          <a:p>
            <a:pPr marL="0" indent="0" fontAlgn="base">
              <a:buNone/>
            </a:pPr>
            <a:r>
              <a:rPr lang="en-US" i="1" dirty="0"/>
              <a:t>*Note: The success of this process is </a:t>
            </a:r>
            <a:r>
              <a:rPr lang="en-US" i="1" dirty="0" err="1"/>
              <a:t>dependant</a:t>
            </a:r>
            <a:r>
              <a:rPr lang="en-US" i="1" dirty="0"/>
              <a:t> on the number or competitors and availability of </a:t>
            </a:r>
            <a:r>
              <a:rPr lang="en-US" i="1" dirty="0" err="1"/>
              <a:t>robotarium</a:t>
            </a:r>
            <a:r>
              <a:rPr lang="en-US" i="1" dirty="0"/>
              <a:t> volunteers. We thank you for your understanding.</a:t>
            </a:r>
            <a:endParaRPr lang="en-US" dirty="0"/>
          </a:p>
          <a:p>
            <a:pPr marL="0" indent="0" fontAlgn="base">
              <a:buNone/>
            </a:pPr>
            <a:r>
              <a:rPr lang="en-US" b="1" dirty="0"/>
              <a:t>May 20-22, </a:t>
            </a:r>
            <a:r>
              <a:rPr lang="en-US" b="1" dirty="0" smtClean="0"/>
              <a:t>2019</a:t>
            </a:r>
            <a:r>
              <a:rPr lang="hu-HU" b="1" dirty="0" smtClean="0"/>
              <a:t> </a:t>
            </a:r>
            <a:r>
              <a:rPr lang="en-US" u="sng" dirty="0" smtClean="0"/>
              <a:t>Final </a:t>
            </a:r>
            <a:r>
              <a:rPr lang="en-US" u="sng" dirty="0"/>
              <a:t>testing opportunity in our demo </a:t>
            </a:r>
            <a:r>
              <a:rPr lang="en-US" u="sng" dirty="0" err="1"/>
              <a:t>Duckietown</a:t>
            </a:r>
            <a:r>
              <a:rPr lang="en-US" u="sng" dirty="0"/>
              <a:t> at ICRA</a:t>
            </a:r>
            <a:r>
              <a:rPr lang="en-US" dirty="0"/>
              <a:t>: </a:t>
            </a:r>
            <a:r>
              <a:rPr lang="en-US" i="1" dirty="0"/>
              <a:t>Test your submission on a </a:t>
            </a:r>
            <a:r>
              <a:rPr lang="en-US" i="1" dirty="0" err="1"/>
              <a:t>Duckiebot</a:t>
            </a:r>
            <a:r>
              <a:rPr lang="en-US" i="1" dirty="0"/>
              <a:t> ahead of the live competition</a:t>
            </a:r>
            <a:endParaRPr lang="en-US" dirty="0"/>
          </a:p>
          <a:p>
            <a:pPr marL="0" indent="0" fontAlgn="base">
              <a:buNone/>
            </a:pPr>
            <a:r>
              <a:rPr lang="en-US" b="1" dirty="0"/>
              <a:t>May 22, 2019 (</a:t>
            </a:r>
            <a:r>
              <a:rPr lang="en-US" b="1" dirty="0" smtClean="0"/>
              <a:t>afternoon)</a:t>
            </a:r>
            <a:r>
              <a:rPr lang="hu-HU" b="1" dirty="0" smtClean="0"/>
              <a:t> </a:t>
            </a:r>
            <a:r>
              <a:rPr lang="en-US" u="sng" dirty="0" smtClean="0"/>
              <a:t>Live </a:t>
            </a:r>
            <a:r>
              <a:rPr lang="en-US" u="sng" dirty="0"/>
              <a:t>competition at ICRA</a:t>
            </a:r>
            <a:r>
              <a:rPr lang="en-US" dirty="0"/>
              <a:t>: </a:t>
            </a:r>
            <a:r>
              <a:rPr lang="en-US" i="1" dirty="0"/>
              <a:t>Come one come all to watch the final runs of the top ranking competitors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608162" y="481536"/>
            <a:ext cx="230038" cy="1092739"/>
          </a:xfrm>
          <a:prstGeom prst="rect">
            <a:avLst/>
          </a:prstGeom>
          <a:solidFill>
            <a:srgbClr val="FFC000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5681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Plans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next</a:t>
            </a:r>
            <a:r>
              <a:rPr lang="hu-HU" dirty="0" smtClean="0"/>
              <a:t> </a:t>
            </a:r>
            <a:r>
              <a:rPr lang="hu-HU" dirty="0" err="1" smtClean="0"/>
              <a:t>two</a:t>
            </a:r>
            <a:r>
              <a:rPr lang="hu-HU" dirty="0" smtClean="0"/>
              <a:t> </a:t>
            </a:r>
            <a:r>
              <a:rPr lang="hu-HU" dirty="0" err="1" smtClean="0"/>
              <a:t>weeks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Exploring</a:t>
            </a:r>
            <a:r>
              <a:rPr lang="hu-HU" dirty="0" smtClean="0"/>
              <a:t> </a:t>
            </a:r>
            <a:r>
              <a:rPr lang="hu-HU" dirty="0" err="1"/>
              <a:t>past</a:t>
            </a:r>
            <a:r>
              <a:rPr lang="hu-HU" dirty="0"/>
              <a:t> </a:t>
            </a:r>
            <a:r>
              <a:rPr lang="hu-HU" dirty="0" err="1" smtClean="0"/>
              <a:t>solutions</a:t>
            </a:r>
            <a:endParaRPr lang="hu-HU" dirty="0" smtClean="0"/>
          </a:p>
          <a:p>
            <a:r>
              <a:rPr lang="hu-HU" dirty="0" err="1" smtClean="0"/>
              <a:t>Review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e</a:t>
            </a:r>
            <a:r>
              <a:rPr lang="en-US" dirty="0" err="1" smtClean="0"/>
              <a:t>ducational</a:t>
            </a:r>
            <a:r>
              <a:rPr lang="en-US" dirty="0" smtClean="0"/>
              <a:t> resources</a:t>
            </a:r>
            <a:endParaRPr lang="hu-HU" dirty="0" smtClean="0"/>
          </a:p>
        </p:txBody>
      </p:sp>
      <p:sp>
        <p:nvSpPr>
          <p:cNvPr id="4" name="Téglalap 3"/>
          <p:cNvSpPr/>
          <p:nvPr/>
        </p:nvSpPr>
        <p:spPr>
          <a:xfrm>
            <a:off x="608162" y="481536"/>
            <a:ext cx="230038" cy="1092739"/>
          </a:xfrm>
          <a:prstGeom prst="rect">
            <a:avLst/>
          </a:prstGeom>
          <a:solidFill>
            <a:srgbClr val="FFC000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107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248</TotalTime>
  <Words>260</Words>
  <Application>Microsoft Office PowerPoint</Application>
  <PresentationFormat>Szélesvásznú</PresentationFormat>
  <Paragraphs>50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Office-téma</vt:lpstr>
      <vt:lpstr>Summary about Duckietown</vt:lpstr>
      <vt:lpstr>How did it start?</vt:lpstr>
      <vt:lpstr>Duckiebot</vt:lpstr>
      <vt:lpstr>Competitions</vt:lpstr>
      <vt:lpstr>Challenges</vt:lpstr>
      <vt:lpstr>How can one participate?</vt:lpstr>
      <vt:lpstr>Embodied Challenges Solution Baselines</vt:lpstr>
      <vt:lpstr>AI-DO II</vt:lpstr>
      <vt:lpstr>Plans for the next two weeks</vt:lpstr>
      <vt:lpstr>Sources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about Duckietown</dc:title>
  <dc:creator>Windows-felhasználó</dc:creator>
  <cp:lastModifiedBy>Windows-felhasználó</cp:lastModifiedBy>
  <cp:revision>18</cp:revision>
  <dcterms:created xsi:type="dcterms:W3CDTF">2019-02-25T15:15:19Z</dcterms:created>
  <dcterms:modified xsi:type="dcterms:W3CDTF">2019-02-26T00:50:59Z</dcterms:modified>
</cp:coreProperties>
</file>