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9" r:id="rId3"/>
    <p:sldId id="284" r:id="rId4"/>
    <p:sldId id="296" r:id="rId5"/>
    <p:sldId id="261" r:id="rId6"/>
    <p:sldId id="263" r:id="rId7"/>
    <p:sldId id="298" r:id="rId8"/>
    <p:sldId id="299" r:id="rId9"/>
    <p:sldId id="301" r:id="rId10"/>
    <p:sldId id="260" r:id="rId11"/>
    <p:sldId id="262" r:id="rId12"/>
    <p:sldId id="273" r:id="rId13"/>
    <p:sldId id="267" r:id="rId14"/>
    <p:sldId id="304" r:id="rId15"/>
    <p:sldId id="297" r:id="rId16"/>
    <p:sldId id="305" r:id="rId17"/>
    <p:sldId id="306" r:id="rId18"/>
    <p:sldId id="274" r:id="rId19"/>
    <p:sldId id="307" r:id="rId20"/>
    <p:sldId id="309" r:id="rId21"/>
    <p:sldId id="311" r:id="rId22"/>
    <p:sldId id="275" r:id="rId23"/>
    <p:sldId id="31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 Epoch </a:t>
            </a:r>
            <a:r>
              <a:rPr lang="hu-HU" noProof="0" dirty="0"/>
              <a:t>metszés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[Book1]Sheet1!$E$15</c:f>
              <c:strCache>
                <c:ptCount val="1"/>
                <c:pt idx="0">
                  <c:v>Baseline modell MAE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[Book1]Sheet1!$D$16:$D$18</c:f>
              <c:numCache>
                <c:formatCode>General</c:formatCode>
                <c:ptCount val="3"/>
              </c:numCache>
            </c:numRef>
          </c:cat>
          <c:val>
            <c:numRef>
              <c:f>[Book1]Sheet1!$E$16:$E$18</c:f>
              <c:numCache>
                <c:formatCode>General</c:formatCode>
                <c:ptCount val="3"/>
                <c:pt idx="0">
                  <c:v>3.49533891677856</c:v>
                </c:pt>
                <c:pt idx="1">
                  <c:v>3.6950192451477002</c:v>
                </c:pt>
                <c:pt idx="2">
                  <c:v>3.6666684150695801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A-45CE-9272-9C800FC08BD0}"/>
            </c:ext>
          </c:extLst>
        </c:ser>
        <c:ser>
          <c:idx val="1"/>
          <c:order val="1"/>
          <c:tx>
            <c:strRef>
              <c:f>[Book1]Sheet1!$F$15</c:f>
              <c:strCache>
                <c:ptCount val="1"/>
                <c:pt idx="0">
                  <c:v>Pruned modell 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[Book1]Sheet1!$D$16:$D$18</c:f>
              <c:numCache>
                <c:formatCode>General</c:formatCode>
                <c:ptCount val="3"/>
              </c:numCache>
            </c:numRef>
          </c:cat>
          <c:val>
            <c:numRef>
              <c:f>[Book1]Sheet1!$F$16:$F$18</c:f>
              <c:numCache>
                <c:formatCode>General</c:formatCode>
                <c:ptCount val="3"/>
                <c:pt idx="0">
                  <c:v>3.64318394660949</c:v>
                </c:pt>
                <c:pt idx="1">
                  <c:v>3.67395591735839</c:v>
                </c:pt>
                <c:pt idx="2">
                  <c:v>3.6655859947204501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6A-45CE-9272-9C800FC08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2708984"/>
        <c:axId val="1022706688"/>
      </c:barChart>
      <c:catAx>
        <c:axId val="102270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22706688"/>
        <c:crosses val="autoZero"/>
        <c:auto val="1"/>
        <c:lblAlgn val="ctr"/>
        <c:lblOffset val="100"/>
        <c:noMultiLvlLbl val="0"/>
      </c:catAx>
      <c:valAx>
        <c:axId val="102270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2270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 Epoch</a:t>
            </a:r>
            <a:r>
              <a:rPr lang="en-US" baseline="0" dirty="0"/>
              <a:t> </a:t>
            </a:r>
            <a:r>
              <a:rPr lang="hu-HU" baseline="0" noProof="0" dirty="0"/>
              <a:t>metszés</a:t>
            </a:r>
            <a:endParaRPr lang="hu-HU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[Book1]Sheet1!$E$23</c:f>
              <c:strCache>
                <c:ptCount val="1"/>
                <c:pt idx="0">
                  <c:v>Baseline modell MAE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[Book1]Sheet1!$D$24:$D$26</c:f>
              <c:numCache>
                <c:formatCode>General</c:formatCode>
                <c:ptCount val="3"/>
              </c:numCache>
            </c:numRef>
          </c:cat>
          <c:val>
            <c:numRef>
              <c:f>[Book1]Sheet1!$E$24:$E$26</c:f>
              <c:numCache>
                <c:formatCode>General</c:formatCode>
                <c:ptCount val="3"/>
                <c:pt idx="0">
                  <c:v>3.3839049339294398</c:v>
                </c:pt>
                <c:pt idx="1">
                  <c:v>3.5036242008209202</c:v>
                </c:pt>
                <c:pt idx="2">
                  <c:v>3.5036242008209202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8-46E5-847E-34C3B485831C}"/>
            </c:ext>
          </c:extLst>
        </c:ser>
        <c:ser>
          <c:idx val="1"/>
          <c:order val="1"/>
          <c:tx>
            <c:strRef>
              <c:f>[Book1]Sheet1!$F$23</c:f>
              <c:strCache>
                <c:ptCount val="1"/>
                <c:pt idx="0">
                  <c:v>Pruned modell 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[Book1]Sheet1!$D$24:$D$26</c:f>
              <c:numCache>
                <c:formatCode>General</c:formatCode>
                <c:ptCount val="3"/>
              </c:numCache>
            </c:numRef>
          </c:cat>
          <c:val>
            <c:numRef>
              <c:f>[Book1]Sheet1!$F$24:$F$26</c:f>
              <c:numCache>
                <c:formatCode>General</c:formatCode>
                <c:ptCount val="3"/>
                <c:pt idx="0">
                  <c:v>3.2778184413909899</c:v>
                </c:pt>
                <c:pt idx="1">
                  <c:v>5.3585276603698704</c:v>
                </c:pt>
                <c:pt idx="2">
                  <c:v>3.6340973377227699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18-46E5-847E-34C3B4858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937992"/>
        <c:axId val="355931760"/>
      </c:barChart>
      <c:catAx>
        <c:axId val="35593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5931760"/>
        <c:crosses val="autoZero"/>
        <c:auto val="1"/>
        <c:lblAlgn val="ctr"/>
        <c:lblOffset val="100"/>
        <c:noMultiLvlLbl val="0"/>
      </c:catAx>
      <c:valAx>
        <c:axId val="35593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5937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8 epoch </a:t>
            </a:r>
            <a:r>
              <a:rPr lang="hu-HU" noProof="0" dirty="0"/>
              <a:t>metszés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[Book1]Sheet1!$D$39</c:f>
              <c:strCache>
                <c:ptCount val="1"/>
                <c:pt idx="0">
                  <c:v>Baseline modell MAE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[Book1]Sheet1!$C$40:$C$42</c:f>
              <c:numCache>
                <c:formatCode>General</c:formatCode>
                <c:ptCount val="3"/>
              </c:numCache>
            </c:numRef>
          </c:cat>
          <c:val>
            <c:numRef>
              <c:f>[Book1]Sheet1!$D$40:$D$42</c:f>
              <c:numCache>
                <c:formatCode>General</c:formatCode>
                <c:ptCount val="3"/>
                <c:pt idx="0">
                  <c:v>3.6481285095214799</c:v>
                </c:pt>
                <c:pt idx="1">
                  <c:v>3.7052798271179199</c:v>
                </c:pt>
                <c:pt idx="2">
                  <c:v>3.8007121086120601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D-4BE5-937F-A4993A357F2F}"/>
            </c:ext>
          </c:extLst>
        </c:ser>
        <c:ser>
          <c:idx val="1"/>
          <c:order val="1"/>
          <c:tx>
            <c:strRef>
              <c:f>[Book1]Sheet1!$E$39</c:f>
              <c:strCache>
                <c:ptCount val="1"/>
                <c:pt idx="0">
                  <c:v>Pruned modell 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[Book1]Sheet1!$C$40:$C$42</c:f>
              <c:numCache>
                <c:formatCode>General</c:formatCode>
                <c:ptCount val="3"/>
              </c:numCache>
            </c:numRef>
          </c:cat>
          <c:val>
            <c:numRef>
              <c:f>[Book1]Sheet1!$E$40:$E$42</c:f>
              <c:numCache>
                <c:formatCode>General</c:formatCode>
                <c:ptCount val="3"/>
                <c:pt idx="0">
                  <c:v>3.6767160892486501</c:v>
                </c:pt>
                <c:pt idx="1">
                  <c:v>3.7090964317321702</c:v>
                </c:pt>
                <c:pt idx="2">
                  <c:v>3.7642366886138898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D-4BE5-937F-A4993A357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7236728"/>
        <c:axId val="1027244272"/>
      </c:barChart>
      <c:catAx>
        <c:axId val="102723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27244272"/>
        <c:crosses val="autoZero"/>
        <c:auto val="1"/>
        <c:lblAlgn val="ctr"/>
        <c:lblOffset val="100"/>
        <c:noMultiLvlLbl val="0"/>
      </c:catAx>
      <c:valAx>
        <c:axId val="102724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2723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BERT</a:t>
            </a:r>
            <a:r>
              <a:rPr lang="en-US" baseline="0" dirty="0"/>
              <a:t> </a:t>
            </a:r>
            <a:r>
              <a:rPr lang="hu-HU" baseline="0" noProof="0" dirty="0"/>
              <a:t>modellek</a:t>
            </a:r>
            <a:endParaRPr lang="hu-HU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[Book1]Sheet1!$B$1:$E$1</c:f>
              <c:strCache>
                <c:ptCount val="4"/>
                <c:pt idx="0">
                  <c:v>bert-large</c:v>
                </c:pt>
                <c:pt idx="1">
                  <c:v>distil-bert</c:v>
                </c:pt>
                <c:pt idx="2">
                  <c:v>bert-prun-v1</c:v>
                </c:pt>
                <c:pt idx="3">
                  <c:v>bert-prun-v2</c:v>
                </c:pt>
              </c:strCache>
            </c:strRef>
          </c:cat>
          <c:val>
            <c:numRef>
              <c:f>[Book1]Sheet1!$B$2:$E$2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1-4B13-863A-6D8F48AA4A86}"/>
            </c:ext>
          </c:extLst>
        </c:ser>
        <c:ser>
          <c:idx val="1"/>
          <c:order val="1"/>
          <c:tx>
            <c:strRef>
              <c:f>[Book1]Sheet1!$A$3</c:f>
              <c:strCache>
                <c:ptCount val="1"/>
                <c:pt idx="0">
                  <c:v>1.kérdés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[Book1]Sheet1!$B$1:$E$1</c:f>
              <c:strCache>
                <c:ptCount val="4"/>
                <c:pt idx="0">
                  <c:v>bert-large</c:v>
                </c:pt>
                <c:pt idx="1">
                  <c:v>distil-bert</c:v>
                </c:pt>
                <c:pt idx="2">
                  <c:v>bert-prun-v1</c:v>
                </c:pt>
                <c:pt idx="3">
                  <c:v>bert-prun-v2</c:v>
                </c:pt>
              </c:strCache>
            </c:strRef>
          </c:cat>
          <c:val>
            <c:numRef>
              <c:f>[Book1]Sheet1!$B$3:$E$3</c:f>
              <c:numCache>
                <c:formatCode>General</c:formatCode>
                <c:ptCount val="4"/>
                <c:pt idx="0">
                  <c:v>0.71599999999999997</c:v>
                </c:pt>
                <c:pt idx="1">
                  <c:v>0.98199999999999998</c:v>
                </c:pt>
                <c:pt idx="2">
                  <c:v>0.95699999999999996</c:v>
                </c:pt>
                <c:pt idx="3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F1-4B13-863A-6D8F48AA4A86}"/>
            </c:ext>
          </c:extLst>
        </c:ser>
        <c:ser>
          <c:idx val="2"/>
          <c:order val="2"/>
          <c:tx>
            <c:strRef>
              <c:f>[Book1]Sheet1!$A$4</c:f>
              <c:strCache>
                <c:ptCount val="1"/>
                <c:pt idx="0">
                  <c:v>2.kérdés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[Book1]Sheet1!$B$1:$E$1</c:f>
              <c:strCache>
                <c:ptCount val="4"/>
                <c:pt idx="0">
                  <c:v>bert-large</c:v>
                </c:pt>
                <c:pt idx="1">
                  <c:v>distil-bert</c:v>
                </c:pt>
                <c:pt idx="2">
                  <c:v>bert-prun-v1</c:v>
                </c:pt>
                <c:pt idx="3">
                  <c:v>bert-prun-v2</c:v>
                </c:pt>
              </c:strCache>
            </c:strRef>
          </c:cat>
          <c:val>
            <c:numRef>
              <c:f>[Book1]Sheet1!$B$4:$E$4</c:f>
              <c:numCache>
                <c:formatCode>General</c:formatCode>
                <c:ptCount val="4"/>
                <c:pt idx="0">
                  <c:v>0.191</c:v>
                </c:pt>
                <c:pt idx="1">
                  <c:v>0.68899999999999995</c:v>
                </c:pt>
                <c:pt idx="2">
                  <c:v>0.67800000000000005</c:v>
                </c:pt>
                <c:pt idx="3">
                  <c:v>0.39100000000000001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F1-4B13-863A-6D8F48AA4A86}"/>
            </c:ext>
          </c:extLst>
        </c:ser>
        <c:ser>
          <c:idx val="3"/>
          <c:order val="3"/>
          <c:tx>
            <c:strRef>
              <c:f>[Book1]Sheet1!$A$5</c:f>
              <c:strCache>
                <c:ptCount val="1"/>
                <c:pt idx="0">
                  <c:v>3.kérdés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[Book1]Sheet1!$B$1:$E$1</c:f>
              <c:strCache>
                <c:ptCount val="4"/>
                <c:pt idx="0">
                  <c:v>bert-large</c:v>
                </c:pt>
                <c:pt idx="1">
                  <c:v>distil-bert</c:v>
                </c:pt>
                <c:pt idx="2">
                  <c:v>bert-prun-v1</c:v>
                </c:pt>
                <c:pt idx="3">
                  <c:v>bert-prun-v2</c:v>
                </c:pt>
              </c:strCache>
            </c:strRef>
          </c:cat>
          <c:val>
            <c:numRef>
              <c:f>[Book1]Sheet1!$B$5:$E$5</c:f>
              <c:numCache>
                <c:formatCode>General</c:formatCode>
                <c:ptCount val="4"/>
                <c:pt idx="0">
                  <c:v>5.6000000000000001E-2</c:v>
                </c:pt>
                <c:pt idx="1">
                  <c:v>4.8000000000000001E-2</c:v>
                </c:pt>
                <c:pt idx="2">
                  <c:v>0.109</c:v>
                </c:pt>
                <c:pt idx="3">
                  <c:v>0.20499999999999999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F1-4B13-863A-6D8F48AA4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290888"/>
        <c:axId val="350296792"/>
      </c:barChart>
      <c:catAx>
        <c:axId val="35029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0296792"/>
        <c:crosses val="autoZero"/>
        <c:auto val="1"/>
        <c:lblAlgn val="ctr"/>
        <c:lblOffset val="100"/>
        <c:noMultiLvlLbl val="0"/>
      </c:catAx>
      <c:valAx>
        <c:axId val="350296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02908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096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85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79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060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0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23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27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33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09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53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6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3200" dirty="0"/>
              <a:t>Mesterséges</a:t>
            </a:r>
            <a:r>
              <a:rPr lang="en-US" sz="3200" dirty="0"/>
              <a:t> </a:t>
            </a:r>
            <a:r>
              <a:rPr lang="hu-HU" sz="3200" dirty="0"/>
              <a:t>Intelligencia</a:t>
            </a:r>
            <a:r>
              <a:rPr lang="en-US" sz="3200" dirty="0"/>
              <a:t> </a:t>
            </a:r>
            <a:r>
              <a:rPr lang="hu-HU" sz="3200" dirty="0"/>
              <a:t>Alapú</a:t>
            </a:r>
            <a:r>
              <a:rPr lang="en-US" sz="3200" dirty="0"/>
              <a:t> </a:t>
            </a:r>
            <a:r>
              <a:rPr lang="hu-HU" sz="3200" dirty="0"/>
              <a:t>Oktatás</a:t>
            </a:r>
            <a:r>
              <a:rPr lang="en-US" sz="3200" dirty="0"/>
              <a:t> </a:t>
            </a:r>
            <a:r>
              <a:rPr lang="hu-HU" sz="3200" dirty="0"/>
              <a:t>Támogató</a:t>
            </a:r>
            <a:r>
              <a:rPr lang="en-US" sz="3200" dirty="0"/>
              <a:t> </a:t>
            </a:r>
            <a:r>
              <a:rPr lang="hu-HU" sz="3200" dirty="0"/>
              <a:t>Modulok</a:t>
            </a:r>
            <a:r>
              <a:rPr lang="en-US" sz="3200" dirty="0"/>
              <a:t> </a:t>
            </a:r>
            <a:r>
              <a:rPr lang="hu-HU" sz="3200" dirty="0"/>
              <a:t>Tervezése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F42A45F-29E2-4C7F-B9EF-C04CB22A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382" y="3955891"/>
            <a:ext cx="5832600" cy="784800"/>
          </a:xfrm>
        </p:spPr>
        <p:txBody>
          <a:bodyPr/>
          <a:lstStyle/>
          <a:p>
            <a:r>
              <a:rPr lang="hu-HU" dirty="0"/>
              <a:t>Tervezés</a:t>
            </a:r>
            <a:r>
              <a:rPr lang="en-US" dirty="0"/>
              <a:t> </a:t>
            </a:r>
            <a:r>
              <a:rPr lang="hu-HU" dirty="0"/>
              <a:t>vezető</a:t>
            </a:r>
            <a:r>
              <a:rPr lang="en-US" dirty="0"/>
              <a:t>: Dr. Kovács László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31935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We need the ability to not only have high-performance models, but also </a:t>
            </a:r>
            <a:r>
              <a:rPr lang="en" sz="3200" b="1" dirty="0">
                <a:solidFill>
                  <a:schemeClr val="accent1"/>
                </a:solidFill>
              </a:rPr>
              <a:t>to understands</a:t>
            </a:r>
            <a:r>
              <a:rPr lang="en" sz="3200" dirty="0"/>
              <a:t> when we cannot trust those models.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- Alexander Amini</a:t>
            </a:r>
            <a:endParaRPr sz="32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Ritka neurális hálózat</a:t>
            </a:r>
            <a:endParaRPr sz="32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hu-HU" sz="2000" dirty="0"/>
              <a:t>Feltétlenül szükséges, hogy egy réteg minden csomópontja a következő réteg minden csomópontjához kapcsolódjon? </a:t>
            </a:r>
            <a:endParaRPr sz="2000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ECCEC-4600-459B-8B37-135F9F17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27" y="1313225"/>
            <a:ext cx="1039181" cy="1039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86 milliárd</a:t>
            </a:r>
            <a:endParaRPr sz="48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Emberi agy neuronjainak száma</a:t>
            </a:r>
            <a:endParaRPr sz="1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10%</a:t>
            </a:r>
            <a:endParaRPr sz="4800" dirty="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dirty="0"/>
              <a:t>Aktív</a:t>
            </a:r>
            <a:r>
              <a:rPr lang="en-US" sz="1800" dirty="0"/>
              <a:t> </a:t>
            </a:r>
            <a:r>
              <a:rPr lang="hu-HU" sz="1800" dirty="0"/>
              <a:t>neuronok</a:t>
            </a:r>
            <a:r>
              <a:rPr lang="en-US" sz="1800" dirty="0"/>
              <a:t> </a:t>
            </a:r>
            <a:r>
              <a:rPr lang="hu-HU" sz="1800" dirty="0"/>
              <a:t>száma</a:t>
            </a:r>
            <a:r>
              <a:rPr lang="en-US" sz="1800" dirty="0"/>
              <a:t> </a:t>
            </a:r>
            <a:r>
              <a:rPr lang="hu-HU" sz="1800" dirty="0"/>
              <a:t>adott</a:t>
            </a:r>
            <a:r>
              <a:rPr lang="en-US" sz="1800" dirty="0"/>
              <a:t> </a:t>
            </a:r>
            <a:r>
              <a:rPr lang="hu-HU" sz="1800" dirty="0"/>
              <a:t>időben</a:t>
            </a:r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100 billió</a:t>
            </a:r>
            <a:endParaRPr sz="4800"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Szinapszisok száma</a:t>
            </a:r>
            <a:endParaRPr sz="18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Metszési</a:t>
            </a:r>
            <a:r>
              <a:rPr lang="en-US" dirty="0"/>
              <a:t> </a:t>
            </a:r>
            <a:r>
              <a:rPr lang="hu-HU" dirty="0"/>
              <a:t>eredmények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610DC2D-A405-4B09-AE01-A289DCFF9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563724"/>
              </p:ext>
            </p:extLst>
          </p:nvPr>
        </p:nvGraphicFramePr>
        <p:xfrm>
          <a:off x="3173259" y="1748408"/>
          <a:ext cx="2926315" cy="179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F45153-6140-40B4-A37C-115E629A6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431976"/>
              </p:ext>
            </p:extLst>
          </p:nvPr>
        </p:nvGraphicFramePr>
        <p:xfrm>
          <a:off x="128833" y="1748408"/>
          <a:ext cx="2987040" cy="179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20490F4-BAF4-4AC7-BDDA-051697B04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661927"/>
              </p:ext>
            </p:extLst>
          </p:nvPr>
        </p:nvGraphicFramePr>
        <p:xfrm>
          <a:off x="6099574" y="1748408"/>
          <a:ext cx="2987040" cy="179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4E2C-2969-4055-8380-1DB46DDF5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04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Extraktív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Sumy könyvtár: LexRank, Luhn, KL-Sum.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1504 -&gt; 149 </a:t>
            </a:r>
          </a:p>
          <a:p>
            <a:pPr marL="0" lvl="0" indent="0">
              <a:buNone/>
            </a:pPr>
            <a:r>
              <a:rPr lang="en-US" sz="1400" dirty="0"/>
              <a:t>“Without an operating system, a computer is useless. Your computer's operating system (OS) manages all of the software and hardware on the computer.”</a:t>
            </a:r>
            <a:endParaRPr sz="1400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Tananyag összegzés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Absztraktív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Hugging face transformátor könyvtár: T5, Bert, GPT-2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1504 -&gt; 341</a:t>
            </a:r>
          </a:p>
          <a:p>
            <a:pPr marL="0" indent="0">
              <a:buNone/>
            </a:pPr>
            <a:r>
              <a:rPr lang="hu-HU" sz="1400" i="1" dirty="0"/>
              <a:t>„In </a:t>
            </a:r>
            <a:r>
              <a:rPr lang="hu-HU" sz="1400" i="1" dirty="0" err="1"/>
              <a:t>summary</a:t>
            </a:r>
            <a:r>
              <a:rPr lang="hu-HU" sz="1400" i="1" dirty="0"/>
              <a:t>, </a:t>
            </a:r>
            <a:r>
              <a:rPr lang="hu-HU" sz="1400" i="1" dirty="0" err="1"/>
              <a:t>operating</a:t>
            </a:r>
            <a:r>
              <a:rPr lang="hu-HU" sz="1400" i="1" dirty="0"/>
              <a:t> </a:t>
            </a:r>
            <a:r>
              <a:rPr lang="hu-HU" sz="1400" i="1" dirty="0" err="1"/>
              <a:t>systems</a:t>
            </a:r>
            <a:r>
              <a:rPr lang="hu-HU" sz="1400" i="1" dirty="0"/>
              <a:t> </a:t>
            </a:r>
            <a:r>
              <a:rPr lang="hu-HU" sz="1400" i="1" dirty="0" err="1"/>
              <a:t>are</a:t>
            </a:r>
            <a:r>
              <a:rPr lang="hu-HU" sz="1400" i="1" dirty="0"/>
              <a:t> </a:t>
            </a:r>
            <a:r>
              <a:rPr lang="hu-HU" sz="1400" i="1" dirty="0" err="1"/>
              <a:t>programs</a:t>
            </a:r>
            <a:r>
              <a:rPr lang="hu-HU" sz="1400" i="1" dirty="0"/>
              <a:t> </a:t>
            </a:r>
            <a:r>
              <a:rPr lang="hu-HU" sz="1400" i="1" dirty="0" err="1"/>
              <a:t>that</a:t>
            </a:r>
            <a:r>
              <a:rPr lang="hu-HU" sz="1400" i="1" dirty="0"/>
              <a:t> </a:t>
            </a:r>
            <a:r>
              <a:rPr lang="hu-HU" sz="1400" i="1" dirty="0" err="1"/>
              <a:t>run</a:t>
            </a:r>
            <a:r>
              <a:rPr lang="hu-HU" sz="1400" i="1" dirty="0"/>
              <a:t> </a:t>
            </a:r>
            <a:r>
              <a:rPr lang="hu-HU" sz="1400" i="1" dirty="0" err="1"/>
              <a:t>on</a:t>
            </a:r>
            <a:r>
              <a:rPr lang="hu-HU" sz="1400" i="1" dirty="0"/>
              <a:t> </a:t>
            </a:r>
            <a:r>
              <a:rPr lang="hu-HU" sz="1400" i="1" dirty="0" err="1"/>
              <a:t>your</a:t>
            </a:r>
            <a:r>
              <a:rPr lang="hu-HU" sz="1400" i="1" dirty="0"/>
              <a:t> computer, and </a:t>
            </a:r>
            <a:r>
              <a:rPr lang="hu-HU" sz="1400" i="1" dirty="0" err="1"/>
              <a:t>they</a:t>
            </a:r>
            <a:r>
              <a:rPr lang="hu-HU" sz="1400" i="1" dirty="0"/>
              <a:t> </a:t>
            </a:r>
            <a:r>
              <a:rPr lang="hu-HU" sz="1400" i="1" dirty="0" err="1"/>
              <a:t>manage</a:t>
            </a:r>
            <a:r>
              <a:rPr lang="hu-HU" sz="1400" i="1" dirty="0"/>
              <a:t> </a:t>
            </a:r>
            <a:r>
              <a:rPr lang="hu-HU" sz="1400" i="1" dirty="0" err="1"/>
              <a:t>the</a:t>
            </a:r>
            <a:r>
              <a:rPr lang="hu-HU" sz="1400" i="1" dirty="0"/>
              <a:t> hardware </a:t>
            </a:r>
            <a:r>
              <a:rPr lang="hu-HU" sz="1400" i="1" dirty="0" err="1"/>
              <a:t>that</a:t>
            </a:r>
            <a:r>
              <a:rPr lang="hu-HU" sz="1400" i="1" dirty="0"/>
              <a:t> </a:t>
            </a:r>
            <a:r>
              <a:rPr lang="hu-HU" sz="1400" i="1" dirty="0" err="1"/>
              <a:t>makes</a:t>
            </a:r>
            <a:r>
              <a:rPr lang="hu-HU" sz="1400" i="1" dirty="0"/>
              <a:t> </a:t>
            </a:r>
            <a:r>
              <a:rPr lang="hu-HU" sz="1400" i="1" dirty="0" err="1"/>
              <a:t>up</a:t>
            </a:r>
            <a:r>
              <a:rPr lang="hu-HU" sz="1400" i="1" dirty="0"/>
              <a:t> </a:t>
            </a:r>
            <a:r>
              <a:rPr lang="hu-HU" sz="1400" i="1" dirty="0" err="1"/>
              <a:t>your</a:t>
            </a:r>
            <a:r>
              <a:rPr lang="hu-HU" sz="1400" i="1" dirty="0"/>
              <a:t> computer, like </a:t>
            </a:r>
            <a:r>
              <a:rPr lang="hu-HU" sz="1400" i="1" dirty="0" err="1"/>
              <a:t>the</a:t>
            </a:r>
            <a:r>
              <a:rPr lang="hu-HU" sz="1400" i="1" dirty="0"/>
              <a:t> CPU, </a:t>
            </a:r>
            <a:r>
              <a:rPr lang="hu-HU" sz="1400" i="1" dirty="0" err="1"/>
              <a:t>memory</a:t>
            </a:r>
            <a:r>
              <a:rPr lang="hu-HU" sz="1400" i="1" dirty="0"/>
              <a:t>, </a:t>
            </a:r>
            <a:r>
              <a:rPr lang="hu-HU" sz="1400" i="1" dirty="0" err="1"/>
              <a:t>storage</a:t>
            </a:r>
            <a:r>
              <a:rPr lang="hu-HU" sz="1400" i="1" dirty="0"/>
              <a:t>, and </a:t>
            </a:r>
            <a:r>
              <a:rPr lang="hu-HU" sz="1400" b="1" i="1" dirty="0" err="1"/>
              <a:t>network</a:t>
            </a:r>
            <a:r>
              <a:rPr lang="hu-HU" sz="1400" b="1" i="1" dirty="0"/>
              <a:t> </a:t>
            </a:r>
            <a:r>
              <a:rPr lang="hu-HU" sz="1400" b="1" i="1" dirty="0" err="1"/>
              <a:t>interfaces</a:t>
            </a:r>
            <a:r>
              <a:rPr lang="hu-HU" sz="1400" i="1" dirty="0"/>
              <a:t>. The OS </a:t>
            </a:r>
            <a:r>
              <a:rPr lang="hu-HU" sz="1400" i="1" dirty="0" err="1"/>
              <a:t>handles</a:t>
            </a:r>
            <a:r>
              <a:rPr lang="hu-HU" sz="1400" i="1" dirty="0"/>
              <a:t> most of </a:t>
            </a:r>
            <a:r>
              <a:rPr lang="hu-HU" sz="1400" i="1" dirty="0" err="1"/>
              <a:t>the</a:t>
            </a:r>
            <a:r>
              <a:rPr lang="hu-HU" sz="1400" i="1" dirty="0"/>
              <a:t> </a:t>
            </a:r>
            <a:r>
              <a:rPr lang="hu-HU" sz="1400" i="1" dirty="0" err="1"/>
              <a:t>tasks</a:t>
            </a:r>
            <a:r>
              <a:rPr lang="hu-HU" sz="1400" i="1" dirty="0"/>
              <a:t> in </a:t>
            </a:r>
            <a:r>
              <a:rPr lang="hu-HU" sz="1400" i="1" dirty="0" err="1"/>
              <a:t>your</a:t>
            </a:r>
            <a:r>
              <a:rPr lang="hu-HU" sz="1400" i="1" dirty="0"/>
              <a:t> computer, </a:t>
            </a:r>
            <a:r>
              <a:rPr lang="hu-HU" sz="1400" i="1" dirty="0" err="1"/>
              <a:t>but</a:t>
            </a:r>
            <a:r>
              <a:rPr lang="hu-HU" sz="1400" i="1" dirty="0"/>
              <a:t> </a:t>
            </a:r>
            <a:r>
              <a:rPr lang="hu-HU" sz="1400" i="1" dirty="0" err="1"/>
              <a:t>it</a:t>
            </a:r>
            <a:r>
              <a:rPr lang="hu-HU" sz="1400" i="1" dirty="0"/>
              <a:t> </a:t>
            </a:r>
            <a:r>
              <a:rPr lang="hu-HU" sz="1400" i="1" dirty="0" err="1"/>
              <a:t>doesn't</a:t>
            </a:r>
            <a:r>
              <a:rPr lang="hu-HU" sz="1400" i="1" dirty="0"/>
              <a:t> </a:t>
            </a:r>
            <a:r>
              <a:rPr lang="hu-HU" sz="1400" i="1" dirty="0" err="1"/>
              <a:t>always</a:t>
            </a:r>
            <a:r>
              <a:rPr lang="hu-HU" sz="1400" i="1" dirty="0"/>
              <a:t> </a:t>
            </a:r>
            <a:r>
              <a:rPr lang="hu-HU" sz="1400" i="1" dirty="0" err="1"/>
              <a:t>take</a:t>
            </a:r>
            <a:r>
              <a:rPr lang="hu-HU" sz="1400" i="1" dirty="0"/>
              <a:t> </a:t>
            </a:r>
            <a:r>
              <a:rPr lang="hu-HU" sz="1400" i="1" dirty="0" err="1"/>
              <a:t>care</a:t>
            </a:r>
            <a:r>
              <a:rPr lang="hu-HU" sz="1400" i="1" dirty="0"/>
              <a:t> of </a:t>
            </a:r>
            <a:r>
              <a:rPr lang="hu-HU" sz="1400" i="1" dirty="0" err="1"/>
              <a:t>all</a:t>
            </a:r>
            <a:r>
              <a:rPr lang="hu-HU" sz="1400" i="1" dirty="0"/>
              <a:t> </a:t>
            </a:r>
            <a:r>
              <a:rPr lang="hu-HU" sz="1400" i="1" dirty="0" err="1"/>
              <a:t>the</a:t>
            </a:r>
            <a:r>
              <a:rPr lang="hu-HU" sz="1400" i="1" dirty="0"/>
              <a:t> </a:t>
            </a:r>
            <a:r>
              <a:rPr lang="hu-HU" sz="1400" i="1" dirty="0" err="1"/>
              <a:t>necessary</a:t>
            </a:r>
            <a:r>
              <a:rPr lang="hu-HU" sz="1400" i="1" dirty="0"/>
              <a:t> </a:t>
            </a:r>
            <a:r>
              <a:rPr lang="hu-HU" sz="1400" i="1" dirty="0" err="1"/>
              <a:t>functions</a:t>
            </a:r>
            <a:r>
              <a:rPr lang="hu-HU" sz="1400" i="1" dirty="0"/>
              <a:t>, </a:t>
            </a:r>
            <a:r>
              <a:rPr lang="hu-HU" sz="1400" b="1" i="1" dirty="0"/>
              <a:t>like </a:t>
            </a:r>
            <a:r>
              <a:rPr lang="hu-HU" sz="1400" b="1" i="1" dirty="0" err="1"/>
              <a:t>checking</a:t>
            </a:r>
            <a:r>
              <a:rPr lang="hu-HU" sz="1400" b="1" i="1" dirty="0"/>
              <a:t> </a:t>
            </a:r>
            <a:r>
              <a:rPr lang="hu-HU" sz="1400" b="1" i="1" dirty="0" err="1"/>
              <a:t>your</a:t>
            </a:r>
            <a:r>
              <a:rPr lang="hu-HU" sz="1400" b="1" i="1" dirty="0"/>
              <a:t> email </a:t>
            </a:r>
            <a:r>
              <a:rPr lang="hu-HU" sz="1400" b="1" i="1" dirty="0" err="1"/>
              <a:t>or</a:t>
            </a:r>
            <a:r>
              <a:rPr lang="hu-HU" sz="1400" b="1" i="1" dirty="0"/>
              <a:t> playing </a:t>
            </a:r>
            <a:r>
              <a:rPr lang="hu-HU" sz="1400" b="1" i="1" dirty="0" err="1"/>
              <a:t>music</a:t>
            </a:r>
            <a:r>
              <a:rPr lang="hu-HU" sz="1400" i="1" dirty="0"/>
              <a:t>.”</a:t>
            </a:r>
            <a:endParaRPr lang="hu-HU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6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Józanész vizsgálata</a:t>
            </a:r>
            <a:endParaRPr sz="32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hu-HU" sz="2000" i="1" dirty="0"/>
              <a:t>„Peter </a:t>
            </a:r>
            <a:r>
              <a:rPr lang="hu-HU" sz="2000" i="1" dirty="0" err="1"/>
              <a:t>bought</a:t>
            </a:r>
            <a:r>
              <a:rPr lang="hu-HU" sz="2000" i="1" dirty="0"/>
              <a:t> a </a:t>
            </a:r>
            <a:r>
              <a:rPr lang="hu-HU" sz="2000" i="1" dirty="0" err="1"/>
              <a:t>new</a:t>
            </a:r>
            <a:r>
              <a:rPr lang="hu-HU" sz="2000" i="1" dirty="0"/>
              <a:t> </a:t>
            </a:r>
            <a:r>
              <a:rPr lang="hu-HU" sz="2000" i="1" dirty="0" err="1"/>
              <a:t>clean</a:t>
            </a:r>
            <a:r>
              <a:rPr lang="hu-HU" sz="2000" i="1" dirty="0"/>
              <a:t> </a:t>
            </a:r>
            <a:r>
              <a:rPr lang="hu-HU" sz="2000" i="1" dirty="0" err="1"/>
              <a:t>gown</a:t>
            </a:r>
            <a:r>
              <a:rPr lang="hu-HU" sz="2000" i="1" dirty="0"/>
              <a:t>. Peter </a:t>
            </a:r>
            <a:r>
              <a:rPr lang="hu-HU" sz="2000" i="1" dirty="0" err="1"/>
              <a:t>went</a:t>
            </a:r>
            <a:r>
              <a:rPr lang="hu-HU" sz="2000" i="1" dirty="0"/>
              <a:t> </a:t>
            </a:r>
            <a:r>
              <a:rPr lang="hu-HU" sz="2000" i="1" dirty="0" err="1"/>
              <a:t>to</a:t>
            </a:r>
            <a:r>
              <a:rPr lang="hu-HU" sz="2000" i="1" dirty="0"/>
              <a:t> </a:t>
            </a:r>
            <a:r>
              <a:rPr lang="hu-HU" sz="2000" i="1" dirty="0" err="1"/>
              <a:t>work</a:t>
            </a:r>
            <a:r>
              <a:rPr lang="hu-HU" sz="2000" i="1" dirty="0"/>
              <a:t>, </a:t>
            </a:r>
            <a:r>
              <a:rPr lang="hu-HU" sz="2000" i="1" dirty="0" err="1"/>
              <a:t>but</a:t>
            </a:r>
            <a:r>
              <a:rPr lang="hu-HU" sz="2000" i="1" dirty="0"/>
              <a:t> </a:t>
            </a:r>
            <a:r>
              <a:rPr lang="hu-HU" sz="2000" i="1" dirty="0" err="1"/>
              <a:t>his</a:t>
            </a:r>
            <a:r>
              <a:rPr lang="hu-HU" sz="2000" i="1" dirty="0"/>
              <a:t> </a:t>
            </a:r>
            <a:r>
              <a:rPr lang="hu-HU" sz="2000" i="1" dirty="0" err="1"/>
              <a:t>working</a:t>
            </a:r>
            <a:r>
              <a:rPr lang="hu-HU" sz="2000" i="1" dirty="0"/>
              <a:t> </a:t>
            </a:r>
            <a:r>
              <a:rPr lang="hu-HU" sz="2000" i="1" dirty="0" err="1"/>
              <a:t>clothes</a:t>
            </a:r>
            <a:r>
              <a:rPr lang="hu-HU" sz="2000" i="1" dirty="0"/>
              <a:t> </a:t>
            </a:r>
            <a:r>
              <a:rPr lang="hu-HU" sz="2000" i="1" dirty="0" err="1"/>
              <a:t>was</a:t>
            </a:r>
            <a:r>
              <a:rPr lang="hu-HU" sz="2000" i="1" dirty="0"/>
              <a:t> </a:t>
            </a:r>
            <a:r>
              <a:rPr lang="hu-HU" sz="2000" i="1" dirty="0" err="1"/>
              <a:t>dirty</a:t>
            </a:r>
            <a:r>
              <a:rPr lang="hu-HU" sz="2000" i="1" dirty="0"/>
              <a:t>. He had no </a:t>
            </a:r>
            <a:r>
              <a:rPr lang="hu-HU" sz="2000" i="1" dirty="0" err="1"/>
              <a:t>time</a:t>
            </a:r>
            <a:r>
              <a:rPr lang="hu-HU" sz="2000" i="1" dirty="0"/>
              <a:t> </a:t>
            </a:r>
            <a:r>
              <a:rPr lang="hu-HU" sz="2000" i="1" dirty="0" err="1"/>
              <a:t>to</a:t>
            </a:r>
            <a:r>
              <a:rPr lang="hu-HU" sz="2000" i="1" dirty="0"/>
              <a:t> </a:t>
            </a:r>
            <a:r>
              <a:rPr lang="hu-HU" sz="2000" i="1" dirty="0" err="1"/>
              <a:t>clean</a:t>
            </a:r>
            <a:r>
              <a:rPr lang="hu-HU" sz="2000" i="1" dirty="0"/>
              <a:t> </a:t>
            </a:r>
            <a:r>
              <a:rPr lang="hu-HU" sz="2000" i="1" dirty="0" err="1"/>
              <a:t>it</a:t>
            </a:r>
            <a:r>
              <a:rPr lang="hu-HU" sz="2000" i="1" dirty="0"/>
              <a:t>. </a:t>
            </a:r>
            <a:r>
              <a:rPr lang="hu-HU" sz="2000" i="1" dirty="0" err="1"/>
              <a:t>So</a:t>
            </a:r>
            <a:r>
              <a:rPr lang="hu-HU" sz="2000" i="1" dirty="0"/>
              <a:t> he </a:t>
            </a:r>
            <a:r>
              <a:rPr lang="hu-HU" sz="2000" b="1" i="1" dirty="0" err="1"/>
              <a:t>decided</a:t>
            </a:r>
            <a:r>
              <a:rPr lang="hu-HU" sz="2000" b="1" i="1" dirty="0"/>
              <a:t> </a:t>
            </a:r>
            <a:r>
              <a:rPr lang="hu-HU" sz="2000" b="1" i="1" dirty="0" err="1"/>
              <a:t>to</a:t>
            </a:r>
            <a:r>
              <a:rPr lang="hu-HU" sz="2000" b="1" i="1" dirty="0"/>
              <a:t> </a:t>
            </a:r>
            <a:r>
              <a:rPr lang="hu-HU" sz="2000" b="1" i="1" dirty="0" err="1"/>
              <a:t>put</a:t>
            </a:r>
            <a:r>
              <a:rPr lang="hu-HU" sz="2000" b="1" i="1" dirty="0"/>
              <a:t> </a:t>
            </a:r>
            <a:r>
              <a:rPr lang="hu-HU" sz="2000" b="1" i="1" dirty="0" err="1"/>
              <a:t>on</a:t>
            </a:r>
            <a:r>
              <a:rPr lang="hu-HU" sz="2000" b="1" i="1" dirty="0"/>
              <a:t> </a:t>
            </a:r>
            <a:r>
              <a:rPr lang="hu-HU" sz="2000" b="1" i="1" dirty="0" err="1"/>
              <a:t>the</a:t>
            </a:r>
            <a:r>
              <a:rPr lang="hu-HU" sz="2000" b="1" i="1" dirty="0"/>
              <a:t> </a:t>
            </a:r>
            <a:r>
              <a:rPr lang="hu-HU" sz="2000" b="1" i="1" dirty="0" err="1"/>
              <a:t>new</a:t>
            </a:r>
            <a:r>
              <a:rPr lang="hu-HU" sz="2000" b="1" i="1" dirty="0"/>
              <a:t> </a:t>
            </a:r>
            <a:r>
              <a:rPr lang="hu-HU" sz="2000" b="1" i="1" dirty="0" err="1"/>
              <a:t>clean</a:t>
            </a:r>
            <a:r>
              <a:rPr lang="hu-HU" sz="2000" b="1" i="1" dirty="0"/>
              <a:t> </a:t>
            </a:r>
            <a:r>
              <a:rPr lang="hu-HU" sz="2000" b="1" i="1" dirty="0" err="1"/>
              <a:t>one</a:t>
            </a:r>
            <a:r>
              <a:rPr lang="hu-HU" sz="2000" i="1" dirty="0"/>
              <a:t>.”</a:t>
            </a:r>
            <a:endParaRPr sz="2000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4100" name="Picture 4" descr="Norwex Movement">
            <a:extLst>
              <a:ext uri="{FF2B5EF4-FFF2-40B4-BE49-F238E27FC236}">
                <a16:creationId xmlns:a16="http://schemas.microsoft.com/office/drawing/2014/main" id="{356B5A07-B29D-40D7-B594-F4D137F7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67" y="1279829"/>
            <a:ext cx="1072365" cy="10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0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Kérdés megválaszoló rendszer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2000" dirty="0"/>
              <a:t>A kérdések megválaszolása</a:t>
            </a:r>
            <a:r>
              <a:rPr lang="en-US" sz="2000" dirty="0"/>
              <a:t> </a:t>
            </a:r>
            <a:r>
              <a:rPr lang="hu-HU" sz="2000" dirty="0"/>
              <a:t>természetes</a:t>
            </a:r>
            <a:r>
              <a:rPr lang="en-US" sz="2000" dirty="0"/>
              <a:t> </a:t>
            </a:r>
            <a:r>
              <a:rPr lang="hu-HU" sz="2000" dirty="0"/>
              <a:t>nyelv</a:t>
            </a:r>
            <a:r>
              <a:rPr lang="en-US" sz="2000" dirty="0"/>
              <a:t> </a:t>
            </a:r>
            <a:r>
              <a:rPr lang="hu-HU" sz="2000" dirty="0"/>
              <a:t>feldolgozási feladat</a:t>
            </a:r>
            <a:r>
              <a:rPr lang="en-US" sz="2000" dirty="0"/>
              <a:t>.</a:t>
            </a:r>
            <a:r>
              <a:rPr lang="hu-HU" sz="2000" dirty="0"/>
              <a:t> A kérdésre válaszoló rendszer segít hatékonyan megtalálni az információkat.</a:t>
            </a:r>
            <a:endParaRPr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4A583-283F-4DB7-AB2E-89D21A32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28" y="2214650"/>
            <a:ext cx="1764243" cy="17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241571" y="1274833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 rendszer prototípus</a:t>
            </a:r>
            <a:endParaRPr dirty="0"/>
          </a:p>
        </p:txBody>
      </p:sp>
      <p:sp>
        <p:nvSpPr>
          <p:cNvPr id="275" name="Google Shape;275;p30"/>
          <p:cNvSpPr/>
          <p:nvPr/>
        </p:nvSpPr>
        <p:spPr>
          <a:xfrm>
            <a:off x="405540" y="1436996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Kérdés feldolgozás</a:t>
            </a:r>
            <a:endParaRPr sz="12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2307639" y="2590360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0"/>
          <p:cNvSpPr/>
          <p:nvPr/>
        </p:nvSpPr>
        <p:spPr>
          <a:xfrm>
            <a:off x="2483606" y="2764389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Dokumentum kinyerés</a:t>
            </a:r>
            <a:endParaRPr sz="12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459478" y="2185682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30"/>
          <p:cNvSpPr/>
          <p:nvPr/>
        </p:nvSpPr>
        <p:spPr>
          <a:xfrm>
            <a:off x="6653789" y="2377728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Válasz kibontás</a:t>
            </a:r>
            <a:endParaRPr sz="12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>
            <a:cxnSpLocks/>
            <a:stCxn id="275" idx="5"/>
            <a:endCxn id="277" idx="2"/>
          </p:cNvCxnSpPr>
          <p:nvPr/>
        </p:nvCxnSpPr>
        <p:spPr>
          <a:xfrm>
            <a:off x="1718390" y="2735507"/>
            <a:ext cx="765216" cy="8453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>
            <a:cxnSpLocks/>
            <a:stCxn id="277" idx="7"/>
            <a:endCxn id="12" idx="3"/>
          </p:cNvCxnSpPr>
          <p:nvPr/>
        </p:nvCxnSpPr>
        <p:spPr>
          <a:xfrm flipV="1">
            <a:off x="3892737" y="2014313"/>
            <a:ext cx="801012" cy="98920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12" name="Google Shape;277;p30">
            <a:extLst>
              <a:ext uri="{FF2B5EF4-FFF2-40B4-BE49-F238E27FC236}">
                <a16:creationId xmlns:a16="http://schemas.microsoft.com/office/drawing/2014/main" id="{DC2E6A04-1B85-44C9-A487-8DA2BE5FF776}"/>
              </a:ext>
            </a:extLst>
          </p:cNvPr>
          <p:cNvSpPr/>
          <p:nvPr/>
        </p:nvSpPr>
        <p:spPr>
          <a:xfrm>
            <a:off x="4451980" y="620546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Szakasz kinyerés</a:t>
            </a:r>
            <a:endParaRPr sz="12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276;p30">
            <a:extLst>
              <a:ext uri="{FF2B5EF4-FFF2-40B4-BE49-F238E27FC236}">
                <a16:creationId xmlns:a16="http://schemas.microsoft.com/office/drawing/2014/main" id="{C809D49C-D2B3-4397-9D37-D78E062C2033}"/>
              </a:ext>
            </a:extLst>
          </p:cNvPr>
          <p:cNvSpPr/>
          <p:nvPr/>
        </p:nvSpPr>
        <p:spPr>
          <a:xfrm>
            <a:off x="4274948" y="44669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281;p30">
            <a:extLst>
              <a:ext uri="{FF2B5EF4-FFF2-40B4-BE49-F238E27FC236}">
                <a16:creationId xmlns:a16="http://schemas.microsoft.com/office/drawing/2014/main" id="{975860CB-2845-4216-B1C2-095A4984DFAF}"/>
              </a:ext>
            </a:extLst>
          </p:cNvPr>
          <p:cNvCxnSpPr>
            <a:cxnSpLocks/>
            <a:stCxn id="279" idx="1"/>
            <a:endCxn id="12" idx="5"/>
          </p:cNvCxnSpPr>
          <p:nvPr/>
        </p:nvCxnSpPr>
        <p:spPr>
          <a:xfrm flipH="1" flipV="1">
            <a:off x="5861111" y="2014313"/>
            <a:ext cx="1059577" cy="62737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975A4-C5C3-48BB-A8AB-2331FC9B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Q&amp;A </a:t>
            </a:r>
            <a:r>
              <a:rPr lang="hu-HU" dirty="0"/>
              <a:t>modell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D9801-8BE3-4AB4-BAE8-BDC9FBE31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33F56-C8D0-4888-B43E-900EA6BB42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57" y="1209306"/>
            <a:ext cx="2451753" cy="3626074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4A1CBDD-0F70-49A9-8741-C1B96E90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10" y="1010720"/>
            <a:ext cx="5667344" cy="382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Ember és Gépi tanulás</a:t>
            </a:r>
            <a:endParaRPr sz="2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/>
              <a:t>Metszett</a:t>
            </a:r>
            <a:r>
              <a:rPr lang="en-US" dirty="0"/>
              <a:t> BERT </a:t>
            </a:r>
            <a:r>
              <a:rPr lang="hu-HU" dirty="0"/>
              <a:t>modellek</a:t>
            </a:r>
            <a:r>
              <a:rPr lang="en-US" dirty="0"/>
              <a:t> </a:t>
            </a:r>
            <a:r>
              <a:rPr lang="hu-HU" dirty="0"/>
              <a:t>vizsgálata</a:t>
            </a: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29AF33-FBC5-40EF-BA06-50ECE60CC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348827"/>
              </p:ext>
            </p:extLst>
          </p:nvPr>
        </p:nvGraphicFramePr>
        <p:xfrm>
          <a:off x="1030740" y="973188"/>
          <a:ext cx="6734175" cy="377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93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1837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Kitekintés</a:t>
            </a:r>
            <a:r>
              <a:rPr lang="en-US" sz="2800" dirty="0"/>
              <a:t> a </a:t>
            </a:r>
            <a:r>
              <a:rPr lang="hu-HU" sz="2800" dirty="0"/>
              <a:t>jövőbeli</a:t>
            </a:r>
            <a:r>
              <a:rPr lang="en-US" sz="2800" dirty="0"/>
              <a:t> </a:t>
            </a:r>
            <a:r>
              <a:rPr lang="hu-HU" sz="2800" dirty="0"/>
              <a:t>fejlesztésekre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71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Kitekintés a jövőbeli fejlesztésekre</a:t>
            </a:r>
            <a:endParaRPr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1044508" y="1530274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Neurális Architektúra Keresés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Egy olyan hálózati topológia elsajítátása, amely egy adott feladaton a legjobb teljesítményt érheti el.</a:t>
            </a:r>
            <a:endParaRPr sz="12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5162701" y="150762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BERT modell finomhangolása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 jobb teljesítmény elérése érdekében szükség lehet a modell finom-hangolására.</a:t>
            </a: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1044508" y="3187624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Federated Learning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Nem csak az elosztott tanulás problémáját oldaná meg, hanem adatvédelmet is biztosítana.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5162701" y="3178723"/>
            <a:ext cx="2511922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Felhőben való tanítás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Gyorsan elérhetők az alkalmazások anélkül, hogy aggódnánk a mögöttes infrastruktúra miatt.</a:t>
            </a:r>
            <a:endParaRPr sz="1200" dirty="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7905010" y="3369400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7786641" y="1697080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3467209" y="3373795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58747" y="168057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Köszönöm a figyelmet!</a:t>
            </a:r>
            <a:endParaRPr sz="4800" b="1"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6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Tanulási folyamat</a:t>
            </a:r>
            <a:endParaRPr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52" name="Google Shape;45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61" name="Google Shape;46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64" name="Google Shape;46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67" name="Google Shape;46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Adatok gyűjtés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Tanulási modell kiválasztása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Kiértékelés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Információ előkészítése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Tanulás, finomhangolás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Google Shape;477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Alkalmazás, karbantartás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</a:t>
            </a:r>
            <a:r>
              <a:rPr lang="hu-HU" sz="2800" dirty="0"/>
              <a:t>í</a:t>
            </a:r>
            <a:r>
              <a:rPr lang="en" sz="2800" dirty="0"/>
              <a:t>sérletek és Implementációk</a:t>
            </a:r>
            <a:endParaRPr sz="2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8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Adat az új üzemanyag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hu-HU" sz="2000" dirty="0"/>
              <a:t>Adatforrás</a:t>
            </a:r>
            <a:r>
              <a:rPr lang="en-US" sz="2000" dirty="0"/>
              <a:t> </a:t>
            </a:r>
            <a:r>
              <a:rPr lang="hu-HU" sz="2000" dirty="0"/>
              <a:t>szerzés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hu-HU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hu-HU" sz="2000" dirty="0"/>
              <a:t>Adattisztítás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hu-HU" sz="2000" dirty="0"/>
              <a:t>Adatvizualizáció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2000" dirty="0"/>
              <a:t>„Szemét be szemét ki.”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Előítélet mentes felosztás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Tegyük fel, hogy az adatkészlet 95% a fiú diákokból áll.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Adatkészlet felosztás problémái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Túl- és alul illesztés elkerülése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Adat diverzitás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Kiegyensúlyozott felosztás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Korai kiszállás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Adatkészlet felosztás problémái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909AC-C75B-4FC1-998C-03EED35F1D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9" y="1248918"/>
            <a:ext cx="3858895" cy="287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EB48F-2A6D-4A07-A3BC-1A30DF52B1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2" y="1248917"/>
            <a:ext cx="385889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7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Neurális hálózat struktúrák vizsgálata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800" dirty="0"/>
              <a:t>Alapvetően egy neurális</a:t>
            </a:r>
            <a:r>
              <a:rPr lang="en-US" sz="1800" dirty="0"/>
              <a:t> </a:t>
            </a:r>
            <a:r>
              <a:rPr lang="hu-HU" sz="1800" dirty="0"/>
              <a:t>hálózat utánozza az emberi agyat. A</a:t>
            </a:r>
            <a:r>
              <a:rPr lang="en-US" sz="1800" dirty="0"/>
              <a:t> </a:t>
            </a:r>
            <a:r>
              <a:rPr lang="hu-HU" sz="1800" dirty="0"/>
              <a:t>neuronok szinapszisokon keresztül kapcsolódnak össze. Ezt a súlyozott élekkel (szinapszisokkal) összekötött csomópontok (neuronok) grafikonjaként írható el.</a:t>
            </a:r>
            <a:endParaRPr sz="18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4EABA-4270-4659-B19B-9342B15AE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94" y="2222887"/>
            <a:ext cx="2716662" cy="17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/>
              <a:t>Neurális hálózat struktúrák vizsgálata</a:t>
            </a:r>
            <a:endParaRPr dirty="0"/>
          </a:p>
        </p:txBody>
      </p:sp>
      <p:graphicFrame>
        <p:nvGraphicFramePr>
          <p:cNvPr id="215" name="Google Shape;215;p25"/>
          <p:cNvGraphicFramePr/>
          <p:nvPr>
            <p:extLst>
              <p:ext uri="{D42A27DB-BD31-4B8C-83A1-F6EECF244321}">
                <p14:modId xmlns:p14="http://schemas.microsoft.com/office/powerpoint/2010/main" val="1071311356"/>
              </p:ext>
            </p:extLst>
          </p:nvPr>
        </p:nvGraphicFramePr>
        <p:xfrm>
          <a:off x="952500" y="1564481"/>
          <a:ext cx="7239000" cy="2505125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Metrikák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Modellek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Átlagos Abszolút Hiba (MAE)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Középérték Négyzetes Hiba (RMSE)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Meghatározási Együttható (R2)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studytime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3.528087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4.640841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-0.056886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3.417767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4.600086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-0.041033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studytime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DNN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3.440978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4.564406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-0.028129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6350" marR="1905" indent="-6350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hu-H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DNN </a:t>
                      </a:r>
                      <a:r>
                        <a:rPr lang="hu-HU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3.983644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4.990716</a:t>
                      </a:r>
                      <a:endParaRPr lang="hu-HU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595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-0.259730</a:t>
                      </a:r>
                      <a:endParaRPr lang="hu-HU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2916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B6B5C-35E5-4834-97F5-5B796FF00B9C}"/>
              </a:ext>
            </a:extLst>
          </p:cNvPr>
          <p:cNvCxnSpPr>
            <a:cxnSpLocks/>
          </p:cNvCxnSpPr>
          <p:nvPr/>
        </p:nvCxnSpPr>
        <p:spPr>
          <a:xfrm>
            <a:off x="952500" y="1564481"/>
            <a:ext cx="1869948" cy="4959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9925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130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 Slab</vt:lpstr>
      <vt:lpstr>Source Sans Pro</vt:lpstr>
      <vt:lpstr>Cordelia template</vt:lpstr>
      <vt:lpstr>Mesterséges Intelligencia Alapú Oktatás Támogató Modulok Tervezése</vt:lpstr>
      <vt:lpstr>1. Ember és Gépi tanulás</vt:lpstr>
      <vt:lpstr>Tanulási folyamat</vt:lpstr>
      <vt:lpstr>2. Kísérletek és Implementációk</vt:lpstr>
      <vt:lpstr>Adat az új üzemanyag</vt:lpstr>
      <vt:lpstr>Adatkészlet felosztás problémái</vt:lpstr>
      <vt:lpstr>Adatkészlet felosztás problémái</vt:lpstr>
      <vt:lpstr>Neurális hálózat struktúrák vizsgálata</vt:lpstr>
      <vt:lpstr>Neurális hálózat struktúrák vizsgálata</vt:lpstr>
      <vt:lpstr>PowerPoint Presentation</vt:lpstr>
      <vt:lpstr>Ritka neurális hálózat</vt:lpstr>
      <vt:lpstr>86 milliárd</vt:lpstr>
      <vt:lpstr>Metszési eredmények</vt:lpstr>
      <vt:lpstr>PowerPoint Presentation</vt:lpstr>
      <vt:lpstr>Tananyag összegzés</vt:lpstr>
      <vt:lpstr>Józanész vizsgálata</vt:lpstr>
      <vt:lpstr>Kérdés megválaszoló rendszer</vt:lpstr>
      <vt:lpstr>Q&amp;A rendszer prototípus</vt:lpstr>
      <vt:lpstr>BERT Q&amp;A modell</vt:lpstr>
      <vt:lpstr>Metszett BERT modellek vizsgálata</vt:lpstr>
      <vt:lpstr>3. Kitekintés a jövőbeli fejlesztésekre</vt:lpstr>
      <vt:lpstr>Kitekintés a jövőbeli fejlesztésekre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alapú oktatás támogató modulok tervezése</dc:title>
  <cp:lastModifiedBy>Szilvasi, Peter (ADV D EU HU OPS 4 1)</cp:lastModifiedBy>
  <cp:revision>46</cp:revision>
  <dcterms:modified xsi:type="dcterms:W3CDTF">2021-06-10T09:35:54Z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2021-06-10T09:35:52Z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cdf3acf5-a040-498f-9a7b-f94023c401ed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