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7" r:id="rId3"/>
    <p:sldId id="279" r:id="rId4"/>
    <p:sldId id="282" r:id="rId5"/>
    <p:sldId id="281" r:id="rId6"/>
    <p:sldId id="280" r:id="rId7"/>
    <p:sldId id="283" r:id="rId8"/>
    <p:sldId id="293" r:id="rId9"/>
    <p:sldId id="295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6" r:id="rId20"/>
    <p:sldId id="297" r:id="rId21"/>
    <p:sldId id="298" r:id="rId22"/>
    <p:sldId id="278" r:id="rId23"/>
    <p:sldId id="299" r:id="rId24"/>
    <p:sldId id="271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ilvi" initials="SZ" lastIdx="18" clrIdx="0">
    <p:extLst>
      <p:ext uri="{19B8F6BF-5375-455C-9EA6-DF929625EA0E}">
        <p15:presenceInfo xmlns:p15="http://schemas.microsoft.com/office/powerpoint/2012/main" userId="Szil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5332" autoAdjust="0"/>
  </p:normalViewPr>
  <p:slideViewPr>
    <p:cSldViewPr snapToGrid="0">
      <p:cViewPr varScale="1">
        <p:scale>
          <a:sx n="78" d="100"/>
          <a:sy n="78" d="100"/>
        </p:scale>
        <p:origin x="10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13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A5477-3F7E-4669-877F-CAC33A174F79}" type="datetime1">
              <a:rPr lang="hu-HU" smtClean="0"/>
              <a:t>2024. 12. 10.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/>
              <a:t>Semmelweis Egyetem | Szervezeti egység neve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6BBF8-0AC3-4F5C-9C46-904244B916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81194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7263F-A963-4716-9E0B-336AF0E39782}" type="datetime1">
              <a:rPr lang="hu-HU" smtClean="0"/>
              <a:t>2024. 12. 10.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/>
              <a:t>Semmelweis Egyetem | Szervezeti egység neve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8844E-4E9E-4762-B238-A0CB0F62D7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7450316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2458369"/>
            <a:ext cx="9144000" cy="395427"/>
          </a:xfr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Presentation subtitle</a:t>
            </a:r>
          </a:p>
        </p:txBody>
      </p:sp>
      <p:sp>
        <p:nvSpPr>
          <p:cNvPr id="8" name="Szöveg helye 14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1346487"/>
            <a:ext cx="9144000" cy="1088842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Presentation title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971597"/>
            <a:ext cx="9144000" cy="316208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Dr.</a:t>
            </a:r>
            <a:r>
              <a:rPr lang="en-GB" noProof="0" dirty="0"/>
              <a:t> </a:t>
            </a:r>
            <a:r>
              <a:rPr lang="en-GB" noProof="0" dirty="0" err="1"/>
              <a:t>Mihály</a:t>
            </a:r>
            <a:r>
              <a:rPr lang="en-GB" noProof="0" dirty="0"/>
              <a:t> </a:t>
            </a:r>
            <a:r>
              <a:rPr lang="en-GB" noProof="0" dirty="0" err="1"/>
              <a:t>Minta</a:t>
            </a:r>
            <a:endParaRPr lang="en-GB" noProof="0" dirty="0"/>
          </a:p>
        </p:txBody>
      </p:sp>
      <p:sp>
        <p:nvSpPr>
          <p:cNvPr id="17" name="Szöveg hely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4375943"/>
            <a:ext cx="9144000" cy="704850"/>
          </a:xfrm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chemeClr val="bg2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en-GB" noProof="0" dirty="0"/>
              <a:t>SAMPLE NAME OF DEPARTMENT, </a:t>
            </a:r>
            <a:br>
              <a:rPr lang="en-GB" noProof="0" dirty="0"/>
            </a:br>
            <a:r>
              <a:rPr lang="en-GB" noProof="0" dirty="0"/>
              <a:t>BROKEN INTO TWO LINES IN CASE OF A LONG NAME</a:t>
            </a:r>
          </a:p>
        </p:txBody>
      </p:sp>
      <p:pic>
        <p:nvPicPr>
          <p:cNvPr id="10" name="Kép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9" y="5779156"/>
            <a:ext cx="2761364" cy="9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315268" y="0"/>
            <a:ext cx="6876732" cy="6134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on the icon to insert a picture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08163"/>
            <a:ext cx="3932237" cy="414178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Editing sample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933825" cy="1325563"/>
          </a:xfrm>
        </p:spPr>
        <p:txBody>
          <a:bodyPr/>
          <a:lstStyle/>
          <a:p>
            <a:r>
              <a:rPr lang="en-GB" noProof="0" dirty="0"/>
              <a:t>Edit sample title</a:t>
            </a:r>
          </a:p>
        </p:txBody>
      </p:sp>
    </p:spTree>
    <p:extLst>
      <p:ext uri="{BB962C8B-B14F-4D97-AF65-F5344CB8AC3E}">
        <p14:creationId xmlns:p14="http://schemas.microsoft.com/office/powerpoint/2010/main" val="41689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Edit sample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124325"/>
          </a:xfrm>
        </p:spPr>
        <p:txBody>
          <a:bodyPr vert="eaVert"/>
          <a:lstStyle/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033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904287" y="368301"/>
            <a:ext cx="2447926" cy="5581650"/>
          </a:xfrm>
        </p:spPr>
        <p:txBody>
          <a:bodyPr vert="eaVert"/>
          <a:lstStyle/>
          <a:p>
            <a:r>
              <a:rPr lang="en-GB" noProof="0" dirty="0"/>
              <a:t>Edit sample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8302"/>
            <a:ext cx="7734300" cy="5581650"/>
          </a:xfrm>
        </p:spPr>
        <p:txBody>
          <a:bodyPr vert="eaVert"/>
          <a:lstStyle/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84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Összegzés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9" y="5779156"/>
            <a:ext cx="2761364" cy="92045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E3D496"/>
                </a:solidFill>
              </a:defRPr>
            </a:lvl1pPr>
          </a:lstStyle>
          <a:p>
            <a:r>
              <a:rPr lang="en-GB" noProof="0" dirty="0"/>
              <a:t>Summary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6"/>
            <a:ext cx="10515600" cy="41243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err="1"/>
              <a:t>Lorem</a:t>
            </a:r>
            <a:r>
              <a:rPr lang="en-GB" noProof="0" dirty="0"/>
              <a:t> </a:t>
            </a:r>
            <a:r>
              <a:rPr lang="en-GB" noProof="0" dirty="0" err="1"/>
              <a:t>ipsum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. </a:t>
            </a:r>
          </a:p>
          <a:p>
            <a:pPr lvl="0"/>
            <a:r>
              <a:rPr lang="en-GB" noProof="0" dirty="0" err="1"/>
              <a:t>Proin</a:t>
            </a:r>
            <a:r>
              <a:rPr lang="en-GB" noProof="0" dirty="0"/>
              <a:t> </a:t>
            </a:r>
            <a:r>
              <a:rPr lang="en-GB" noProof="0" dirty="0" err="1"/>
              <a:t>tincidunt</a:t>
            </a:r>
            <a:r>
              <a:rPr lang="en-GB" noProof="0" dirty="0"/>
              <a:t> </a:t>
            </a:r>
            <a:r>
              <a:rPr lang="en-GB" noProof="0" dirty="0" err="1"/>
              <a:t>nisl</a:t>
            </a:r>
            <a:r>
              <a:rPr lang="en-GB" noProof="0" dirty="0"/>
              <a:t> </a:t>
            </a:r>
            <a:r>
              <a:rPr lang="en-GB" noProof="0" dirty="0" err="1"/>
              <a:t>sem</a:t>
            </a:r>
            <a:r>
              <a:rPr lang="en-GB" noProof="0" dirty="0"/>
              <a:t>, </a:t>
            </a:r>
            <a:r>
              <a:rPr lang="en-GB" noProof="0" dirty="0" err="1"/>
              <a:t>rhoncus</a:t>
            </a:r>
            <a:r>
              <a:rPr lang="en-GB" noProof="0" dirty="0"/>
              <a:t> </a:t>
            </a:r>
            <a:r>
              <a:rPr lang="en-GB" noProof="0" dirty="0" err="1"/>
              <a:t>volutpat</a:t>
            </a:r>
            <a:r>
              <a:rPr lang="en-GB" noProof="0" dirty="0"/>
              <a:t> </a:t>
            </a:r>
            <a:r>
              <a:rPr lang="en-GB" noProof="0" dirty="0" err="1"/>
              <a:t>orci</a:t>
            </a:r>
            <a:r>
              <a:rPr lang="en-GB" noProof="0" dirty="0"/>
              <a:t> </a:t>
            </a:r>
            <a:r>
              <a:rPr lang="en-GB" noProof="0" dirty="0" err="1"/>
              <a:t>rutrum</a:t>
            </a:r>
            <a:r>
              <a:rPr lang="en-GB" noProof="0" dirty="0"/>
              <a:t> sed. </a:t>
            </a:r>
          </a:p>
          <a:p>
            <a:pPr lvl="0"/>
            <a:r>
              <a:rPr lang="en-GB" noProof="0" dirty="0" err="1"/>
              <a:t>Proin</a:t>
            </a:r>
            <a:r>
              <a:rPr lang="en-GB" noProof="0" dirty="0"/>
              <a:t> </a:t>
            </a:r>
            <a:r>
              <a:rPr lang="en-GB" noProof="0" dirty="0" err="1"/>
              <a:t>sem</a:t>
            </a:r>
            <a:r>
              <a:rPr lang="en-GB" noProof="0" dirty="0"/>
              <a:t> quam, </a:t>
            </a:r>
            <a:r>
              <a:rPr lang="en-GB" noProof="0" dirty="0" err="1"/>
              <a:t>aliquam</a:t>
            </a:r>
            <a:r>
              <a:rPr lang="en-GB" noProof="0" dirty="0"/>
              <a:t> ac </a:t>
            </a:r>
            <a:r>
              <a:rPr lang="en-GB" noProof="0" dirty="0" err="1"/>
              <a:t>molestie</a:t>
            </a:r>
            <a:r>
              <a:rPr lang="en-GB" noProof="0" dirty="0"/>
              <a:t> at, </a:t>
            </a:r>
            <a:r>
              <a:rPr lang="en-GB" noProof="0" dirty="0" err="1"/>
              <a:t>porttitor</a:t>
            </a:r>
            <a:r>
              <a:rPr lang="en-GB" noProof="0" dirty="0"/>
              <a:t> in </a:t>
            </a:r>
            <a:r>
              <a:rPr lang="en-GB" noProof="0" dirty="0" err="1"/>
              <a:t>velit</a:t>
            </a:r>
            <a:r>
              <a:rPr lang="en-GB" noProof="0" dirty="0"/>
              <a:t>. </a:t>
            </a:r>
          </a:p>
          <a:p>
            <a:pPr lvl="0"/>
            <a:r>
              <a:rPr lang="en-GB" noProof="0" dirty="0"/>
              <a:t>Class </a:t>
            </a:r>
            <a:r>
              <a:rPr lang="en-GB" noProof="0" dirty="0" err="1"/>
              <a:t>aptent</a:t>
            </a:r>
            <a:r>
              <a:rPr lang="en-GB" noProof="0" dirty="0"/>
              <a:t> </a:t>
            </a:r>
            <a:r>
              <a:rPr lang="en-GB" noProof="0" dirty="0" err="1"/>
              <a:t>taciti</a:t>
            </a:r>
            <a:r>
              <a:rPr lang="en-GB" noProof="0" dirty="0"/>
              <a:t> </a:t>
            </a:r>
            <a:r>
              <a:rPr lang="en-GB" noProof="0" dirty="0" err="1"/>
              <a:t>sociosqu</a:t>
            </a:r>
            <a:r>
              <a:rPr lang="en-GB" noProof="0" dirty="0"/>
              <a:t> ad </a:t>
            </a:r>
            <a:r>
              <a:rPr lang="en-GB" noProof="0" dirty="0" err="1"/>
              <a:t>litora</a:t>
            </a:r>
            <a:r>
              <a:rPr lang="en-GB" noProof="0" dirty="0"/>
              <a:t> </a:t>
            </a:r>
            <a:r>
              <a:rPr lang="en-GB" noProof="0" dirty="0" err="1"/>
              <a:t>torquent</a:t>
            </a:r>
            <a:r>
              <a:rPr lang="en-GB" noProof="0" dirty="0"/>
              <a:t> per </a:t>
            </a:r>
            <a:r>
              <a:rPr lang="en-GB" noProof="0" dirty="0" err="1"/>
              <a:t>conubia</a:t>
            </a:r>
            <a:r>
              <a:rPr lang="en-GB" noProof="0" dirty="0"/>
              <a:t> nostra, per </a:t>
            </a:r>
            <a:r>
              <a:rPr lang="en-GB" noProof="0" dirty="0" err="1"/>
              <a:t>inceptos</a:t>
            </a:r>
            <a:r>
              <a:rPr lang="en-GB" noProof="0" dirty="0"/>
              <a:t> </a:t>
            </a:r>
            <a:r>
              <a:rPr lang="en-GB" noProof="0" dirty="0" err="1"/>
              <a:t>himenaeos</a:t>
            </a:r>
            <a:r>
              <a:rPr lang="en-GB" noProof="0" dirty="0"/>
              <a:t>. </a:t>
            </a:r>
          </a:p>
          <a:p>
            <a:pPr lvl="0"/>
            <a:r>
              <a:rPr lang="en-GB" noProof="0" dirty="0" err="1"/>
              <a:t>Etiam</a:t>
            </a:r>
            <a:r>
              <a:rPr lang="en-GB" noProof="0" dirty="0"/>
              <a:t> et </a:t>
            </a:r>
            <a:r>
              <a:rPr lang="en-GB" noProof="0" dirty="0" err="1"/>
              <a:t>ipsum</a:t>
            </a:r>
            <a:r>
              <a:rPr lang="en-GB" noProof="0" dirty="0"/>
              <a:t> </a:t>
            </a:r>
            <a:r>
              <a:rPr lang="en-GB" noProof="0" dirty="0" err="1"/>
              <a:t>elementum</a:t>
            </a:r>
            <a:r>
              <a:rPr lang="en-GB" noProof="0" dirty="0"/>
              <a:t>, </a:t>
            </a:r>
            <a:r>
              <a:rPr lang="en-GB" noProof="0" dirty="0" err="1"/>
              <a:t>mollis</a:t>
            </a:r>
            <a:r>
              <a:rPr lang="en-GB" noProof="0" dirty="0"/>
              <a:t> </a:t>
            </a:r>
            <a:r>
              <a:rPr lang="en-GB" noProof="0" dirty="0" err="1"/>
              <a:t>nibh</a:t>
            </a:r>
            <a:r>
              <a:rPr lang="en-GB" noProof="0" dirty="0"/>
              <a:t> </a:t>
            </a:r>
            <a:r>
              <a:rPr lang="en-GB" noProof="0" dirty="0" err="1"/>
              <a:t>quis</a:t>
            </a:r>
            <a:r>
              <a:rPr lang="en-GB" noProof="0" dirty="0"/>
              <a:t>, </a:t>
            </a:r>
            <a:r>
              <a:rPr lang="en-GB" noProof="0" dirty="0" err="1"/>
              <a:t>sodales</a:t>
            </a:r>
            <a:r>
              <a:rPr lang="en-GB" noProof="0" dirty="0"/>
              <a:t> ex.</a:t>
            </a:r>
          </a:p>
        </p:txBody>
      </p:sp>
    </p:spTree>
    <p:extLst>
      <p:ext uri="{BB962C8B-B14F-4D97-AF65-F5344CB8AC3E}">
        <p14:creationId xmlns:p14="http://schemas.microsoft.com/office/powerpoint/2010/main" val="253527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e - home messag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öveg helye 1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783884"/>
            <a:ext cx="9144000" cy="279906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GB" noProof="0" dirty="0"/>
              <a:t>take – home message</a:t>
            </a:r>
          </a:p>
        </p:txBody>
      </p:sp>
      <p:pic>
        <p:nvPicPr>
          <p:cNvPr id="5" name="Kép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9" y="5779156"/>
            <a:ext cx="2761364" cy="9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áródia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14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386148"/>
            <a:ext cx="9144000" cy="1123815"/>
          </a:xfrm>
        </p:spPr>
        <p:txBody>
          <a:bodyPr anchor="ctr">
            <a:noAutofit/>
          </a:bodyPr>
          <a:lstStyle>
            <a:lvl1pPr marL="0" indent="0" algn="ctr">
              <a:buNone/>
              <a:defRPr sz="6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683866"/>
            <a:ext cx="9144000" cy="316208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GB" noProof="0" dirty="0" err="1"/>
              <a:t>Dr.</a:t>
            </a:r>
            <a:r>
              <a:rPr lang="en-GB" noProof="0" dirty="0"/>
              <a:t> </a:t>
            </a:r>
            <a:r>
              <a:rPr lang="en-GB" noProof="0" dirty="0" err="1"/>
              <a:t>Mihály</a:t>
            </a:r>
            <a:r>
              <a:rPr lang="en-GB" noProof="0" dirty="0"/>
              <a:t> </a:t>
            </a:r>
            <a:r>
              <a:rPr lang="en-GB" noProof="0" dirty="0" err="1"/>
              <a:t>Minta</a:t>
            </a:r>
            <a:endParaRPr lang="en-GB" noProof="0" dirty="0"/>
          </a:p>
        </p:txBody>
      </p:sp>
      <p:pic>
        <p:nvPicPr>
          <p:cNvPr id="5" name="Kép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9" y="5779156"/>
            <a:ext cx="2761364" cy="9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Edit sample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6"/>
            <a:ext cx="10515600" cy="4124324"/>
          </a:xfrm>
        </p:spPr>
        <p:txBody>
          <a:bodyPr/>
          <a:lstStyle/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264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 és tartalom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3D496"/>
                </a:solidFill>
              </a:defRPr>
            </a:lvl1pPr>
          </a:lstStyle>
          <a:p>
            <a:r>
              <a:rPr lang="en-GB" noProof="0" dirty="0"/>
              <a:t>Edit sample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6"/>
            <a:ext cx="10515600" cy="41243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681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808163"/>
            <a:ext cx="10515600" cy="26151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 dirty="0"/>
              <a:t>Edit sample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450317"/>
            <a:ext cx="10515600" cy="149963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Editing sample text</a:t>
            </a:r>
          </a:p>
        </p:txBody>
      </p:sp>
    </p:spTree>
    <p:extLst>
      <p:ext uri="{BB962C8B-B14F-4D97-AF65-F5344CB8AC3E}">
        <p14:creationId xmlns:p14="http://schemas.microsoft.com/office/powerpoint/2010/main" val="236228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Edit sample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08163"/>
            <a:ext cx="5181600" cy="4141787"/>
          </a:xfrm>
        </p:spPr>
        <p:txBody>
          <a:bodyPr/>
          <a:lstStyle/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08163"/>
            <a:ext cx="5181600" cy="4141787"/>
          </a:xfrm>
        </p:spPr>
        <p:txBody>
          <a:bodyPr/>
          <a:lstStyle/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402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noProof="0" dirty="0"/>
              <a:t>Edit sample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808163"/>
            <a:ext cx="5157787" cy="696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Editing sample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444876"/>
          </a:xfrm>
        </p:spPr>
        <p:txBody>
          <a:bodyPr/>
          <a:lstStyle/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08163"/>
            <a:ext cx="5183188" cy="696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Editing sample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444875"/>
          </a:xfrm>
        </p:spPr>
        <p:txBody>
          <a:bodyPr/>
          <a:lstStyle/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59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Edit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5828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gyenes összekötő 8"/>
          <p:cNvCxnSpPr/>
          <p:nvPr userDrawn="1"/>
        </p:nvCxnSpPr>
        <p:spPr>
          <a:xfrm>
            <a:off x="3299294" y="6234496"/>
            <a:ext cx="1" cy="5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 userDrawn="1"/>
        </p:nvCxnSpPr>
        <p:spPr>
          <a:xfrm>
            <a:off x="8906622" y="6234496"/>
            <a:ext cx="1" cy="5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368301"/>
            <a:ext cx="6172200" cy="5581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08163"/>
            <a:ext cx="3932237" cy="414178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Editing sample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933825" cy="1325563"/>
          </a:xfrm>
        </p:spPr>
        <p:txBody>
          <a:bodyPr/>
          <a:lstStyle/>
          <a:p>
            <a:r>
              <a:rPr lang="en-GB" noProof="0" dirty="0"/>
              <a:t>Edit sample title</a:t>
            </a:r>
          </a:p>
        </p:txBody>
      </p:sp>
    </p:spTree>
    <p:extLst>
      <p:ext uri="{BB962C8B-B14F-4D97-AF65-F5344CB8AC3E}">
        <p14:creationId xmlns:p14="http://schemas.microsoft.com/office/powerpoint/2010/main" val="308245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Edit sample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410"/>
            <a:ext cx="10515600" cy="4123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Editing sample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1" name="Egyenes összekötő 10"/>
          <p:cNvCxnSpPr/>
          <p:nvPr userDrawn="1"/>
        </p:nvCxnSpPr>
        <p:spPr>
          <a:xfrm>
            <a:off x="3012564" y="6269355"/>
            <a:ext cx="1" cy="4514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 helye 4"/>
          <p:cNvSpPr txBox="1">
            <a:spLocks/>
          </p:cNvSpPr>
          <p:nvPr userDrawn="1"/>
        </p:nvSpPr>
        <p:spPr>
          <a:xfrm>
            <a:off x="3012564" y="6163978"/>
            <a:ext cx="6173121" cy="68103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200" b="1" noProof="0" dirty="0">
              <a:solidFill>
                <a:schemeClr val="bg2"/>
              </a:solidFill>
            </a:endParaRPr>
          </a:p>
        </p:txBody>
      </p:sp>
      <p:sp>
        <p:nvSpPr>
          <p:cNvPr id="4" name="Téglalap 3"/>
          <p:cNvSpPr/>
          <p:nvPr userDrawn="1"/>
        </p:nvSpPr>
        <p:spPr>
          <a:xfrm>
            <a:off x="0" y="6163978"/>
            <a:ext cx="12192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6" name="Egyenes összekötő 15"/>
          <p:cNvCxnSpPr/>
          <p:nvPr userDrawn="1"/>
        </p:nvCxnSpPr>
        <p:spPr>
          <a:xfrm>
            <a:off x="3299294" y="6234496"/>
            <a:ext cx="1" cy="5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 userDrawn="1"/>
        </p:nvCxnSpPr>
        <p:spPr>
          <a:xfrm>
            <a:off x="8906622" y="6234496"/>
            <a:ext cx="1" cy="5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 helye 4"/>
          <p:cNvSpPr txBox="1">
            <a:spLocks/>
          </p:cNvSpPr>
          <p:nvPr userDrawn="1"/>
        </p:nvSpPr>
        <p:spPr>
          <a:xfrm>
            <a:off x="3283585" y="6134735"/>
            <a:ext cx="5616575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noProof="0" dirty="0">
                <a:solidFill>
                  <a:schemeClr val="bg2"/>
                </a:solidFill>
              </a:rPr>
              <a:t>Institute of Behavioural Sciences</a:t>
            </a:r>
          </a:p>
        </p:txBody>
      </p:sp>
      <p:sp>
        <p:nvSpPr>
          <p:cNvPr id="13" name="Szöveg helye 6"/>
          <p:cNvSpPr txBox="1">
            <a:spLocks/>
          </p:cNvSpPr>
          <p:nvPr userDrawn="1"/>
        </p:nvSpPr>
        <p:spPr>
          <a:xfrm>
            <a:off x="8904288" y="6134735"/>
            <a:ext cx="3287712" cy="720000"/>
          </a:xfrm>
          <a:prstGeom prst="rect">
            <a:avLst/>
          </a:prstGeom>
        </p:spPr>
        <p:txBody>
          <a:bodyPr numCol="1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noProof="0" dirty="0">
                <a:solidFill>
                  <a:schemeClr val="bg2"/>
                </a:solidFill>
              </a:rPr>
              <a:t>Szilárd Dávid Kovács</a:t>
            </a:r>
            <a:br>
              <a:rPr lang="en-GB" sz="1200" noProof="0" dirty="0">
                <a:solidFill>
                  <a:schemeClr val="bg2"/>
                </a:solidFill>
              </a:rPr>
            </a:br>
            <a:r>
              <a:rPr lang="en-GB" sz="1200" noProof="0" dirty="0" err="1">
                <a:solidFill>
                  <a:schemeClr val="bg2"/>
                </a:solidFill>
              </a:rPr>
              <a:t>Szilvia</a:t>
            </a:r>
            <a:r>
              <a:rPr lang="en-GB" sz="1200" noProof="0" dirty="0">
                <a:solidFill>
                  <a:schemeClr val="bg2"/>
                </a:solidFill>
              </a:rPr>
              <a:t> </a:t>
            </a:r>
            <a:r>
              <a:rPr lang="en-GB" sz="1200" noProof="0" dirty="0" err="1">
                <a:solidFill>
                  <a:schemeClr val="bg2"/>
                </a:solidFill>
              </a:rPr>
              <a:t>Zörgő</a:t>
            </a:r>
            <a:endParaRPr lang="en-GB" sz="1200" noProof="0" dirty="0">
              <a:solidFill>
                <a:schemeClr val="bg2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5ECEDAA-9BB3-914C-9095-CF6BD8E82FD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" y="6067942"/>
            <a:ext cx="2516065" cy="8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7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8" r:id="rId13"/>
    <p:sldLayoutId id="2147483699" r:id="rId14"/>
    <p:sldLayoutId id="2147483696" r:id="rId15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71" userDrawn="1">
          <p15:clr>
            <a:srgbClr val="F26B43"/>
          </p15:clr>
        </p15:guide>
        <p15:guide id="4" pos="5609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orient="horz" pos="232" userDrawn="1">
          <p15:clr>
            <a:srgbClr val="F26B43"/>
          </p15:clr>
        </p15:guide>
        <p15:guide id="9" pos="7151" userDrawn="1">
          <p15:clr>
            <a:srgbClr val="F26B43"/>
          </p15:clr>
        </p15:guide>
        <p15:guide id="10" pos="529" userDrawn="1">
          <p15:clr>
            <a:srgbClr val="F26B43"/>
          </p15:clr>
        </p15:guide>
        <p15:guide id="11" orient="horz" pos="1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.rock.scien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stemicnetwork.org/" TargetMode="External"/><Relationship Id="rId2" Type="http://schemas.openxmlformats.org/officeDocument/2006/relationships/hyperlink" Target="https://rock.scienc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019-024-10214-x" TargetMode="External"/><Relationship Id="rId2" Type="http://schemas.openxmlformats.org/officeDocument/2006/relationships/hyperlink" Target="https://doi.org/10.1183/13993003.congress-2021.PA339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36/thoraxjnl-2017-210983.422" TargetMode="External"/><Relationship Id="rId4" Type="http://schemas.openxmlformats.org/officeDocument/2006/relationships/hyperlink" Target="https://doi.org/10.1016/S2542-5196(20)30121-2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jme-2022-108698" TargetMode="External"/><Relationship Id="rId2" Type="http://schemas.openxmlformats.org/officeDocument/2006/relationships/hyperlink" Target="https://doi.org/10.1088/1748-9326/ab19e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rlament.hu/documents/d/guest/infojegyzet_2023_30_egeszsegugy_eghajlatvaltoza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rlament.hu/documents/d/guest/infojegyzet_2023_30_egeszsegugy_eghajlatvaltoz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Exploring Sustainable Practices in Dentistry</a:t>
            </a:r>
          </a:p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0"/>
          </p:nvPr>
        </p:nvSpPr>
        <p:spPr>
          <a:xfrm>
            <a:off x="2047054" y="3456000"/>
            <a:ext cx="4223657" cy="858805"/>
          </a:xfrm>
        </p:spPr>
        <p:txBody>
          <a:bodyPr/>
          <a:lstStyle/>
          <a:p>
            <a:r>
              <a:rPr lang="en-GB" dirty="0"/>
              <a:t>Szilárd Dávid Kovács</a:t>
            </a:r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756A52DF-F632-4526-6E16-6B11D4AA58EB}"/>
              </a:ext>
            </a:extLst>
          </p:cNvPr>
          <p:cNvSpPr txBox="1">
            <a:spLocks/>
          </p:cNvSpPr>
          <p:nvPr/>
        </p:nvSpPr>
        <p:spPr>
          <a:xfrm>
            <a:off x="6353908" y="3453618"/>
            <a:ext cx="4223657" cy="858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Szilvia</a:t>
            </a:r>
            <a:r>
              <a:rPr lang="en-GB" dirty="0"/>
              <a:t> </a:t>
            </a:r>
            <a:r>
              <a:rPr lang="en-GB" dirty="0" err="1"/>
              <a:t>Zörgő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62A3C2-1081-8620-6626-8B475E339417}"/>
              </a:ext>
            </a:extLst>
          </p:cNvPr>
          <p:cNvSpPr txBox="1">
            <a:spLocks/>
          </p:cNvSpPr>
          <p:nvPr/>
        </p:nvSpPr>
        <p:spPr>
          <a:xfrm>
            <a:off x="2047054" y="4423420"/>
            <a:ext cx="4384431" cy="7929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PhD Student,</a:t>
            </a:r>
          </a:p>
          <a:p>
            <a:r>
              <a:rPr lang="en-GB" dirty="0"/>
              <a:t>Semmelweis University,</a:t>
            </a:r>
            <a:br>
              <a:rPr lang="en-GB" dirty="0"/>
            </a:br>
            <a:r>
              <a:rPr lang="en-GB" dirty="0"/>
              <a:t>Institute of Behavioural Sciences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697287-E9D9-4EC8-B2BB-70A002841365}"/>
              </a:ext>
            </a:extLst>
          </p:cNvPr>
          <p:cNvSpPr txBox="1">
            <a:spLocks/>
          </p:cNvSpPr>
          <p:nvPr/>
        </p:nvSpPr>
        <p:spPr>
          <a:xfrm>
            <a:off x="6374004" y="4421510"/>
            <a:ext cx="4384431" cy="7929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Supervisor,</a:t>
            </a:r>
          </a:p>
          <a:p>
            <a:r>
              <a:rPr lang="en-GB" dirty="0"/>
              <a:t>University of Amsterdam,</a:t>
            </a:r>
            <a:br>
              <a:rPr lang="en-GB" dirty="0"/>
            </a:br>
            <a:r>
              <a:rPr lang="en-GB" dirty="0"/>
              <a:t>Computational Social Science</a:t>
            </a:r>
          </a:p>
        </p:txBody>
      </p:sp>
      <p:sp>
        <p:nvSpPr>
          <p:cNvPr id="10" name="Szöveg helye 2">
            <a:extLst>
              <a:ext uri="{FF2B5EF4-FFF2-40B4-BE49-F238E27FC236}">
                <a16:creationId xmlns:a16="http://schemas.microsoft.com/office/drawing/2014/main" id="{DC99267E-1ACE-E44B-D7E0-1241474556B7}"/>
              </a:ext>
            </a:extLst>
          </p:cNvPr>
          <p:cNvSpPr txBox="1">
            <a:spLocks/>
          </p:cNvSpPr>
          <p:nvPr/>
        </p:nvSpPr>
        <p:spPr>
          <a:xfrm>
            <a:off x="1614435" y="2285034"/>
            <a:ext cx="9144000" cy="1088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International Conference of PhD Students and Young Doctors</a:t>
            </a:r>
            <a:br>
              <a:rPr lang="en-GB" sz="1600" dirty="0"/>
            </a:br>
            <a:r>
              <a:rPr lang="en-GB" sz="1600" dirty="0"/>
              <a:t>December 11</a:t>
            </a:r>
            <a:r>
              <a:rPr lang="en-GB" sz="1600" baseline="30000" dirty="0"/>
              <a:t>th</a:t>
            </a:r>
            <a:r>
              <a:rPr lang="en-GB" sz="1600" dirty="0"/>
              <a:t>, 2024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98567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7BF4-1BAA-4354-5832-410A96ED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Structured</a:t>
            </a:r>
            <a:r>
              <a:rPr lang="hu-HU" dirty="0"/>
              <a:t> </a:t>
            </a:r>
            <a:r>
              <a:rPr lang="hu-HU" dirty="0" err="1"/>
              <a:t>observation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0909-13A2-21A4-12DE-0129F63C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Per </a:t>
            </a:r>
            <a:r>
              <a:rPr lang="hu-HU" dirty="0" err="1"/>
              <a:t>clinic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b="1" dirty="0" err="1"/>
              <a:t>waste</a:t>
            </a:r>
            <a:r>
              <a:rPr lang="hu-HU" b="1" dirty="0"/>
              <a:t> </a:t>
            </a:r>
            <a:r>
              <a:rPr lang="hu-HU" b="1" dirty="0" err="1"/>
              <a:t>containers</a:t>
            </a:r>
            <a:r>
              <a:rPr lang="hu-HU" dirty="0"/>
              <a:t>: </a:t>
            </a:r>
            <a:r>
              <a:rPr lang="hu-HU" dirty="0" err="1"/>
              <a:t>Domestic</a:t>
            </a:r>
            <a:r>
              <a:rPr lang="hu-HU" dirty="0"/>
              <a:t> </a:t>
            </a:r>
            <a:r>
              <a:rPr lang="hu-HU" dirty="0" err="1"/>
              <a:t>waste</a:t>
            </a:r>
            <a:r>
              <a:rPr lang="hu-HU" dirty="0"/>
              <a:t>, </a:t>
            </a:r>
            <a:r>
              <a:rPr lang="hu-HU" dirty="0" err="1"/>
              <a:t>Recyclable</a:t>
            </a:r>
            <a:r>
              <a:rPr lang="hu-HU" dirty="0"/>
              <a:t> </a:t>
            </a:r>
            <a:r>
              <a:rPr lang="hu-HU" dirty="0" err="1"/>
              <a:t>Waste</a:t>
            </a:r>
            <a:r>
              <a:rPr lang="hu-HU" dirty="0"/>
              <a:t>, </a:t>
            </a:r>
            <a:r>
              <a:rPr lang="hu-HU" dirty="0" err="1"/>
              <a:t>Infectious</a:t>
            </a:r>
            <a:r>
              <a:rPr lang="hu-HU" dirty="0"/>
              <a:t> </a:t>
            </a:r>
            <a:r>
              <a:rPr lang="hu-HU" dirty="0" err="1"/>
              <a:t>waste</a:t>
            </a:r>
            <a:r>
              <a:rPr lang="hu-HU" dirty="0"/>
              <a:t>, Sharp </a:t>
            </a:r>
            <a:r>
              <a:rPr lang="hu-HU" dirty="0" err="1"/>
              <a:t>object</a:t>
            </a:r>
            <a:endParaRPr lang="hu-HU" dirty="0"/>
          </a:p>
          <a:p>
            <a:r>
              <a:rPr lang="hu-HU" dirty="0"/>
              <a:t>Per </a:t>
            </a:r>
            <a:r>
              <a:rPr lang="hu-HU" dirty="0" err="1"/>
              <a:t>patient</a:t>
            </a:r>
            <a:r>
              <a:rPr lang="hu-HU" dirty="0"/>
              <a:t>:</a:t>
            </a:r>
          </a:p>
          <a:p>
            <a:pPr lvl="1"/>
            <a:r>
              <a:rPr lang="hu-HU" b="1" dirty="0" err="1"/>
              <a:t>Intervention</a:t>
            </a:r>
            <a:r>
              <a:rPr lang="hu-HU" dirty="0"/>
              <a:t>: </a:t>
            </a:r>
            <a:r>
              <a:rPr lang="hu-HU" dirty="0" err="1"/>
              <a:t>type</a:t>
            </a:r>
            <a:r>
              <a:rPr lang="hu-HU" dirty="0"/>
              <a:t>(s) and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teeth</a:t>
            </a:r>
            <a:r>
              <a:rPr lang="hu-HU" dirty="0"/>
              <a:t> </a:t>
            </a:r>
            <a:r>
              <a:rPr lang="hu-HU" dirty="0" err="1"/>
              <a:t>treated</a:t>
            </a:r>
            <a:r>
              <a:rPr lang="hu-HU" dirty="0"/>
              <a:t> (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applicable</a:t>
            </a:r>
            <a:r>
              <a:rPr lang="hu-HU" dirty="0"/>
              <a:t>)</a:t>
            </a:r>
          </a:p>
          <a:p>
            <a:pPr lvl="1"/>
            <a:r>
              <a:rPr lang="hu-HU" b="1" dirty="0" err="1"/>
              <a:t>Items</a:t>
            </a:r>
            <a:r>
              <a:rPr lang="hu-HU" b="1" dirty="0"/>
              <a:t> </a:t>
            </a:r>
            <a:r>
              <a:rPr lang="hu-HU" b="1" dirty="0" err="1"/>
              <a:t>used</a:t>
            </a:r>
            <a:r>
              <a:rPr lang="hu-HU" dirty="0"/>
              <a:t>: </a:t>
            </a:r>
            <a:r>
              <a:rPr lang="hu-HU" dirty="0" err="1"/>
              <a:t>disposed</a:t>
            </a:r>
            <a:r>
              <a:rPr lang="hu-HU" dirty="0"/>
              <a:t> of,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disposed</a:t>
            </a:r>
            <a:r>
              <a:rPr lang="hu-HU" dirty="0"/>
              <a:t> of, </a:t>
            </a:r>
            <a:r>
              <a:rPr lang="hu-HU" dirty="0" err="1"/>
              <a:t>multiple-use</a:t>
            </a:r>
            <a:r>
              <a:rPr lang="hu-HU" dirty="0"/>
              <a:t> </a:t>
            </a:r>
            <a:r>
              <a:rPr lang="hu-HU" dirty="0" err="1"/>
              <a:t>alternative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(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applicable</a:t>
            </a:r>
            <a:r>
              <a:rPr lang="hu-HU" dirty="0"/>
              <a:t>)</a:t>
            </a:r>
          </a:p>
          <a:p>
            <a:pPr lvl="1"/>
            <a:r>
              <a:rPr lang="hu-HU" b="1" dirty="0"/>
              <a:t>Digital </a:t>
            </a:r>
            <a:r>
              <a:rPr lang="hu-HU" b="1" dirty="0" err="1"/>
              <a:t>methods</a:t>
            </a:r>
            <a:r>
              <a:rPr lang="hu-HU" dirty="0"/>
              <a:t>: Digital </a:t>
            </a:r>
            <a:r>
              <a:rPr lang="hu-HU" dirty="0" err="1"/>
              <a:t>radiography</a:t>
            </a:r>
            <a:r>
              <a:rPr lang="hu-HU" dirty="0"/>
              <a:t>, </a:t>
            </a:r>
            <a:r>
              <a:rPr lang="hu-HU" dirty="0" err="1"/>
              <a:t>Digitally</a:t>
            </a:r>
            <a:r>
              <a:rPr lang="hu-HU" dirty="0"/>
              <a:t> </a:t>
            </a:r>
            <a:r>
              <a:rPr lang="hu-HU" dirty="0" err="1"/>
              <a:t>prescribing</a:t>
            </a:r>
            <a:r>
              <a:rPr lang="hu-HU" dirty="0"/>
              <a:t> </a:t>
            </a:r>
            <a:r>
              <a:rPr lang="hu-HU" dirty="0" err="1"/>
              <a:t>medicine</a:t>
            </a:r>
            <a:r>
              <a:rPr lang="hu-HU" dirty="0"/>
              <a:t>, </a:t>
            </a:r>
            <a:r>
              <a:rPr lang="hu-HU" dirty="0" err="1"/>
              <a:t>Teleconsultation</a:t>
            </a:r>
            <a:r>
              <a:rPr lang="hu-HU" dirty="0"/>
              <a:t>, Digital </a:t>
            </a:r>
            <a:r>
              <a:rPr lang="hu-HU" dirty="0" err="1"/>
              <a:t>educational</a:t>
            </a:r>
            <a:r>
              <a:rPr lang="hu-HU" dirty="0"/>
              <a:t> </a:t>
            </a:r>
            <a:r>
              <a:rPr lang="hu-HU" dirty="0" err="1"/>
              <a:t>materials</a:t>
            </a:r>
            <a:r>
              <a:rPr lang="hu-HU" dirty="0"/>
              <a:t>, Digital </a:t>
            </a:r>
            <a:r>
              <a:rPr lang="hu-HU" dirty="0" err="1"/>
              <a:t>impression</a:t>
            </a:r>
            <a:r>
              <a:rPr lang="hu-HU" dirty="0"/>
              <a:t>, Digital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fabrication</a:t>
            </a:r>
            <a:r>
              <a:rPr lang="hu-HU" dirty="0"/>
              <a:t> of </a:t>
            </a:r>
            <a:r>
              <a:rPr lang="hu-HU" dirty="0" err="1"/>
              <a:t>prostheses</a:t>
            </a:r>
            <a:endParaRPr lang="hu-HU" dirty="0"/>
          </a:p>
          <a:p>
            <a:pPr lvl="1"/>
            <a:r>
              <a:rPr lang="hu-HU" b="1" dirty="0" err="1"/>
              <a:t>Prevention</a:t>
            </a:r>
            <a:r>
              <a:rPr lang="hu-HU" dirty="0"/>
              <a:t>: </a:t>
            </a:r>
            <a:r>
              <a:rPr lang="hu-HU" dirty="0" err="1"/>
              <a:t>Oral</a:t>
            </a:r>
            <a:r>
              <a:rPr lang="hu-HU" dirty="0"/>
              <a:t> </a:t>
            </a:r>
            <a:r>
              <a:rPr lang="hu-HU" dirty="0" err="1"/>
              <a:t>hygienic</a:t>
            </a:r>
            <a:r>
              <a:rPr lang="hu-HU" dirty="0"/>
              <a:t> </a:t>
            </a:r>
            <a:r>
              <a:rPr lang="hu-HU" dirty="0" err="1"/>
              <a:t>intervention</a:t>
            </a:r>
            <a:r>
              <a:rPr lang="hu-HU" dirty="0"/>
              <a:t> (</a:t>
            </a:r>
            <a:r>
              <a:rPr lang="hu-HU" dirty="0" err="1"/>
              <a:t>performed</a:t>
            </a:r>
            <a:r>
              <a:rPr lang="hu-HU" dirty="0"/>
              <a:t> of </a:t>
            </a:r>
            <a:r>
              <a:rPr lang="hu-HU" dirty="0" err="1"/>
              <a:t>advised</a:t>
            </a:r>
            <a:r>
              <a:rPr lang="hu-HU" dirty="0"/>
              <a:t>), </a:t>
            </a:r>
            <a:r>
              <a:rPr lang="hu-HU" dirty="0" err="1"/>
              <a:t>Discussion</a:t>
            </a:r>
            <a:r>
              <a:rPr lang="hu-HU" dirty="0"/>
              <a:t> of </a:t>
            </a:r>
            <a:r>
              <a:rPr lang="hu-HU" dirty="0" err="1"/>
              <a:t>oral</a:t>
            </a:r>
            <a:r>
              <a:rPr lang="hu-HU" dirty="0"/>
              <a:t> </a:t>
            </a:r>
            <a:r>
              <a:rPr lang="hu-HU" dirty="0" err="1"/>
              <a:t>self-care</a:t>
            </a:r>
            <a:r>
              <a:rPr lang="hu-HU" dirty="0"/>
              <a:t>, </a:t>
            </a:r>
            <a:r>
              <a:rPr lang="hu-HU" dirty="0" err="1"/>
              <a:t>Recommendation</a:t>
            </a:r>
            <a:r>
              <a:rPr lang="hu-HU" dirty="0"/>
              <a:t> of </a:t>
            </a:r>
            <a:r>
              <a:rPr lang="hu-HU" dirty="0" err="1"/>
              <a:t>further</a:t>
            </a:r>
            <a:r>
              <a:rPr lang="hu-HU" dirty="0"/>
              <a:t> </a:t>
            </a:r>
            <a:r>
              <a:rPr lang="hu-HU" dirty="0" err="1"/>
              <a:t>treatment</a:t>
            </a:r>
            <a:endParaRPr lang="hu-HU" dirty="0"/>
          </a:p>
          <a:p>
            <a:pPr lvl="1"/>
            <a:r>
              <a:rPr lang="hu-HU" b="1" dirty="0" err="1"/>
              <a:t>Medication</a:t>
            </a:r>
            <a:r>
              <a:rPr lang="hu-HU" dirty="0"/>
              <a:t>: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intervention</a:t>
            </a:r>
            <a:r>
              <a:rPr lang="hu-HU" dirty="0"/>
              <a:t>; </a:t>
            </a:r>
            <a:r>
              <a:rPr lang="hu-HU" dirty="0" err="1"/>
              <a:t>Anitbiotics</a:t>
            </a:r>
            <a:r>
              <a:rPr lang="hu-HU" dirty="0"/>
              <a:t>: </a:t>
            </a:r>
            <a:r>
              <a:rPr lang="hu-HU" dirty="0" err="1"/>
              <a:t>Why</a:t>
            </a:r>
            <a:r>
              <a:rPr lang="hu-HU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448DA-E6E7-9925-4D11-E60E40E9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59" y="0"/>
            <a:ext cx="1139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B218-F54F-C52B-3615-E6290912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D771-2CB7-93E7-3856-8D07FEA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u="sng" dirty="0"/>
              <a:t>General </a:t>
            </a:r>
            <a:r>
              <a:rPr lang="hu-HU" u="sng" dirty="0" err="1"/>
              <a:t>questions</a:t>
            </a:r>
            <a:r>
              <a:rPr lang="hu-HU" dirty="0"/>
              <a:t>: </a:t>
            </a:r>
            <a:endParaRPr lang="en-GB" dirty="0"/>
          </a:p>
          <a:p>
            <a:pPr lvl="1"/>
            <a:r>
              <a:rPr lang="en-GB" dirty="0"/>
              <a:t>Knowledge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sustainable</a:t>
            </a:r>
            <a:r>
              <a:rPr lang="hu-HU" dirty="0"/>
              <a:t> </a:t>
            </a:r>
            <a:r>
              <a:rPr lang="hu-HU" dirty="0" err="1"/>
              <a:t>dentistry</a:t>
            </a:r>
            <a:r>
              <a:rPr lang="hu-HU" dirty="0"/>
              <a:t>, </a:t>
            </a:r>
            <a:endParaRPr lang="en-GB" dirty="0"/>
          </a:p>
          <a:p>
            <a:pPr lvl="1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participants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</a:t>
            </a:r>
            <a:r>
              <a:rPr lang="hu-HU" dirty="0" err="1"/>
              <a:t>introduce</a:t>
            </a:r>
            <a:r>
              <a:rPr lang="hu-HU" dirty="0"/>
              <a:t>, </a:t>
            </a:r>
            <a:endParaRPr lang="en-GB" dirty="0"/>
          </a:p>
          <a:p>
            <a:pPr lvl="1"/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/ </a:t>
            </a:r>
            <a:r>
              <a:rPr lang="hu-HU" dirty="0" err="1"/>
              <a:t>would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involve</a:t>
            </a:r>
            <a:r>
              <a:rPr lang="hu-HU" dirty="0"/>
              <a:t> </a:t>
            </a:r>
            <a:r>
              <a:rPr lang="hu-HU" dirty="0" err="1"/>
              <a:t>patients</a:t>
            </a:r>
            <a:r>
              <a:rPr lang="hu-HU" dirty="0"/>
              <a:t> in </a:t>
            </a:r>
            <a:r>
              <a:rPr lang="hu-HU" dirty="0" err="1"/>
              <a:t>making</a:t>
            </a:r>
            <a:r>
              <a:rPr lang="hu-HU" dirty="0"/>
              <a:t> </a:t>
            </a:r>
            <a:r>
              <a:rPr lang="hu-HU" dirty="0" err="1"/>
              <a:t>sustainable</a:t>
            </a:r>
            <a:r>
              <a:rPr lang="hu-HU" dirty="0"/>
              <a:t> </a:t>
            </a:r>
            <a:r>
              <a:rPr lang="hu-HU" dirty="0" err="1"/>
              <a:t>treatment</a:t>
            </a:r>
            <a:r>
              <a:rPr lang="hu-HU" dirty="0"/>
              <a:t> </a:t>
            </a:r>
            <a:r>
              <a:rPr lang="hu-HU" dirty="0" err="1"/>
              <a:t>choices</a:t>
            </a:r>
            <a:endParaRPr lang="hu-HU" dirty="0"/>
          </a:p>
          <a:p>
            <a:r>
              <a:rPr lang="hu-HU" u="sng" dirty="0" err="1"/>
              <a:t>Specific</a:t>
            </a:r>
            <a:r>
              <a:rPr lang="hu-HU" u="sng" dirty="0"/>
              <a:t> </a:t>
            </a:r>
            <a:r>
              <a:rPr lang="hu-HU" u="sng" dirty="0" err="1"/>
              <a:t>questions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en-GB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hu-HU" b="1" dirty="0" err="1"/>
              <a:t>Amount</a:t>
            </a:r>
            <a:r>
              <a:rPr lang="hu-HU" b="1" dirty="0"/>
              <a:t> of </a:t>
            </a:r>
            <a:r>
              <a:rPr lang="hu-HU" b="1" dirty="0" err="1"/>
              <a:t>interventions</a:t>
            </a:r>
            <a:r>
              <a:rPr lang="hu-HU" b="1" dirty="0"/>
              <a:t> </a:t>
            </a:r>
            <a:r>
              <a:rPr lang="hu-HU" dirty="0"/>
              <a:t>in </a:t>
            </a:r>
            <a:r>
              <a:rPr lang="hu-HU" dirty="0" err="1"/>
              <a:t>one</a:t>
            </a:r>
            <a:r>
              <a:rPr lang="hu-HU" dirty="0"/>
              <a:t> session,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hu-HU" b="1" dirty="0" err="1"/>
              <a:t>Disposal</a:t>
            </a:r>
            <a:r>
              <a:rPr lang="hu-HU" dirty="0"/>
              <a:t> of </a:t>
            </a:r>
            <a:r>
              <a:rPr lang="hu-HU" dirty="0" err="1"/>
              <a:t>items</a:t>
            </a:r>
            <a:r>
              <a:rPr lang="hu-HU" dirty="0"/>
              <a:t>,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hu-HU" b="1" dirty="0" err="1"/>
              <a:t>Prevention</a:t>
            </a:r>
            <a:r>
              <a:rPr lang="hu-HU" dirty="0"/>
              <a:t>,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hu-HU" b="1" dirty="0"/>
              <a:t>Digital</a:t>
            </a:r>
            <a:r>
              <a:rPr lang="hu-HU" dirty="0"/>
              <a:t> </a:t>
            </a:r>
            <a:r>
              <a:rPr lang="hu-HU" b="1" dirty="0" err="1"/>
              <a:t>technologies</a:t>
            </a:r>
            <a:r>
              <a:rPr lang="hu-HU" dirty="0"/>
              <a:t>, 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hu-HU" b="1" dirty="0" err="1"/>
              <a:t>Reducing</a:t>
            </a:r>
            <a:r>
              <a:rPr lang="hu-HU" b="1" dirty="0"/>
              <a:t> </a:t>
            </a:r>
            <a:r>
              <a:rPr lang="hu-HU" b="1" dirty="0" err="1"/>
              <a:t>prescribing</a:t>
            </a:r>
            <a:r>
              <a:rPr lang="hu-HU" b="1" dirty="0"/>
              <a:t> </a:t>
            </a:r>
            <a:r>
              <a:rPr lang="hu-HU" b="1" dirty="0" err="1"/>
              <a:t>medicine</a:t>
            </a:r>
            <a:endParaRPr lang="hu-HU" b="1" dirty="0"/>
          </a:p>
          <a:p>
            <a:pPr lvl="1"/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themselves</a:t>
            </a:r>
            <a:endParaRPr lang="hu-HU" dirty="0"/>
          </a:p>
          <a:p>
            <a:pPr lvl="1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recognize</a:t>
            </a:r>
            <a:endParaRPr lang="hu-HU" dirty="0"/>
          </a:p>
          <a:p>
            <a:pPr lvl="1"/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barrier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recognize</a:t>
            </a:r>
            <a:r>
              <a:rPr lang="hu-HU" dirty="0"/>
              <a:t> in </a:t>
            </a:r>
            <a:r>
              <a:rPr lang="hu-HU" dirty="0" err="1"/>
              <a:t>implementing</a:t>
            </a:r>
            <a:r>
              <a:rPr lang="hu-HU" dirty="0"/>
              <a:t> </a:t>
            </a:r>
            <a:r>
              <a:rPr lang="hu-HU" dirty="0" err="1"/>
              <a:t>those</a:t>
            </a:r>
            <a:r>
              <a:rPr lang="hu-HU" dirty="0"/>
              <a:t> </a:t>
            </a:r>
            <a:r>
              <a:rPr lang="hu-HU" dirty="0" err="1"/>
              <a:t>changes</a:t>
            </a:r>
            <a:endParaRPr lang="hu-HU" dirty="0"/>
          </a:p>
          <a:p>
            <a:pPr lvl="1"/>
            <a:r>
              <a:rPr lang="hu-HU" dirty="0" err="1"/>
              <a:t>Would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in </a:t>
            </a:r>
            <a:r>
              <a:rPr lang="hu-HU" dirty="0" err="1"/>
              <a:t>spite</a:t>
            </a:r>
            <a:r>
              <a:rPr lang="hu-HU" dirty="0"/>
              <a:t> of </a:t>
            </a:r>
            <a:r>
              <a:rPr lang="hu-HU" dirty="0" err="1"/>
              <a:t>caveats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., more </a:t>
            </a:r>
            <a:r>
              <a:rPr lang="hu-HU" dirty="0" err="1"/>
              <a:t>interventions</a:t>
            </a:r>
            <a:r>
              <a:rPr lang="hu-HU" dirty="0"/>
              <a:t> -&gt; more </a:t>
            </a:r>
            <a:r>
              <a:rPr lang="hu-HU" dirty="0" err="1"/>
              <a:t>discomfort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patient</a:t>
            </a:r>
            <a:r>
              <a:rPr lang="hu-HU" dirty="0"/>
              <a:t> and </a:t>
            </a:r>
            <a:r>
              <a:rPr lang="hu-HU" dirty="0" err="1"/>
              <a:t>higher</a:t>
            </a:r>
            <a:r>
              <a:rPr lang="hu-HU" dirty="0"/>
              <a:t> </a:t>
            </a:r>
            <a:r>
              <a:rPr lang="hu-HU" dirty="0" err="1"/>
              <a:t>risk</a:t>
            </a:r>
            <a:r>
              <a:rPr lang="hu-HU" dirty="0"/>
              <a:t> of </a:t>
            </a:r>
            <a:r>
              <a:rPr lang="hu-HU" dirty="0" err="1"/>
              <a:t>postoperative</a:t>
            </a:r>
            <a:r>
              <a:rPr lang="hu-HU" dirty="0"/>
              <a:t> </a:t>
            </a:r>
            <a:r>
              <a:rPr lang="hu-HU" dirty="0" err="1"/>
              <a:t>complications</a:t>
            </a:r>
            <a:r>
              <a:rPr lang="hu-HU" dirty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8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9A83-6D91-02AA-FEEB-6D1AC894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Sociodemographic</a:t>
            </a:r>
            <a:r>
              <a:rPr lang="hu-HU" dirty="0"/>
              <a:t> </a:t>
            </a:r>
            <a:r>
              <a:rPr lang="hu-HU" dirty="0" err="1"/>
              <a:t>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1820-28FD-589A-0586-AB567434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Sex </a:t>
            </a:r>
            <a:r>
              <a:rPr lang="hu-HU" dirty="0" err="1"/>
              <a:t>assigned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birth</a:t>
            </a:r>
            <a:endParaRPr lang="hu-HU" dirty="0"/>
          </a:p>
          <a:p>
            <a:r>
              <a:rPr lang="hu-HU" dirty="0"/>
              <a:t>Year of </a:t>
            </a:r>
            <a:r>
              <a:rPr lang="hu-HU" dirty="0" err="1"/>
              <a:t>birth</a:t>
            </a:r>
            <a:endParaRPr lang="hu-HU" dirty="0"/>
          </a:p>
          <a:p>
            <a:r>
              <a:rPr lang="hu-HU" dirty="0" err="1"/>
              <a:t>Place</a:t>
            </a:r>
            <a:r>
              <a:rPr lang="hu-HU" dirty="0"/>
              <a:t> of </a:t>
            </a:r>
            <a:r>
              <a:rPr lang="hu-HU" dirty="0" err="1"/>
              <a:t>occupation</a:t>
            </a:r>
            <a:r>
              <a:rPr lang="hu-HU" dirty="0"/>
              <a:t> (Capital, </a:t>
            </a:r>
            <a:r>
              <a:rPr lang="hu-HU" dirty="0" err="1"/>
              <a:t>County</a:t>
            </a:r>
            <a:r>
              <a:rPr lang="hu-HU" dirty="0"/>
              <a:t> </a:t>
            </a:r>
            <a:r>
              <a:rPr lang="hu-HU" dirty="0" err="1"/>
              <a:t>seat</a:t>
            </a:r>
            <a:r>
              <a:rPr lang="hu-HU" dirty="0"/>
              <a:t>, </a:t>
            </a:r>
            <a:r>
              <a:rPr lang="hu-HU" dirty="0" err="1"/>
              <a:t>Other</a:t>
            </a:r>
            <a:r>
              <a:rPr lang="hu-HU" dirty="0"/>
              <a:t> city, </a:t>
            </a:r>
            <a:r>
              <a:rPr lang="hu-HU" dirty="0" err="1"/>
              <a:t>Village</a:t>
            </a:r>
            <a:r>
              <a:rPr lang="hu-HU" dirty="0"/>
              <a:t>)</a:t>
            </a:r>
          </a:p>
          <a:p>
            <a:r>
              <a:rPr lang="hu-HU" dirty="0" err="1"/>
              <a:t>Funding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clinic</a:t>
            </a:r>
            <a:r>
              <a:rPr lang="hu-HU" dirty="0"/>
              <a:t> (</a:t>
            </a:r>
            <a:r>
              <a:rPr lang="hu-HU" dirty="0" err="1"/>
              <a:t>Private</a:t>
            </a:r>
            <a:r>
              <a:rPr lang="hu-HU" dirty="0"/>
              <a:t>, Public)</a:t>
            </a:r>
          </a:p>
          <a:p>
            <a:r>
              <a:rPr lang="hu-HU" dirty="0" err="1"/>
              <a:t>Completed</a:t>
            </a:r>
            <a:r>
              <a:rPr lang="hu-HU" dirty="0"/>
              <a:t> </a:t>
            </a:r>
            <a:r>
              <a:rPr lang="hu-HU" dirty="0" err="1"/>
              <a:t>specialty</a:t>
            </a:r>
            <a:r>
              <a:rPr lang="hu-HU" dirty="0"/>
              <a:t> </a:t>
            </a:r>
            <a:r>
              <a:rPr lang="hu-HU" dirty="0" err="1"/>
              <a:t>programs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276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D943-A9E0-E588-1D49-E80D70B2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Epistemic</a:t>
            </a:r>
            <a:r>
              <a:rPr lang="hu-HU" dirty="0"/>
              <a:t> Network </a:t>
            </a:r>
            <a:r>
              <a:rPr lang="hu-HU" dirty="0" err="1"/>
              <a:t>Analysis</a:t>
            </a:r>
            <a:r>
              <a:rPr lang="hu-HU" dirty="0"/>
              <a:t> (ENA)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2887-7A8A-A8B6-C256-3FEFA12D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74606"/>
            <a:ext cx="10164097" cy="3736259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dirty="0" err="1"/>
              <a:t>Unified</a:t>
            </a:r>
            <a:r>
              <a:rPr lang="hu-HU" dirty="0"/>
              <a:t> </a:t>
            </a:r>
            <a:r>
              <a:rPr lang="hu-HU" dirty="0" err="1"/>
              <a:t>Qualitative-Quantitative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err="1"/>
              <a:t>Codes</a:t>
            </a:r>
            <a:r>
              <a:rPr lang="hu-HU" dirty="0"/>
              <a:t> in </a:t>
            </a:r>
            <a:r>
              <a:rPr lang="hu-HU" dirty="0" err="1"/>
              <a:t>qualitative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: </a:t>
            </a:r>
            <a:r>
              <a:rPr lang="hu-HU" dirty="0" err="1"/>
              <a:t>Labels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indicate</a:t>
            </a:r>
            <a:r>
              <a:rPr lang="hu-HU" dirty="0"/>
              <a:t> </a:t>
            </a:r>
            <a:r>
              <a:rPr lang="hu-HU" dirty="0" err="1"/>
              <a:t>cocepts</a:t>
            </a:r>
            <a:r>
              <a:rPr lang="hu-HU" dirty="0"/>
              <a:t> </a:t>
            </a:r>
            <a:r>
              <a:rPr lang="hu-HU" dirty="0" err="1"/>
              <a:t>reflecting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research</a:t>
            </a:r>
            <a:r>
              <a:rPr lang="hu-HU" dirty="0"/>
              <a:t> </a:t>
            </a:r>
            <a:r>
              <a:rPr lang="hu-HU" dirty="0" err="1"/>
              <a:t>aims</a:t>
            </a:r>
            <a:endParaRPr lang="hu-HU" dirty="0"/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ENA </a:t>
            </a:r>
            <a:r>
              <a:rPr lang="hu-HU" dirty="0" err="1"/>
              <a:t>creates</a:t>
            </a:r>
            <a:r>
              <a:rPr lang="hu-HU" dirty="0"/>
              <a:t> </a:t>
            </a:r>
            <a:r>
              <a:rPr lang="hu-HU" dirty="0" err="1"/>
              <a:t>quantitative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of </a:t>
            </a:r>
            <a:r>
              <a:rPr lang="hu-HU" dirty="0" err="1"/>
              <a:t>qualitative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(</a:t>
            </a:r>
            <a:r>
              <a:rPr lang="hu-HU" dirty="0" err="1"/>
              <a:t>depicts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en-GB" dirty="0"/>
              <a:t> relative</a:t>
            </a:r>
            <a:r>
              <a:rPr lang="hu-HU" dirty="0"/>
              <a:t> </a:t>
            </a:r>
            <a:r>
              <a:rPr lang="hu-HU" dirty="0" err="1"/>
              <a:t>frequency</a:t>
            </a:r>
            <a:r>
              <a:rPr lang="hu-HU" dirty="0"/>
              <a:t> of </a:t>
            </a:r>
            <a:r>
              <a:rPr lang="hu-HU" dirty="0" err="1"/>
              <a:t>code</a:t>
            </a:r>
            <a:r>
              <a:rPr lang="hu-HU" dirty="0"/>
              <a:t> co-</a:t>
            </a:r>
            <a:r>
              <a:rPr lang="hu-HU" dirty="0" err="1"/>
              <a:t>occurrences</a:t>
            </a:r>
            <a:r>
              <a:rPr lang="hu-H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9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7B0B-AE2A-649F-8F2A-285D3C43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78" y="257431"/>
            <a:ext cx="10515600" cy="1325563"/>
          </a:xfrm>
        </p:spPr>
        <p:txBody>
          <a:bodyPr/>
          <a:lstStyle/>
          <a:p>
            <a:r>
              <a:rPr lang="en-GB" dirty="0"/>
              <a:t>Code development and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721B-D628-E72B-5E0E-8082866C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90" y="1582994"/>
            <a:ext cx="4569542" cy="4442679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b="1" dirty="0" err="1"/>
              <a:t>Inductive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a </a:t>
            </a:r>
            <a:r>
              <a:rPr lang="hu-HU" dirty="0" err="1"/>
              <a:t>coding</a:t>
            </a:r>
            <a:r>
              <a:rPr lang="hu-HU" dirty="0"/>
              <a:t> </a:t>
            </a:r>
            <a:r>
              <a:rPr lang="hu-HU" dirty="0" err="1"/>
              <a:t>scheme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i</a:t>
            </a:r>
            <a:r>
              <a:rPr lang="en-GB" dirty="0" err="1"/>
              <a:t>terative</a:t>
            </a:r>
            <a:r>
              <a:rPr lang="en-GB" dirty="0"/>
              <a:t> steps:</a:t>
            </a:r>
          </a:p>
          <a:p>
            <a:r>
              <a:rPr lang="en-GB" dirty="0"/>
              <a:t>Two coders conduct free, inductive coding on 10% of the data via the Interface for Reproducible Open Coding Kit (</a:t>
            </a:r>
            <a:r>
              <a:rPr lang="en-GB" dirty="0" err="1"/>
              <a:t>iROCK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https://i.rock.science</a:t>
            </a:r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dirty="0"/>
              <a:t>Coders triangulate their codes and defined a tentative codebook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contains</a:t>
            </a:r>
            <a:r>
              <a:rPr lang="hu-HU" dirty="0"/>
              <a:t>: </a:t>
            </a:r>
            <a:r>
              <a:rPr lang="hu-HU" dirty="0" err="1"/>
              <a:t>codes</a:t>
            </a:r>
            <a:r>
              <a:rPr lang="hu-HU" dirty="0"/>
              <a:t>, </a:t>
            </a:r>
            <a:r>
              <a:rPr lang="hu-HU" dirty="0" err="1"/>
              <a:t>definitions</a:t>
            </a:r>
            <a:r>
              <a:rPr lang="hu-HU" dirty="0"/>
              <a:t>, </a:t>
            </a:r>
            <a:r>
              <a:rPr lang="hu-HU" dirty="0" err="1"/>
              <a:t>examples</a:t>
            </a:r>
            <a:r>
              <a:rPr lang="hu-HU" dirty="0"/>
              <a:t>)</a:t>
            </a:r>
            <a:endParaRPr lang="en-GB" dirty="0"/>
          </a:p>
          <a:p>
            <a:r>
              <a:rPr lang="en-GB" dirty="0"/>
              <a:t>Tentative codebook </a:t>
            </a:r>
            <a:r>
              <a:rPr lang="hu-HU" dirty="0"/>
              <a:t>is</a:t>
            </a:r>
            <a:r>
              <a:rPr lang="en-GB" dirty="0"/>
              <a:t> tested on another 10% of the data and modified by the coders</a:t>
            </a:r>
            <a:br>
              <a:rPr lang="hu-HU" dirty="0"/>
            </a:br>
            <a:endParaRPr lang="hu-HU" dirty="0"/>
          </a:p>
          <a:p>
            <a:pPr marL="0" indent="0">
              <a:buNone/>
            </a:pPr>
            <a:r>
              <a:rPr lang="hu-HU" dirty="0"/>
              <a:t>The </a:t>
            </a:r>
            <a:r>
              <a:rPr lang="hu-HU" dirty="0" err="1"/>
              <a:t>dataset</a:t>
            </a:r>
            <a:r>
              <a:rPr lang="hu-HU" dirty="0"/>
              <a:t> is </a:t>
            </a:r>
            <a:r>
              <a:rPr lang="hu-HU" dirty="0" err="1"/>
              <a:t>coded</a:t>
            </a:r>
            <a:r>
              <a:rPr lang="hu-HU" dirty="0"/>
              <a:t> </a:t>
            </a:r>
            <a:r>
              <a:rPr lang="hu-HU" b="1" dirty="0" err="1"/>
              <a:t>deductively</a:t>
            </a:r>
            <a:r>
              <a:rPr lang="hu-HU" b="1" dirty="0"/>
              <a:t> </a:t>
            </a:r>
            <a:r>
              <a:rPr lang="hu-HU" dirty="0"/>
              <a:t>per </a:t>
            </a:r>
            <a:r>
              <a:rPr lang="hu-HU" dirty="0" err="1"/>
              <a:t>sentence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coders</a:t>
            </a:r>
            <a:r>
              <a:rPr lang="hu-HU" dirty="0"/>
              <a:t> </a:t>
            </a:r>
            <a:r>
              <a:rPr lang="hu-HU" dirty="0" err="1"/>
              <a:t>reach</a:t>
            </a:r>
            <a:r>
              <a:rPr lang="hu-HU" dirty="0"/>
              <a:t> an </a:t>
            </a:r>
            <a:r>
              <a:rPr lang="hu-HU" dirty="0" err="1"/>
              <a:t>agreement</a:t>
            </a:r>
            <a:r>
              <a:rPr lang="hu-HU" dirty="0"/>
              <a:t> of .95 </a:t>
            </a:r>
            <a:r>
              <a:rPr lang="hu-HU" dirty="0" err="1"/>
              <a:t>Cohen’s</a:t>
            </a:r>
            <a:r>
              <a:rPr lang="hu-HU" dirty="0"/>
              <a:t> Kappa</a:t>
            </a:r>
            <a:endParaRPr lang="en-GB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05F1E-A528-7F20-6BC2-65FE4C4B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13" y="1871695"/>
            <a:ext cx="6454717" cy="3600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12209-B866-8C17-E042-D70A02DC34F5}"/>
              </a:ext>
            </a:extLst>
          </p:cNvPr>
          <p:cNvSpPr txBox="1"/>
          <p:nvPr/>
        </p:nvSpPr>
        <p:spPr>
          <a:xfrm>
            <a:off x="10493633" y="181025"/>
            <a:ext cx="12073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https://www.researchgate.net/profile/Szilvia-Zoergo/publication/358271361/figure/fig1/AS:1118768805756929@1643746677074/Interface-for-the-Reproducible-Open-Coding-Kit-iROCK_W640.jpg</a:t>
            </a:r>
          </a:p>
        </p:txBody>
      </p:sp>
    </p:spTree>
    <p:extLst>
      <p:ext uri="{BB962C8B-B14F-4D97-AF65-F5344CB8AC3E}">
        <p14:creationId xmlns:p14="http://schemas.microsoft.com/office/powerpoint/2010/main" val="395628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F0A7-6730-D29B-2D14-21694E9C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Epistemic</a:t>
            </a:r>
            <a:r>
              <a:rPr lang="hu-HU" dirty="0"/>
              <a:t> Network </a:t>
            </a:r>
            <a:r>
              <a:rPr lang="hu-HU" dirty="0" err="1"/>
              <a:t>Analysis</a:t>
            </a:r>
            <a:r>
              <a:rPr lang="hu-HU" dirty="0"/>
              <a:t> (ENA)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D97A-A7F6-5470-9799-2554552D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/>
              <a:t>Tabularization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en-GB" dirty="0"/>
              <a:t>Reproducible Open Coding Kit {rock} R package: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https://rock.science</a:t>
            </a:r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;</a:t>
            </a:r>
            <a:br>
              <a:rPr lang="hu-HU" dirty="0"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hu-HU" u="sng" dirty="0" err="1"/>
              <a:t>Table</a:t>
            </a:r>
            <a:r>
              <a:rPr lang="hu-HU" u="sng" dirty="0"/>
              <a:t> </a:t>
            </a:r>
            <a:r>
              <a:rPr lang="hu-HU" u="sng" dirty="0" err="1"/>
              <a:t>contains</a:t>
            </a:r>
            <a:r>
              <a:rPr lang="hu-HU" dirty="0"/>
              <a:t>: </a:t>
            </a:r>
            <a:r>
              <a:rPr lang="hu-HU" dirty="0" err="1"/>
              <a:t>Lines</a:t>
            </a:r>
            <a:r>
              <a:rPr lang="hu-HU" dirty="0"/>
              <a:t> of </a:t>
            </a:r>
            <a:r>
              <a:rPr lang="hu-HU" dirty="0" err="1"/>
              <a:t>coded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Participant</a:t>
            </a:r>
            <a:r>
              <a:rPr lang="hu-HU" dirty="0"/>
              <a:t> ID, </a:t>
            </a:r>
            <a:r>
              <a:rPr lang="hu-HU" dirty="0" err="1"/>
              <a:t>sociodemographic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, </a:t>
            </a:r>
            <a:r>
              <a:rPr lang="hu-HU" dirty="0" err="1"/>
              <a:t>codes</a:t>
            </a:r>
            <a:endParaRPr lang="hu-HU" dirty="0"/>
          </a:p>
          <a:p>
            <a:r>
              <a:rPr lang="hu-HU" dirty="0" err="1"/>
              <a:t>Construction</a:t>
            </a:r>
            <a:r>
              <a:rPr lang="hu-HU" dirty="0"/>
              <a:t> of </a:t>
            </a:r>
            <a:r>
              <a:rPr lang="hu-HU" dirty="0" err="1"/>
              <a:t>epistemic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:</a:t>
            </a:r>
          </a:p>
          <a:p>
            <a:pPr lvl="1"/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https://www.epistemicnetwork.org</a:t>
            </a:r>
            <a:endParaRPr lang="hu-HU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/>
            <a:r>
              <a:rPr lang="en-US" dirty="0"/>
              <a:t>High dimensional space: Vectors represent the code co-occurrences, and the length of the vectors represent the relative frequency of the code co-occurrences</a:t>
            </a:r>
            <a:endParaRPr lang="hu-HU" dirty="0"/>
          </a:p>
          <a:p>
            <a:pPr lvl="1"/>
            <a:r>
              <a:rPr lang="en-US" dirty="0"/>
              <a:t>Dimensional reduction (means rotation, singular value decomposition), high dimensional space is reduced to a two-dimensional space</a:t>
            </a:r>
            <a:endParaRPr lang="hu-HU" dirty="0"/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2 visualizations:</a:t>
            </a:r>
          </a:p>
          <a:p>
            <a:pPr lvl="1"/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Epistemic networks of individual units of analysis (participant, group, etc.)</a:t>
            </a:r>
          </a:p>
          <a:p>
            <a:pPr lvl="1"/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Plotted points representing the entire </a:t>
            </a:r>
            <a:r>
              <a:rPr lang="en-GB" dirty="0" err="1">
                <a:highlight>
                  <a:srgbClr val="FFFFFF"/>
                </a:highlight>
                <a:latin typeface="Arial" panose="020B0604020202020204" pitchFamily="34" charset="0"/>
              </a:rPr>
              <a:t>datase</a:t>
            </a:r>
            <a:r>
              <a:rPr lang="hu-HU" dirty="0">
                <a:highlight>
                  <a:srgbClr val="FFFFFF"/>
                </a:highlight>
                <a:latin typeface="Arial" panose="020B0604020202020204" pitchFamily="34" charset="0"/>
              </a:rPr>
              <a:t>t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4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E7B6-5BEE-2428-80F5-820CD07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</a:t>
            </a:r>
            <a:r>
              <a:rPr lang="hu-HU" dirty="0" err="1"/>
              <a:t>epistemic</a:t>
            </a:r>
            <a:r>
              <a:rPr lang="hu-HU" dirty="0"/>
              <a:t> </a:t>
            </a:r>
            <a:r>
              <a:rPr lang="hu-HU" dirty="0" err="1"/>
              <a:t>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8CD3-37B9-5978-DE4B-67183A43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5376486"/>
            <a:ext cx="11818374" cy="5899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hu-HU" sz="1100" dirty="0" err="1"/>
              <a:t>Mock</a:t>
            </a:r>
            <a:r>
              <a:rPr lang="hu-HU" sz="1100" dirty="0"/>
              <a:t> </a:t>
            </a:r>
            <a:r>
              <a:rPr lang="hu-HU" sz="1100" dirty="0" err="1"/>
              <a:t>mean</a:t>
            </a:r>
            <a:r>
              <a:rPr lang="hu-HU" sz="1100" dirty="0"/>
              <a:t> </a:t>
            </a:r>
            <a:r>
              <a:rPr lang="hu-HU" sz="1100" dirty="0" err="1"/>
              <a:t>epistemic</a:t>
            </a:r>
            <a:r>
              <a:rPr lang="hu-HU" sz="1100" dirty="0"/>
              <a:t> </a:t>
            </a:r>
            <a:r>
              <a:rPr lang="hu-HU" sz="1100" dirty="0" err="1"/>
              <a:t>networks</a:t>
            </a:r>
            <a:r>
              <a:rPr lang="hu-HU" sz="1100" dirty="0"/>
              <a:t> of </a:t>
            </a:r>
            <a:r>
              <a:rPr lang="hu-HU" sz="1100" dirty="0" err="1"/>
              <a:t>private</a:t>
            </a:r>
            <a:r>
              <a:rPr lang="hu-HU" sz="1100" dirty="0"/>
              <a:t> (</a:t>
            </a:r>
            <a:r>
              <a:rPr lang="hu-HU" sz="1100" dirty="0" err="1"/>
              <a:t>right</a:t>
            </a:r>
            <a:r>
              <a:rPr lang="hu-HU" sz="1100" dirty="0"/>
              <a:t>) and </a:t>
            </a:r>
            <a:r>
              <a:rPr lang="hu-HU" sz="1100" dirty="0" err="1"/>
              <a:t>public</a:t>
            </a:r>
            <a:r>
              <a:rPr lang="hu-HU" sz="1100" dirty="0"/>
              <a:t> (</a:t>
            </a:r>
            <a:r>
              <a:rPr lang="hu-HU" sz="1100" dirty="0" err="1"/>
              <a:t>left</a:t>
            </a:r>
            <a:r>
              <a:rPr lang="hu-HU" sz="1100" dirty="0"/>
              <a:t>) </a:t>
            </a:r>
            <a:r>
              <a:rPr lang="hu-HU" sz="1100" dirty="0" err="1"/>
              <a:t>dentists</a:t>
            </a:r>
            <a:r>
              <a:rPr lang="hu-HU" sz="1100" dirty="0"/>
              <a:t>. </a:t>
            </a:r>
            <a:r>
              <a:rPr lang="hu-HU" sz="1100" dirty="0" err="1"/>
              <a:t>Nodes</a:t>
            </a:r>
            <a:r>
              <a:rPr lang="hu-HU" sz="1100" dirty="0"/>
              <a:t> (</a:t>
            </a:r>
            <a:r>
              <a:rPr lang="hu-HU" sz="1100" dirty="0" err="1"/>
              <a:t>black</a:t>
            </a:r>
            <a:r>
              <a:rPr lang="hu-HU" sz="1100" dirty="0"/>
              <a:t> </a:t>
            </a:r>
            <a:r>
              <a:rPr lang="hu-HU" sz="1100" dirty="0" err="1"/>
              <a:t>circles</a:t>
            </a:r>
            <a:r>
              <a:rPr lang="hu-HU" sz="1100" dirty="0"/>
              <a:t>) </a:t>
            </a:r>
            <a:r>
              <a:rPr lang="hu-HU" sz="1100" dirty="0" err="1"/>
              <a:t>denote</a:t>
            </a:r>
            <a:r>
              <a:rPr lang="hu-HU" sz="1100" dirty="0"/>
              <a:t> </a:t>
            </a:r>
            <a:r>
              <a:rPr lang="hu-HU" sz="1100" dirty="0" err="1"/>
              <a:t>codes</a:t>
            </a:r>
            <a:r>
              <a:rPr lang="hu-HU" sz="1100" dirty="0"/>
              <a:t>; </a:t>
            </a:r>
            <a:r>
              <a:rPr lang="hu-HU" sz="1100" dirty="0" err="1"/>
              <a:t>node</a:t>
            </a:r>
            <a:r>
              <a:rPr lang="hu-HU" sz="1100" dirty="0"/>
              <a:t> </a:t>
            </a:r>
            <a:r>
              <a:rPr lang="hu-HU" sz="1100" dirty="0" err="1"/>
              <a:t>size</a:t>
            </a:r>
            <a:r>
              <a:rPr lang="hu-HU" sz="1100" dirty="0"/>
              <a:t> </a:t>
            </a:r>
            <a:r>
              <a:rPr lang="hu-HU" sz="1100" dirty="0" err="1"/>
              <a:t>indicates</a:t>
            </a:r>
            <a:r>
              <a:rPr lang="hu-HU" sz="1100" dirty="0"/>
              <a:t> </a:t>
            </a:r>
            <a:r>
              <a:rPr lang="hu-HU" sz="1100" dirty="0" err="1"/>
              <a:t>the</a:t>
            </a:r>
            <a:r>
              <a:rPr lang="hu-HU" sz="1100" dirty="0"/>
              <a:t> </a:t>
            </a:r>
            <a:r>
              <a:rPr lang="hu-HU" sz="1100" dirty="0" err="1"/>
              <a:t>relative</a:t>
            </a:r>
            <a:r>
              <a:rPr lang="hu-HU" sz="1100" dirty="0"/>
              <a:t> </a:t>
            </a:r>
            <a:r>
              <a:rPr lang="hu-HU" sz="1100" dirty="0" err="1"/>
              <a:t>frequency</a:t>
            </a:r>
            <a:r>
              <a:rPr lang="hu-HU" sz="1100" dirty="0"/>
              <a:t> of </a:t>
            </a:r>
            <a:r>
              <a:rPr lang="hu-HU" sz="1100" dirty="0" err="1"/>
              <a:t>the</a:t>
            </a:r>
            <a:r>
              <a:rPr lang="hu-HU" sz="1100" dirty="0"/>
              <a:t> </a:t>
            </a:r>
            <a:r>
              <a:rPr lang="hu-HU" sz="1100" dirty="0" err="1"/>
              <a:t>code</a:t>
            </a:r>
            <a:r>
              <a:rPr lang="hu-HU" sz="1100" dirty="0"/>
              <a:t> co-</a:t>
            </a:r>
            <a:r>
              <a:rPr lang="hu-HU" sz="1100" dirty="0" err="1"/>
              <a:t>occurring</a:t>
            </a:r>
            <a:r>
              <a:rPr lang="hu-HU" sz="1100" dirty="0"/>
              <a:t> </a:t>
            </a:r>
            <a:r>
              <a:rPr lang="hu-HU" sz="1100" dirty="0" err="1"/>
              <a:t>with</a:t>
            </a:r>
            <a:r>
              <a:rPr lang="hu-HU" sz="1100" dirty="0"/>
              <a:t> </a:t>
            </a:r>
            <a:r>
              <a:rPr lang="hu-HU" sz="1100" dirty="0" err="1"/>
              <a:t>other</a:t>
            </a:r>
            <a:r>
              <a:rPr lang="hu-HU" sz="1100" dirty="0"/>
              <a:t> </a:t>
            </a:r>
            <a:r>
              <a:rPr lang="hu-HU" sz="1100" dirty="0" err="1"/>
              <a:t>codes</a:t>
            </a:r>
            <a:r>
              <a:rPr lang="hu-HU" sz="1100" dirty="0"/>
              <a:t>. </a:t>
            </a:r>
            <a:r>
              <a:rPr lang="hu-HU" sz="1100" dirty="0" err="1"/>
              <a:t>Edhes</a:t>
            </a:r>
            <a:r>
              <a:rPr lang="hu-HU" sz="1100" dirty="0"/>
              <a:t> (line) </a:t>
            </a:r>
            <a:r>
              <a:rPr lang="hu-HU" sz="1100" dirty="0" err="1"/>
              <a:t>thicknesses</a:t>
            </a:r>
            <a:r>
              <a:rPr lang="hu-HU" sz="1100" dirty="0"/>
              <a:t> and saturation </a:t>
            </a:r>
            <a:r>
              <a:rPr lang="hu-HU" sz="1100" dirty="0" err="1"/>
              <a:t>correspond</a:t>
            </a:r>
            <a:r>
              <a:rPr lang="hu-HU" sz="1100" dirty="0"/>
              <a:t> </a:t>
            </a:r>
            <a:r>
              <a:rPr lang="hu-HU" sz="1100" dirty="0" err="1"/>
              <a:t>to</a:t>
            </a:r>
            <a:r>
              <a:rPr lang="hu-HU" sz="1100" dirty="0"/>
              <a:t> </a:t>
            </a:r>
            <a:r>
              <a:rPr lang="hu-HU" sz="1100" dirty="0" err="1"/>
              <a:t>the</a:t>
            </a:r>
            <a:r>
              <a:rPr lang="hu-HU" sz="1100" dirty="0"/>
              <a:t> </a:t>
            </a:r>
            <a:r>
              <a:rPr lang="hu-HU" sz="1100" dirty="0" err="1"/>
              <a:t>relative</a:t>
            </a:r>
            <a:r>
              <a:rPr lang="hu-HU" sz="1100" dirty="0"/>
              <a:t> </a:t>
            </a:r>
            <a:r>
              <a:rPr lang="hu-HU" sz="1100" dirty="0" err="1"/>
              <a:t>frequency</a:t>
            </a:r>
            <a:r>
              <a:rPr lang="hu-HU" sz="1100" dirty="0"/>
              <a:t> of co-</a:t>
            </a:r>
            <a:r>
              <a:rPr lang="hu-HU" sz="1100" dirty="0" err="1"/>
              <a:t>occurrence</a:t>
            </a:r>
            <a:r>
              <a:rPr lang="hu-HU" sz="1100" dirty="0"/>
              <a:t> </a:t>
            </a:r>
            <a:r>
              <a:rPr lang="hu-HU" sz="1100" dirty="0" err="1"/>
              <a:t>between</a:t>
            </a:r>
            <a:r>
              <a:rPr lang="hu-HU" sz="1100" dirty="0"/>
              <a:t> </a:t>
            </a:r>
            <a:r>
              <a:rPr lang="hu-HU" sz="1100" dirty="0" err="1"/>
              <a:t>each</a:t>
            </a:r>
            <a:r>
              <a:rPr lang="hu-HU" sz="1100" dirty="0"/>
              <a:t> </a:t>
            </a:r>
            <a:r>
              <a:rPr lang="hu-HU" sz="1100" dirty="0" err="1"/>
              <a:t>pair</a:t>
            </a:r>
            <a:r>
              <a:rPr lang="hu-HU" sz="1100" dirty="0"/>
              <a:t> of </a:t>
            </a:r>
            <a:r>
              <a:rPr lang="hu-HU" sz="1100" dirty="0" err="1"/>
              <a:t>codes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00C0F-16BF-9991-5ADC-00DC87D3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45" b="8569"/>
          <a:stretch/>
        </p:blipFill>
        <p:spPr>
          <a:xfrm>
            <a:off x="1191645" y="1503875"/>
            <a:ext cx="9612066" cy="35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1666-CCD0-84B5-6421-01268CA7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</a:t>
            </a:r>
            <a:r>
              <a:rPr lang="hu-HU" dirty="0" err="1"/>
              <a:t>plotted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FD85-5EBD-E3F7-11B1-05BDF007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5290"/>
            <a:ext cx="10515600" cy="9846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100" dirty="0" err="1"/>
              <a:t>Mock</a:t>
            </a:r>
            <a:r>
              <a:rPr lang="hu-HU" sz="1100" dirty="0"/>
              <a:t> ENA of projection </a:t>
            </a:r>
            <a:r>
              <a:rPr lang="hu-HU" sz="1100" dirty="0" err="1"/>
              <a:t>space</a:t>
            </a:r>
            <a:r>
              <a:rPr lang="hu-HU" sz="1100" dirty="0"/>
              <a:t> displaying </a:t>
            </a:r>
            <a:r>
              <a:rPr lang="hu-HU" sz="1100" dirty="0" err="1"/>
              <a:t>individual</a:t>
            </a:r>
            <a:r>
              <a:rPr lang="hu-HU" sz="1100" dirty="0"/>
              <a:t> </a:t>
            </a:r>
            <a:r>
              <a:rPr lang="hu-HU" sz="1100" dirty="0" err="1"/>
              <a:t>network</a:t>
            </a:r>
            <a:r>
              <a:rPr lang="hu-HU" sz="1100" dirty="0"/>
              <a:t> </a:t>
            </a:r>
            <a:r>
              <a:rPr lang="hu-HU" sz="1100" dirty="0" err="1"/>
              <a:t>locations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</a:t>
            </a:r>
            <a:r>
              <a:rPr lang="hu-HU" sz="1100" dirty="0" err="1"/>
              <a:t>each</a:t>
            </a:r>
            <a:r>
              <a:rPr lang="hu-HU" sz="1100" dirty="0"/>
              <a:t> </a:t>
            </a:r>
            <a:r>
              <a:rPr lang="hu-HU" sz="1100" dirty="0" err="1"/>
              <a:t>participant</a:t>
            </a:r>
            <a:r>
              <a:rPr lang="hu-HU" sz="1100" dirty="0"/>
              <a:t> (</a:t>
            </a:r>
            <a:r>
              <a:rPr lang="hu-HU" sz="1100" dirty="0" err="1"/>
              <a:t>colored</a:t>
            </a:r>
            <a:r>
              <a:rPr lang="hu-HU" sz="1100" dirty="0"/>
              <a:t> </a:t>
            </a:r>
            <a:r>
              <a:rPr lang="hu-HU" sz="1100" dirty="0" err="1"/>
              <a:t>circles</a:t>
            </a:r>
            <a:r>
              <a:rPr lang="hu-HU" sz="1100" dirty="0"/>
              <a:t>) in </a:t>
            </a:r>
            <a:r>
              <a:rPr lang="hu-HU" sz="1100" dirty="0" err="1"/>
              <a:t>the</a:t>
            </a:r>
            <a:r>
              <a:rPr lang="hu-HU" sz="1100" dirty="0"/>
              <a:t> </a:t>
            </a:r>
            <a:r>
              <a:rPr lang="hu-HU" sz="1100" dirty="0" err="1"/>
              <a:t>public</a:t>
            </a:r>
            <a:r>
              <a:rPr lang="hu-HU" sz="1100" dirty="0"/>
              <a:t> </a:t>
            </a:r>
            <a:r>
              <a:rPr lang="hu-HU" sz="1100" dirty="0" err="1"/>
              <a:t>dentist</a:t>
            </a:r>
            <a:r>
              <a:rPr lang="hu-HU" sz="1100" dirty="0"/>
              <a:t> (</a:t>
            </a:r>
            <a:r>
              <a:rPr lang="hu-HU" sz="1100" dirty="0" err="1"/>
              <a:t>red</a:t>
            </a:r>
            <a:r>
              <a:rPr lang="hu-HU" sz="1100" dirty="0"/>
              <a:t>) and </a:t>
            </a:r>
            <a:r>
              <a:rPr lang="hu-HU" sz="1100" dirty="0" err="1"/>
              <a:t>private</a:t>
            </a:r>
            <a:r>
              <a:rPr lang="hu-HU" sz="1100" dirty="0"/>
              <a:t> </a:t>
            </a:r>
            <a:r>
              <a:rPr lang="hu-HU" sz="1100" dirty="0" err="1"/>
              <a:t>dentist</a:t>
            </a:r>
            <a:r>
              <a:rPr lang="hu-HU" sz="1100" dirty="0"/>
              <a:t> (</a:t>
            </a:r>
            <a:r>
              <a:rPr lang="hu-HU" sz="1100" dirty="0" err="1"/>
              <a:t>green</a:t>
            </a:r>
            <a:r>
              <a:rPr lang="hu-HU" sz="1100" dirty="0"/>
              <a:t>) </a:t>
            </a:r>
            <a:r>
              <a:rPr lang="hu-HU" sz="1100" dirty="0" err="1"/>
              <a:t>subsamples</a:t>
            </a:r>
            <a:r>
              <a:rPr lang="hu-HU" sz="1100" dirty="0"/>
              <a:t>, </a:t>
            </a:r>
            <a:r>
              <a:rPr lang="hu-HU" sz="1100" dirty="0" err="1"/>
              <a:t>as</a:t>
            </a:r>
            <a:r>
              <a:rPr lang="hu-HU" sz="1100" dirty="0"/>
              <a:t> </a:t>
            </a:r>
            <a:r>
              <a:rPr lang="hu-HU" sz="1100" dirty="0" err="1"/>
              <a:t>well</a:t>
            </a:r>
            <a:r>
              <a:rPr lang="hu-HU" sz="1100" dirty="0"/>
              <a:t> </a:t>
            </a:r>
            <a:r>
              <a:rPr lang="hu-HU" sz="1100" dirty="0" err="1"/>
              <a:t>as</a:t>
            </a:r>
            <a:r>
              <a:rPr lang="hu-HU" sz="1100" dirty="0"/>
              <a:t> </a:t>
            </a:r>
            <a:r>
              <a:rPr lang="hu-HU" sz="1100" dirty="0" err="1"/>
              <a:t>mean</a:t>
            </a:r>
            <a:r>
              <a:rPr lang="hu-HU" sz="1100" dirty="0"/>
              <a:t> </a:t>
            </a:r>
            <a:r>
              <a:rPr lang="hu-HU" sz="1100" dirty="0" err="1"/>
              <a:t>network</a:t>
            </a:r>
            <a:r>
              <a:rPr lang="hu-HU" sz="1100" dirty="0"/>
              <a:t> </a:t>
            </a:r>
            <a:r>
              <a:rPr lang="hu-HU" sz="1100" dirty="0" err="1"/>
              <a:t>locations</a:t>
            </a:r>
            <a:r>
              <a:rPr lang="hu-HU" sz="1100" dirty="0"/>
              <a:t> </a:t>
            </a:r>
            <a:r>
              <a:rPr lang="hu-HU" sz="1100" dirty="0" err="1"/>
              <a:t>for</a:t>
            </a:r>
            <a:r>
              <a:rPr lang="hu-HU" sz="1100" dirty="0"/>
              <a:t> </a:t>
            </a:r>
            <a:r>
              <a:rPr lang="hu-HU" sz="1100" dirty="0" err="1"/>
              <a:t>both</a:t>
            </a:r>
            <a:r>
              <a:rPr lang="hu-HU" sz="1100" dirty="0"/>
              <a:t> </a:t>
            </a:r>
            <a:r>
              <a:rPr lang="hu-HU" sz="1100" dirty="0" err="1"/>
              <a:t>subsamples</a:t>
            </a:r>
            <a:r>
              <a:rPr lang="hu-HU" sz="1100" dirty="0"/>
              <a:t> (</a:t>
            </a:r>
            <a:r>
              <a:rPr lang="hu-HU" sz="1100" dirty="0" err="1"/>
              <a:t>colored</a:t>
            </a:r>
            <a:r>
              <a:rPr lang="hu-HU" sz="1100" dirty="0"/>
              <a:t> </a:t>
            </a:r>
            <a:r>
              <a:rPr lang="hu-HU" sz="1100" dirty="0" err="1"/>
              <a:t>squeares</a:t>
            </a:r>
            <a:r>
              <a:rPr lang="hu-HU" sz="1100" dirty="0"/>
              <a:t>). </a:t>
            </a:r>
            <a:r>
              <a:rPr lang="hu-HU" sz="1100" dirty="0" err="1"/>
              <a:t>Dashed</a:t>
            </a:r>
            <a:r>
              <a:rPr lang="hu-HU" sz="1100" dirty="0"/>
              <a:t> </a:t>
            </a:r>
            <a:r>
              <a:rPr lang="hu-HU" sz="1100" dirty="0" err="1"/>
              <a:t>lines</a:t>
            </a:r>
            <a:r>
              <a:rPr lang="hu-HU" sz="1100" dirty="0"/>
              <a:t> </a:t>
            </a:r>
            <a:r>
              <a:rPr lang="hu-HU" sz="1100" dirty="0" err="1"/>
              <a:t>around</a:t>
            </a:r>
            <a:r>
              <a:rPr lang="hu-HU" sz="1100" dirty="0"/>
              <a:t> </a:t>
            </a:r>
            <a:r>
              <a:rPr lang="hu-HU" sz="1100" dirty="0" err="1"/>
              <a:t>the</a:t>
            </a:r>
            <a:r>
              <a:rPr lang="hu-HU" sz="1100" dirty="0"/>
              <a:t> </a:t>
            </a:r>
            <a:r>
              <a:rPr lang="hu-HU" sz="1100" dirty="0" err="1"/>
              <a:t>means</a:t>
            </a:r>
            <a:r>
              <a:rPr lang="hu-HU" sz="1100" dirty="0"/>
              <a:t> </a:t>
            </a:r>
            <a:r>
              <a:rPr lang="hu-HU" sz="1100" dirty="0" err="1"/>
              <a:t>denote</a:t>
            </a:r>
            <a:r>
              <a:rPr lang="hu-HU" sz="1100" dirty="0"/>
              <a:t> </a:t>
            </a:r>
            <a:r>
              <a:rPr lang="hu-HU" sz="1100" dirty="0" err="1"/>
              <a:t>the</a:t>
            </a:r>
            <a:r>
              <a:rPr lang="hu-HU" sz="1100" dirty="0"/>
              <a:t> 95% </a:t>
            </a:r>
            <a:r>
              <a:rPr lang="hu-HU" sz="1100" dirty="0" err="1"/>
              <a:t>confidence</a:t>
            </a:r>
            <a:r>
              <a:rPr lang="hu-HU" sz="1100" dirty="0"/>
              <a:t> </a:t>
            </a:r>
            <a:r>
              <a:rPr lang="hu-HU" sz="1100" dirty="0" err="1"/>
              <a:t>intervals</a:t>
            </a:r>
            <a:r>
              <a:rPr lang="hu-HU" sz="1100" dirty="0"/>
              <a:t> </a:t>
            </a:r>
            <a:r>
              <a:rPr lang="hu-HU" sz="1100" dirty="0" err="1"/>
              <a:t>on</a:t>
            </a:r>
            <a:r>
              <a:rPr lang="hu-HU" sz="1100" dirty="0"/>
              <a:t> </a:t>
            </a:r>
            <a:r>
              <a:rPr lang="hu-HU" sz="1100" dirty="0" err="1"/>
              <a:t>each</a:t>
            </a:r>
            <a:r>
              <a:rPr lang="hu-HU" sz="1100" dirty="0"/>
              <a:t> </a:t>
            </a:r>
            <a:r>
              <a:rPr lang="hu-HU" sz="1100" dirty="0" err="1"/>
              <a:t>dimension</a:t>
            </a:r>
            <a:r>
              <a:rPr lang="hu-HU" sz="1100" dirty="0"/>
              <a:t>.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FE558-4842-E92D-E0C5-9950F730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18" b="2688"/>
          <a:stretch/>
        </p:blipFill>
        <p:spPr>
          <a:xfrm>
            <a:off x="3157396" y="1366222"/>
            <a:ext cx="5298346" cy="34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4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59ED-737D-24C6-7752-334CAA59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Benefits</a:t>
            </a:r>
            <a:r>
              <a:rPr lang="hu-HU" dirty="0"/>
              <a:t> of 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CBD0-8021-B4D4-DDE9-6F861F3F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Quantitative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of </a:t>
            </a:r>
            <a:r>
              <a:rPr lang="hu-HU" dirty="0" err="1"/>
              <a:t>qualitative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validity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interpretation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r>
              <a:rPr lang="en-GB" dirty="0"/>
              <a:t>Researchers may utilize ENA to allow their </a:t>
            </a:r>
            <a:r>
              <a:rPr lang="en-GB" dirty="0" err="1"/>
              <a:t>i</a:t>
            </a:r>
            <a:r>
              <a:rPr lang="hu-HU" dirty="0" err="1"/>
              <a:t>nterpretation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qualitative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en-GB" dirty="0"/>
              <a:t>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scrutiny</a:t>
            </a:r>
            <a:endParaRPr lang="hu-HU" dirty="0"/>
          </a:p>
          <a:p>
            <a:r>
              <a:rPr lang="hu-HU" dirty="0" err="1"/>
              <a:t>Insights</a:t>
            </a:r>
            <a:r>
              <a:rPr lang="hu-HU" dirty="0"/>
              <a:t> (</a:t>
            </a:r>
            <a:r>
              <a:rPr lang="hu-HU" dirty="0" err="1"/>
              <a:t>code</a:t>
            </a:r>
            <a:r>
              <a:rPr lang="hu-HU" dirty="0"/>
              <a:t> co-</a:t>
            </a:r>
            <a:r>
              <a:rPr lang="hu-HU" dirty="0" err="1"/>
              <a:t>occurrences</a:t>
            </a:r>
            <a:r>
              <a:rPr lang="hu-HU" dirty="0"/>
              <a:t>)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fairly</a:t>
            </a:r>
            <a:r>
              <a:rPr lang="hu-HU" dirty="0"/>
              <a:t> </a:t>
            </a:r>
            <a:r>
              <a:rPr lang="hu-HU" dirty="0" err="1"/>
              <a:t>easily</a:t>
            </a:r>
            <a:r>
              <a:rPr lang="hu-HU" dirty="0"/>
              <a:t> </a:t>
            </a:r>
            <a:r>
              <a:rPr lang="hu-HU" dirty="0" err="1"/>
              <a:t>detectable</a:t>
            </a:r>
            <a:endParaRPr lang="hu-HU" dirty="0"/>
          </a:p>
          <a:p>
            <a:r>
              <a:rPr lang="hu-HU" dirty="0" err="1"/>
              <a:t>Groups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theory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ad-hoc </a:t>
            </a:r>
            <a:r>
              <a:rPr lang="hu-HU" dirty="0" err="1"/>
              <a:t>groups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be </a:t>
            </a:r>
            <a:r>
              <a:rPr lang="hu-HU" dirty="0" err="1"/>
              <a:t>analyzed</a:t>
            </a:r>
            <a:endParaRPr lang="hu-HU" dirty="0"/>
          </a:p>
          <a:p>
            <a:r>
              <a:rPr lang="hu-HU" dirty="0" err="1"/>
              <a:t>Facilitates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comparison</a:t>
            </a:r>
            <a:r>
              <a:rPr lang="hu-HU" dirty="0"/>
              <a:t> of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en-GB" dirty="0"/>
              <a:t>groupings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providers</a:t>
            </a:r>
            <a:r>
              <a:rPr lang="en-GB" dirty="0"/>
              <a:t> (or individuals)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examine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individually</a:t>
            </a:r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4CFC-61F9-B57A-6604-4EA929E1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  <a:r>
              <a:rPr lang="hu-HU" dirty="0"/>
              <a:t> of 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CB13-1F88-47CF-4CD8-8C1C0A48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pairs</a:t>
            </a:r>
            <a:r>
              <a:rPr lang="hu-HU" dirty="0"/>
              <a:t>, </a:t>
            </a:r>
            <a:r>
              <a:rPr lang="hu-HU" dirty="0" err="1"/>
              <a:t>whereas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triads</a:t>
            </a:r>
            <a:r>
              <a:rPr lang="hu-HU" dirty="0"/>
              <a:t>, </a:t>
            </a:r>
            <a:r>
              <a:rPr lang="hu-HU" dirty="0" err="1"/>
              <a:t>quads</a:t>
            </a:r>
            <a:r>
              <a:rPr lang="hu-HU" dirty="0"/>
              <a:t>, etc.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meaningful</a:t>
            </a:r>
            <a:r>
              <a:rPr lang="hu-HU" dirty="0"/>
              <a:t>; </a:t>
            </a:r>
            <a:r>
              <a:rPr lang="hu-HU" dirty="0" err="1"/>
              <a:t>Frequency</a:t>
            </a:r>
            <a:r>
              <a:rPr lang="hu-HU" dirty="0"/>
              <a:t> of </a:t>
            </a:r>
            <a:r>
              <a:rPr lang="hu-HU" dirty="0" err="1"/>
              <a:t>codes</a:t>
            </a:r>
            <a:r>
              <a:rPr lang="hu-HU" dirty="0"/>
              <a:t> in </a:t>
            </a:r>
            <a:r>
              <a:rPr lang="hu-HU" dirty="0" err="1"/>
              <a:t>isolation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be </a:t>
            </a:r>
            <a:r>
              <a:rPr lang="hu-HU" dirty="0" err="1"/>
              <a:t>meaningful</a:t>
            </a:r>
            <a:endParaRPr lang="hu-HU" dirty="0"/>
          </a:p>
          <a:p>
            <a:r>
              <a:rPr lang="hu-HU" dirty="0" err="1"/>
              <a:t>Graphs</a:t>
            </a:r>
            <a:r>
              <a:rPr lang="hu-HU" dirty="0"/>
              <a:t> </a:t>
            </a:r>
            <a:r>
              <a:rPr lang="hu-HU" dirty="0" err="1"/>
              <a:t>serve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aids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researcher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know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origina</a:t>
            </a:r>
            <a:r>
              <a:rPr lang="en-GB" dirty="0"/>
              <a:t>l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accurate</a:t>
            </a:r>
            <a:r>
              <a:rPr lang="hu-HU" dirty="0"/>
              <a:t> </a:t>
            </a:r>
            <a:r>
              <a:rPr lang="hu-HU" dirty="0" err="1"/>
              <a:t>interpretation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948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3D71-25D0-12AD-F07F-186CC406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environmental crisis and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604A-CF0A-B05B-99DD-AA975F38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WHO</a:t>
            </a:r>
            <a:r>
              <a:rPr lang="en-US" dirty="0"/>
              <a:t> 2023: </a:t>
            </a:r>
            <a:r>
              <a:rPr lang="en-US" u="sng" dirty="0"/>
              <a:t>24% of fatalities</a:t>
            </a:r>
            <a:r>
              <a:rPr lang="hu-HU" dirty="0"/>
              <a:t> </a:t>
            </a:r>
            <a:r>
              <a:rPr lang="en-US" dirty="0"/>
              <a:t>globally can be linked to environmental hazards </a:t>
            </a:r>
            <a:r>
              <a:rPr lang="en-US" sz="900" dirty="0"/>
              <a:t>(WHO 2023)</a:t>
            </a:r>
            <a:endParaRPr lang="hu-HU" sz="900" dirty="0"/>
          </a:p>
          <a:p>
            <a:r>
              <a:rPr lang="hu-HU" b="1" dirty="0" err="1"/>
              <a:t>Causes</a:t>
            </a:r>
            <a:r>
              <a:rPr lang="hu-HU" dirty="0"/>
              <a:t>: </a:t>
            </a:r>
            <a:r>
              <a:rPr lang="en-US" dirty="0"/>
              <a:t>Extreme weather events, heat, flood, </a:t>
            </a:r>
            <a:r>
              <a:rPr lang="hu-HU" dirty="0" err="1"/>
              <a:t>diminished</a:t>
            </a:r>
            <a:r>
              <a:rPr lang="hu-HU" dirty="0"/>
              <a:t> </a:t>
            </a:r>
            <a:r>
              <a:rPr lang="en-US" dirty="0"/>
              <a:t>air and water quality</a:t>
            </a:r>
            <a:endParaRPr lang="hu-HU" dirty="0"/>
          </a:p>
          <a:p>
            <a:r>
              <a:rPr lang="hu-HU" b="1" dirty="0" err="1"/>
              <a:t>Effects</a:t>
            </a:r>
            <a:r>
              <a:rPr lang="hu-HU" dirty="0"/>
              <a:t>: </a:t>
            </a:r>
            <a:r>
              <a:rPr lang="hu-HU" dirty="0" err="1"/>
              <a:t>Direct</a:t>
            </a:r>
            <a:r>
              <a:rPr lang="hu-HU" dirty="0"/>
              <a:t> </a:t>
            </a:r>
            <a:r>
              <a:rPr lang="hu-HU" dirty="0" err="1"/>
              <a:t>threaths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human life, </a:t>
            </a:r>
            <a:r>
              <a:rPr lang="hu-HU" dirty="0" err="1"/>
              <a:t>Food</a:t>
            </a:r>
            <a:r>
              <a:rPr lang="hu-HU" dirty="0"/>
              <a:t> </a:t>
            </a:r>
            <a:r>
              <a:rPr lang="hu-HU" dirty="0" err="1"/>
              <a:t>insecurity</a:t>
            </a:r>
            <a:r>
              <a:rPr lang="hu-HU" dirty="0"/>
              <a:t>, </a:t>
            </a:r>
            <a:r>
              <a:rPr lang="hu-HU" dirty="0" err="1"/>
              <a:t>Water</a:t>
            </a:r>
            <a:r>
              <a:rPr lang="hu-HU" dirty="0"/>
              <a:t> </a:t>
            </a:r>
            <a:r>
              <a:rPr lang="hu-HU" dirty="0" err="1"/>
              <a:t>insecurity</a:t>
            </a:r>
            <a:r>
              <a:rPr lang="hu-HU" dirty="0"/>
              <a:t>, </a:t>
            </a:r>
            <a:r>
              <a:rPr lang="hu-HU" dirty="0" err="1"/>
              <a:t>Infectious</a:t>
            </a:r>
            <a:r>
              <a:rPr lang="hu-HU" dirty="0"/>
              <a:t> </a:t>
            </a:r>
            <a:r>
              <a:rPr lang="hu-HU" dirty="0" err="1"/>
              <a:t>diseases</a:t>
            </a:r>
            <a:r>
              <a:rPr lang="hu-HU" dirty="0"/>
              <a:t>, </a:t>
            </a:r>
            <a:r>
              <a:rPr lang="hu-HU" dirty="0" err="1"/>
              <a:t>Pulmonary</a:t>
            </a:r>
            <a:r>
              <a:rPr lang="hu-HU" dirty="0"/>
              <a:t> </a:t>
            </a:r>
            <a:r>
              <a:rPr lang="hu-HU" dirty="0" err="1"/>
              <a:t>diseases</a:t>
            </a:r>
            <a:r>
              <a:rPr lang="hu-HU" dirty="0"/>
              <a:t>, </a:t>
            </a:r>
            <a:r>
              <a:rPr lang="hu-HU" dirty="0" err="1"/>
              <a:t>Cardiovascular</a:t>
            </a:r>
            <a:r>
              <a:rPr lang="hu-HU" dirty="0"/>
              <a:t> </a:t>
            </a:r>
            <a:r>
              <a:rPr lang="hu-HU" dirty="0" err="1"/>
              <a:t>diseases</a:t>
            </a:r>
            <a:r>
              <a:rPr lang="hu-HU" dirty="0"/>
              <a:t>, </a:t>
            </a:r>
            <a:r>
              <a:rPr lang="hu-HU" dirty="0" err="1"/>
              <a:t>Adverse</a:t>
            </a:r>
            <a:r>
              <a:rPr lang="hu-HU" dirty="0"/>
              <a:t> </a:t>
            </a:r>
            <a:r>
              <a:rPr lang="hu-HU" dirty="0" err="1"/>
              <a:t>birth</a:t>
            </a:r>
            <a:r>
              <a:rPr lang="hu-HU" dirty="0"/>
              <a:t> </a:t>
            </a:r>
            <a:r>
              <a:rPr lang="hu-HU" dirty="0" err="1"/>
              <a:t>outcomes</a:t>
            </a:r>
            <a:r>
              <a:rPr lang="hu-HU" dirty="0"/>
              <a:t>, </a:t>
            </a:r>
            <a:r>
              <a:rPr lang="hu-HU" dirty="0" err="1"/>
              <a:t>Infectious</a:t>
            </a:r>
            <a:r>
              <a:rPr lang="hu-HU" dirty="0"/>
              <a:t> </a:t>
            </a:r>
            <a:r>
              <a:rPr lang="hu-HU" dirty="0" err="1"/>
              <a:t>diseases</a:t>
            </a:r>
            <a:r>
              <a:rPr lang="hu-HU" dirty="0"/>
              <a:t>, </a:t>
            </a:r>
            <a:r>
              <a:rPr lang="hu-HU" dirty="0" err="1"/>
              <a:t>Psychological</a:t>
            </a:r>
            <a:r>
              <a:rPr lang="hu-HU" dirty="0"/>
              <a:t> </a:t>
            </a:r>
            <a:r>
              <a:rPr lang="hu-HU" dirty="0" err="1"/>
              <a:t>effects</a:t>
            </a:r>
            <a:r>
              <a:rPr lang="hu-HU" dirty="0"/>
              <a:t>, ACCESS TO HEALTH CARE, etc.</a:t>
            </a:r>
          </a:p>
          <a:p>
            <a:r>
              <a:rPr lang="hu-HU" b="1" dirty="0" err="1"/>
              <a:t>Unfairness</a:t>
            </a:r>
            <a:r>
              <a:rPr lang="hu-HU" dirty="0"/>
              <a:t>: </a:t>
            </a:r>
            <a:r>
              <a:rPr lang="en-US" dirty="0"/>
              <a:t>Countries which distribute less to the problem suffer more </a:t>
            </a:r>
            <a:r>
              <a:rPr lang="en-US" sz="900" dirty="0"/>
              <a:t>(Roque et al. 2021, </a:t>
            </a:r>
            <a:r>
              <a:rPr lang="en-US" sz="900" dirty="0" err="1"/>
              <a:t>Zielenski</a:t>
            </a:r>
            <a:r>
              <a:rPr lang="en-US" sz="900" dirty="0"/>
              <a:t> 2022)</a:t>
            </a:r>
          </a:p>
        </p:txBody>
      </p:sp>
    </p:spTree>
    <p:extLst>
      <p:ext uri="{BB962C8B-B14F-4D97-AF65-F5344CB8AC3E}">
        <p14:creationId xmlns:p14="http://schemas.microsoft.com/office/powerpoint/2010/main" val="263995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ED8E-E59D-B9E3-355A-F82F11B3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C376-B29F-C80E-1FB8-BC0DF891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24324"/>
          </a:xfrm>
        </p:spPr>
        <p:txBody>
          <a:bodyPr>
            <a:normAutofit fontScale="92500" lnSpcReduction="20000"/>
          </a:bodyPr>
          <a:lstStyle/>
          <a:p>
            <a:endParaRPr lang="hu-HU" dirty="0"/>
          </a:p>
          <a:p>
            <a:r>
              <a:rPr lang="hu-HU" dirty="0" err="1"/>
              <a:t>Medicine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21st </a:t>
            </a:r>
            <a:r>
              <a:rPr lang="hu-HU" dirty="0" err="1"/>
              <a:t>century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consider</a:t>
            </a:r>
            <a:r>
              <a:rPr lang="hu-HU" dirty="0"/>
              <a:t> </a:t>
            </a:r>
            <a:r>
              <a:rPr lang="hu-HU" dirty="0" err="1"/>
              <a:t>sustainability</a:t>
            </a:r>
            <a:endParaRPr lang="hu-HU" dirty="0"/>
          </a:p>
          <a:p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most </a:t>
            </a:r>
            <a:r>
              <a:rPr lang="hu-HU" dirty="0" err="1"/>
              <a:t>sustainable</a:t>
            </a:r>
            <a:r>
              <a:rPr lang="hu-HU" dirty="0"/>
              <a:t> </a:t>
            </a:r>
            <a:r>
              <a:rPr lang="hu-HU" dirty="0" err="1"/>
              <a:t>practices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and</a:t>
            </a:r>
            <a:r>
              <a:rPr lang="en-GB" dirty="0"/>
              <a:t> the</a:t>
            </a:r>
            <a:r>
              <a:rPr lang="hu-HU" dirty="0"/>
              <a:t> </a:t>
            </a:r>
            <a:r>
              <a:rPr lang="hu-HU" dirty="0" err="1"/>
              <a:t>complexity</a:t>
            </a:r>
            <a:r>
              <a:rPr lang="hu-HU" dirty="0"/>
              <a:t> of </a:t>
            </a:r>
            <a:r>
              <a:rPr lang="hu-HU" dirty="0" err="1"/>
              <a:t>interventions</a:t>
            </a:r>
            <a:r>
              <a:rPr lang="hu-HU" dirty="0"/>
              <a:t>, </a:t>
            </a:r>
            <a:r>
              <a:rPr lang="hu-HU" dirty="0" err="1"/>
              <a:t>our</a:t>
            </a:r>
            <a:r>
              <a:rPr lang="en-US" dirty="0"/>
              <a:t> study focuses on options that are readily available </a:t>
            </a:r>
            <a:r>
              <a:rPr lang="hu-HU" dirty="0"/>
              <a:t>and </a:t>
            </a:r>
            <a:r>
              <a:rPr lang="en-US" dirty="0"/>
              <a:t> do not undermine the quality of care</a:t>
            </a:r>
          </a:p>
          <a:p>
            <a:r>
              <a:rPr lang="en-US" dirty="0"/>
              <a:t>Contrasting the observations and interviews may shed light on the areas where sustainability is feasible and the obstacles of implementing such changes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aid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of </a:t>
            </a:r>
            <a:r>
              <a:rPr lang="hu-HU" dirty="0" err="1"/>
              <a:t>educational</a:t>
            </a:r>
            <a:r>
              <a:rPr lang="hu-HU" dirty="0"/>
              <a:t> </a:t>
            </a:r>
            <a:r>
              <a:rPr lang="hu-HU" dirty="0" err="1"/>
              <a:t>materials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dentists</a:t>
            </a:r>
            <a:r>
              <a:rPr lang="hu-HU" dirty="0"/>
              <a:t> and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patients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study</a:t>
            </a:r>
            <a:r>
              <a:rPr lang="hu-HU" dirty="0"/>
              <a:t> </a:t>
            </a:r>
            <a:r>
              <a:rPr lang="hu-HU" dirty="0" err="1"/>
              <a:t>aims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contribute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ethical</a:t>
            </a:r>
            <a:r>
              <a:rPr lang="hu-HU" dirty="0"/>
              <a:t> </a:t>
            </a:r>
            <a:r>
              <a:rPr lang="hu-HU" dirty="0" err="1"/>
              <a:t>discussion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 of </a:t>
            </a:r>
            <a:r>
              <a:rPr lang="hu-HU" dirty="0" err="1"/>
              <a:t>sustainability</a:t>
            </a:r>
            <a:r>
              <a:rPr lang="hu-HU" dirty="0"/>
              <a:t> </a:t>
            </a:r>
            <a:r>
              <a:rPr lang="hu-HU" dirty="0" err="1"/>
              <a:t>among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practitioners</a:t>
            </a:r>
            <a:r>
              <a:rPr lang="hu-HU" dirty="0"/>
              <a:t>’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obligations</a:t>
            </a:r>
            <a:r>
              <a:rPr lang="hu-HU" dirty="0"/>
              <a:t> (</a:t>
            </a:r>
            <a:r>
              <a:rPr lang="hu-HU" dirty="0" err="1"/>
              <a:t>patient’s</a:t>
            </a:r>
            <a:r>
              <a:rPr lang="hu-HU" dirty="0"/>
              <a:t> </a:t>
            </a:r>
            <a:r>
              <a:rPr lang="hu-HU" dirty="0" err="1"/>
              <a:t>well-being</a:t>
            </a:r>
            <a:r>
              <a:rPr lang="hu-HU" dirty="0"/>
              <a:t>, </a:t>
            </a:r>
            <a:r>
              <a:rPr lang="hu-HU" dirty="0" err="1"/>
              <a:t>patient’s</a:t>
            </a:r>
            <a:r>
              <a:rPr lang="hu-HU" dirty="0"/>
              <a:t> </a:t>
            </a:r>
            <a:r>
              <a:rPr lang="hu-HU" dirty="0" err="1"/>
              <a:t>autonomy</a:t>
            </a:r>
            <a:r>
              <a:rPr lang="hu-HU" dirty="0"/>
              <a:t>, etc.);</a:t>
            </a: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study</a:t>
            </a:r>
            <a:r>
              <a:rPr lang="hu-HU" dirty="0"/>
              <a:t> </a:t>
            </a:r>
            <a:r>
              <a:rPr lang="hu-HU" dirty="0" err="1"/>
              <a:t>informs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discussion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practitioners</a:t>
            </a:r>
            <a:r>
              <a:rPr lang="hu-HU" dirty="0"/>
              <a:t>’ </a:t>
            </a:r>
            <a:r>
              <a:rPr lang="hu-HU" dirty="0" err="1"/>
              <a:t>point</a:t>
            </a:r>
            <a:r>
              <a:rPr lang="hu-HU" dirty="0"/>
              <a:t> of </a:t>
            </a:r>
            <a:r>
              <a:rPr lang="hu-HU" dirty="0" err="1"/>
              <a:t>view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611C6-C3BB-8844-159D-CB56D544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33" y="115094"/>
            <a:ext cx="1788367" cy="1825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8F700F-DAA8-77F6-0E98-773E3A1E2606}"/>
              </a:ext>
            </a:extLst>
          </p:cNvPr>
          <p:cNvSpPr txBox="1"/>
          <p:nvPr/>
        </p:nvSpPr>
        <p:spPr>
          <a:xfrm>
            <a:off x="8537963" y="150743"/>
            <a:ext cx="1147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222222"/>
                </a:solidFill>
                <a:effectLst/>
                <a:latin typeface="Merriweather Sans" pitchFamily="2" charset="-18"/>
              </a:rPr>
              <a:t>Kovács, S.D. Patient autonomy in the era of the sustainability crisis.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Merriweather Sans" pitchFamily="2" charset="-18"/>
              </a:rPr>
              <a:t>Med Health Care and </a:t>
            </a:r>
            <a:r>
              <a:rPr lang="en-US" sz="900" b="0" i="1" dirty="0" err="1">
                <a:solidFill>
                  <a:srgbClr val="222222"/>
                </a:solidFill>
                <a:effectLst/>
                <a:latin typeface="Merriweather Sans" pitchFamily="2" charset="-18"/>
              </a:rPr>
              <a:t>Philos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Merriweather Sans" pitchFamily="2" charset="-18"/>
              </a:rPr>
              <a:t> </a:t>
            </a:r>
            <a:r>
              <a:rPr lang="en-US" sz="900" b="1" i="0" dirty="0">
                <a:solidFill>
                  <a:srgbClr val="222222"/>
                </a:solidFill>
                <a:effectLst/>
                <a:latin typeface="Merriweather Sans" pitchFamily="2" charset="-18"/>
              </a:rPr>
              <a:t>27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Merriweather Sans" pitchFamily="2" charset="-18"/>
              </a:rPr>
              <a:t>, 399–405 (2024). https://doi.org/10.1007/s11019-024-10214-x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0818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F104-A2DB-2354-2DD3-05F52FEE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AEEB-126A-3D03-4803-7E7E31A9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SUPPORTED BY THE EKÖP-2024-2.1.1-EKÖP-2024-00004 UNIVERSITY RESEARSCH SCHOLARSHIP PROGRAMME OF THE MINISTRY FOR CULTURE AND INNOVATION FROM THE SOURCE OF THE NATIONAL RESEARCH, DEVELOPMENT AND INNOVATION FUN</a:t>
            </a:r>
            <a:r>
              <a:rPr lang="hu-HU" dirty="0"/>
              <a:t>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C8E07-0179-EF46-03B9-1BDBDAF1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87" t="25896" r="68178" b="397"/>
          <a:stretch/>
        </p:blipFill>
        <p:spPr>
          <a:xfrm>
            <a:off x="838200" y="3887788"/>
            <a:ext cx="2762866" cy="18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3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E751-186F-D0F2-AFC8-B300BCC5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0C65-AC21-291B-11FA-01B31F7DB8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97974" y="1533832"/>
            <a:ext cx="10515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D’Ancona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Grainne, Andrew </a:t>
            </a:r>
            <a:r>
              <a:rPr lang="en-US" sz="15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Cumella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Charlotte Renwick, and Samantha Walker. 2021. The sustainability agenda and inhaled therapy: what do patients want? </a:t>
            </a:r>
            <a:r>
              <a:rPr lang="en-US" sz="15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European Respiratory Journal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58. European Respiratory Society. 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https://doi.org/10.1183/13993003.congress-2021.PA3399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Going green: what do the public think about the NHS and climate change? - The Health Foundation. 2024. https://www.health.org.uk/publications/long-reads/going-green-what-do-the-public-think-about-the-nhs-and-climate-change. Accessed January 4</a:t>
            </a:r>
            <a:r>
              <a:rPr lang="hu-HU" sz="15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2024</a:t>
            </a: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500" dirty="0">
                <a:latin typeface="Aptos" panose="020B0004020202020204" pitchFamily="34" charset="0"/>
                <a:cs typeface="Times New Roman" panose="02020603050405020304" pitchFamily="18" charset="0"/>
              </a:rPr>
              <a:t>Kovács, S.D. Patient autonomy in the era of the sustainability crisis. Med Health Care and </a:t>
            </a:r>
            <a:r>
              <a:rPr lang="en-GB" sz="1500" dirty="0" err="1">
                <a:latin typeface="Aptos" panose="020B0004020202020204" pitchFamily="34" charset="0"/>
                <a:cs typeface="Times New Roman" panose="02020603050405020304" pitchFamily="18" charset="0"/>
              </a:rPr>
              <a:t>Philos</a:t>
            </a:r>
            <a:r>
              <a:rPr lang="en-GB" sz="1500" dirty="0">
                <a:latin typeface="Aptos" panose="020B0004020202020204" pitchFamily="34" charset="0"/>
                <a:cs typeface="Times New Roman" panose="02020603050405020304" pitchFamily="18" charset="0"/>
              </a:rPr>
              <a:t> 27, 399–405 (2024). </a:t>
            </a:r>
            <a:r>
              <a:rPr lang="en-GB" sz="1500" dirty="0"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https://doi.org/10.1007/s11019-024-10214-x</a:t>
            </a:r>
            <a:endParaRPr lang="en-GB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Lenzen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Manfred, Arunima Malik, </a:t>
            </a:r>
            <a:r>
              <a:rPr lang="en-US" sz="15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Mengyu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Li, Jacob Fry, Helga Weisz, Peter-Paul Pichler, Leonardo </a:t>
            </a:r>
            <a:r>
              <a:rPr lang="en-US" sz="15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Suveges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Moreira Chaves, Anthony Capon, and David </a:t>
            </a:r>
            <a:r>
              <a:rPr lang="en-US" sz="15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Pencheon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2020. The environmental footprint of health care: a global assessment. </a:t>
            </a:r>
            <a:r>
              <a:rPr lang="en-US" sz="15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Lancet Planetary Health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4: e271–e279. 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https://doi.org/10.1016/S2542-5196(20)30121-2</a:t>
            </a:r>
            <a:r>
              <a:rPr lang="en-US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hu-HU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Liew, K. L., and A. Wilkinson. 2017. P280 How do we choose inhalers? patient and physician perspectives on environmental, financial and ease-of-use factors. </a:t>
            </a:r>
            <a:r>
              <a:rPr lang="en-US" sz="15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Thorax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72. BMJ Publishing Group Ltd: A235–A237. 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https://doi.org/10.1136/thoraxjnl-2017-210983.422</a:t>
            </a: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500" dirty="0">
                <a:latin typeface="Aptos" panose="020B0004020202020204" pitchFamily="34" charset="0"/>
                <a:cs typeface="Times New Roman" panose="02020603050405020304" pitchFamily="18" charset="0"/>
              </a:rPr>
              <a:t>Martin N, Sheppard M, </a:t>
            </a:r>
            <a:r>
              <a:rPr lang="en-GB" sz="1500" dirty="0" err="1">
                <a:latin typeface="Aptos" panose="020B0004020202020204" pitchFamily="34" charset="0"/>
                <a:cs typeface="Times New Roman" panose="02020603050405020304" pitchFamily="18" charset="0"/>
              </a:rPr>
              <a:t>Gorasia</a:t>
            </a:r>
            <a:r>
              <a:rPr lang="en-GB" sz="1500" dirty="0">
                <a:latin typeface="Aptos" panose="020B0004020202020204" pitchFamily="34" charset="0"/>
                <a:cs typeface="Times New Roman" panose="02020603050405020304" pitchFamily="18" charset="0"/>
              </a:rPr>
              <a:t> G, Arora P, Cooper M, Mulligan S. Drivers, opportunities and best practice for sustainability in dentistry: A scoping review. J Dent. 2021 Sep;112:103737. </a:t>
            </a:r>
            <a:r>
              <a:rPr lang="en-GB" sz="1500" dirty="0" err="1">
                <a:latin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GB" sz="1500" dirty="0">
                <a:latin typeface="Aptos" panose="020B0004020202020204" pitchFamily="34" charset="0"/>
                <a:cs typeface="Times New Roman" panose="02020603050405020304" pitchFamily="18" charset="0"/>
              </a:rPr>
              <a:t>: 10.1016/j.jdent.2021.103737. </a:t>
            </a:r>
            <a:endParaRPr lang="hu-HU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A7F4-3A8B-188C-C305-9F6963BB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8D0F-9578-209C-4746-02BB2027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Pichler, Peter-Paul, Ingram S. Jaccard, 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Ulli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Weisz, and Helga Weisz. 2019. International comparison of health care carbon footprints. </a:t>
            </a:r>
            <a:r>
              <a:rPr lang="en-US" sz="24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Environmental Research Letters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14. IOP Publishing: 064004. 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https://doi.org/10.1088/1748-9326/ab19e1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Richie, Cristina. 2019. </a:t>
            </a:r>
            <a:r>
              <a:rPr lang="en-US" sz="24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Principles of green bioethics: sustainability in health care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East Lansing: Michigan State University Press</a:t>
            </a: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Rocque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, Rhea J., Caroline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Beaudoin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, Ruth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Ndjaboue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, Laura Cameron,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Louann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Poirier-Bergeron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, Rose-Alice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Poulin-Rheault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, Catherine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Fallon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, Andrea C.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Tricco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, and Holly O.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Witteman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. 2021. Health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effects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climate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change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: an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systematic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reviews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. BMJ Open 11. British </a:t>
            </a:r>
            <a:r>
              <a:rPr lang="hu-HU" sz="2400" dirty="0" err="1">
                <a:latin typeface="Aptos" panose="020B0004020202020204" pitchFamily="34" charset="0"/>
                <a:cs typeface="Times New Roman" panose="02020603050405020304" pitchFamily="18" charset="0"/>
              </a:rPr>
              <a:t>Medical</a:t>
            </a: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</a:rPr>
              <a:t> Journal Publishing Group: e046333. https://doi.org/10.1136/bmjopen-2020-046333.</a:t>
            </a: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 Have, Henk, and Bert 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Gordijn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2023. Green bioethics. </a:t>
            </a:r>
            <a:r>
              <a:rPr lang="en-US" sz="24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Medicine, Health Care and Philosophy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26: 497–498. https://doi.org/10.1007/s11019-023-10182-8.</a:t>
            </a:r>
            <a:endParaRPr lang="hu-HU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WHO. 2023. Summary on environment, climate change and health for WHO representatives and other country staff.</a:t>
            </a:r>
            <a:endParaRPr lang="en-GB" sz="2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Zielinski, Chris. 2022. COP27 climate change conference: urgent action needed for Africa and the world. Journal of Medical Ethics 48. Institute of Medical Ethics: e2–e2. </a:t>
            </a:r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https://doi.org/10.1136/jme-2022-108698</a:t>
            </a:r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08000" indent="-144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2400" dirty="0">
                <a:latin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https://www.parlament.hu/documents/d/guest/infojegyzet_2023_30_egeszsegugy_eghajlatvaltozas</a:t>
            </a:r>
            <a:endParaRPr lang="hu-H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10"/>
          </p:nvPr>
        </p:nvSpPr>
        <p:spPr>
          <a:xfrm>
            <a:off x="1524000" y="4411453"/>
            <a:ext cx="9144000" cy="316208"/>
          </a:xfrm>
        </p:spPr>
        <p:txBody>
          <a:bodyPr/>
          <a:lstStyle/>
          <a:p>
            <a:r>
              <a:rPr lang="en-GB" dirty="0"/>
              <a:t>Szilárd Dávid Kovács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kovacs.szilárd@phd.Semmelweis.hu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61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1DA9-1234-FBB3-B226-9FC7117C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environmental crisis and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C3D3-96E8-23B0-EE90-458BA8D80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OECD</a:t>
            </a:r>
            <a:r>
              <a:rPr lang="en-US" dirty="0"/>
              <a:t> countries + India + China: </a:t>
            </a:r>
            <a:r>
              <a:rPr lang="en-US" b="1" dirty="0"/>
              <a:t>3,3-8,1%</a:t>
            </a:r>
            <a:r>
              <a:rPr lang="en-US" dirty="0"/>
              <a:t> of total carbon footprint stems from health care </a:t>
            </a:r>
            <a:r>
              <a:rPr lang="en-US" sz="900" dirty="0"/>
              <a:t>(Pichler et al. 2019, </a:t>
            </a:r>
            <a:r>
              <a:rPr lang="en-US" sz="900" dirty="0" err="1"/>
              <a:t>Lenzen</a:t>
            </a:r>
            <a:r>
              <a:rPr lang="en-US" sz="900" dirty="0"/>
              <a:t> et al. 2020)</a:t>
            </a:r>
            <a:endParaRPr lang="en-US" dirty="0"/>
          </a:p>
          <a:p>
            <a:r>
              <a:rPr lang="en-US" b="1" dirty="0"/>
              <a:t>NHS</a:t>
            </a:r>
            <a:r>
              <a:rPr lang="en-US" dirty="0"/>
              <a:t>: </a:t>
            </a:r>
            <a:r>
              <a:rPr lang="hu-HU" dirty="0" err="1"/>
              <a:t>Achieve</a:t>
            </a:r>
            <a:r>
              <a:rPr lang="hu-HU" dirty="0"/>
              <a:t> </a:t>
            </a:r>
            <a:r>
              <a:rPr lang="en-US" dirty="0"/>
              <a:t>zero net carbon submission by </a:t>
            </a:r>
            <a:r>
              <a:rPr lang="en-US" b="1" dirty="0"/>
              <a:t>2040</a:t>
            </a:r>
          </a:p>
          <a:p>
            <a:r>
              <a:rPr lang="hu-HU" u="sng" dirty="0"/>
              <a:t>P</a:t>
            </a:r>
            <a:r>
              <a:rPr lang="en-US" u="sng" dirty="0" err="1"/>
              <a:t>ublic</a:t>
            </a:r>
            <a:r>
              <a:rPr lang="en-US" u="sng" dirty="0"/>
              <a:t> </a:t>
            </a:r>
            <a:r>
              <a:rPr lang="hu-HU" u="sng" dirty="0"/>
              <a:t>is </a:t>
            </a:r>
            <a:r>
              <a:rPr lang="hu-HU" u="sng" dirty="0" err="1"/>
              <a:t>not</a:t>
            </a:r>
            <a:r>
              <a:rPr lang="hu-HU" u="sng" dirty="0"/>
              <a:t> </a:t>
            </a:r>
            <a:r>
              <a:rPr lang="hu-HU" u="sng" dirty="0" err="1"/>
              <a:t>aware</a:t>
            </a:r>
            <a:r>
              <a:rPr lang="hu-HU" dirty="0"/>
              <a:t> of </a:t>
            </a:r>
            <a:r>
              <a:rPr lang="hu-HU" dirty="0" err="1"/>
              <a:t>healthcare’s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 in </a:t>
            </a:r>
            <a:r>
              <a:rPr lang="hu-HU" dirty="0" err="1"/>
              <a:t>sustainability</a:t>
            </a:r>
            <a:r>
              <a:rPr lang="hu-HU" dirty="0"/>
              <a:t>, </a:t>
            </a:r>
            <a:r>
              <a:rPr lang="hu-HU" u="sng" dirty="0" err="1"/>
              <a:t>but</a:t>
            </a:r>
            <a:r>
              <a:rPr lang="hu-HU" u="sng" dirty="0"/>
              <a:t> </a:t>
            </a:r>
            <a:r>
              <a:rPr lang="hu-HU" u="sng" dirty="0" err="1"/>
              <a:t>they</a:t>
            </a:r>
            <a:r>
              <a:rPr lang="hu-HU" u="sng" dirty="0"/>
              <a:t> </a:t>
            </a:r>
            <a:r>
              <a:rPr lang="hu-HU" u="sng" dirty="0" err="1"/>
              <a:t>support</a:t>
            </a:r>
            <a:r>
              <a:rPr lang="hu-HU" dirty="0"/>
              <a:t> </a:t>
            </a:r>
            <a:r>
              <a:rPr lang="hu-HU" dirty="0" err="1"/>
              <a:t>green</a:t>
            </a:r>
            <a:r>
              <a:rPr lang="hu-HU" dirty="0"/>
              <a:t> </a:t>
            </a:r>
            <a:r>
              <a:rPr lang="hu-HU" dirty="0" err="1"/>
              <a:t>transformation</a:t>
            </a:r>
            <a:r>
              <a:rPr lang="hu-HU" dirty="0"/>
              <a:t> in </a:t>
            </a:r>
            <a:r>
              <a:rPr lang="hu-HU" dirty="0" err="1"/>
              <a:t>medicine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asked</a:t>
            </a:r>
            <a:r>
              <a:rPr lang="en-GB" dirty="0"/>
              <a:t> </a:t>
            </a:r>
            <a:r>
              <a:rPr lang="en-GB" sz="900" dirty="0"/>
              <a:t>(The Health Foundation 2024)</a:t>
            </a:r>
            <a:endParaRPr lang="en-US" dirty="0"/>
          </a:p>
          <a:p>
            <a:r>
              <a:rPr lang="en-GB" b="1" dirty="0"/>
              <a:t>Healthcare’s ecological load</a:t>
            </a:r>
            <a:r>
              <a:rPr lang="en-GB" dirty="0"/>
              <a:t>: </a:t>
            </a:r>
            <a:br>
              <a:rPr lang="en-GB" dirty="0"/>
            </a:br>
            <a:r>
              <a:rPr lang="en-GB" b="1" dirty="0"/>
              <a:t>Operation</a:t>
            </a:r>
            <a:r>
              <a:rPr lang="en-GB" dirty="0"/>
              <a:t> of facilities + </a:t>
            </a:r>
            <a:r>
              <a:rPr lang="en-GB" b="1" dirty="0"/>
              <a:t>Transport</a:t>
            </a:r>
            <a:r>
              <a:rPr lang="en-GB" dirty="0"/>
              <a:t> of staff and patients + High demand for </a:t>
            </a:r>
            <a:r>
              <a:rPr lang="en-GB" b="1" dirty="0"/>
              <a:t>medical goods </a:t>
            </a:r>
            <a:r>
              <a:rPr lang="en-GB" dirty="0"/>
              <a:t>(especially single-use items) </a:t>
            </a:r>
            <a:r>
              <a:rPr lang="en-GB" sz="900" dirty="0"/>
              <a:t>(</a:t>
            </a:r>
            <a:r>
              <a:rPr lang="hu-HU" sz="900" dirty="0">
                <a:latin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https://www.parlament.hu/documents/d/guest/infojegyzet_2023_30_egeszsegugy_eghajlatvaltozas</a:t>
            </a:r>
            <a:r>
              <a:rPr lang="en-GB" sz="9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51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6954-205F-F223-6FDD-FC72216D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crisis</a:t>
            </a:r>
            <a:r>
              <a:rPr lang="hu-HU" dirty="0"/>
              <a:t> and </a:t>
            </a:r>
            <a:r>
              <a:rPr lang="hu-HU" dirty="0" err="1"/>
              <a:t>healthcare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C1F7-10CC-0843-D47A-38515354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Most </a:t>
            </a:r>
            <a:r>
              <a:rPr lang="hu-HU" dirty="0" err="1"/>
              <a:t>radical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generally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accpeted</a:t>
            </a:r>
            <a:r>
              <a:rPr lang="hu-HU" dirty="0"/>
              <a:t> (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treating</a:t>
            </a:r>
            <a:r>
              <a:rPr lang="hu-HU" dirty="0"/>
              <a:t> </a:t>
            </a:r>
            <a:r>
              <a:rPr lang="hu-HU" dirty="0" err="1"/>
              <a:t>patients</a:t>
            </a:r>
            <a:r>
              <a:rPr lang="hu-HU" dirty="0"/>
              <a:t> </a:t>
            </a:r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treatment</a:t>
            </a:r>
            <a:r>
              <a:rPr lang="hu-HU" dirty="0"/>
              <a:t>,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disregarding</a:t>
            </a:r>
            <a:r>
              <a:rPr lang="hu-HU" dirty="0"/>
              <a:t> </a:t>
            </a:r>
            <a:r>
              <a:rPr lang="hu-HU" dirty="0" err="1"/>
              <a:t>patient</a:t>
            </a:r>
            <a:r>
              <a:rPr lang="hu-HU" dirty="0"/>
              <a:t> </a:t>
            </a:r>
            <a:r>
              <a:rPr lang="hu-HU" dirty="0" err="1"/>
              <a:t>autonomy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force</a:t>
            </a:r>
            <a:r>
              <a:rPr lang="hu-HU" dirty="0"/>
              <a:t> more </a:t>
            </a:r>
            <a:r>
              <a:rPr lang="hu-HU" dirty="0" err="1"/>
              <a:t>sustainable</a:t>
            </a:r>
            <a:r>
              <a:rPr lang="hu-HU" dirty="0"/>
              <a:t> </a:t>
            </a:r>
            <a:r>
              <a:rPr lang="hu-HU" dirty="0" err="1"/>
              <a:t>alternatives</a:t>
            </a:r>
            <a:r>
              <a:rPr lang="hu-HU" dirty="0"/>
              <a:t>)</a:t>
            </a:r>
          </a:p>
          <a:p>
            <a:r>
              <a:rPr lang="en-US" u="sng" dirty="0"/>
              <a:t>Green principles in medicine </a:t>
            </a:r>
            <a:r>
              <a:rPr lang="en-US" sz="900" dirty="0"/>
              <a:t>(Richie 2019)</a:t>
            </a:r>
            <a:endParaRPr lang="en-US" dirty="0"/>
          </a:p>
          <a:p>
            <a:pPr lvl="1"/>
            <a:r>
              <a:rPr lang="en-US" dirty="0"/>
              <a:t>Distributive justice </a:t>
            </a:r>
          </a:p>
          <a:p>
            <a:pPr lvl="1"/>
            <a:r>
              <a:rPr lang="en-US" dirty="0"/>
              <a:t>Resource conversation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Ethical economics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(In a </a:t>
            </a:r>
            <a:r>
              <a:rPr lang="hu-HU" dirty="0" err="1"/>
              <a:t>nutshell</a:t>
            </a:r>
            <a:r>
              <a:rPr lang="hu-HU" dirty="0"/>
              <a:t>: </a:t>
            </a:r>
            <a:r>
              <a:rPr lang="en-GB" dirty="0"/>
              <a:t>Ethical medicine</a:t>
            </a:r>
            <a:r>
              <a:rPr lang="hu-HU" dirty="0"/>
              <a:t> </a:t>
            </a:r>
            <a:r>
              <a:rPr lang="hu-HU" dirty="0" err="1"/>
              <a:t>fulfill</a:t>
            </a:r>
            <a:r>
              <a:rPr lang="en-GB" dirty="0"/>
              <a:t>s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of more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procedures</a:t>
            </a:r>
            <a:r>
              <a:rPr lang="en-GB" dirty="0"/>
              <a:t> first</a:t>
            </a:r>
            <a:r>
              <a:rPr lang="hu-HU" dirty="0"/>
              <a:t>)</a:t>
            </a:r>
            <a:endParaRPr lang="en-US" dirty="0"/>
          </a:p>
          <a:p>
            <a:r>
              <a:rPr lang="en-US" dirty="0"/>
              <a:t>This idea is extremely controversial</a:t>
            </a:r>
          </a:p>
          <a:p>
            <a:r>
              <a:rPr lang="en-US" dirty="0"/>
              <a:t>Policymakers or physicians? </a:t>
            </a:r>
            <a:r>
              <a:rPr lang="en-US" sz="900" dirty="0"/>
              <a:t>(ten Have and </a:t>
            </a:r>
            <a:r>
              <a:rPr lang="en-US" sz="900" dirty="0" err="1"/>
              <a:t>Gordijn</a:t>
            </a:r>
            <a:r>
              <a:rPr lang="en-US" sz="900" dirty="0"/>
              <a:t> 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9F1F-AF3F-5345-D806-538AE88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More </a:t>
            </a:r>
            <a:r>
              <a:rPr lang="hu-HU" dirty="0" err="1"/>
              <a:t>practical</a:t>
            </a:r>
            <a:r>
              <a:rPr lang="hu-HU" dirty="0"/>
              <a:t> </a:t>
            </a:r>
            <a:r>
              <a:rPr lang="hu-HU" dirty="0" err="1"/>
              <a:t>approaches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dentistry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B8FB-6AA2-54D1-8A22-B20A52FF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Dentistry within medicine: </a:t>
            </a:r>
          </a:p>
          <a:p>
            <a:pPr lvl="1"/>
            <a:r>
              <a:rPr lang="en-US" sz="2400" dirty="0"/>
              <a:t>Low emphasis on life and death issues</a:t>
            </a:r>
          </a:p>
          <a:p>
            <a:pPr lvl="1"/>
            <a:r>
              <a:rPr lang="en-US" sz="2400" dirty="0"/>
              <a:t>More emphasis on esthetics</a:t>
            </a:r>
          </a:p>
          <a:p>
            <a:pPr lvl="1"/>
            <a:r>
              <a:rPr lang="en-US" sz="2400" dirty="0"/>
              <a:t>Especially reliant on materials</a:t>
            </a:r>
          </a:p>
          <a:p>
            <a:r>
              <a:rPr lang="en-US" dirty="0"/>
              <a:t>Practical approaches for more sustainable dentistry </a:t>
            </a:r>
          </a:p>
          <a:p>
            <a:pPr lvl="1"/>
            <a:r>
              <a:rPr lang="en-US" sz="2400" b="1" dirty="0"/>
              <a:t>Less </a:t>
            </a:r>
            <a:r>
              <a:rPr lang="hu-HU" sz="2400" b="1" dirty="0" err="1"/>
              <a:t>patient</a:t>
            </a:r>
            <a:r>
              <a:rPr lang="hu-HU" sz="2400" b="1" dirty="0"/>
              <a:t> </a:t>
            </a:r>
            <a:r>
              <a:rPr lang="en-US" sz="2400" b="1" dirty="0"/>
              <a:t>visits: </a:t>
            </a:r>
            <a:r>
              <a:rPr lang="en-US" sz="2400" dirty="0"/>
              <a:t>Combining multiple interventions in one session</a:t>
            </a:r>
          </a:p>
          <a:p>
            <a:pPr lvl="1"/>
            <a:r>
              <a:rPr lang="en-US" sz="2400" b="1" dirty="0"/>
              <a:t>Less need for materials</a:t>
            </a:r>
            <a:r>
              <a:rPr lang="en-US" sz="2400" dirty="0"/>
              <a:t>: </a:t>
            </a:r>
          </a:p>
          <a:p>
            <a:pPr lvl="2"/>
            <a:r>
              <a:rPr lang="en-US" sz="2200" dirty="0"/>
              <a:t>Prevention</a:t>
            </a:r>
          </a:p>
          <a:p>
            <a:pPr lvl="2"/>
            <a:r>
              <a:rPr lang="en-US" sz="2200" dirty="0"/>
              <a:t>Digital dentistry</a:t>
            </a:r>
          </a:p>
          <a:p>
            <a:pPr lvl="1"/>
            <a:r>
              <a:rPr lang="en-US" sz="2400" b="1" dirty="0"/>
              <a:t>Minimizing material usage</a:t>
            </a:r>
            <a:r>
              <a:rPr lang="en-US" sz="2400" dirty="0"/>
              <a:t>: Reusing, Recycling, Reducing (e.g., medication) </a:t>
            </a:r>
            <a:r>
              <a:rPr lang="en-US" sz="900" dirty="0"/>
              <a:t>(Martin et al. 2021)</a:t>
            </a:r>
          </a:p>
        </p:txBody>
      </p:sp>
    </p:spTree>
    <p:extLst>
      <p:ext uri="{BB962C8B-B14F-4D97-AF65-F5344CB8AC3E}">
        <p14:creationId xmlns:p14="http://schemas.microsoft.com/office/powerpoint/2010/main" val="42517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C37D-2516-9E69-3FBD-C348FFF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FCCB-CE19-60DF-7AE4-44C730D8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dentists’ practices </a:t>
            </a:r>
            <a:r>
              <a:rPr lang="hu-HU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hu-HU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material consumption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dentists’ intent / willingness to improve the sustainability of their practices </a:t>
            </a:r>
            <a:endParaRPr lang="hu-H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how much insight they have on their own practices</a:t>
            </a:r>
            <a:endParaRPr lang="hu-HU" sz="1800" dirty="0">
              <a:solidFill>
                <a:schemeClr val="bg1">
                  <a:lumMod val="65000"/>
                </a:schemeClr>
              </a:solidFill>
              <a:effectLst/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8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AC9C-13FB-DCC0-5B6F-8D219D9D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Summary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12A4-54A9-2084-8BD2-A1811082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Planned sample size: </a:t>
            </a:r>
            <a:r>
              <a:rPr lang="hu-HU" dirty="0"/>
              <a:t>40 </a:t>
            </a:r>
            <a:r>
              <a:rPr lang="hu-HU" dirty="0" err="1"/>
              <a:t>dentists</a:t>
            </a:r>
            <a:r>
              <a:rPr lang="hu-HU" dirty="0"/>
              <a:t>, </a:t>
            </a:r>
            <a:r>
              <a:rPr lang="hu-HU" dirty="0" err="1"/>
              <a:t>however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stop </a:t>
            </a:r>
            <a:r>
              <a:rPr lang="hu-HU" dirty="0" err="1"/>
              <a:t>collecting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theoretical</a:t>
            </a:r>
            <a:r>
              <a:rPr lang="hu-HU" dirty="0"/>
              <a:t> saturation</a:t>
            </a:r>
          </a:p>
          <a:p>
            <a:r>
              <a:rPr lang="hu-HU" dirty="0"/>
              <a:t>Non-</a:t>
            </a:r>
            <a:r>
              <a:rPr lang="hu-HU" dirty="0" err="1"/>
              <a:t>proportional</a:t>
            </a:r>
            <a:r>
              <a:rPr lang="hu-HU" dirty="0"/>
              <a:t> </a:t>
            </a:r>
            <a:r>
              <a:rPr lang="hu-HU" dirty="0" err="1"/>
              <a:t>quota</a:t>
            </a:r>
            <a:r>
              <a:rPr lang="hu-HU" dirty="0"/>
              <a:t> </a:t>
            </a:r>
            <a:r>
              <a:rPr lang="hu-HU" dirty="0" err="1"/>
              <a:t>sampling</a:t>
            </a:r>
            <a:r>
              <a:rPr lang="hu-HU" dirty="0"/>
              <a:t>: Sex, </a:t>
            </a:r>
            <a:r>
              <a:rPr lang="hu-HU" dirty="0" err="1"/>
              <a:t>Age</a:t>
            </a:r>
            <a:r>
              <a:rPr lang="hu-HU" dirty="0"/>
              <a:t>, </a:t>
            </a:r>
            <a:r>
              <a:rPr lang="hu-HU" dirty="0" err="1"/>
              <a:t>Funding</a:t>
            </a:r>
            <a:r>
              <a:rPr lang="hu-HU" dirty="0"/>
              <a:t> of </a:t>
            </a:r>
            <a:r>
              <a:rPr lang="hu-HU" dirty="0" err="1"/>
              <a:t>workplace</a:t>
            </a:r>
            <a:r>
              <a:rPr lang="hu-HU" dirty="0"/>
              <a:t> (</a:t>
            </a:r>
            <a:r>
              <a:rPr lang="hu-HU" dirty="0" err="1"/>
              <a:t>public</a:t>
            </a:r>
            <a:r>
              <a:rPr lang="hu-HU" dirty="0"/>
              <a:t>, </a:t>
            </a:r>
            <a:r>
              <a:rPr lang="hu-HU" dirty="0" err="1"/>
              <a:t>private</a:t>
            </a:r>
            <a:r>
              <a:rPr lang="hu-HU" dirty="0"/>
              <a:t>)</a:t>
            </a:r>
          </a:p>
          <a:p>
            <a:r>
              <a:rPr lang="hu-HU" dirty="0"/>
              <a:t>Data </a:t>
            </a:r>
            <a:r>
              <a:rPr lang="hu-HU" dirty="0" err="1"/>
              <a:t>collection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hu-HU" dirty="0"/>
          </a:p>
          <a:p>
            <a:pPr lvl="1"/>
            <a:r>
              <a:rPr lang="hu-HU" dirty="0" err="1"/>
              <a:t>Structured</a:t>
            </a:r>
            <a:r>
              <a:rPr lang="hu-HU" dirty="0"/>
              <a:t> </a:t>
            </a:r>
            <a:r>
              <a:rPr lang="hu-HU" dirty="0" err="1"/>
              <a:t>observation</a:t>
            </a:r>
            <a:endParaRPr lang="hu-HU" dirty="0"/>
          </a:p>
          <a:p>
            <a:pPr lvl="1"/>
            <a:r>
              <a:rPr lang="hu-HU" dirty="0" err="1"/>
              <a:t>Structured</a:t>
            </a:r>
            <a:r>
              <a:rPr lang="hu-HU" dirty="0"/>
              <a:t> / </a:t>
            </a:r>
            <a:r>
              <a:rPr lang="hu-HU" dirty="0" err="1"/>
              <a:t>Semi-structured</a:t>
            </a:r>
            <a:r>
              <a:rPr lang="hu-HU" dirty="0"/>
              <a:t> </a:t>
            </a:r>
            <a:r>
              <a:rPr lang="hu-HU" dirty="0" err="1"/>
              <a:t>interviews</a:t>
            </a:r>
            <a:endParaRPr lang="hu-HU" dirty="0"/>
          </a:p>
          <a:p>
            <a:pPr lvl="1"/>
            <a:r>
              <a:rPr lang="hu-HU" dirty="0" err="1"/>
              <a:t>Sociodemographic</a:t>
            </a:r>
            <a:r>
              <a:rPr lang="hu-HU" dirty="0"/>
              <a:t> </a:t>
            </a:r>
            <a:r>
              <a:rPr lang="hu-HU" dirty="0" err="1"/>
              <a:t>survey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observation</a:t>
            </a:r>
            <a:r>
              <a:rPr lang="hu-HU" dirty="0"/>
              <a:t> </a:t>
            </a:r>
            <a:r>
              <a:rPr lang="en-GB" dirty="0"/>
              <a:t>protocol</a:t>
            </a:r>
            <a:r>
              <a:rPr lang="hu-HU" dirty="0"/>
              <a:t> and </a:t>
            </a:r>
            <a:r>
              <a:rPr lang="hu-HU" dirty="0" err="1"/>
              <a:t>anonymized</a:t>
            </a:r>
            <a:r>
              <a:rPr lang="hu-HU" dirty="0"/>
              <a:t> </a:t>
            </a:r>
            <a:r>
              <a:rPr lang="hu-HU" dirty="0" err="1"/>
              <a:t>interview</a:t>
            </a:r>
            <a:r>
              <a:rPr lang="hu-HU" dirty="0"/>
              <a:t> </a:t>
            </a:r>
            <a:r>
              <a:rPr lang="hu-HU" dirty="0" err="1"/>
              <a:t>transcripts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participants</a:t>
            </a:r>
            <a:r>
              <a:rPr lang="hu-HU" dirty="0"/>
              <a:t> </a:t>
            </a:r>
            <a:r>
              <a:rPr lang="hu-HU" dirty="0" err="1"/>
              <a:t>agree</a:t>
            </a:r>
            <a:r>
              <a:rPr lang="hu-HU" dirty="0"/>
              <a:t>: </a:t>
            </a:r>
            <a:r>
              <a:rPr lang="hu-HU" u="sng" dirty="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https://osf.io/472r6/</a:t>
            </a:r>
            <a:endParaRPr lang="en-US" u="sng" dirty="0">
              <a:solidFill>
                <a:schemeClr val="bg2">
                  <a:lumMod val="75000"/>
                </a:schemeClr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4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FA1E-6271-0B5D-43EC-4C8528ED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C78B-8AD5-C59E-F934-1879E542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FD3A5-2816-65B6-E01C-28813511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275037"/>
            <a:ext cx="12192000" cy="63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540B-49F9-17DC-5B33-6717AC9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FC17-C81D-24AC-D6EF-32F71E21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A584B-4ACB-ECCB-61E5-ECCFF754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884"/>
            <a:ext cx="12192000" cy="55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Semmelweis Egyetem">
      <a:dk1>
        <a:srgbClr val="242F62"/>
      </a:dk1>
      <a:lt1>
        <a:sysClr val="window" lastClr="FFFFFF"/>
      </a:lt1>
      <a:dk2>
        <a:srgbClr val="242F62"/>
      </a:dk2>
      <a:lt2>
        <a:srgbClr val="E3D496"/>
      </a:lt2>
      <a:accent1>
        <a:srgbClr val="B3A16E"/>
      </a:accent1>
      <a:accent2>
        <a:srgbClr val="E3D496"/>
      </a:accent2>
      <a:accent3>
        <a:srgbClr val="B3A16E"/>
      </a:accent3>
      <a:accent4>
        <a:srgbClr val="E3D496"/>
      </a:accent4>
      <a:accent5>
        <a:srgbClr val="B3A16E"/>
      </a:accent5>
      <a:accent6>
        <a:srgbClr val="E3D496"/>
      </a:accent6>
      <a:hlink>
        <a:srgbClr val="B3A16E"/>
      </a:hlink>
      <a:folHlink>
        <a:srgbClr val="B3A16E"/>
      </a:folHlink>
    </a:clrScheme>
    <a:fontScheme name="Long reformation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DDB0DDBD-6287-4501-BD40-D641BDBF5C6F}" vid="{15285A77-5A02-4D46-8F1F-1AC551FF6B6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HUN_PPT_sablon_1108</Template>
  <TotalTime>1337</TotalTime>
  <Words>2050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Merriweather Sans</vt:lpstr>
      <vt:lpstr>Montserrat</vt:lpstr>
      <vt:lpstr>Office-téma</vt:lpstr>
      <vt:lpstr>PowerPoint Presentation</vt:lpstr>
      <vt:lpstr>The environmental crisis and healthcare</vt:lpstr>
      <vt:lpstr>The environmental crisis and healthcare</vt:lpstr>
      <vt:lpstr>The environmental crisis and healthcare</vt:lpstr>
      <vt:lpstr>More practical approaches for dentistry</vt:lpstr>
      <vt:lpstr>Aims</vt:lpstr>
      <vt:lpstr>Summary of the methods</vt:lpstr>
      <vt:lpstr>PowerPoint Presentation</vt:lpstr>
      <vt:lpstr>PowerPoint Presentation</vt:lpstr>
      <vt:lpstr>Structured observation</vt:lpstr>
      <vt:lpstr>Interviews</vt:lpstr>
      <vt:lpstr>Sociodemographic survey</vt:lpstr>
      <vt:lpstr>Epistemic Network Analysis (ENA)</vt:lpstr>
      <vt:lpstr>Code development and application</vt:lpstr>
      <vt:lpstr>Epistemic Network Analysis (ENA)</vt:lpstr>
      <vt:lpstr>Mock epistemic networks</vt:lpstr>
      <vt:lpstr>Mock plotted points </vt:lpstr>
      <vt:lpstr>Benefits of ENA</vt:lpstr>
      <vt:lpstr>Limitations of ENA</vt:lpstr>
      <vt:lpstr>Conclusions</vt:lpstr>
      <vt:lpstr>Funding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</dc:title>
  <dc:creator>Pátrovics András Rodrigó</dc:creator>
  <cp:lastModifiedBy>Kovacs Szilard</cp:lastModifiedBy>
  <cp:revision>96</cp:revision>
  <dcterms:created xsi:type="dcterms:W3CDTF">2021-11-08T12:50:52Z</dcterms:created>
  <dcterms:modified xsi:type="dcterms:W3CDTF">2024-12-10T19:34:17Z</dcterms:modified>
</cp:coreProperties>
</file>