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5" r:id="rId4"/>
    <p:sldId id="270" r:id="rId5"/>
    <p:sldId id="271" r:id="rId6"/>
    <p:sldId id="272" r:id="rId7"/>
    <p:sldId id="269" r:id="rId8"/>
    <p:sldId id="275" r:id="rId9"/>
    <p:sldId id="273" r:id="rId10"/>
    <p:sldId id="274" r:id="rId11"/>
    <p:sldId id="278" r:id="rId12"/>
    <p:sldId id="279" r:id="rId13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706" autoAdjust="0"/>
  </p:normalViewPr>
  <p:slideViewPr>
    <p:cSldViewPr snapToGrid="0">
      <p:cViewPr>
        <p:scale>
          <a:sx n="140" d="100"/>
          <a:sy n="140" d="100"/>
        </p:scale>
        <p:origin x="2213" y="13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18.01.2020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47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946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32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271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958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8711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77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75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01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64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18.01.2020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vanelteren/boardgamegeek-review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Board games extravaganza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Kornel Krysiak &amp; Michał </a:t>
            </a:r>
            <a:r>
              <a:rPr lang="pl-PL" dirty="0" err="1"/>
              <a:t>Szłański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2536116"/>
            <a:ext cx="9601200" cy="1785767"/>
          </a:xfrm>
        </p:spPr>
        <p:txBody>
          <a:bodyPr rtlCol="0">
            <a:normAutofit fontScale="90000"/>
          </a:bodyPr>
          <a:lstStyle/>
          <a:p>
            <a:r>
              <a:rPr lang="pl-PL" dirty="0"/>
              <a:t>It </a:t>
            </a:r>
            <a:r>
              <a:rPr lang="pl-PL" dirty="0" err="1"/>
              <a:t>looks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effect</a:t>
            </a:r>
            <a:r>
              <a:rPr lang="pl-PL" dirty="0"/>
              <a:t> for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came</a:t>
            </a:r>
            <a:r>
              <a:rPr lang="pl-PL" dirty="0"/>
              <a:t> out max 3-4 </a:t>
            </a:r>
            <a:r>
              <a:rPr lang="pl-PL" dirty="0" err="1"/>
              <a:t>years</a:t>
            </a:r>
            <a:r>
              <a:rPr lang="pl-PL" dirty="0"/>
              <a:t> ago.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Also</a:t>
            </a:r>
            <a:r>
              <a:rPr lang="pl-PL" dirty="0"/>
              <a:t>, </a:t>
            </a:r>
            <a:r>
              <a:rPr lang="pl-PL" dirty="0" err="1"/>
              <a:t>notice</a:t>
            </a:r>
            <a:r>
              <a:rPr lang="pl-PL" dirty="0"/>
              <a:t> the </a:t>
            </a:r>
            <a:r>
              <a:rPr lang="pl-PL" dirty="0" err="1"/>
              <a:t>preorder</a:t>
            </a:r>
            <a:r>
              <a:rPr lang="pl-PL" dirty="0"/>
              <a:t> </a:t>
            </a:r>
            <a:r>
              <a:rPr lang="pl-PL" dirty="0" err="1"/>
              <a:t>hype</a:t>
            </a:r>
            <a:r>
              <a:rPr lang="pl-PL" dirty="0"/>
              <a:t>.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951D093A-565D-41F1-898C-EAA89076E14C}"/>
              </a:ext>
            </a:extLst>
          </p:cNvPr>
          <p:cNvSpPr txBox="1">
            <a:spLocks/>
          </p:cNvSpPr>
          <p:nvPr/>
        </p:nvSpPr>
        <p:spPr>
          <a:xfrm>
            <a:off x="1295400" y="3920037"/>
            <a:ext cx="9601200" cy="5445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38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l-PL" dirty="0"/>
              <a:t>Board Game Geek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a „nerdy” place.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Do less </a:t>
            </a:r>
            <a:r>
              <a:rPr lang="pl-PL" dirty="0" err="1"/>
              <a:t>complex</a:t>
            </a:r>
            <a:r>
              <a:rPr lang="pl-PL" dirty="0"/>
              <a:t>, „party”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lover</a:t>
            </a:r>
            <a:r>
              <a:rPr lang="pl-PL" dirty="0"/>
              <a:t> </a:t>
            </a:r>
            <a:r>
              <a:rPr lang="pl-PL" dirty="0" err="1"/>
              <a:t>scores</a:t>
            </a:r>
            <a:r>
              <a:rPr lang="pl-PL" dirty="0"/>
              <a:t>?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Yes</a:t>
            </a:r>
            <a:r>
              <a:rPr lang="pl-PL" dirty="0"/>
              <a:t>.</a:t>
            </a:r>
          </a:p>
        </p:txBody>
      </p:sp>
      <p:pic>
        <p:nvPicPr>
          <p:cNvPr id="4" name="Symbol zastępczy zawartości 3" descr="Obraz zawierający tekst, mapa&#10;&#10;Opis wygenerowany automatycznie">
            <a:extLst>
              <a:ext uri="{FF2B5EF4-FFF2-40B4-BE49-F238E27FC236}">
                <a16:creationId xmlns:a16="http://schemas.microsoft.com/office/drawing/2014/main" id="{F695016A-2A43-42EF-91F6-56E7B86F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154" y="883589"/>
            <a:ext cx="7310892" cy="5090821"/>
          </a:xfrm>
        </p:spPr>
      </p:pic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l-PL" dirty="0"/>
              <a:t>Simple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rated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around</a:t>
            </a:r>
            <a:r>
              <a:rPr lang="pl-PL" dirty="0"/>
              <a:t> 6. </a:t>
            </a:r>
          </a:p>
          <a:p>
            <a:pPr rtl="0"/>
            <a:r>
              <a:rPr lang="pl-PL" dirty="0"/>
              <a:t>The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pl-PL" dirty="0" err="1"/>
              <a:t>games</a:t>
            </a:r>
            <a:r>
              <a:rPr lang="pl-PL" dirty="0"/>
              <a:t>: </a:t>
            </a:r>
            <a:r>
              <a:rPr lang="pl-PL" dirty="0" err="1"/>
              <a:t>at</a:t>
            </a:r>
            <a:r>
              <a:rPr lang="pl-PL" dirty="0"/>
              <a:t> 7.5</a:t>
            </a:r>
          </a:p>
        </p:txBody>
      </p:sp>
    </p:spTree>
    <p:extLst>
      <p:ext uri="{BB962C8B-B14F-4D97-AF65-F5344CB8AC3E}">
        <p14:creationId xmlns:p14="http://schemas.microsoft.com/office/powerpoint/2010/main" val="33911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First,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words</a:t>
            </a:r>
            <a:r>
              <a:rPr lang="pl-PL" dirty="0"/>
              <a:t> on the </a:t>
            </a:r>
            <a:r>
              <a:rPr lang="pl-PL" dirty="0" err="1"/>
              <a:t>dataset</a:t>
            </a:r>
            <a:endParaRPr lang="pl-PL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l-PL" dirty="0"/>
              <a:t>17 000 </a:t>
            </a:r>
            <a:r>
              <a:rPr lang="pl-PL" dirty="0" err="1"/>
              <a:t>board</a:t>
            </a:r>
            <a:r>
              <a:rPr lang="pl-PL" dirty="0"/>
              <a:t> </a:t>
            </a:r>
            <a:r>
              <a:rPr lang="pl-PL" dirty="0" err="1"/>
              <a:t>games</a:t>
            </a:r>
            <a:r>
              <a:rPr lang="pl-PL" dirty="0"/>
              <a:t> from Board Game Geek </a:t>
            </a:r>
          </a:p>
          <a:p>
            <a:pPr rtl="0"/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&gt; 30 </a:t>
            </a:r>
            <a:r>
              <a:rPr lang="pl-PL" dirty="0" err="1"/>
              <a:t>reviews</a:t>
            </a:r>
            <a:endParaRPr lang="pl-PL" dirty="0"/>
          </a:p>
          <a:p>
            <a:pPr rtl="0"/>
            <a:r>
              <a:rPr lang="pl-PL" dirty="0" err="1"/>
              <a:t>Also</a:t>
            </a:r>
            <a:r>
              <a:rPr lang="pl-PL" dirty="0"/>
              <a:t>: 13 000 000 </a:t>
            </a:r>
            <a:r>
              <a:rPr lang="pl-PL" dirty="0" err="1"/>
              <a:t>reviews</a:t>
            </a:r>
            <a:r>
              <a:rPr lang="pl-PL" dirty="0"/>
              <a:t>, </a:t>
            </a:r>
            <a:r>
              <a:rPr lang="pl-PL" dirty="0" err="1"/>
              <a:t>each</a:t>
            </a:r>
            <a:r>
              <a:rPr lang="pl-PL" dirty="0"/>
              <a:t> with a numer and </a:t>
            </a:r>
            <a:r>
              <a:rPr lang="pl-PL" dirty="0" err="1"/>
              <a:t>optionally</a:t>
            </a:r>
            <a:r>
              <a:rPr lang="pl-PL" dirty="0"/>
              <a:t> a </a:t>
            </a:r>
            <a:r>
              <a:rPr lang="pl-PL" dirty="0" err="1"/>
              <a:t>comment</a:t>
            </a:r>
            <a:endParaRPr lang="pl-PL" dirty="0"/>
          </a:p>
          <a:p>
            <a:r>
              <a:rPr lang="pl-PL" dirty="0"/>
              <a:t>Source: </a:t>
            </a:r>
            <a:r>
              <a:rPr lang="en-US" dirty="0">
                <a:hlinkClick r:id="rId3"/>
              </a:rPr>
              <a:t>https://www.kaggle.com/jvanelteren/boardgamegeek-reviews</a:t>
            </a:r>
            <a:endParaRPr lang="pl-PL" dirty="0"/>
          </a:p>
          <a:p>
            <a:r>
              <a:rPr lang="pl-PL" dirty="0" err="1"/>
              <a:t>Collected</a:t>
            </a:r>
            <a:r>
              <a:rPr lang="pl-PL" dirty="0"/>
              <a:t> in 2019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see</a:t>
            </a:r>
            <a:r>
              <a:rPr lang="pl-PL" dirty="0"/>
              <a:t> the data.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tekst, mapa&#10;&#10;Opis wygenerowany automatycznie">
            <a:extLst>
              <a:ext uri="{FF2B5EF4-FFF2-40B4-BE49-F238E27FC236}">
                <a16:creationId xmlns:a16="http://schemas.microsoft.com/office/drawing/2014/main" id="{CFD45597-F098-44E6-8A63-1CFC52E9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36" y="0"/>
            <a:ext cx="984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3156723"/>
            <a:ext cx="9601200" cy="544554"/>
          </a:xfrm>
        </p:spPr>
        <p:txBody>
          <a:bodyPr rtlCol="0">
            <a:normAutofit/>
          </a:bodyPr>
          <a:lstStyle/>
          <a:p>
            <a:pPr rtl="0"/>
            <a:r>
              <a:rPr lang="pl-PL" dirty="0" err="1"/>
              <a:t>Interesting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year</a:t>
            </a:r>
            <a:r>
              <a:rPr lang="pl-PL" dirty="0"/>
              <a:t>?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916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pl-PL" dirty="0" err="1"/>
              <a:t>Definetly</a:t>
            </a:r>
            <a:r>
              <a:rPr lang="pl-PL" dirty="0"/>
              <a:t>. </a:t>
            </a:r>
          </a:p>
        </p:txBody>
      </p:sp>
      <p:pic>
        <p:nvPicPr>
          <p:cNvPr id="4" name="Symbol zastępczy zawartości 3" descr="Obraz zawierający mapa&#10;&#10;Opis wygenerowany automatycznie">
            <a:extLst>
              <a:ext uri="{FF2B5EF4-FFF2-40B4-BE49-F238E27FC236}">
                <a16:creationId xmlns:a16="http://schemas.microsoft.com/office/drawing/2014/main" id="{0BA4AD83-5E26-42B9-A90E-8D4C29FC5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146" y="880899"/>
            <a:ext cx="7318620" cy="5096202"/>
          </a:xfrm>
        </p:spPr>
      </p:pic>
      <p:sp>
        <p:nvSpPr>
          <p:cNvPr id="6" name="Tekst — symbol zastępczy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r>
              <a:rPr lang="pl-PL" dirty="0" err="1"/>
              <a:t>Compared</a:t>
            </a:r>
            <a:r>
              <a:rPr lang="pl-PL" dirty="0"/>
              <a:t> to 2000, the numer of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published</a:t>
            </a:r>
            <a:r>
              <a:rPr lang="pl-PL" dirty="0"/>
              <a:t> in 2019 </a:t>
            </a:r>
            <a:r>
              <a:rPr lang="pl-PL" dirty="0" err="1"/>
              <a:t>nearly</a:t>
            </a:r>
            <a:r>
              <a:rPr lang="pl-PL" dirty="0"/>
              <a:t> </a:t>
            </a:r>
            <a:r>
              <a:rPr lang="pl-PL" dirty="0" err="1"/>
              <a:t>tripled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But,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games</a:t>
            </a:r>
            <a:r>
              <a:rPr lang="pl-PL" dirty="0"/>
              <a:t> </a:t>
            </a:r>
            <a:r>
              <a:rPr lang="pl-PL" dirty="0" err="1"/>
              <a:t>better</a:t>
            </a:r>
            <a:r>
              <a:rPr lang="pl-PL" dirty="0"/>
              <a:t>? 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mapa&#10;&#10;Opis wygenerowany automatycznie">
            <a:extLst>
              <a:ext uri="{FF2B5EF4-FFF2-40B4-BE49-F238E27FC236}">
                <a16:creationId xmlns:a16="http://schemas.microsoft.com/office/drawing/2014/main" id="{45FFD6DC-CDBB-4ECF-AFF7-7F09B64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26" y="0"/>
            <a:ext cx="10272548" cy="68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178</TotalTime>
  <Words>176</Words>
  <Application>Microsoft Office PowerPoint</Application>
  <PresentationFormat>Panoramiczny</PresentationFormat>
  <Paragraphs>31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4" baseType="lpstr">
      <vt:lpstr>Arial</vt:lpstr>
      <vt:lpstr>Siatka rombowa 16x9</vt:lpstr>
      <vt:lpstr>Board games extravaganza </vt:lpstr>
      <vt:lpstr>First, few words on the dataset</vt:lpstr>
      <vt:lpstr>Let’s see the data.</vt:lpstr>
      <vt:lpstr>Prezentacja programu PowerPoint</vt:lpstr>
      <vt:lpstr>Interesting.</vt:lpstr>
      <vt:lpstr>Are there more games each year?</vt:lpstr>
      <vt:lpstr>Definetly. </vt:lpstr>
      <vt:lpstr>But, are new games better? </vt:lpstr>
      <vt:lpstr>Prezentacja programu PowerPoint</vt:lpstr>
      <vt:lpstr>It looks like there is some positive effect for games that came out max 3-4 years ago.  Also, notice the preorder hype.</vt:lpstr>
      <vt:lpstr>Board Game Geek is quite a „nerdy” place.  Do less complex, „party” games get lover scores?</vt:lpstr>
      <vt:lpstr>Yes.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games extravaganza</dc:title>
  <dc:creator>michał szałański</dc:creator>
  <cp:lastModifiedBy>michał szałański</cp:lastModifiedBy>
  <cp:revision>6</cp:revision>
  <dcterms:created xsi:type="dcterms:W3CDTF">2020-01-18T20:59:49Z</dcterms:created>
  <dcterms:modified xsi:type="dcterms:W3CDTF">2020-01-18T23:57:57Z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