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2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15" Type="http://schemas.openxmlformats.org/officeDocument/2006/relationships/customXml" Target="../customXml/item2.xml"/><Relationship Id="rId14" Type="http://schemas.openxmlformats.org/officeDocument/2006/relationships/customXml" Target="../customXml/item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6423A-978A-704A-AF87-79750578ECE0}" type="doc">
      <dgm:prSet loTypeId="urn:microsoft.com/office/officeart/2005/8/layout/radial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hu-HU"/>
        </a:p>
      </dgm:t>
    </dgm:pt>
    <dgm:pt modelId="{FB611ED2-29F8-B348-8241-960679B98F33}">
      <dgm:prSet phldrT="[Szöveg]" custT="1"/>
      <dgm:spPr/>
      <dgm:t>
        <a:bodyPr/>
        <a:lstStyle/>
        <a:p>
          <a:r>
            <a:rPr lang="en-US" sz="4000" b="0" i="1" u="sng" dirty="0" err="1">
              <a:latin typeface="Gill Sans MT" panose="020B0502020104020203"/>
              <a:ea typeface="Source Sans Pro"/>
              <a:cs typeface="Sabon Next LT"/>
              <a:sym typeface="Dynamo Medium"/>
            </a:rPr>
            <a:t>Következtetés</a:t>
          </a:r>
          <a:endParaRPr lang="hu-HU" sz="3200" b="0" i="1" u="sng" dirty="0">
            <a:latin typeface="Gill Sans MT" panose="020B0502020104020203"/>
            <a:ea typeface="Source Sans Pro"/>
            <a:cs typeface="Sabon Next LT"/>
          </a:endParaRPr>
        </a:p>
      </dgm:t>
    </dgm:pt>
    <dgm:pt modelId="{BF361DD3-2932-8047-A108-B8F22C021121}" cxnId="{5409B499-8E86-2646-A3BC-5CFDC64BF6CC}" type="parTrans">
      <dgm:prSet/>
      <dgm:spPr/>
      <dgm:t>
        <a:bodyPr/>
        <a:lstStyle/>
        <a:p>
          <a:endParaRPr lang="hu-HU"/>
        </a:p>
      </dgm:t>
    </dgm:pt>
    <dgm:pt modelId="{3057BABE-B666-EC4B-831C-7A3FD756A300}" cxnId="{5409B499-8E86-2646-A3BC-5CFDC64BF6CC}" type="sibTrans">
      <dgm:prSet/>
      <dgm:spPr/>
      <dgm:t>
        <a:bodyPr/>
        <a:lstStyle/>
        <a:p>
          <a:endParaRPr lang="hu-HU"/>
        </a:p>
      </dgm:t>
    </dgm:pt>
    <dgm:pt modelId="{99BBEBEE-FE50-FD47-86CA-5E1A251E5788}">
      <dgm:prSet phldrT="[Szöveg]"/>
      <dgm:spPr/>
      <dgm:t>
        <a:bodyPr/>
        <a:lstStyle/>
        <a:p>
          <a:pPr rtl="0"/>
          <a:r>
            <a:rPr lang="hu-HU" dirty="0">
              <a:latin typeface="Aptos Display" panose="020F0302020204030204"/>
            </a:rPr>
            <a:t>Vasipar</a:t>
          </a:r>
          <a:r>
            <a:rPr lang="hu-HU" dirty="0"/>
            <a:t> adminisztrációs </a:t>
          </a:r>
          <a:r>
            <a:rPr lang="hu-HU" dirty="0">
              <a:latin typeface="Aptos Display" panose="020F0302020204030204"/>
            </a:rPr>
            <a:t>felület egyszerűsítése</a:t>
          </a:r>
          <a:endParaRPr lang="hu-HU" dirty="0"/>
        </a:p>
      </dgm:t>
    </dgm:pt>
    <dgm:pt modelId="{2315454C-C7C4-FD42-9841-9B1DA6803E80}" cxnId="{11E3B04C-F1C3-D048-8CE7-B37AB826AEE6}" type="parTrans">
      <dgm:prSet/>
      <dgm:spPr/>
      <dgm:t>
        <a:bodyPr/>
        <a:lstStyle/>
        <a:p>
          <a:endParaRPr lang="hu-HU"/>
        </a:p>
      </dgm:t>
    </dgm:pt>
    <dgm:pt modelId="{B788D3BD-26C9-3C42-BA25-23EDF8B0D1C2}" cxnId="{11E3B04C-F1C3-D048-8CE7-B37AB826AEE6}" type="sibTrans">
      <dgm:prSet/>
      <dgm:spPr/>
      <dgm:t>
        <a:bodyPr/>
        <a:lstStyle/>
        <a:p>
          <a:endParaRPr lang="hu-HU"/>
        </a:p>
      </dgm:t>
    </dgm:pt>
    <dgm:pt modelId="{F559345A-5DF1-2844-8631-E19D5FA4F7CD}">
      <dgm:prSet phldrT="[Szöveg]"/>
      <dgm:spPr/>
      <dgm:t>
        <a:bodyPr/>
        <a:lstStyle/>
        <a:p>
          <a:r>
            <a:rPr lang="hu-HU" dirty="0"/>
            <a:t>Jobb adatkezelés és felhasználói hozzáférés</a:t>
          </a:r>
        </a:p>
      </dgm:t>
    </dgm:pt>
    <dgm:pt modelId="{252D7B09-6C35-8441-B82F-0A9ACDE182AF}" cxnId="{56287F8F-39F9-A046-8CE1-18DB3AEB3544}" type="parTrans">
      <dgm:prSet/>
      <dgm:spPr/>
      <dgm:t>
        <a:bodyPr/>
        <a:lstStyle/>
        <a:p>
          <a:endParaRPr lang="hu-HU"/>
        </a:p>
      </dgm:t>
    </dgm:pt>
    <dgm:pt modelId="{63FA5BF0-AE83-EE46-8F8C-CC66F5EAE11E}" cxnId="{56287F8F-39F9-A046-8CE1-18DB3AEB3544}" type="sibTrans">
      <dgm:prSet/>
      <dgm:spPr/>
      <dgm:t>
        <a:bodyPr/>
        <a:lstStyle/>
        <a:p>
          <a:endParaRPr lang="hu-HU"/>
        </a:p>
      </dgm:t>
    </dgm:pt>
    <dgm:pt modelId="{92A21E71-DA4C-EF4E-B8E7-2D8DDE85BFEC}">
      <dgm:prSet phldrT="[Szöveg]"/>
      <dgm:spPr/>
      <dgm:t>
        <a:bodyPr/>
        <a:lstStyle/>
        <a:p>
          <a:pPr rtl="0"/>
          <a:r>
            <a:rPr lang="hu-HU" dirty="0"/>
            <a:t>A </a:t>
          </a:r>
          <a:r>
            <a:rPr lang="hu-HU" dirty="0">
              <a:latin typeface="Aptos Display" panose="020F0302020204030204"/>
            </a:rPr>
            <a:t>rendelések aktivitásának</a:t>
          </a:r>
          <a:r>
            <a:rPr lang="hu-HU" dirty="0"/>
            <a:t> növelése</a:t>
          </a:r>
        </a:p>
      </dgm:t>
    </dgm:pt>
    <dgm:pt modelId="{8C7A1C83-8913-224E-BA8C-FC19DB507EDE}" cxnId="{2675A580-B4F0-F949-86B7-7389E3187ED7}" type="parTrans">
      <dgm:prSet/>
      <dgm:spPr/>
      <dgm:t>
        <a:bodyPr/>
        <a:lstStyle/>
        <a:p>
          <a:endParaRPr lang="hu-HU"/>
        </a:p>
      </dgm:t>
    </dgm:pt>
    <dgm:pt modelId="{F8EC80D1-5E13-324A-A95C-40C4094E48A1}" cxnId="{2675A580-B4F0-F949-86B7-7389E3187ED7}" type="sibTrans">
      <dgm:prSet/>
      <dgm:spPr/>
      <dgm:t>
        <a:bodyPr/>
        <a:lstStyle/>
        <a:p>
          <a:endParaRPr lang="hu-HU"/>
        </a:p>
      </dgm:t>
    </dgm:pt>
    <dgm:pt modelId="{D1EFEABF-4AD9-7E4E-9EFF-11DBACB82591}">
      <dgm:prSet phldrT="[Szöveg]"/>
      <dgm:spPr/>
      <dgm:t>
        <a:bodyPr/>
        <a:lstStyle/>
        <a:p>
          <a:r>
            <a:rPr lang="hu-HU" dirty="0"/>
            <a:t>Technológia szerepe az </a:t>
          </a:r>
          <a:r>
            <a:rPr lang="hu-HU" dirty="0">
              <a:latin typeface="Aptos Display" panose="020F0302020204030204"/>
            </a:rPr>
            <a:t>iparban</a:t>
          </a:r>
          <a:endParaRPr lang="hu-HU" dirty="0"/>
        </a:p>
      </dgm:t>
    </dgm:pt>
    <dgm:pt modelId="{5600C0FF-0074-4447-AF25-3521E62BAD60}" cxnId="{4F122949-D8F3-5048-8379-0F484A0C65FD}" type="parTrans">
      <dgm:prSet/>
      <dgm:spPr/>
      <dgm:t>
        <a:bodyPr/>
        <a:lstStyle/>
        <a:p>
          <a:endParaRPr lang="hu-HU"/>
        </a:p>
      </dgm:t>
    </dgm:pt>
    <dgm:pt modelId="{54F4D05F-E433-B440-9E92-D07A4A1170B1}" cxnId="{4F122949-D8F3-5048-8379-0F484A0C65FD}" type="sibTrans">
      <dgm:prSet/>
      <dgm:spPr/>
      <dgm:t>
        <a:bodyPr/>
        <a:lstStyle/>
        <a:p>
          <a:endParaRPr lang="hu-HU"/>
        </a:p>
      </dgm:t>
    </dgm:pt>
    <dgm:pt modelId="{126A3BAC-37A7-4C00-AC8C-F15AC3C738C6}">
      <dgm:prSet phldr="0"/>
      <dgm:spPr/>
      <dgm:t>
        <a:bodyPr/>
        <a:lstStyle/>
        <a:p>
          <a:endParaRPr lang="hu-HU" dirty="0">
            <a:latin typeface="Aptos Display" panose="020F0302020204030204"/>
          </a:endParaRPr>
        </a:p>
      </dgm:t>
    </dgm:pt>
    <dgm:pt modelId="{1E3D9507-B959-4346-BA69-7F86EA84AA27}" cxnId="{2481D43F-E814-4203-8284-C326CF28F3FC}" type="parTrans">
      <dgm:prSet/>
      <dgm:spPr/>
      <dgm:t>
        <a:bodyPr/>
        <a:lstStyle/>
        <a:p>
          <a:endParaRPr lang="hu-HU"/>
        </a:p>
      </dgm:t>
    </dgm:pt>
    <dgm:pt modelId="{DD9657F4-4375-4BB4-B749-9D18A7B6E391}" cxnId="{2481D43F-E814-4203-8284-C326CF28F3FC}" type="sibTrans">
      <dgm:prSet/>
      <dgm:spPr/>
    </dgm:pt>
    <dgm:pt modelId="{984E6342-36E7-C34D-8F89-B53979CE1F8B}" type="pres">
      <dgm:prSet presAssocID="{59B6423A-978A-704A-AF87-79750578ECE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8430845-EA1A-5346-A2AF-B01659B8B2C5}" type="pres">
      <dgm:prSet presAssocID="{FB611ED2-29F8-B348-8241-960679B98F33}" presName="centerShape" presStyleLbl="node0" presStyleIdx="0" presStyleCnt="1" custScaleX="264964" custScaleY="220811"/>
      <dgm:spPr/>
    </dgm:pt>
    <dgm:pt modelId="{334522E2-F792-FF4E-A2CD-9688B24D2877}" type="pres">
      <dgm:prSet presAssocID="{2315454C-C7C4-FD42-9841-9B1DA6803E80}" presName="parTrans" presStyleLbl="sibTrans2D1" presStyleIdx="0" presStyleCnt="4"/>
      <dgm:spPr/>
    </dgm:pt>
    <dgm:pt modelId="{4D1D831D-0572-0549-99EC-5C137D485600}" type="pres">
      <dgm:prSet presAssocID="{2315454C-C7C4-FD42-9841-9B1DA6803E80}" presName="connectorText" presStyleLbl="sibTrans2D1" presStyleIdx="0" presStyleCnt="4"/>
      <dgm:spPr/>
    </dgm:pt>
    <dgm:pt modelId="{4CBF9758-E5B5-3E4B-AF10-184E46058DBA}" type="pres">
      <dgm:prSet presAssocID="{99BBEBEE-FE50-FD47-86CA-5E1A251E5788}" presName="node" presStyleLbl="node1" presStyleIdx="0" presStyleCnt="4" custScaleX="141044" custScaleY="141044" custRadScaleRad="184281" custRadScaleInc="143461">
        <dgm:presLayoutVars>
          <dgm:bulletEnabled val="1"/>
        </dgm:presLayoutVars>
      </dgm:prSet>
      <dgm:spPr/>
    </dgm:pt>
    <dgm:pt modelId="{8F776D29-68A8-0647-B1C0-5D3A8F966327}" type="pres">
      <dgm:prSet presAssocID="{252D7B09-6C35-8441-B82F-0A9ACDE182AF}" presName="parTrans" presStyleLbl="sibTrans2D1" presStyleIdx="1" presStyleCnt="4"/>
      <dgm:spPr/>
    </dgm:pt>
    <dgm:pt modelId="{D5DD796E-3FAC-B447-A514-BBD141AB8EDA}" type="pres">
      <dgm:prSet presAssocID="{252D7B09-6C35-8441-B82F-0A9ACDE182AF}" presName="connectorText" presStyleLbl="sibTrans2D1" presStyleIdx="1" presStyleCnt="4"/>
      <dgm:spPr/>
    </dgm:pt>
    <dgm:pt modelId="{EB3A6B94-C211-A942-B930-85FB379064C9}" type="pres">
      <dgm:prSet presAssocID="{F559345A-5DF1-2844-8631-E19D5FA4F7CD}" presName="node" presStyleLbl="node1" presStyleIdx="1" presStyleCnt="4" custScaleX="141044" custScaleY="141044" custRadScaleRad="180569" custRadScaleInc="50759">
        <dgm:presLayoutVars>
          <dgm:bulletEnabled val="1"/>
        </dgm:presLayoutVars>
      </dgm:prSet>
      <dgm:spPr/>
    </dgm:pt>
    <dgm:pt modelId="{1284F2E8-C223-9543-A6B3-A942DF42D81C}" type="pres">
      <dgm:prSet presAssocID="{8C7A1C83-8913-224E-BA8C-FC19DB507EDE}" presName="parTrans" presStyleLbl="sibTrans2D1" presStyleIdx="2" presStyleCnt="4"/>
      <dgm:spPr/>
    </dgm:pt>
    <dgm:pt modelId="{DE28809A-1DB4-FF40-9114-5C79A49C5447}" type="pres">
      <dgm:prSet presAssocID="{8C7A1C83-8913-224E-BA8C-FC19DB507EDE}" presName="connectorText" presStyleLbl="sibTrans2D1" presStyleIdx="2" presStyleCnt="4"/>
      <dgm:spPr/>
    </dgm:pt>
    <dgm:pt modelId="{097A46DE-E925-C244-B940-C5A382D62780}" type="pres">
      <dgm:prSet presAssocID="{92A21E71-DA4C-EF4E-B8E7-2D8DDE85BFEC}" presName="node" presStyleLbl="node1" presStyleIdx="2" presStyleCnt="4" custScaleX="141044" custScaleY="141044" custRadScaleRad="180716" custRadScaleInc="151090">
        <dgm:presLayoutVars>
          <dgm:bulletEnabled val="1"/>
        </dgm:presLayoutVars>
      </dgm:prSet>
      <dgm:spPr/>
    </dgm:pt>
    <dgm:pt modelId="{79C0A69C-F7FB-FD46-9B79-B450CD41D22D}" type="pres">
      <dgm:prSet presAssocID="{5600C0FF-0074-4447-AF25-3521E62BAD60}" presName="parTrans" presStyleLbl="sibTrans2D1" presStyleIdx="3" presStyleCnt="4"/>
      <dgm:spPr/>
    </dgm:pt>
    <dgm:pt modelId="{2B97AD18-F0D8-6948-BD42-9E11061B3EA5}" type="pres">
      <dgm:prSet presAssocID="{5600C0FF-0074-4447-AF25-3521E62BAD60}" presName="connectorText" presStyleLbl="sibTrans2D1" presStyleIdx="3" presStyleCnt="4"/>
      <dgm:spPr/>
    </dgm:pt>
    <dgm:pt modelId="{53445251-C922-A947-AD0B-41FD9E6C330F}" type="pres">
      <dgm:prSet presAssocID="{D1EFEABF-4AD9-7E4E-9EFF-11DBACB82591}" presName="node" presStyleLbl="node1" presStyleIdx="3" presStyleCnt="4" custScaleX="141044" custScaleY="141044" custRadScaleRad="181818" custRadScaleInc="62363">
        <dgm:presLayoutVars>
          <dgm:bulletEnabled val="1"/>
        </dgm:presLayoutVars>
      </dgm:prSet>
      <dgm:spPr/>
    </dgm:pt>
  </dgm:ptLst>
  <dgm:cxnLst>
    <dgm:cxn modelId="{45520B03-1C4E-42EF-AC63-C622DF4E417F}" type="presOf" srcId="{252D7B09-6C35-8441-B82F-0A9ACDE182AF}" destId="{D5DD796E-3FAC-B447-A514-BBD141AB8EDA}" srcOrd="1" destOrd="0" presId="urn:microsoft.com/office/officeart/2005/8/layout/radial5"/>
    <dgm:cxn modelId="{33E0540D-DB8B-45B3-A1EC-E81EEA382D08}" type="presOf" srcId="{F559345A-5DF1-2844-8631-E19D5FA4F7CD}" destId="{EB3A6B94-C211-A942-B930-85FB379064C9}" srcOrd="0" destOrd="0" presId="urn:microsoft.com/office/officeart/2005/8/layout/radial5"/>
    <dgm:cxn modelId="{4435B316-4217-432D-8D99-B8EEEA54B02A}" type="presOf" srcId="{99BBEBEE-FE50-FD47-86CA-5E1A251E5788}" destId="{4CBF9758-E5B5-3E4B-AF10-184E46058DBA}" srcOrd="0" destOrd="0" presId="urn:microsoft.com/office/officeart/2005/8/layout/radial5"/>
    <dgm:cxn modelId="{F9ADE31C-A33E-45B5-B3E5-9E6B44721CEB}" type="presOf" srcId="{FB611ED2-29F8-B348-8241-960679B98F33}" destId="{18430845-EA1A-5346-A2AF-B01659B8B2C5}" srcOrd="0" destOrd="0" presId="urn:microsoft.com/office/officeart/2005/8/layout/radial5"/>
    <dgm:cxn modelId="{F6F80E39-7FCC-449A-9F85-DB4AEBDF1FF7}" type="presOf" srcId="{8C7A1C83-8913-224E-BA8C-FC19DB507EDE}" destId="{1284F2E8-C223-9543-A6B3-A942DF42D81C}" srcOrd="0" destOrd="0" presId="urn:microsoft.com/office/officeart/2005/8/layout/radial5"/>
    <dgm:cxn modelId="{2481D43F-E814-4203-8284-C326CF28F3FC}" srcId="{59B6423A-978A-704A-AF87-79750578ECE0}" destId="{126A3BAC-37A7-4C00-AC8C-F15AC3C738C6}" srcOrd="1" destOrd="0" parTransId="{1E3D9507-B959-4346-BA69-7F86EA84AA27}" sibTransId="{DD9657F4-4375-4BB4-B749-9D18A7B6E391}"/>
    <dgm:cxn modelId="{D35FF95D-7F49-2143-BFDE-A68FB4FC8A4C}" type="presOf" srcId="{59B6423A-978A-704A-AF87-79750578ECE0}" destId="{984E6342-36E7-C34D-8F89-B53979CE1F8B}" srcOrd="0" destOrd="0" presId="urn:microsoft.com/office/officeart/2005/8/layout/radial5"/>
    <dgm:cxn modelId="{3FAD4341-59A6-49C8-A9C1-652485D9870F}" type="presOf" srcId="{5600C0FF-0074-4447-AF25-3521E62BAD60}" destId="{79C0A69C-F7FB-FD46-9B79-B450CD41D22D}" srcOrd="0" destOrd="0" presId="urn:microsoft.com/office/officeart/2005/8/layout/radial5"/>
    <dgm:cxn modelId="{89F8BD64-7735-4C05-890B-206511AD1E8F}" type="presOf" srcId="{8C7A1C83-8913-224E-BA8C-FC19DB507EDE}" destId="{DE28809A-1DB4-FF40-9114-5C79A49C5447}" srcOrd="1" destOrd="0" presId="urn:microsoft.com/office/officeart/2005/8/layout/radial5"/>
    <dgm:cxn modelId="{4F122949-D8F3-5048-8379-0F484A0C65FD}" srcId="{FB611ED2-29F8-B348-8241-960679B98F33}" destId="{D1EFEABF-4AD9-7E4E-9EFF-11DBACB82591}" srcOrd="3" destOrd="0" parTransId="{5600C0FF-0074-4447-AF25-3521E62BAD60}" sibTransId="{54F4D05F-E433-B440-9E92-D07A4A1170B1}"/>
    <dgm:cxn modelId="{11E3B04C-F1C3-D048-8CE7-B37AB826AEE6}" srcId="{FB611ED2-29F8-B348-8241-960679B98F33}" destId="{99BBEBEE-FE50-FD47-86CA-5E1A251E5788}" srcOrd="0" destOrd="0" parTransId="{2315454C-C7C4-FD42-9841-9B1DA6803E80}" sibTransId="{B788D3BD-26C9-3C42-BA25-23EDF8B0D1C2}"/>
    <dgm:cxn modelId="{7D10B158-6A94-4469-92EE-32E04539A85B}" type="presOf" srcId="{2315454C-C7C4-FD42-9841-9B1DA6803E80}" destId="{334522E2-F792-FF4E-A2CD-9688B24D2877}" srcOrd="0" destOrd="0" presId="urn:microsoft.com/office/officeart/2005/8/layout/radial5"/>
    <dgm:cxn modelId="{2675A580-B4F0-F949-86B7-7389E3187ED7}" srcId="{FB611ED2-29F8-B348-8241-960679B98F33}" destId="{92A21E71-DA4C-EF4E-B8E7-2D8DDE85BFEC}" srcOrd="2" destOrd="0" parTransId="{8C7A1C83-8913-224E-BA8C-FC19DB507EDE}" sibTransId="{F8EC80D1-5E13-324A-A95C-40C4094E48A1}"/>
    <dgm:cxn modelId="{09E7BC85-AC50-41FB-B259-B85AF1C3778A}" type="presOf" srcId="{252D7B09-6C35-8441-B82F-0A9ACDE182AF}" destId="{8F776D29-68A8-0647-B1C0-5D3A8F966327}" srcOrd="0" destOrd="0" presId="urn:microsoft.com/office/officeart/2005/8/layout/radial5"/>
    <dgm:cxn modelId="{56287F8F-39F9-A046-8CE1-18DB3AEB3544}" srcId="{FB611ED2-29F8-B348-8241-960679B98F33}" destId="{F559345A-5DF1-2844-8631-E19D5FA4F7CD}" srcOrd="1" destOrd="0" parTransId="{252D7B09-6C35-8441-B82F-0A9ACDE182AF}" sibTransId="{63FA5BF0-AE83-EE46-8F8C-CC66F5EAE11E}"/>
    <dgm:cxn modelId="{86EF2997-66D6-4CA5-B128-43A95A980EE5}" type="presOf" srcId="{92A21E71-DA4C-EF4E-B8E7-2D8DDE85BFEC}" destId="{097A46DE-E925-C244-B940-C5A382D62780}" srcOrd="0" destOrd="0" presId="urn:microsoft.com/office/officeart/2005/8/layout/radial5"/>
    <dgm:cxn modelId="{5409B499-8E86-2646-A3BC-5CFDC64BF6CC}" srcId="{59B6423A-978A-704A-AF87-79750578ECE0}" destId="{FB611ED2-29F8-B348-8241-960679B98F33}" srcOrd="0" destOrd="0" parTransId="{BF361DD3-2932-8047-A108-B8F22C021121}" sibTransId="{3057BABE-B666-EC4B-831C-7A3FD756A300}"/>
    <dgm:cxn modelId="{009033DC-724D-4145-B275-3D139E5D84B2}" type="presOf" srcId="{D1EFEABF-4AD9-7E4E-9EFF-11DBACB82591}" destId="{53445251-C922-A947-AD0B-41FD9E6C330F}" srcOrd="0" destOrd="0" presId="urn:microsoft.com/office/officeart/2005/8/layout/radial5"/>
    <dgm:cxn modelId="{BF7339E1-E236-4A7A-9F96-6D83123C7FA5}" type="presOf" srcId="{5600C0FF-0074-4447-AF25-3521E62BAD60}" destId="{2B97AD18-F0D8-6948-BD42-9E11061B3EA5}" srcOrd="1" destOrd="0" presId="urn:microsoft.com/office/officeart/2005/8/layout/radial5"/>
    <dgm:cxn modelId="{478DAEFC-C122-4884-9429-3451C477B71B}" type="presOf" srcId="{2315454C-C7C4-FD42-9841-9B1DA6803E80}" destId="{4D1D831D-0572-0549-99EC-5C137D485600}" srcOrd="1" destOrd="0" presId="urn:microsoft.com/office/officeart/2005/8/layout/radial5"/>
    <dgm:cxn modelId="{A8A943A7-9558-4D8E-A673-711B68DE1C8A}" type="presParOf" srcId="{984E6342-36E7-C34D-8F89-B53979CE1F8B}" destId="{18430845-EA1A-5346-A2AF-B01659B8B2C5}" srcOrd="0" destOrd="0" presId="urn:microsoft.com/office/officeart/2005/8/layout/radial5"/>
    <dgm:cxn modelId="{3E5FD543-45E1-4DCA-BF21-106890CEF427}" type="presParOf" srcId="{984E6342-36E7-C34D-8F89-B53979CE1F8B}" destId="{334522E2-F792-FF4E-A2CD-9688B24D2877}" srcOrd="1" destOrd="0" presId="urn:microsoft.com/office/officeart/2005/8/layout/radial5"/>
    <dgm:cxn modelId="{5B3AD821-D919-423E-A8C4-AB8251762F42}" type="presParOf" srcId="{334522E2-F792-FF4E-A2CD-9688B24D2877}" destId="{4D1D831D-0572-0549-99EC-5C137D485600}" srcOrd="0" destOrd="0" presId="urn:microsoft.com/office/officeart/2005/8/layout/radial5"/>
    <dgm:cxn modelId="{BD5EEEE7-D0BD-412C-BBF0-C63BB2FFC026}" type="presParOf" srcId="{984E6342-36E7-C34D-8F89-B53979CE1F8B}" destId="{4CBF9758-E5B5-3E4B-AF10-184E46058DBA}" srcOrd="2" destOrd="0" presId="urn:microsoft.com/office/officeart/2005/8/layout/radial5"/>
    <dgm:cxn modelId="{AC9383A3-0EBE-4468-9BC4-3CA683C3AE45}" type="presParOf" srcId="{984E6342-36E7-C34D-8F89-B53979CE1F8B}" destId="{8F776D29-68A8-0647-B1C0-5D3A8F966327}" srcOrd="3" destOrd="0" presId="urn:microsoft.com/office/officeart/2005/8/layout/radial5"/>
    <dgm:cxn modelId="{BA8088AE-A1E7-44D3-8BF4-F5DE5F002F0D}" type="presParOf" srcId="{8F776D29-68A8-0647-B1C0-5D3A8F966327}" destId="{D5DD796E-3FAC-B447-A514-BBD141AB8EDA}" srcOrd="0" destOrd="0" presId="urn:microsoft.com/office/officeart/2005/8/layout/radial5"/>
    <dgm:cxn modelId="{E8580362-461C-4E5C-A2F2-7045351E913B}" type="presParOf" srcId="{984E6342-36E7-C34D-8F89-B53979CE1F8B}" destId="{EB3A6B94-C211-A942-B930-85FB379064C9}" srcOrd="4" destOrd="0" presId="urn:microsoft.com/office/officeart/2005/8/layout/radial5"/>
    <dgm:cxn modelId="{2380A2D4-B7D7-4E01-A803-2B1D81196D03}" type="presParOf" srcId="{984E6342-36E7-C34D-8F89-B53979CE1F8B}" destId="{1284F2E8-C223-9543-A6B3-A942DF42D81C}" srcOrd="5" destOrd="0" presId="urn:microsoft.com/office/officeart/2005/8/layout/radial5"/>
    <dgm:cxn modelId="{212B46CD-C0DD-4A0C-A7CF-8561D2A12C58}" type="presParOf" srcId="{1284F2E8-C223-9543-A6B3-A942DF42D81C}" destId="{DE28809A-1DB4-FF40-9114-5C79A49C5447}" srcOrd="0" destOrd="0" presId="urn:microsoft.com/office/officeart/2005/8/layout/radial5"/>
    <dgm:cxn modelId="{B0EED424-1713-48B3-85CC-A3E37CD49AA7}" type="presParOf" srcId="{984E6342-36E7-C34D-8F89-B53979CE1F8B}" destId="{097A46DE-E925-C244-B940-C5A382D62780}" srcOrd="6" destOrd="0" presId="urn:microsoft.com/office/officeart/2005/8/layout/radial5"/>
    <dgm:cxn modelId="{B1155EFB-8E50-4CA0-B478-0385470DED03}" type="presParOf" srcId="{984E6342-36E7-C34D-8F89-B53979CE1F8B}" destId="{79C0A69C-F7FB-FD46-9B79-B450CD41D22D}" srcOrd="7" destOrd="0" presId="urn:microsoft.com/office/officeart/2005/8/layout/radial5"/>
    <dgm:cxn modelId="{0FFEA4FC-0C90-450D-B81D-C1439B8E62E8}" type="presParOf" srcId="{79C0A69C-F7FB-FD46-9B79-B450CD41D22D}" destId="{2B97AD18-F0D8-6948-BD42-9E11061B3EA5}" srcOrd="0" destOrd="0" presId="urn:microsoft.com/office/officeart/2005/8/layout/radial5"/>
    <dgm:cxn modelId="{F80ABA07-8A43-4165-A3E1-E887163C3915}" type="presParOf" srcId="{984E6342-36E7-C34D-8F89-B53979CE1F8B}" destId="{53445251-C922-A947-AD0B-41FD9E6C330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2689417" cy="7343999"/>
        <a:chOff x="0" y="0"/>
        <a:chExt cx="12689417" cy="7343999"/>
      </a:xfrm>
    </dsp:grpSpPr>
    <dsp:sp modelId="{18430845-EA1A-5346-A2AF-B01659B8B2C5}">
      <dsp:nvSpPr>
        <dsp:cNvPr id="3" name="Oval 2"/>
        <dsp:cNvSpPr/>
      </dsp:nvSpPr>
      <dsp:spPr bwMode="white">
        <a:xfrm>
          <a:off x="5378393" y="2705684"/>
          <a:ext cx="1932631" cy="193263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50800" tIns="50800" rIns="50800" bIns="508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i="1" u="sng" dirty="0" err="1">
              <a:latin typeface="Gill Sans MT" panose="020B0502020104020203"/>
              <a:ea typeface="Source Sans Pro"/>
              <a:cs typeface="Sabon Next LT"/>
              <a:sym typeface="Dynamo Medium"/>
            </a:rPr>
            <a:t>Következtetés</a:t>
          </a:r>
          <a:endParaRPr lang="hu-HU" sz="3200" b="0" i="1" u="sng" dirty="0">
            <a:latin typeface="Gill Sans MT" panose="020B0502020104020203"/>
            <a:ea typeface="Source Sans Pro"/>
            <a:cs typeface="Sabon Next LT"/>
          </a:endParaRPr>
        </a:p>
      </dsp:txBody>
      <dsp:txXfrm>
        <a:off x="5378393" y="2705684"/>
        <a:ext cx="1932631" cy="1932631"/>
      </dsp:txXfrm>
    </dsp:sp>
    <dsp:sp modelId="{334522E2-F792-FF4E-A2CD-9688B24D2877}">
      <dsp:nvSpPr>
        <dsp:cNvPr id="4" name="Right Arrow 3"/>
        <dsp:cNvSpPr/>
      </dsp:nvSpPr>
      <dsp:spPr bwMode="white">
        <a:xfrm rot="-1526552">
          <a:off x="7786797" y="2272432"/>
          <a:ext cx="1618318" cy="65709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4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hu-HU"/>
        </a:p>
      </dsp:txBody>
      <dsp:txXfrm rot="-1526552">
        <a:off x="7786797" y="2272432"/>
        <a:ext cx="1618318" cy="657095"/>
      </dsp:txXfrm>
    </dsp:sp>
    <dsp:sp modelId="{4CBF9758-E5B5-3E4B-AF10-184E46058DBA}">
      <dsp:nvSpPr>
        <dsp:cNvPr id="5" name="Oval 4"/>
        <dsp:cNvSpPr/>
      </dsp:nvSpPr>
      <dsp:spPr bwMode="white">
        <a:xfrm>
          <a:off x="9880888" y="563643"/>
          <a:ext cx="1932631" cy="193263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hu-HU" dirty="0">
              <a:latin typeface="Aptos Display" panose="020F0302020204030204"/>
            </a:rPr>
            <a:t>Vasipar</a:t>
          </a:r>
          <a:r>
            <a:rPr lang="hu-HU" dirty="0"/>
            <a:t> adminisztrációs </a:t>
          </a:r>
          <a:r>
            <a:rPr lang="hu-HU" dirty="0">
              <a:latin typeface="Aptos Display" panose="020F0302020204030204"/>
            </a:rPr>
            <a:t>felület egyszerűsítése</a:t>
          </a:r>
          <a:endParaRPr lang="hu-HU" dirty="0"/>
        </a:p>
      </dsp:txBody>
      <dsp:txXfrm>
        <a:off x="9880888" y="563643"/>
        <a:ext cx="1932631" cy="1932631"/>
      </dsp:txXfrm>
    </dsp:sp>
    <dsp:sp modelId="{8F776D29-68A8-0647-B1C0-5D3A8F966327}">
      <dsp:nvSpPr>
        <dsp:cNvPr id="6" name="Right Arrow 5"/>
        <dsp:cNvSpPr/>
      </dsp:nvSpPr>
      <dsp:spPr bwMode="white">
        <a:xfrm rot="1370493">
          <a:off x="7813417" y="4291713"/>
          <a:ext cx="1565087" cy="65709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3">
            <a:hueOff val="1359999"/>
            <a:satOff val="8235"/>
            <a:lumOff val="627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4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hu-HU"/>
        </a:p>
      </dsp:txBody>
      <dsp:txXfrm rot="1370493">
        <a:off x="7813417" y="4291713"/>
        <a:ext cx="1565087" cy="657095"/>
      </dsp:txXfrm>
    </dsp:sp>
    <dsp:sp modelId="{EB3A6B94-C211-A942-B930-85FB379064C9}">
      <dsp:nvSpPr>
        <dsp:cNvPr id="7" name="Oval 6"/>
        <dsp:cNvSpPr/>
      </dsp:nvSpPr>
      <dsp:spPr bwMode="white">
        <a:xfrm>
          <a:off x="9880898" y="4602206"/>
          <a:ext cx="1932631" cy="193263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hueOff val="1359999"/>
            <a:satOff val="8235"/>
            <a:lumOff val="627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hu-HU" dirty="0"/>
            <a:t>Jobb adatkezelés és felhasználói hozzáférés</a:t>
          </a:r>
        </a:p>
      </dsp:txBody>
      <dsp:txXfrm>
        <a:off x="9880898" y="4602206"/>
        <a:ext cx="1932631" cy="1932631"/>
      </dsp:txXfrm>
    </dsp:sp>
    <dsp:sp modelId="{1284F2E8-C223-9543-A6B3-A942DF42D81C}">
      <dsp:nvSpPr>
        <dsp:cNvPr id="8" name="Right Arrow 7"/>
        <dsp:cNvSpPr/>
      </dsp:nvSpPr>
      <dsp:spPr bwMode="white">
        <a:xfrm rot="9479430">
          <a:off x="3294482" y="4259667"/>
          <a:ext cx="1567195" cy="65709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3">
            <a:hueOff val="2719999"/>
            <a:satOff val="16471"/>
            <a:lumOff val="1254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24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hu-HU"/>
        </a:p>
      </dsp:txBody>
      <dsp:txXfrm rot="9479430">
        <a:off x="3294482" y="4259667"/>
        <a:ext cx="1567195" cy="657095"/>
      </dsp:txXfrm>
    </dsp:sp>
    <dsp:sp modelId="{097A46DE-E925-C244-B940-C5A382D62780}">
      <dsp:nvSpPr>
        <dsp:cNvPr id="9" name="Oval 8"/>
        <dsp:cNvSpPr/>
      </dsp:nvSpPr>
      <dsp:spPr bwMode="white">
        <a:xfrm>
          <a:off x="845135" y="4538113"/>
          <a:ext cx="1932631" cy="193263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hueOff val="2719999"/>
            <a:satOff val="16471"/>
            <a:lumOff val="1254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hu-HU" dirty="0"/>
            <a:t>A </a:t>
          </a:r>
          <a:r>
            <a:rPr lang="hu-HU" dirty="0">
              <a:latin typeface="Aptos Display" panose="020F0302020204030204"/>
            </a:rPr>
            <a:t>rendelések aktivitásának</a:t>
          </a:r>
          <a:r>
            <a:rPr lang="hu-HU" dirty="0"/>
            <a:t> növelése</a:t>
          </a:r>
        </a:p>
      </dsp:txBody>
      <dsp:txXfrm>
        <a:off x="845135" y="4538113"/>
        <a:ext cx="1932631" cy="1932631"/>
      </dsp:txXfrm>
    </dsp:sp>
    <dsp:sp modelId="{79C0A69C-F7FB-FD46-9B79-B450CD41D22D}">
      <dsp:nvSpPr>
        <dsp:cNvPr id="10" name="Right Arrow 9"/>
        <dsp:cNvSpPr/>
      </dsp:nvSpPr>
      <dsp:spPr bwMode="white">
        <a:xfrm rot="12483801">
          <a:off x="3382692" y="2186288"/>
          <a:ext cx="1582998" cy="65709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3">
            <a:hueOff val="4080000"/>
            <a:satOff val="24706"/>
            <a:lumOff val="1882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24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hu-HU"/>
        </a:p>
      </dsp:txBody>
      <dsp:txXfrm rot="12483801">
        <a:off x="3382692" y="2186288"/>
        <a:ext cx="1582998" cy="657095"/>
      </dsp:txXfrm>
    </dsp:sp>
    <dsp:sp modelId="{53445251-C922-A947-AD0B-41FD9E6C330F}">
      <dsp:nvSpPr>
        <dsp:cNvPr id="11" name="Oval 10"/>
        <dsp:cNvSpPr/>
      </dsp:nvSpPr>
      <dsp:spPr bwMode="white">
        <a:xfrm>
          <a:off x="1037359" y="391355"/>
          <a:ext cx="1932631" cy="193263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hueOff val="4080000"/>
            <a:satOff val="24706"/>
            <a:lumOff val="1882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9050" tIns="19050" rIns="19050" bIns="190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hu-HU" dirty="0"/>
            <a:t>Technológia szerepe az </a:t>
          </a:r>
          <a:r>
            <a:rPr lang="hu-HU" dirty="0">
              <a:latin typeface="Aptos Display" panose="020F0302020204030204"/>
            </a:rPr>
            <a:t>iparban</a:t>
          </a:r>
          <a:endParaRPr lang="hu-HU" dirty="0"/>
        </a:p>
      </dsp:txBody>
      <dsp:txXfrm>
        <a:off x="1037359" y="391355"/>
        <a:ext cx="1932631" cy="1932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  <a:endParaRPr lang="hu-HU"/>
          </a:p>
          <a:p>
            <a:pPr lvl="1"/>
            <a:r>
              <a:rPr lang="hu-HU"/>
              <a:t>Második szint</a:t>
            </a:r>
            <a:endParaRPr lang="hu-HU"/>
          </a:p>
          <a:p>
            <a:pPr lvl="2"/>
            <a:r>
              <a:rPr lang="hu-HU"/>
              <a:t>Harmadik szint</a:t>
            </a:r>
            <a:endParaRPr lang="hu-HU"/>
          </a:p>
          <a:p>
            <a:pPr lvl="3"/>
            <a:r>
              <a:rPr lang="hu-HU"/>
              <a:t>Negyedik szint</a:t>
            </a:r>
            <a:endParaRPr lang="hu-HU"/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80661" y="269507"/>
            <a:ext cx="9144000" cy="2387600"/>
          </a:xfrm>
        </p:spPr>
        <p:txBody>
          <a:bodyPr/>
          <a:lstStyle/>
          <a:p>
            <a:r>
              <a:rPr lang="hu-HU" dirty="0"/>
              <a:t>Tuti Ipar</a:t>
            </a:r>
            <a:br>
              <a:rPr lang="hu-HU" dirty="0"/>
            </a:br>
            <a:r>
              <a:rPr lang="hu-HU" dirty="0"/>
              <a:t>Ezt ne hagyja ki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99631" y="3316846"/>
            <a:ext cx="9144000" cy="1655762"/>
          </a:xfrm>
        </p:spPr>
        <p:txBody>
          <a:bodyPr/>
          <a:lstStyle/>
          <a:p>
            <a:endParaRPr lang="hu-HU"/>
          </a:p>
        </p:txBody>
      </p:sp>
      <p:sp>
        <p:nvSpPr>
          <p:cNvPr id="4" name="Freeform 2"/>
          <p:cNvSpPr/>
          <p:nvPr/>
        </p:nvSpPr>
        <p:spPr>
          <a:xfrm rot="5400000">
            <a:off x="-1124693" y="1135199"/>
            <a:ext cx="6842334" cy="4597133"/>
          </a:xfrm>
          <a:custGeom>
            <a:avLst/>
            <a:gdLst/>
            <a:ahLst/>
            <a:cxnLst/>
            <a:rect l="l" t="t" r="r" b="b"/>
            <a:pathLst>
              <a:path w="10522735" h="5490954">
                <a:moveTo>
                  <a:pt x="0" y="0"/>
                </a:moveTo>
                <a:lnTo>
                  <a:pt x="10522734" y="0"/>
                </a:lnTo>
                <a:lnTo>
                  <a:pt x="10522734" y="5490954"/>
                </a:lnTo>
                <a:lnTo>
                  <a:pt x="0" y="5490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4257479" y="3204549"/>
            <a:ext cx="7723575" cy="2820822"/>
            <a:chOff x="5962444" y="6056478"/>
            <a:chExt cx="1213078" cy="206940"/>
          </a:xfrm>
        </p:grpSpPr>
        <p:sp>
          <p:nvSpPr>
            <p:cNvPr id="18" name="Freeform 7"/>
            <p:cNvSpPr/>
            <p:nvPr/>
          </p:nvSpPr>
          <p:spPr>
            <a:xfrm>
              <a:off x="5962444" y="6056478"/>
              <a:ext cx="1213078" cy="206940"/>
            </a:xfrm>
            <a:custGeom>
              <a:avLst/>
              <a:gdLst/>
              <a:ahLst/>
              <a:cxnLst/>
              <a:rect l="l" t="t" r="r" b="b"/>
              <a:pathLst>
                <a:path w="1213078" h="206940">
                  <a:moveTo>
                    <a:pt x="218760" y="0"/>
                  </a:moveTo>
                  <a:lnTo>
                    <a:pt x="1197518" y="0"/>
                  </a:lnTo>
                  <a:cubicBezTo>
                    <a:pt x="1203332" y="0"/>
                    <a:pt x="1208579" y="3488"/>
                    <a:pt x="1210829" y="8850"/>
                  </a:cubicBezTo>
                  <a:cubicBezTo>
                    <a:pt x="1213078" y="14212"/>
                    <a:pt x="1211891" y="20399"/>
                    <a:pt x="1207817" y="24548"/>
                  </a:cubicBezTo>
                  <a:lnTo>
                    <a:pt x="1052827" y="182392"/>
                  </a:lnTo>
                  <a:cubicBezTo>
                    <a:pt x="1037408" y="198094"/>
                    <a:pt x="1016325" y="206940"/>
                    <a:pt x="994318" y="206940"/>
                  </a:cubicBezTo>
                  <a:lnTo>
                    <a:pt x="15560" y="206940"/>
                  </a:lnTo>
                  <a:cubicBezTo>
                    <a:pt x="9746" y="206940"/>
                    <a:pt x="4499" y="203452"/>
                    <a:pt x="2249" y="198090"/>
                  </a:cubicBezTo>
                  <a:cubicBezTo>
                    <a:pt x="0" y="192728"/>
                    <a:pt x="1187" y="186541"/>
                    <a:pt x="5261" y="182392"/>
                  </a:cubicBezTo>
                  <a:lnTo>
                    <a:pt x="160251" y="24548"/>
                  </a:lnTo>
                  <a:cubicBezTo>
                    <a:pt x="175670" y="8846"/>
                    <a:pt x="196753" y="0"/>
                    <a:pt x="218760" y="0"/>
                  </a:cubicBezTo>
                  <a:close/>
                </a:path>
              </a:pathLst>
            </a:custGeom>
            <a:solidFill>
              <a:srgbClr val="3275C5"/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TextBox 8"/>
            <p:cNvSpPr txBox="1"/>
            <p:nvPr/>
          </p:nvSpPr>
          <p:spPr>
            <a:xfrm>
              <a:off x="6045200" y="6075528"/>
              <a:ext cx="1047566" cy="187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5"/>
                </a:lnSpc>
              </a:pP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6276114" y="5197190"/>
            <a:ext cx="5592452" cy="1506687"/>
            <a:chOff x="8011878" y="7948856"/>
            <a:chExt cx="1206553" cy="206940"/>
          </a:xfrm>
        </p:grpSpPr>
        <p:sp>
          <p:nvSpPr>
            <p:cNvPr id="16" name="Freeform 10"/>
            <p:cNvSpPr/>
            <p:nvPr/>
          </p:nvSpPr>
          <p:spPr>
            <a:xfrm>
              <a:off x="8011878" y="7948856"/>
              <a:ext cx="1206553" cy="206940"/>
            </a:xfrm>
            <a:custGeom>
              <a:avLst/>
              <a:gdLst/>
              <a:ahLst/>
              <a:cxnLst/>
              <a:rect l="l" t="t" r="r" b="b"/>
              <a:pathLst>
                <a:path w="1206553" h="206940">
                  <a:moveTo>
                    <a:pt x="221454" y="0"/>
                  </a:moveTo>
                  <a:lnTo>
                    <a:pt x="1188298" y="0"/>
                  </a:lnTo>
                  <a:cubicBezTo>
                    <a:pt x="1195119" y="0"/>
                    <a:pt x="1201274" y="4093"/>
                    <a:pt x="1203913" y="10382"/>
                  </a:cubicBezTo>
                  <a:cubicBezTo>
                    <a:pt x="1206552" y="16672"/>
                    <a:pt x="1205160" y="23932"/>
                    <a:pt x="1200381" y="28799"/>
                  </a:cubicBezTo>
                  <a:lnTo>
                    <a:pt x="1053737" y="178141"/>
                  </a:lnTo>
                  <a:cubicBezTo>
                    <a:pt x="1035649" y="196563"/>
                    <a:pt x="1010915" y="206940"/>
                    <a:pt x="985098" y="206940"/>
                  </a:cubicBezTo>
                  <a:lnTo>
                    <a:pt x="18254" y="206940"/>
                  </a:lnTo>
                  <a:cubicBezTo>
                    <a:pt x="11433" y="206940"/>
                    <a:pt x="5278" y="202848"/>
                    <a:pt x="2639" y="196558"/>
                  </a:cubicBezTo>
                  <a:cubicBezTo>
                    <a:pt x="0" y="190268"/>
                    <a:pt x="1392" y="183008"/>
                    <a:pt x="6171" y="178141"/>
                  </a:cubicBezTo>
                  <a:lnTo>
                    <a:pt x="152815" y="28799"/>
                  </a:lnTo>
                  <a:cubicBezTo>
                    <a:pt x="170903" y="10377"/>
                    <a:pt x="195637" y="0"/>
                    <a:pt x="221454" y="0"/>
                  </a:cubicBezTo>
                  <a:close/>
                </a:path>
              </a:pathLst>
            </a:custGeom>
            <a:solidFill>
              <a:srgbClr val="64CAF4"/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8091371" y="7967906"/>
              <a:ext cx="1047566" cy="187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5"/>
                </a:lnSpc>
              </a:pPr>
            </a:p>
          </p:txBody>
        </p:sp>
      </p:grpSp>
      <p:sp>
        <p:nvSpPr>
          <p:cNvPr id="8" name="TextBox 22"/>
          <p:cNvSpPr txBox="1"/>
          <p:nvPr/>
        </p:nvSpPr>
        <p:spPr>
          <a:xfrm>
            <a:off x="5233979" y="3895074"/>
            <a:ext cx="6058186" cy="1687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390"/>
              </a:lnSpc>
              <a:spcBef>
                <a:spcPct val="0"/>
              </a:spcBef>
            </a:pPr>
            <a:r>
              <a:rPr lang="en-US" sz="2000" dirty="0" err="1">
                <a:solidFill>
                  <a:schemeClr val="bg1"/>
                </a:solidFill>
                <a:latin typeface="Source Sans Pro"/>
                <a:ea typeface="Source Sans Pro"/>
                <a:sym typeface="Canva Sans Bold"/>
              </a:rPr>
              <a:t>Előadó</a:t>
            </a:r>
            <a:r>
              <a:rPr lang="en-US" sz="2400" dirty="0">
                <a:solidFill>
                  <a:schemeClr val="bg1"/>
                </a:solidFill>
                <a:latin typeface="Source Sans Pro"/>
                <a:ea typeface="Source Sans Pro"/>
                <a:sym typeface="Canva Sans Bold"/>
              </a:rPr>
              <a:t>: </a:t>
            </a:r>
            <a:r>
              <a:rPr lang="en-US" sz="2400" b="1" dirty="0" err="1">
                <a:solidFill>
                  <a:schemeClr val="bg1"/>
                </a:solidFill>
                <a:latin typeface="Source Sans Pro"/>
                <a:ea typeface="Source Sans Pro"/>
                <a:sym typeface="Canva Sans Bold"/>
              </a:rPr>
              <a:t>Barczány</a:t>
            </a:r>
            <a:r>
              <a:rPr lang="en-US" sz="2400" b="1" dirty="0">
                <a:solidFill>
                  <a:schemeClr val="bg1"/>
                </a:solidFill>
                <a:latin typeface="Source Sans Pro"/>
                <a:ea typeface="Source Sans Pro"/>
                <a:sym typeface="Canva Sans Bold"/>
              </a:rPr>
              <a:t> Kende Hunor </a:t>
            </a:r>
            <a:r>
              <a:rPr lang="en-US" sz="2400" b="1" dirty="0" err="1">
                <a:solidFill>
                  <a:schemeClr val="bg1"/>
                </a:solidFill>
                <a:latin typeface="Source Sans Pro"/>
                <a:ea typeface="Source Sans Pro"/>
                <a:sym typeface="Canva Sans Bold"/>
              </a:rPr>
              <a:t>és</a:t>
            </a:r>
            <a:r>
              <a:rPr lang="en-US" sz="2400" b="1" dirty="0">
                <a:solidFill>
                  <a:schemeClr val="bg1"/>
                </a:solidFill>
                <a:latin typeface="Source Sans Pro"/>
                <a:ea typeface="Source Sans Pro"/>
                <a:sym typeface="Canva Sans Bold"/>
              </a:rPr>
              <a:t> Monostori Péter</a:t>
            </a:r>
            <a:endParaRPr lang="en-US" sz="2400" b="1" dirty="0">
              <a:solidFill>
                <a:schemeClr val="bg1"/>
              </a:solidFill>
              <a:latin typeface="Source Sans Pro"/>
              <a:ea typeface="Source Sans Pro"/>
              <a:sym typeface="Canva Sans Bold"/>
            </a:endParaRPr>
          </a:p>
          <a:p>
            <a:pPr algn="ctr">
              <a:lnSpc>
                <a:spcPts val="3390"/>
              </a:lnSpc>
              <a:spcBef>
                <a:spcPct val="0"/>
              </a:spcBef>
            </a:pPr>
            <a:r>
              <a:rPr lang="en-US" sz="2000" dirty="0" err="1">
                <a:solidFill>
                  <a:schemeClr val="bg1"/>
                </a:solidFill>
                <a:latin typeface="Source Sans Pro"/>
                <a:ea typeface="Source Sans Pro"/>
                <a:sym typeface="Canva Sans Bold"/>
              </a:rPr>
              <a:t>Felkészítő</a:t>
            </a:r>
            <a:r>
              <a:rPr lang="en-US" sz="2000" dirty="0">
                <a:solidFill>
                  <a:schemeClr val="bg1"/>
                </a:solidFill>
                <a:latin typeface="Source Sans Pro"/>
                <a:ea typeface="Source Sans Pro"/>
                <a:sym typeface="Canva Sans 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ource Sans Pro"/>
                <a:ea typeface="Source Sans Pro"/>
                <a:sym typeface="Canva Sans Bold"/>
              </a:rPr>
              <a:t>tanár</a:t>
            </a:r>
            <a:r>
              <a:rPr lang="en-US" sz="2400" dirty="0">
                <a:solidFill>
                  <a:schemeClr val="bg1"/>
                </a:solidFill>
                <a:latin typeface="Source Sans Pro"/>
                <a:ea typeface="Source Sans Pro"/>
                <a:sym typeface="Canva Sans Bold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Source Sans Pro"/>
                <a:ea typeface="Source Sans Pro"/>
                <a:sym typeface="Canva Sans Bold"/>
              </a:rPr>
              <a:t>Szabó Beatrix</a:t>
            </a:r>
            <a:endParaRPr lang="en-US" sz="2400" b="1" dirty="0">
              <a:solidFill>
                <a:schemeClr val="bg1"/>
              </a:solidFill>
              <a:latin typeface="Source Sans Pro"/>
              <a:ea typeface="Source Sans Pro"/>
            </a:endParaRPr>
          </a:p>
          <a:p>
            <a:pPr>
              <a:lnSpc>
                <a:spcPts val="3390"/>
              </a:lnSpc>
              <a:spcBef>
                <a:spcPct val="0"/>
              </a:spcBef>
            </a:pPr>
            <a:endParaRPr lang="en-US">
              <a:solidFill>
                <a:schemeClr val="bg1"/>
              </a:solidFill>
              <a:sym typeface="Canva Sans Bold"/>
            </a:endParaRPr>
          </a:p>
        </p:txBody>
      </p:sp>
      <p:sp>
        <p:nvSpPr>
          <p:cNvPr id="11" name="Szövegdoboz 30"/>
          <p:cNvSpPr txBox="1"/>
          <p:nvPr/>
        </p:nvSpPr>
        <p:spPr>
          <a:xfrm rot="10800000" flipV="1">
            <a:off x="6872563" y="5196343"/>
            <a:ext cx="4419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Oktatási</a:t>
            </a:r>
            <a:r>
              <a:rPr lang="en-US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 </a:t>
            </a:r>
            <a:r>
              <a:rPr lang="en-US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intézmény</a:t>
            </a:r>
            <a:r>
              <a:rPr lang="en-US" sz="20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:</a:t>
            </a:r>
            <a:endParaRPr lang="en-US" sz="200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Canva Sans Bold"/>
            </a:endParaRPr>
          </a:p>
          <a:p>
            <a:pPr algn="ctr">
              <a:spcBef>
                <a:spcPct val="0"/>
              </a:spcBef>
            </a:pPr>
            <a:r>
              <a:rPr lang="en-US" sz="20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 </a:t>
            </a:r>
            <a:r>
              <a:rPr lang="en-US" sz="2000" b="1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Szegedi</a:t>
            </a:r>
            <a:r>
              <a:rPr lang="en-US" sz="20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 SZC </a:t>
            </a:r>
            <a:r>
              <a:rPr lang="en-US" sz="2000" b="1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Tóth</a:t>
            </a:r>
            <a:r>
              <a:rPr lang="en-US" sz="20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 János </a:t>
            </a:r>
            <a:r>
              <a:rPr lang="en-US" sz="2000" b="1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Mórahalmi</a:t>
            </a:r>
            <a:r>
              <a:rPr lang="en-US" sz="20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 </a:t>
            </a:r>
            <a:r>
              <a:rPr lang="en-US" sz="2000" b="1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Szakképző</a:t>
            </a:r>
            <a:r>
              <a:rPr lang="en-US" sz="20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 </a:t>
            </a:r>
            <a:r>
              <a:rPr lang="en-US" sz="2000" b="1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Iskola</a:t>
            </a:r>
            <a:r>
              <a:rPr lang="en-US" sz="20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 </a:t>
            </a:r>
            <a:r>
              <a:rPr lang="en-US" sz="2000" b="1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és</a:t>
            </a:r>
            <a:r>
              <a:rPr lang="en-US" sz="20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 </a:t>
            </a:r>
            <a:r>
              <a:rPr lang="en-US" sz="2000" b="1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Szilágyi</a:t>
            </a:r>
            <a:r>
              <a:rPr lang="en-US" sz="20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 Mihály </a:t>
            </a:r>
            <a:r>
              <a:rPr lang="en-US" sz="2000" b="1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Canva Sans Bold"/>
              </a:rPr>
              <a:t>Kollégium</a:t>
            </a:r>
            <a:endParaRPr lang="en-US" sz="2000" b="1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Canva Sans Bold"/>
            </a:endParaRPr>
          </a:p>
        </p:txBody>
      </p:sp>
      <p:pic>
        <p:nvPicPr>
          <p:cNvPr id="12" name="Kép 11" descr="Forráskép megtekinté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996" y="3313831"/>
            <a:ext cx="1320800" cy="754380"/>
          </a:xfrm>
          <a:prstGeom prst="rect">
            <a:avLst/>
          </a:prstGeom>
          <a:noFill/>
        </p:spPr>
      </p:pic>
      <p:pic>
        <p:nvPicPr>
          <p:cNvPr id="13" name="Kép 12" descr="Forráskép megtekinté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03" y="4850282"/>
            <a:ext cx="1706245" cy="97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09857" y="172"/>
            <a:ext cx="10515600" cy="1325563"/>
          </a:xfrm>
        </p:spPr>
        <p:txBody>
          <a:bodyPr/>
          <a:lstStyle/>
          <a:p>
            <a:r>
              <a:rPr lang="hu-HU" sz="8000" b="1" dirty="0">
                <a:solidFill>
                  <a:srgbClr val="56AAF0"/>
                </a:solidFill>
                <a:ea typeface="+mj-lt"/>
                <a:cs typeface="+mj-lt"/>
              </a:rPr>
              <a:t>Célkitűzés</a:t>
            </a:r>
            <a:endParaRPr lang="hu-HU" dirty="0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725274" y="1099887"/>
            <a:ext cx="3854598" cy="3854581"/>
            <a:chOff x="1295071" y="3216209"/>
            <a:chExt cx="6350000" cy="6349974"/>
          </a:xfrm>
          <a:blipFill>
            <a:blip r:embed="rId1"/>
            <a:stretch>
              <a:fillRect r="-50093"/>
            </a:stretch>
          </a:blipFill>
        </p:grpSpPr>
        <p:sp>
          <p:nvSpPr>
            <p:cNvPr id="21" name="Freeform 7"/>
            <p:cNvSpPr/>
            <p:nvPr/>
          </p:nvSpPr>
          <p:spPr>
            <a:xfrm>
              <a:off x="1295071" y="3216209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16"/>
          <p:cNvGrpSpPr>
            <a:grpSpLocks noChangeAspect="1"/>
          </p:cNvGrpSpPr>
          <p:nvPr/>
        </p:nvGrpSpPr>
        <p:grpSpPr>
          <a:xfrm>
            <a:off x="7058554" y="1326012"/>
            <a:ext cx="3854598" cy="3854581"/>
            <a:chOff x="13125794" y="3174683"/>
            <a:chExt cx="6350000" cy="6349974"/>
          </a:xfrm>
          <a:blipFill>
            <a:blip r:embed="rId2"/>
            <a:stretch>
              <a:fillRect/>
            </a:stretch>
          </a:blipFill>
        </p:grpSpPr>
        <p:sp>
          <p:nvSpPr>
            <p:cNvPr id="15" name="Freeform 17"/>
            <p:cNvSpPr/>
            <p:nvPr/>
          </p:nvSpPr>
          <p:spPr>
            <a:xfrm>
              <a:off x="13125794" y="3174683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grpFill/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Box 21"/>
          <p:cNvSpPr txBox="1"/>
          <p:nvPr/>
        </p:nvSpPr>
        <p:spPr>
          <a:xfrm>
            <a:off x="1550386" y="5061482"/>
            <a:ext cx="5114123" cy="1041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200"/>
              </a:lnSpc>
            </a:pPr>
            <a:r>
              <a:rPr lang="hu-HU" sz="2950" b="1" spc="11" dirty="0">
                <a:solidFill>
                  <a:srgbClr val="3275C5"/>
                </a:solidFill>
                <a:latin typeface="Source Sans Pro Bold"/>
                <a:ea typeface="Source Sans Pro Bold"/>
              </a:rPr>
              <a:t>Az ipari rendelő rendszer fejlesztése</a:t>
            </a:r>
            <a:endParaRPr lang="en-US" sz="2950" b="1" spc="11" dirty="0">
              <a:solidFill>
                <a:srgbClr val="3275C5"/>
              </a:solidFill>
              <a:latin typeface="Source Sans Pro Bold"/>
              <a:ea typeface="Source Sans Pro Bold"/>
              <a:sym typeface="Source Sans Pro Bold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6663459" y="5184518"/>
            <a:ext cx="4395918" cy="502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200"/>
              </a:lnSpc>
            </a:pPr>
            <a:r>
              <a:rPr lang="en-US" sz="2950" b="1" spc="11" dirty="0" err="1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Érthetőbb</a:t>
            </a:r>
            <a:r>
              <a:rPr lang="en-US" sz="2950" b="1" spc="11" dirty="0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2950" b="1" spc="11" dirty="0" err="1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rendelési</a:t>
            </a:r>
            <a:r>
              <a:rPr lang="en-US" sz="2950" b="1" spc="11" dirty="0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2950" b="1" spc="11" dirty="0" err="1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ciklus</a:t>
            </a:r>
            <a:endParaRPr lang="en-US" sz="3000" b="1" spc="11" dirty="0" err="1">
              <a:solidFill>
                <a:srgbClr val="3275C5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88255" y="111124"/>
            <a:ext cx="9520767" cy="902231"/>
          </a:xfrm>
        </p:spPr>
        <p:txBody>
          <a:bodyPr>
            <a:normAutofit fontScale="90000"/>
          </a:bodyPr>
          <a:lstStyle/>
          <a:p>
            <a:r>
              <a:rPr lang="en-US" sz="8000" b="1">
                <a:solidFill>
                  <a:srgbClr val="56AAF0"/>
                </a:solidFill>
                <a:latin typeface="Dynamo Medium"/>
              </a:rPr>
              <a:t>Szoftver felépítése</a:t>
            </a:r>
            <a:r>
              <a:rPr lang="en-US" sz="8000">
                <a:latin typeface="Dynamo Medium"/>
                <a:ea typeface="Dynamo Medium"/>
                <a:cs typeface="Dynamo Medium"/>
              </a:rPr>
              <a:t>​</a:t>
            </a:r>
            <a:endParaRPr lang="hu-HU"/>
          </a:p>
        </p:txBody>
      </p:sp>
      <p:sp>
        <p:nvSpPr>
          <p:cNvPr id="4" name="Freeform 2"/>
          <p:cNvSpPr/>
          <p:nvPr/>
        </p:nvSpPr>
        <p:spPr>
          <a:xfrm>
            <a:off x="4250539" y="871279"/>
            <a:ext cx="3685128" cy="5522671"/>
          </a:xfrm>
          <a:custGeom>
            <a:avLst/>
            <a:gdLst/>
            <a:ahLst/>
            <a:cxnLst/>
            <a:rect l="l" t="t" r="r" b="b"/>
            <a:pathLst>
              <a:path w="3685128" h="5522671">
                <a:moveTo>
                  <a:pt x="0" y="0"/>
                </a:moveTo>
                <a:lnTo>
                  <a:pt x="3685127" y="0"/>
                </a:lnTo>
                <a:lnTo>
                  <a:pt x="3685127" y="5522671"/>
                </a:lnTo>
                <a:lnTo>
                  <a:pt x="0" y="552267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TextBox 8"/>
          <p:cNvSpPr txBox="1"/>
          <p:nvPr/>
        </p:nvSpPr>
        <p:spPr>
          <a:xfrm>
            <a:off x="4783834" y="3744250"/>
            <a:ext cx="2618537" cy="213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800"/>
              </a:lnSpc>
            </a:pP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Felhasználó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 admin)</a:t>
            </a:r>
            <a:endParaRPr lang="en-US" sz="2000" spc="8" dirty="0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lnSpc>
                <a:spcPts val="2800"/>
              </a:lnSpc>
            </a:pP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Belépés</a:t>
            </a:r>
            <a:endParaRPr lang="en-US" sz="2000" spc="8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lnSpc>
                <a:spcPts val="2800"/>
              </a:lnSpc>
            </a:pP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-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Partnernek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küld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űrlapot</a:t>
            </a:r>
            <a:endParaRPr lang="en-US" sz="2000" spc="8" dirty="0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lnSpc>
                <a:spcPts val="2800"/>
              </a:lnSpc>
            </a:pP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-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Rendelés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áttekintése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,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kezelése</a:t>
            </a:r>
            <a:endParaRPr lang="en-US" sz="2000" spc="8" dirty="0" err="1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6" name="Szövegdoboz 26"/>
          <p:cNvSpPr txBox="1"/>
          <p:nvPr/>
        </p:nvSpPr>
        <p:spPr>
          <a:xfrm>
            <a:off x="5421247" y="1770427"/>
            <a:ext cx="134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bg1"/>
                </a:solidFill>
              </a:rPr>
              <a:t>Admin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4" name="Freeform 2"/>
          <p:cNvSpPr/>
          <p:nvPr/>
        </p:nvSpPr>
        <p:spPr>
          <a:xfrm>
            <a:off x="8312186" y="1305195"/>
            <a:ext cx="3685128" cy="5522671"/>
          </a:xfrm>
          <a:custGeom>
            <a:avLst/>
            <a:gdLst/>
            <a:ahLst/>
            <a:cxnLst/>
            <a:rect l="l" t="t" r="r" b="b"/>
            <a:pathLst>
              <a:path w="3685128" h="5522671">
                <a:moveTo>
                  <a:pt x="0" y="0"/>
                </a:moveTo>
                <a:lnTo>
                  <a:pt x="3685127" y="0"/>
                </a:lnTo>
                <a:lnTo>
                  <a:pt x="3685127" y="5522671"/>
                </a:lnTo>
                <a:lnTo>
                  <a:pt x="0" y="552267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TextBox 8"/>
          <p:cNvSpPr txBox="1"/>
          <p:nvPr/>
        </p:nvSpPr>
        <p:spPr>
          <a:xfrm>
            <a:off x="8845481" y="4178166"/>
            <a:ext cx="2618537" cy="2490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800"/>
              </a:lnSpc>
            </a:pP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Felhasználó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vásárló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sz="2000" spc="8" dirty="0" err="1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lnSpc>
                <a:spcPts val="2800"/>
              </a:lnSpc>
            </a:pP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-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Regisztráció</a:t>
            </a:r>
            <a:endParaRPr lang="en-US" sz="2000" spc="8" dirty="0" err="1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lnSpc>
                <a:spcPts val="2800"/>
              </a:lnSpc>
            </a:pP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-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Termékek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kiválasztása</a:t>
            </a:r>
            <a:endParaRPr lang="en-US" sz="2000" spc="8" dirty="0" err="1">
              <a:solidFill>
                <a:srgbClr val="000000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lnSpc>
                <a:spcPts val="2800"/>
              </a:lnSpc>
            </a:pP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-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Rendelés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elküldése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az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adminnak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endParaRPr lang="en-US" sz="2000" spc="8" dirty="0">
              <a:solidFill>
                <a:srgbClr val="000000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lnSpc>
                <a:spcPts val="2800"/>
              </a:lnSpc>
            </a:pPr>
            <a:endParaRPr lang="en-US" sz="2000" spc="8" dirty="0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lnSpc>
                <a:spcPts val="2800"/>
              </a:lnSpc>
            </a:pPr>
            <a:endParaRPr lang="en-US" sz="2000" spc="8" dirty="0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26" name="Szövegdoboz 26"/>
          <p:cNvSpPr txBox="1"/>
          <p:nvPr/>
        </p:nvSpPr>
        <p:spPr>
          <a:xfrm>
            <a:off x="9175977" y="2193760"/>
            <a:ext cx="195754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bg1"/>
                </a:solidFill>
              </a:rPr>
              <a:t>Vásárló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7" name="Freeform 2"/>
          <p:cNvSpPr/>
          <p:nvPr/>
        </p:nvSpPr>
        <p:spPr>
          <a:xfrm>
            <a:off x="143029" y="1296963"/>
            <a:ext cx="3685128" cy="5522671"/>
          </a:xfrm>
          <a:custGeom>
            <a:avLst/>
            <a:gdLst/>
            <a:ahLst/>
            <a:cxnLst/>
            <a:rect l="l" t="t" r="r" b="b"/>
            <a:pathLst>
              <a:path w="3685128" h="5522671">
                <a:moveTo>
                  <a:pt x="0" y="0"/>
                </a:moveTo>
                <a:lnTo>
                  <a:pt x="3685127" y="0"/>
                </a:lnTo>
                <a:lnTo>
                  <a:pt x="3685127" y="5522671"/>
                </a:lnTo>
                <a:lnTo>
                  <a:pt x="0" y="552267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TextBox 8"/>
          <p:cNvSpPr txBox="1"/>
          <p:nvPr/>
        </p:nvSpPr>
        <p:spPr>
          <a:xfrm>
            <a:off x="676323" y="4057045"/>
            <a:ext cx="2618537" cy="2849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800"/>
              </a:lnSpc>
            </a:pP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Felhasználó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 partner)</a:t>
            </a:r>
            <a:endParaRPr lang="en-US" sz="2000" spc="8" dirty="0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lnSpc>
                <a:spcPts val="2800"/>
              </a:lnSpc>
            </a:pP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Belépés</a:t>
            </a:r>
            <a:endParaRPr lang="en-US" sz="2000" spc="8" dirty="0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lnSpc>
                <a:spcPts val="2800"/>
              </a:lnSpc>
            </a:pP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-Kap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egy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űrlapot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az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admintól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endParaRPr lang="en-US" sz="2000" spc="8" dirty="0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lnSpc>
                <a:spcPts val="2800"/>
              </a:lnSpc>
            </a:pP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-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Termékek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kiválasztása</a:t>
            </a:r>
            <a:endParaRPr lang="en-US" sz="2000" spc="8" dirty="0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lnSpc>
                <a:spcPts val="2800"/>
              </a:lnSpc>
            </a:pP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-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Rendelés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elküldése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az</a:t>
            </a:r>
            <a:r>
              <a:rPr lang="en-US" sz="2000" spc="8" dirty="0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 </a:t>
            </a:r>
            <a:r>
              <a:rPr lang="en-US" sz="2000" spc="8" dirty="0" err="1">
                <a:solidFill>
                  <a:srgbClr val="3275C5"/>
                </a:solidFill>
                <a:latin typeface="Source Sans Pro"/>
                <a:ea typeface="Source Sans Pro"/>
                <a:cs typeface="Source Sans Pro"/>
              </a:rPr>
              <a:t>adminnak</a:t>
            </a:r>
            <a:endParaRPr lang="en-US" sz="2000" spc="8" dirty="0" err="1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  <a:p>
            <a:pPr algn="ctr">
              <a:lnSpc>
                <a:spcPts val="2800"/>
              </a:lnSpc>
            </a:pPr>
            <a:endParaRPr lang="en-US" sz="2000" spc="8" dirty="0">
              <a:solidFill>
                <a:srgbClr val="3275C5"/>
              </a:solidFill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29" name="Szövegdoboz 26"/>
          <p:cNvSpPr txBox="1"/>
          <p:nvPr/>
        </p:nvSpPr>
        <p:spPr>
          <a:xfrm>
            <a:off x="1123236" y="2174944"/>
            <a:ext cx="172471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bg1"/>
                </a:solidFill>
              </a:rPr>
              <a:t>Partner</a:t>
            </a:r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>
            <a:grpSpLocks noGrp="1" noRot="1" noChangeAspect="1" noMove="1" noResize="1" noUngrp="1"/>
          </p:cNvGrpSpPr>
          <p:nvPr/>
        </p:nvGrpSpPr>
        <p:grpSpPr>
          <a:xfrm>
            <a:off x="-336176" y="0"/>
            <a:ext cx="12651440" cy="7328646"/>
            <a:chOff x="-336176" y="0"/>
            <a:chExt cx="12651440" cy="7328646"/>
          </a:xfrm>
        </p:grpSpPr>
        <p:sp>
          <p:nvSpPr>
            <p:cNvPr id="60" name="Rectangle 5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-336176" y="100854"/>
              <a:ext cx="12651440" cy="7227792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1922" y="-1930567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endParaRPr lang="en-US" sz="4200" kern="1200" dirty="0">
              <a:latin typeface="+mj-lt"/>
            </a:endParaRPr>
          </a:p>
        </p:txBody>
      </p:sp>
      <p:pic>
        <p:nvPicPr>
          <p:cNvPr id="4" name="Tartalom helye 3" descr="A képen képernyőkép, fedett pályás, gyár látható&#10;&#10;Lehet, hogy az AI által létrehozott tartalom helytelen."/>
          <p:cNvPicPr>
            <a:picLocks noGrp="1" noChangeAspect="1"/>
          </p:cNvPicPr>
          <p:nvPr>
            <p:ph idx="1"/>
          </p:nvPr>
        </p:nvPicPr>
        <p:blipFill>
          <a:blip r:embed="rId1"/>
          <a:srcRect l="6646" r="12281" b="-1"/>
          <a:stretch>
            <a:fillRect/>
          </a:stretch>
        </p:blipFill>
        <p:spPr>
          <a:xfrm>
            <a:off x="1775" y="4483"/>
            <a:ext cx="5633851" cy="308663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6" name="Kép 5" descr="A képen szöveg, képernyőkép, Betűtípus, tervezés látható&#10;&#10;Lehet, hogy az AI által létrehozott tartalom helytelen."/>
          <p:cNvPicPr>
            <a:picLocks noChangeAspect="1"/>
          </p:cNvPicPr>
          <p:nvPr/>
        </p:nvPicPr>
        <p:blipFill>
          <a:blip r:embed="rId2"/>
          <a:srcRect l="1683" r="3672" b="4"/>
          <a:stretch>
            <a:fillRect/>
          </a:stretch>
        </p:blipFill>
        <p:spPr>
          <a:xfrm>
            <a:off x="-228" y="3097306"/>
            <a:ext cx="6262222" cy="374491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Kép 4" descr="A képen szöveg, képernyőkép, szoftver, tervezés látható&#10;&#10;Lehet, hogy az AI által létrehozott tartalom helytelen."/>
          <p:cNvPicPr>
            <a:picLocks noChangeAspect="1"/>
          </p:cNvPicPr>
          <p:nvPr/>
        </p:nvPicPr>
        <p:blipFill>
          <a:blip r:embed="rId3"/>
          <a:srcRect t="12591" b="6476"/>
          <a:stretch>
            <a:fillRect/>
          </a:stretch>
        </p:blipFill>
        <p:spPr>
          <a:xfrm>
            <a:off x="5636330" y="5321"/>
            <a:ext cx="6552476" cy="385817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7" name="Szövegdoboz 6"/>
          <p:cNvSpPr txBox="1"/>
          <p:nvPr/>
        </p:nvSpPr>
        <p:spPr>
          <a:xfrm>
            <a:off x="7681631" y="502583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hu-HU" err="1"/>
              <a:t>Admin</a:t>
            </a:r>
            <a:endParaRPr lang="hu-HU" err="1"/>
          </a:p>
          <a:p>
            <a:pPr algn="l"/>
            <a:endParaRPr lang="hu-H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anchor="b">
            <a:normAutofit/>
          </a:bodyPr>
          <a:lstStyle/>
          <a:p>
            <a:endParaRPr lang="hu-HU" sz="5200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Kép 6" descr="A képen szöveg, képernyőkép, szoftver, tervezés látható&#10;&#10;Lehet, hogy az AI által létrehozott tartalom helytelen."/>
          <p:cNvPicPr>
            <a:picLocks noChangeAspect="1"/>
          </p:cNvPicPr>
          <p:nvPr/>
        </p:nvPicPr>
        <p:blipFill>
          <a:blip r:embed="rId1"/>
          <a:srcRect l="8304" r="4670" b="3"/>
          <a:stretch>
            <a:fillRect/>
          </a:stretch>
        </p:blipFill>
        <p:spPr>
          <a:xfrm>
            <a:off x="-3227" y="-11206"/>
            <a:ext cx="6637109" cy="3260015"/>
          </a:xfrm>
          <a:prstGeom prst="rect">
            <a:avLst/>
          </a:prstGeom>
        </p:spPr>
      </p:pic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ontent Placeholder 10"/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6" name="Kép 5" descr="A képen képernyőkép, gyár, fedett pályás látható&#10;&#10;Lehet, hogy az AI által létrehozott tartalom helytelen."/>
          <p:cNvPicPr>
            <a:picLocks noChangeAspect="1"/>
          </p:cNvPicPr>
          <p:nvPr/>
        </p:nvPicPr>
        <p:blipFill>
          <a:blip r:embed="rId2"/>
          <a:srcRect r="4419"/>
          <a:stretch>
            <a:fillRect/>
          </a:stretch>
        </p:blipFill>
        <p:spPr>
          <a:xfrm>
            <a:off x="2103478" y="3093272"/>
            <a:ext cx="7466344" cy="3764278"/>
          </a:xfrm>
          <a:prstGeom prst="rect">
            <a:avLst/>
          </a:prstGeom>
        </p:spPr>
      </p:pic>
      <p:pic>
        <p:nvPicPr>
          <p:cNvPr id="4" name="Tartalom helye 3" descr="A képen képernyőkép, fedett pályás, gyár látható&#10;&#10;Lehet, hogy az AI által létrehozott tartalom helytelen."/>
          <p:cNvPicPr>
            <a:picLocks noChangeAspect="1"/>
          </p:cNvPicPr>
          <p:nvPr/>
        </p:nvPicPr>
        <p:blipFill>
          <a:blip r:embed="rId3"/>
          <a:srcRect l="2158" r="7797" b="4"/>
          <a:stretch>
            <a:fillRect/>
          </a:stretch>
        </p:blipFill>
        <p:spPr>
          <a:xfrm>
            <a:off x="6630655" y="896"/>
            <a:ext cx="5561345" cy="3080720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8017808" y="3832411"/>
            <a:ext cx="13447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Vásárló</a:t>
            </a:r>
            <a:endParaRPr lang="hu-H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Tartalom helye 5" descr="A képen képernyőkép, gyár, ipar, fedett pályás látható&#10;&#10;Lehet, hogy az AI által létrehozott tartalom helytelen.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56250" y="-1323"/>
            <a:ext cx="6656917" cy="3073400"/>
          </a:xfrm>
        </p:spPr>
      </p:pic>
      <p:pic>
        <p:nvPicPr>
          <p:cNvPr id="5" name="Tartalom helye 3" descr="A képen képernyőkép, fedett pályás, gyár látható&#10;&#10;Lehet, hogy az AI által létrehozott tartalom helytelen."/>
          <p:cNvPicPr>
            <a:picLocks noChangeAspect="1"/>
          </p:cNvPicPr>
          <p:nvPr/>
        </p:nvPicPr>
        <p:blipFill>
          <a:blip r:embed="rId2"/>
          <a:srcRect l="2158" r="7797" b="4"/>
          <a:stretch>
            <a:fillRect/>
          </a:stretch>
        </p:blipFill>
        <p:spPr>
          <a:xfrm>
            <a:off x="-5095" y="896"/>
            <a:ext cx="5561345" cy="3080720"/>
          </a:xfrm>
          <a:prstGeom prst="rect">
            <a:avLst/>
          </a:prstGeom>
        </p:spPr>
      </p:pic>
      <p:pic>
        <p:nvPicPr>
          <p:cNvPr id="7" name="Kép 6" descr="A képen szöveg, képernyőkép, tervezés látható&#10;&#10;Lehet, hogy az AI által létrehozott tartalom helytelen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1759"/>
            <a:ext cx="6815667" cy="3782482"/>
          </a:xfrm>
          <a:prstGeom prst="rect">
            <a:avLst/>
          </a:prstGeom>
        </p:spPr>
      </p:pic>
      <p:pic>
        <p:nvPicPr>
          <p:cNvPr id="8" name="Kép 7" descr="A képen szöveg, képernyőkép, szoftver, tervezés látható&#10;&#10;Lehet, hogy az AI által létrehozott tartalom helytelen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334" y="3056997"/>
            <a:ext cx="7598834" cy="3792008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616200" y="196725"/>
            <a:ext cx="13241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hu-HU" b="1" dirty="0">
                <a:solidFill>
                  <a:schemeClr val="bg1"/>
                </a:solidFill>
              </a:rPr>
              <a:t>Partner</a:t>
            </a:r>
            <a:endParaRPr lang="hu-H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5" name="Diagram 4"/>
          <p:cNvGraphicFramePr/>
          <p:nvPr/>
        </p:nvGraphicFramePr>
        <p:xfrm>
          <a:off x="-249767" y="-1777"/>
          <a:ext cx="12689417" cy="734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A képen szöveg, Betűtípus, embléma, Grafika látható&#10;&#10;Lehet, hogy az AI által létrehozott tartalom helytelen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38" y="-3999"/>
            <a:ext cx="12181064" cy="66684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zövegdoboz 6"/>
          <p:cNvSpPr txBox="1"/>
          <p:nvPr/>
        </p:nvSpPr>
        <p:spPr>
          <a:xfrm>
            <a:off x="3659482" y="385703"/>
            <a:ext cx="66745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Köszönjük a figyelmet!</a:t>
            </a:r>
            <a:endParaRPr lang="hu-H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709FE39C93DDEA4F858D53A23E8AC430" ma:contentTypeVersion="10" ma:contentTypeDescription="Új dokumentum létrehozása." ma:contentTypeScope="" ma:versionID="9574bfdc7c1cf06413ee207d9d1844dc">
  <xsd:schema xmlns:xsd="http://www.w3.org/2001/XMLSchema" xmlns:xs="http://www.w3.org/2001/XMLSchema" xmlns:p="http://schemas.microsoft.com/office/2006/metadata/properties" xmlns:ns2="5262206b-671e-484c-8533-bb973790ca63" xmlns:ns3="78adbb74-c2e9-49ae-b99c-435da32e1381" targetNamespace="http://schemas.microsoft.com/office/2006/metadata/properties" ma:root="true" ma:fieldsID="4c54acfb41c566912a7a25be3703ad63" ns2:_="" ns3:_="">
    <xsd:import namespace="5262206b-671e-484c-8533-bb973790ca63"/>
    <xsd:import namespace="78adbb74-c2e9-49ae-b99c-435da32e13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62206b-671e-484c-8533-bb973790ca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Képcímkék" ma:readOnly="false" ma:fieldId="{5cf76f15-5ced-4ddc-b409-7134ff3c332f}" ma:taxonomyMulti="true" ma:sspId="000870a9-e7cf-4897-9002-3311caeb91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adbb74-c2e9-49ae-b99c-435da32e138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8daabc26-d240-4ad2-a948-73e892cacec8}" ma:internalName="TaxCatchAll" ma:showField="CatchAllData" ma:web="78adbb74-c2e9-49ae-b99c-435da32e13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8adbb74-c2e9-49ae-b99c-435da32e1381" xsi:nil="true"/>
    <lcf76f155ced4ddcb4097134ff3c332f xmlns="5262206b-671e-484c-8533-bb973790ca6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6563C-5295-4776-85B0-9164C70D7430}">
  <ds:schemaRefs/>
</ds:datastoreItem>
</file>

<file path=customXml/itemProps2.xml><?xml version="1.0" encoding="utf-8"?>
<ds:datastoreItem xmlns:ds="http://schemas.openxmlformats.org/officeDocument/2006/customXml" ds:itemID="{167702FB-6895-482B-9E09-081BF3750364}">
  <ds:schemaRefs/>
</ds:datastoreItem>
</file>

<file path=customXml/itemProps3.xml><?xml version="1.0" encoding="utf-8"?>
<ds:datastoreItem xmlns:ds="http://schemas.openxmlformats.org/officeDocument/2006/customXml" ds:itemID="{C67BCE11-F384-49CF-ACCA-9A80AB183EA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WPS Slides</Application>
  <PresentationFormat>Szélesvásznú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SimSun</vt:lpstr>
      <vt:lpstr>Wingdings</vt:lpstr>
      <vt:lpstr>Source Sans Pro</vt:lpstr>
      <vt:lpstr>Canva Sans Bold</vt:lpstr>
      <vt:lpstr>Source Sans Pro</vt:lpstr>
      <vt:lpstr>Source Sans Pro Bold</vt:lpstr>
      <vt:lpstr>Segoe Print</vt:lpstr>
      <vt:lpstr>Dynamo Medium</vt:lpstr>
      <vt:lpstr>Calibri</vt:lpstr>
      <vt:lpstr>Gill Sans MT</vt:lpstr>
      <vt:lpstr>Sabon Next LT</vt:lpstr>
      <vt:lpstr>Aptos Display</vt:lpstr>
      <vt:lpstr>Segoe UI</vt:lpstr>
      <vt:lpstr>Aptos</vt:lpstr>
      <vt:lpstr>Microsoft YaHei</vt:lpstr>
      <vt:lpstr>Arial Unicode MS</vt:lpstr>
      <vt:lpstr>Aptos Display</vt:lpstr>
      <vt:lpstr>Office-téma</vt:lpstr>
      <vt:lpstr>Tuti Ipar Ezt ne hagyja ki</vt:lpstr>
      <vt:lpstr>Célkitűzés</vt:lpstr>
      <vt:lpstr>Szoftver felépítése​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monostori.peter</cp:lastModifiedBy>
  <cp:revision>336</cp:revision>
  <dcterms:created xsi:type="dcterms:W3CDTF">2025-04-19T10:21:00Z</dcterms:created>
  <dcterms:modified xsi:type="dcterms:W3CDTF">2025-04-29T09:28:27Z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0x010100709FE39C93DDEA4F858D53A23E8AC430</vt:lpwstr>
  </property>
  <property fmtid="{D5CDD505-2E9C-101B-9397-08002B2CF9AE}" pid="3" name="MediaServiceImageTags">
    <vt:lpwstr/>
  </property>
  <property fmtid="{D5CDD505-2E9C-101B-9397-08002B2CF9AE}" pid="4" name="ICV">
    <vt:lpwstr>1ADE356F1E0148D0B68F164D368BEFE3_12</vt:lpwstr>
  </property>
  <property fmtid="{D5CDD505-2E9C-101B-9397-08002B2CF9AE}" pid="5" name="KSOProductBuildVer">
    <vt:lpwstr>1033-12.2.0.20795</vt:lpwstr>
  </property>
</Properties>
</file>