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7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9" r:id="rId18"/>
    <p:sldId id="281" r:id="rId19"/>
    <p:sldId id="280" r:id="rId20"/>
    <p:sldId id="282" r:id="rId21"/>
    <p:sldId id="277" r:id="rId22"/>
    <p:sldId id="278" r:id="rId23"/>
    <p:sldId id="285" r:id="rId24"/>
    <p:sldId id="286" r:id="rId25"/>
    <p:sldId id="284" r:id="rId26"/>
    <p:sldId id="283" r:id="rId27"/>
    <p:sldId id="287" r:id="rId28"/>
    <p:sldId id="288" r:id="rId29"/>
    <p:sldId id="289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380D7-174A-4A98-87EB-EDDAC726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17A3F-EE5D-4DFD-B3E4-435B7751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4E826-BA71-4C49-A062-6EDC9B86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5B3E8B-CCE0-46D9-8E28-1533A1F1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58DD3-DB2F-48D2-9BD4-3FBB9133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79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17EAF-BC4E-429F-9516-89BDEE6E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3085E8-4617-447F-8C63-D2938120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3E583B-DCD0-45E1-8675-C023534E2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62111A-EAF6-4F9F-8018-28CE1AF7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6D4C94-00D5-4F36-9C5F-C138A253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EE3E92-9E17-4A2B-80CB-2A84F1E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5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EA7A0-828B-4CA2-9C87-5E44318B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49C9F3-9967-4A64-BA68-BEC75AAF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BACC2-7B15-41EF-B01A-DDC0381A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F4095F-D47C-4731-821F-01ADDE2A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DEEBDC-CE54-41F8-A2B3-E443CC4E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9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95C4DC-9A35-4D10-B576-E730C44CA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4D29B9-38DF-441E-9CC4-CCD97F3CA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BA6E6-830B-455E-8BF2-E02979D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E2D6FE-562C-4A59-9380-0156DC8C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5698B7-3B7C-431A-A2B0-8492A966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杯子, 天空 的圖片&#10;&#10;產生非常高可信度的描述">
            <a:extLst>
              <a:ext uri="{FF2B5EF4-FFF2-40B4-BE49-F238E27FC236}">
                <a16:creationId xmlns:a16="http://schemas.microsoft.com/office/drawing/2014/main" id="{E176B189-0309-4F53-9DA0-FEE84A621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E39256E-961E-4E4C-855D-DFDADE4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F2975-7F3C-4FAE-ACA7-2F299834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802C91-715E-4588-B808-6AF244BE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F1143-C8B2-4966-89ED-2EE355CA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2B16A-6040-47A2-8650-7F05FFB3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9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9256E-961E-4E4C-855D-DFDADE4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F2975-7F3C-4FAE-ACA7-2F299834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802C91-715E-4588-B808-6AF244BE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F1143-C8B2-4966-89ED-2EE355CA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2B16A-6040-47A2-8650-7F05FFB3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8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2B2E0-6C11-4BB5-9335-0FE5BA28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F0271-1AF9-4A57-A991-F391258E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8BBC50-D35C-4076-8C21-943BB903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15484-BEE3-49E9-8B31-1392C7E3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3A10D-BEE8-4253-AA91-4B63D740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22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9C9FD-9EE3-487C-B696-D02FF8E8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233B6-C706-4052-83C9-44DF8DC7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B2DDC6-8E48-4C6B-BE86-51538AC5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FDFEA-4D24-4A9E-97C2-99A93ADD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BBBDC7-A081-424D-ABE6-D6A2BDD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06B8A9-25FC-46C8-A4CF-1474C5F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22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A7919-E44F-4B59-A71B-5CED31A6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143630-F641-4250-8C54-BC1BC33F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2D0616-B438-4C83-839C-C42FAB3E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74E56D-3D23-4DAE-9078-FD5EFC471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E6334E-6E5D-471F-A248-8DDD5303D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FAAB58-F3D0-4A8D-B91B-B4B9A59A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52878B-61A7-44ED-85E4-19CD57BB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D133E4-ADBC-43BF-8F30-A9F03AAF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0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FFCF9-BF22-433C-BB63-9C3E26CD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64A58D-07DD-42BE-AE6F-2C6571FD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109940-F919-4801-AE77-D4390E35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456E0A-AEE4-4881-B228-114C4AEB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4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1C4FDB-398A-4174-8FA0-F8860D0C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6DDA3C-A2A1-4FF4-A611-EA3B9288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6B0EE0-02DD-4E5C-A2BA-EBD64D5B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4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29029-51EB-4907-AE6B-2F43DB9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9411E-0E3E-4C0F-BC3F-3779D3AA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E5280-25D8-44BB-9844-EF84E1430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A3AD72-8A4E-44B3-B92C-17711E95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B9C845-651C-4A57-BE80-0B91A858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219806-8EB3-4A80-B424-2B6862E8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96A0B5-6075-4E90-989B-F8BBA4E9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3F0B41-D481-41E0-BB76-90FA2BE6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40AF0-9E5F-4C27-9E25-DFE299CCF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C9EA-0A65-4605-A201-1E76C5FAFF7D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2BBECD-F39F-468A-AA1E-A1D2C5765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2343E9-D860-4D0E-881A-45727959E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A70B-9D8A-4870-8686-D78D8E706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1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杯子, 天空 的圖片&#10;&#10;產生非常高可信度的描述">
            <a:extLst>
              <a:ext uri="{FF2B5EF4-FFF2-40B4-BE49-F238E27FC236}">
                <a16:creationId xmlns:a16="http://schemas.microsoft.com/office/drawing/2014/main" id="{B90CE31C-78FC-456D-AA38-EF811C48E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5DB87F0A-B0AC-49AD-861A-BA17A090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7589" y="3230297"/>
            <a:ext cx="4544411" cy="1834056"/>
          </a:xfrm>
        </p:spPr>
        <p:txBody>
          <a:bodyPr>
            <a:noAutofit/>
          </a:bodyPr>
          <a:lstStyle/>
          <a:p>
            <a:br>
              <a:rPr lang="en-US" altLang="zh-TW" sz="4800" dirty="0">
                <a:latin typeface="DFPOP1-W9" panose="02010609010101010101" pitchFamily="1" charset="-128"/>
                <a:ea typeface="DFPOP1-W9" panose="02010609010101010101" pitchFamily="1" charset="-128"/>
              </a:rPr>
            </a:br>
            <a:r>
              <a:rPr lang="en-US" altLang="zh-TW" sz="4800" dirty="0">
                <a:latin typeface="DFPOP1-W9" panose="02010609010101010101" pitchFamily="1" charset="-128"/>
                <a:ea typeface="DFPOP1-W9" panose="02010609010101010101" pitchFamily="1" charset="-128"/>
              </a:rPr>
              <a:t>Final Project</a:t>
            </a:r>
            <a:br>
              <a:rPr lang="en-US" altLang="zh-TW" sz="4800" dirty="0">
                <a:latin typeface="DFPOP1-W9" panose="02010609010101010101" pitchFamily="1" charset="-128"/>
                <a:ea typeface="DFPOP1-W9" panose="02010609010101010101" pitchFamily="1" charset="-128"/>
              </a:rPr>
            </a:br>
            <a:r>
              <a:rPr lang="zh-TW" altLang="en-US" sz="4800" dirty="0">
                <a:latin typeface="DFPOP1-W9" panose="02010609010101010101" pitchFamily="1" charset="-128"/>
                <a:ea typeface="DFPOP1-W9" panose="02010609010101010101" pitchFamily="1" charset="-128"/>
              </a:rPr>
              <a:t>影像輸入和輸出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6211771-1B71-4933-84B1-32362FC8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076839"/>
          </a:xfrm>
        </p:spPr>
        <p:txBody>
          <a:bodyPr>
            <a:noAutofit/>
          </a:bodyPr>
          <a:lstStyle/>
          <a:p>
            <a:r>
              <a:rPr lang="zh-TW" altLang="en-US" b="1" dirty="0"/>
              <a:t>學生</a:t>
            </a:r>
            <a:endParaRPr lang="en-US" altLang="zh-TW" b="1" dirty="0"/>
          </a:p>
          <a:p>
            <a:r>
              <a:rPr lang="en-US" altLang="zh-TW" b="1" dirty="0"/>
              <a:t>106360231</a:t>
            </a:r>
            <a:r>
              <a:rPr lang="zh-TW" altLang="en-US" b="1" dirty="0"/>
              <a:t>黃思齊</a:t>
            </a:r>
            <a:endParaRPr lang="en-US" altLang="zh-TW" b="1" dirty="0"/>
          </a:p>
          <a:p>
            <a:r>
              <a:rPr lang="en-US" altLang="zh-TW" b="1" dirty="0"/>
              <a:t>106360208</a:t>
            </a:r>
            <a:r>
              <a:rPr lang="zh-TW" altLang="en-US" b="1" dirty="0"/>
              <a:t>陳    崴</a:t>
            </a:r>
          </a:p>
        </p:txBody>
      </p:sp>
    </p:spTree>
    <p:extLst>
      <p:ext uri="{BB962C8B-B14F-4D97-AF65-F5344CB8AC3E}">
        <p14:creationId xmlns:p14="http://schemas.microsoft.com/office/powerpoint/2010/main" val="323373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B487122-4C0B-4BA5-A422-D18AA9B9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+mj-lt"/>
                <a:ea typeface="+mj-ea"/>
              </a:rPr>
              <a:t>失焦 → 和周圍取平均值</a:t>
            </a:r>
          </a:p>
        </p:txBody>
      </p:sp>
      <p:pic>
        <p:nvPicPr>
          <p:cNvPr id="16" name="內容版面配置區 5" descr="一張含有 個人, 相片, 男人, 服飾 的圖片&#10;&#10;產生非常高可信度的描述">
            <a:extLst>
              <a:ext uri="{FF2B5EF4-FFF2-40B4-BE49-F238E27FC236}">
                <a16:creationId xmlns:a16="http://schemas.microsoft.com/office/drawing/2014/main" id="{0341C854-B5E9-4E51-AAA4-B060000F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2" y="274010"/>
            <a:ext cx="3997637" cy="3997637"/>
          </a:xfrm>
          <a:prstGeom prst="rect">
            <a:avLst/>
          </a:prstGeom>
        </p:spPr>
      </p:pic>
      <p:pic>
        <p:nvPicPr>
          <p:cNvPr id="12" name="圖片 11" descr="一張含有 個人, 領帶, 服飾, 建築物 的圖片&#10;&#10;產生非常高可信度的描述">
            <a:extLst>
              <a:ext uri="{FF2B5EF4-FFF2-40B4-BE49-F238E27FC236}">
                <a16:creationId xmlns:a16="http://schemas.microsoft.com/office/drawing/2014/main" id="{06A0E5CB-0640-48FC-B608-18C0F8B2E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9" y="30773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 descr="一張含有 個人, 領帶, 男人, 套裝 的圖片&#10;&#10;產生非常高可信度的描述">
            <a:extLst>
              <a:ext uri="{FF2B5EF4-FFF2-40B4-BE49-F238E27FC236}">
                <a16:creationId xmlns:a16="http://schemas.microsoft.com/office/drawing/2014/main" id="{D5A18334-EFD7-4731-B951-1F5747D2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2" y="589887"/>
            <a:ext cx="3425609" cy="3425609"/>
          </a:xfrm>
          <a:prstGeom prst="rect">
            <a:avLst/>
          </a:prstGeom>
        </p:spPr>
      </p:pic>
      <p:pic>
        <p:nvPicPr>
          <p:cNvPr id="26" name="內容版面配置區 4" descr="一張含有 小, 室外, 地面, 動物 的圖片&#10;&#10;描述是以高可信度產生">
            <a:extLst>
              <a:ext uri="{FF2B5EF4-FFF2-40B4-BE49-F238E27FC236}">
                <a16:creationId xmlns:a16="http://schemas.microsoft.com/office/drawing/2014/main" id="{49108421-8714-4FFD-9677-805942589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6" y="589887"/>
            <a:ext cx="3423916" cy="3423916"/>
          </a:xfrm>
          <a:prstGeom prst="rect">
            <a:avLst/>
          </a:prstGeom>
        </p:spPr>
      </p:pic>
      <p:pic>
        <p:nvPicPr>
          <p:cNvPr id="24" name="內容版面配置區 7" descr="一張含有 個人, 領帶, 服飾, 建築物 的圖片&#10;&#10;產生非常高可信度的描述">
            <a:extLst>
              <a:ext uri="{FF2B5EF4-FFF2-40B4-BE49-F238E27FC236}">
                <a16:creationId xmlns:a16="http://schemas.microsoft.com/office/drawing/2014/main" id="{10CA01FD-090D-4C38-84BD-AF891EE27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589887"/>
            <a:ext cx="3433324" cy="34333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431EF571-7C70-4D94-9090-9A76A426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+mj-lt"/>
                <a:ea typeface="+mj-ea"/>
              </a:rPr>
              <a:t>抖色處理</a:t>
            </a:r>
            <a:r>
              <a:rPr lang="en-US" altLang="zh-TW" sz="5400" dirty="0">
                <a:solidFill>
                  <a:schemeClr val="bg1"/>
                </a:solidFill>
                <a:latin typeface="+mj-lt"/>
                <a:ea typeface="+mj-ea"/>
              </a:rPr>
              <a:t>(Floyd–Steinberg dithering)</a:t>
            </a:r>
          </a:p>
        </p:txBody>
      </p:sp>
    </p:spTree>
    <p:extLst>
      <p:ext uri="{BB962C8B-B14F-4D97-AF65-F5344CB8AC3E}">
        <p14:creationId xmlns:p14="http://schemas.microsoft.com/office/powerpoint/2010/main" val="158306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草, 天空, 建築物, 室外 的圖片&#10;&#10;產生非常高可信度的描述">
            <a:extLst>
              <a:ext uri="{FF2B5EF4-FFF2-40B4-BE49-F238E27FC236}">
                <a16:creationId xmlns:a16="http://schemas.microsoft.com/office/drawing/2014/main" id="{9A96914C-67F3-4A3A-A8C3-EE948D9C3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10"/>
          <a:stretch/>
        </p:blipFill>
        <p:spPr>
          <a:xfrm>
            <a:off x="5153822" y="653784"/>
            <a:ext cx="6553545" cy="55583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F920F63-5537-43B4-AF19-20FD0AC8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3902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587FE-71D7-4CE6-8304-E7B337AF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標頭檔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69177-62D2-4A29-8BDB-701C30F4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BMPLibrary.h</a:t>
            </a:r>
            <a:r>
              <a:rPr lang="en-US" altLang="zh-TW" dirty="0"/>
              <a:t> </a:t>
            </a:r>
            <a:r>
              <a:rPr lang="zh-TW" altLang="en-US" dirty="0"/>
              <a:t>→ 讀取和輸出</a:t>
            </a:r>
            <a:r>
              <a:rPr lang="en-US" altLang="zh-TW" dirty="0"/>
              <a:t>BMP</a:t>
            </a:r>
            <a:r>
              <a:rPr lang="zh-TW" altLang="en-US" dirty="0"/>
              <a:t>檔</a:t>
            </a:r>
          </a:p>
          <a:p>
            <a:endParaRPr lang="en-US" altLang="zh-TW" dirty="0"/>
          </a:p>
          <a:p>
            <a:r>
              <a:rPr lang="en-US" altLang="zh-TW" dirty="0" err="1"/>
              <a:t>HSLconvert.h</a:t>
            </a:r>
            <a:r>
              <a:rPr lang="en-US" altLang="zh-TW" dirty="0"/>
              <a:t> </a:t>
            </a:r>
            <a:r>
              <a:rPr lang="zh-TW" altLang="en-US" dirty="0"/>
              <a:t>→ 將</a:t>
            </a:r>
            <a:r>
              <a:rPr lang="en-US" altLang="zh-TW" dirty="0"/>
              <a:t>RGB</a:t>
            </a:r>
            <a:r>
              <a:rPr lang="zh-TW" altLang="en-US" dirty="0"/>
              <a:t>數值轉換成 </a:t>
            </a:r>
            <a:r>
              <a:rPr lang="en-US" altLang="zh-TW" dirty="0"/>
              <a:t>HSL</a:t>
            </a:r>
          </a:p>
          <a:p>
            <a:endParaRPr lang="en-US" altLang="zh-TW" dirty="0"/>
          </a:p>
          <a:p>
            <a:r>
              <a:rPr lang="en-US" altLang="zh-TW" dirty="0" err="1"/>
              <a:t>printImage.h</a:t>
            </a:r>
            <a:r>
              <a:rPr lang="en-US" altLang="zh-TW" dirty="0"/>
              <a:t> </a:t>
            </a:r>
            <a:r>
              <a:rPr lang="zh-TW" altLang="en-US" dirty="0"/>
              <a:t>→ 顯示圖檔和運算各種特效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5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C4813-4E8F-43FF-8B07-E0FAFD1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BMPLibrary.h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90CA4-9866-4142-A1EB-0DE29DD6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071151" cy="231136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00B0F0"/>
                </a:solidFill>
              </a:rPr>
              <a:t>RBGcolor</a:t>
            </a:r>
            <a:r>
              <a:rPr lang="en-US" altLang="zh-TW" sz="2400" dirty="0"/>
              <a:t> {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uint8_t </a:t>
            </a:r>
            <a:r>
              <a:rPr lang="en-US" altLang="zh-TW" dirty="0"/>
              <a:t>R;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uint8_t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G;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uint8_t </a:t>
            </a:r>
            <a:r>
              <a:rPr lang="en-US" altLang="zh-TW" dirty="0"/>
              <a:t>B;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r>
              <a:rPr lang="en-US" altLang="zh-TW" sz="2400" dirty="0">
                <a:solidFill>
                  <a:srgbClr val="00B0F0"/>
                </a:solidFill>
              </a:rPr>
              <a:t>color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13A1BA-55BE-4CF8-9EE6-5AD8CE471F32}"/>
              </a:ext>
            </a:extLst>
          </p:cNvPr>
          <p:cNvSpPr txBox="1"/>
          <p:nvPr/>
        </p:nvSpPr>
        <p:spPr>
          <a:xfrm>
            <a:off x="4909351" y="1017125"/>
            <a:ext cx="7164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_</a:t>
            </a:r>
            <a:r>
              <a:rPr lang="en-US" altLang="zh-TW" sz="2400" dirty="0" err="1">
                <a:solidFill>
                  <a:srgbClr val="00B0F0"/>
                </a:solidFill>
              </a:rPr>
              <a:t>BMP_Header</a:t>
            </a:r>
            <a:r>
              <a:rPr lang="en-US" altLang="zh-TW" sz="2400" dirty="0">
                <a:solidFill>
                  <a:srgbClr val="00B0F0"/>
                </a:solidFill>
              </a:rPr>
              <a:t>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	/*Bitmap File Header*/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uint16_t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dirty="0"/>
              <a:t>Identifier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altLang="zh-TW" sz="2400" dirty="0">
                <a:solidFill>
                  <a:srgbClr val="00B0F0"/>
                </a:solidFill>
              </a:rPr>
              <a:t>uint32_t </a:t>
            </a:r>
            <a:r>
              <a:rPr lang="en-US" altLang="zh-TW" sz="2400" dirty="0" err="1"/>
              <a:t>FileSize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 </a:t>
            </a:r>
            <a:r>
              <a:rPr lang="en-US" altLang="zh-TW" sz="2400" dirty="0"/>
              <a:t>Reserved; </a:t>
            </a:r>
            <a:r>
              <a:rPr lang="en-US" altLang="zh-TW" sz="2400" dirty="0">
                <a:solidFill>
                  <a:srgbClr val="00B0F0"/>
                </a:solidFill>
              </a:rPr>
              <a:t>uint32_t </a:t>
            </a:r>
            <a:r>
              <a:rPr lang="en-US" altLang="zh-TW" sz="2400" dirty="0" err="1"/>
              <a:t>BitmapDataOffset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/*Bitmap Info Header*/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 </a:t>
            </a:r>
            <a:r>
              <a:rPr lang="en-US" altLang="zh-TW" sz="2400" dirty="0" err="1"/>
              <a:t>BitmapHeaderSize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</a:t>
            </a:r>
            <a:r>
              <a:rPr lang="en-US" altLang="zh-TW" sz="2400" dirty="0"/>
              <a:t> Width; int32_t Height;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uint16_t </a:t>
            </a:r>
            <a:r>
              <a:rPr lang="en-US" altLang="zh-TW" sz="2400" dirty="0"/>
              <a:t>Planes; uint16_t </a:t>
            </a:r>
            <a:r>
              <a:rPr lang="en-US" altLang="zh-TW" sz="2400" dirty="0" err="1"/>
              <a:t>BitsPerPixel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dirty="0"/>
              <a:t>Compression;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 </a:t>
            </a:r>
            <a:r>
              <a:rPr lang="en-US" altLang="zh-TW" sz="2400" dirty="0" err="1"/>
              <a:t>BitmapDataSize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dirty="0" err="1"/>
              <a:t>HResolution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 </a:t>
            </a:r>
            <a:r>
              <a:rPr lang="en-US" altLang="zh-TW" sz="2400" dirty="0" err="1"/>
              <a:t>VResolution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 </a:t>
            </a:r>
            <a:r>
              <a:rPr lang="en-US" altLang="zh-TW" sz="2400" dirty="0" err="1"/>
              <a:t>UsedColors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B0F0"/>
                </a:solidFill>
              </a:rPr>
              <a:t>uint32_t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400" dirty="0" err="1"/>
              <a:t>ImportantColors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}</a:t>
            </a:r>
            <a:r>
              <a:rPr lang="en-US" altLang="zh-TW" sz="2400" dirty="0" err="1">
                <a:solidFill>
                  <a:srgbClr val="00B0F0"/>
                </a:solidFill>
              </a:rPr>
              <a:t>BMP_Header</a:t>
            </a:r>
            <a:r>
              <a:rPr lang="en-US" altLang="zh-TW" sz="2400" dirty="0"/>
              <a:t>;</a:t>
            </a:r>
            <a:endParaRPr lang="zh-TW" altLang="en-US" sz="2400" dirty="0"/>
          </a:p>
        </p:txBody>
      </p:sp>
      <p:pic>
        <p:nvPicPr>
          <p:cNvPr id="6" name="內容版面配置區 4" descr="一張含有 文字, 書 的圖片&#10;&#10;產生非常高可信度的描述">
            <a:extLst>
              <a:ext uri="{FF2B5EF4-FFF2-40B4-BE49-F238E27FC236}">
                <a16:creationId xmlns:a16="http://schemas.microsoft.com/office/drawing/2014/main" id="{1D29AE71-E87E-4847-862A-DE66BA67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1411471"/>
            <a:ext cx="4270158" cy="48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0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A1ADA-0A6A-41EC-9989-66B6A05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BMPLibrary.h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D1161-7BFC-4457-8F2B-4328BF27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BMPHeaderRead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FILE</a:t>
            </a:r>
            <a:r>
              <a:rPr lang="en-US" altLang="zh-TW" dirty="0"/>
              <a:t>*, 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*);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BMPPrintHeader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*);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*</a:t>
            </a:r>
            <a:r>
              <a:rPr lang="en-US" altLang="zh-TW" dirty="0" err="1"/>
              <a:t>getBitMap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FILE</a:t>
            </a:r>
            <a:r>
              <a:rPr lang="en-US" altLang="zh-TW" dirty="0"/>
              <a:t>*);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printPixelData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BMPOutput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FILE</a:t>
            </a:r>
            <a:r>
              <a:rPr lang="en-US" altLang="zh-TW" dirty="0"/>
              <a:t>*, 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</a:t>
            </a:r>
          </a:p>
        </p:txBody>
      </p:sp>
    </p:spTree>
    <p:extLst>
      <p:ext uri="{BB962C8B-B14F-4D97-AF65-F5344CB8AC3E}">
        <p14:creationId xmlns:p14="http://schemas.microsoft.com/office/powerpoint/2010/main" val="424897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7FEBE-8FB7-4969-93DF-64568364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BMPLibrary.c</a:t>
            </a:r>
            <a:r>
              <a:rPr lang="zh-TW" altLang="en-US" dirty="0"/>
              <a:t> →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BMPHeaderRead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427D6-764B-4E6C-A63A-DB6B2353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BMPHeaderRead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FILE</a:t>
            </a:r>
            <a:r>
              <a:rPr lang="en-US" altLang="zh-TW" dirty="0"/>
              <a:t> *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*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fseek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0x00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66"/>
                </a:solidFill>
              </a:rPr>
              <a:t>SEEK_SET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fread</a:t>
            </a:r>
            <a:r>
              <a:rPr lang="en-US" altLang="zh-TW" dirty="0"/>
              <a:t>(&amp;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Header-</a:t>
            </a:r>
            <a:r>
              <a:rPr lang="en-US" altLang="zh-TW" dirty="0"/>
              <a:t>&gt;Identifier,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Header-</a:t>
            </a:r>
            <a:r>
              <a:rPr lang="en-US" altLang="zh-TW" dirty="0"/>
              <a:t>&gt;Identifier),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);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fseek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0x02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66"/>
                </a:solidFill>
              </a:rPr>
              <a:t>SEEK_SET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fread</a:t>
            </a:r>
            <a:r>
              <a:rPr lang="en-US" altLang="zh-TW" dirty="0"/>
              <a:t>(&amp;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Header-</a:t>
            </a:r>
            <a:r>
              <a:rPr lang="en-US" altLang="zh-TW" dirty="0"/>
              <a:t>&gt;</a:t>
            </a:r>
            <a:r>
              <a:rPr lang="en-US" altLang="zh-TW" dirty="0" err="1"/>
              <a:t>FileSize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Header-</a:t>
            </a:r>
            <a:r>
              <a:rPr lang="en-US" altLang="zh-TW" dirty="0"/>
              <a:t>&gt;</a:t>
            </a:r>
            <a:r>
              <a:rPr lang="en-US" altLang="zh-TW" dirty="0" err="1"/>
              <a:t>FileSize</a:t>
            </a:r>
            <a:r>
              <a:rPr lang="en-US" altLang="zh-TW" dirty="0"/>
              <a:t>),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);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fseek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0x0A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66"/>
                </a:solidFill>
              </a:rPr>
              <a:t>SEEK_SET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fread</a:t>
            </a:r>
            <a:r>
              <a:rPr lang="en-US" altLang="zh-TW" dirty="0"/>
              <a:t>(&amp;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Header-</a:t>
            </a:r>
            <a:r>
              <a:rPr lang="en-US" altLang="zh-TW" dirty="0"/>
              <a:t>&gt;</a:t>
            </a:r>
            <a:r>
              <a:rPr lang="en-US" altLang="zh-TW" dirty="0" err="1"/>
              <a:t>BitmapDataOffset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Header-</a:t>
            </a:r>
            <a:r>
              <a:rPr lang="en-US" altLang="zh-TW" dirty="0"/>
              <a:t>&gt;</a:t>
            </a:r>
            <a:r>
              <a:rPr lang="en-US" altLang="zh-TW" dirty="0" err="1"/>
              <a:t>BitmapDataOffset</a:t>
            </a:r>
            <a:r>
              <a:rPr lang="en-US" altLang="zh-TW" dirty="0"/>
              <a:t>),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);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fseek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BMPFILE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0x0E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66"/>
                </a:solidFill>
              </a:rPr>
              <a:t>SEEK_SET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fread</a:t>
            </a:r>
            <a:r>
              <a:rPr lang="en-US" altLang="zh-TW" dirty="0"/>
              <a:t>(&amp;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Header-</a:t>
            </a:r>
            <a:r>
              <a:rPr lang="en-US" altLang="zh-TW" dirty="0"/>
              <a:t>&gt;</a:t>
            </a:r>
            <a:r>
              <a:rPr lang="en-US" altLang="zh-TW" dirty="0" err="1"/>
              <a:t>BitmapHeaderSize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Header-</a:t>
            </a:r>
            <a:r>
              <a:rPr lang="en-US" altLang="zh-TW" dirty="0"/>
              <a:t>&gt;</a:t>
            </a:r>
            <a:r>
              <a:rPr lang="en-US" altLang="zh-TW" dirty="0" err="1"/>
              <a:t>BitmapHeaderSize</a:t>
            </a:r>
            <a:r>
              <a:rPr lang="en-US" altLang="zh-TW" dirty="0"/>
              <a:t>),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BMPFILE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C919AA-CA65-4BF8-8F90-6828212BF9ED}"/>
              </a:ext>
            </a:extLst>
          </p:cNvPr>
          <p:cNvSpPr txBox="1"/>
          <p:nvPr/>
        </p:nvSpPr>
        <p:spPr>
          <a:xfrm>
            <a:off x="1571348" y="5850235"/>
            <a:ext cx="9782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4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1C287-AC55-4410-8CBE-C0FC4819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324" cy="1325563"/>
          </a:xfrm>
        </p:spPr>
        <p:txBody>
          <a:bodyPr/>
          <a:lstStyle/>
          <a:p>
            <a:r>
              <a:rPr lang="en-US" altLang="zh-TW" dirty="0" err="1"/>
              <a:t>BMPLibrary.c</a:t>
            </a:r>
            <a:r>
              <a:rPr lang="en-US" altLang="zh-TW" dirty="0"/>
              <a:t> </a:t>
            </a:r>
            <a:r>
              <a:rPr lang="zh-TW" altLang="en-US" dirty="0"/>
              <a:t>→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BMPPrintHeader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5F0707-8FF6-4EFF-9230-517DFCAD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BMPPrintHeader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00B0F0"/>
                </a:solidFill>
              </a:rPr>
              <a:t>BMP_Header</a:t>
            </a:r>
            <a:r>
              <a:rPr lang="en-US" altLang="zh-TW" sz="2000" dirty="0">
                <a:solidFill>
                  <a:srgbClr val="00B0F0"/>
                </a:solidFill>
              </a:rPr>
              <a:t> </a:t>
            </a:r>
            <a:r>
              <a:rPr lang="en-US" altLang="zh-TW" sz="2000" dirty="0"/>
              <a:t>*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pt-BR" altLang="zh-TW" sz="2000" dirty="0"/>
              <a:t>	printf</a:t>
            </a:r>
            <a:r>
              <a:rPr lang="pt-BR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pt-BR" altLang="zh-TW" sz="2000" dirty="0">
                <a:solidFill>
                  <a:schemeClr val="accent2">
                    <a:lumMod val="75000"/>
                  </a:schemeClr>
                </a:solidFill>
              </a:rPr>
              <a:t>"\n--------------BMP Header Info-----------------\n"</a:t>
            </a:r>
            <a:r>
              <a:rPr lang="pt-BR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printf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"Identifier \t\t:"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"'%c"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/>
              <a:t>-&gt;Identifier &amp; 0xff);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"%c'\n"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/>
              <a:t>-&gt;Identifier &gt;&gt; 8);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000" dirty="0" err="1">
                <a:solidFill>
                  <a:schemeClr val="accent2">
                    <a:lumMod val="75000"/>
                  </a:schemeClr>
                </a:solidFill>
              </a:rPr>
              <a:t>FileSize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 \t\t: "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de-DE" altLang="zh-TW" sz="2000" dirty="0"/>
              <a:t>	printf(</a:t>
            </a:r>
            <a:r>
              <a:rPr lang="de-DE" altLang="zh-TW" sz="2000" dirty="0">
                <a:solidFill>
                  <a:schemeClr val="accent2">
                    <a:lumMod val="75000"/>
                  </a:schemeClr>
                </a:solidFill>
              </a:rPr>
              <a:t>"%zu Byte\n"</a:t>
            </a:r>
            <a:r>
              <a:rPr lang="de-DE" altLang="zh-TW" sz="2000" dirty="0"/>
              <a:t>, </a:t>
            </a:r>
            <a:r>
              <a:rPr lang="de-DE" altLang="zh-TW" sz="20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de-DE" altLang="zh-TW" sz="2000" dirty="0"/>
              <a:t>-&gt;FileSize);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nn-NO" altLang="zh-TW" sz="2000" dirty="0"/>
              <a:t>	printf(</a:t>
            </a:r>
            <a:r>
              <a:rPr lang="nn-NO" altLang="zh-TW" sz="2000" dirty="0">
                <a:solidFill>
                  <a:schemeClr val="accent2">
                    <a:lumMod val="75000"/>
                  </a:schemeClr>
                </a:solidFill>
              </a:rPr>
              <a:t>"Bitmap Data Offset\t: "</a:t>
            </a:r>
            <a:r>
              <a:rPr lang="nn-NO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"0x%x Byte\n"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/>
              <a:t>-&gt;</a:t>
            </a:r>
            <a:r>
              <a:rPr lang="en-US" altLang="zh-TW" sz="2000" dirty="0" err="1"/>
              <a:t>BitmapDataOffset</a:t>
            </a:r>
            <a:r>
              <a:rPr lang="en-US" altLang="zh-TW" sz="2000" dirty="0"/>
              <a:t>);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37CC32-5E7C-4B55-A154-235F314B65CD}"/>
              </a:ext>
            </a:extLst>
          </p:cNvPr>
          <p:cNvSpPr txBox="1"/>
          <p:nvPr/>
        </p:nvSpPr>
        <p:spPr>
          <a:xfrm>
            <a:off x="1571348" y="5842337"/>
            <a:ext cx="9782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4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036A2-DA33-4D00-8CB5-0F6B9F4B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BMPLibrary.c</a:t>
            </a:r>
            <a:r>
              <a:rPr lang="zh-TW" altLang="en-US" dirty="0"/>
              <a:t> →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color </a:t>
            </a:r>
            <a:r>
              <a:rPr lang="en-US" altLang="zh-TW" dirty="0"/>
              <a:t>*</a:t>
            </a:r>
            <a:r>
              <a:rPr lang="en-US" altLang="zh-TW" dirty="0" err="1"/>
              <a:t>getBitmap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75E19-B61E-4B24-AA71-F8728F4F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void *malloc(</a:t>
            </a:r>
            <a:r>
              <a:rPr lang="en-US" altLang="zh-TW" dirty="0" err="1"/>
              <a:t>size_t</a:t>
            </a:r>
            <a:r>
              <a:rPr lang="en-US" altLang="zh-TW" dirty="0"/>
              <a:t> size);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規劃一塊記憶體出來給程式使用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void *</a:t>
            </a:r>
            <a:r>
              <a:rPr lang="en-US" altLang="zh-TW" dirty="0" err="1"/>
              <a:t>calloc</a:t>
            </a:r>
            <a:r>
              <a:rPr lang="en-US" altLang="zh-TW" dirty="0"/>
              <a:t>(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size) 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規劃一塊記憶體出來給程式使用，並且初值為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void *free(void *</a:t>
            </a:r>
            <a:r>
              <a:rPr lang="en-US" altLang="zh-TW" dirty="0" err="1"/>
              <a:t>ptr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釋放掉</a:t>
            </a:r>
            <a:r>
              <a:rPr lang="en-US" altLang="zh-TW" dirty="0"/>
              <a:t>malloc </a:t>
            </a:r>
            <a:r>
              <a:rPr lang="zh-TW" altLang="en-US" dirty="0"/>
              <a:t>跟 </a:t>
            </a:r>
            <a:r>
              <a:rPr lang="en-US" altLang="zh-TW" dirty="0" err="1"/>
              <a:t>calloc</a:t>
            </a:r>
            <a:r>
              <a:rPr lang="en-US" altLang="zh-TW" dirty="0"/>
              <a:t> </a:t>
            </a:r>
            <a:r>
              <a:rPr lang="zh-TW" altLang="en-US" dirty="0"/>
              <a:t>規劃出來的記憶體</a:t>
            </a:r>
          </a:p>
        </p:txBody>
      </p:sp>
    </p:spTree>
    <p:extLst>
      <p:ext uri="{BB962C8B-B14F-4D97-AF65-F5344CB8AC3E}">
        <p14:creationId xmlns:p14="http://schemas.microsoft.com/office/powerpoint/2010/main" val="24990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88016-B3BB-406F-9D74-A1DC3B16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BMPLibrary.c</a:t>
            </a:r>
            <a:r>
              <a:rPr lang="zh-TW" altLang="en-US" dirty="0"/>
              <a:t> →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color </a:t>
            </a:r>
            <a:r>
              <a:rPr lang="en-US" altLang="zh-TW" dirty="0"/>
              <a:t>*</a:t>
            </a:r>
            <a:r>
              <a:rPr lang="en-US" altLang="zh-TW" dirty="0" err="1"/>
              <a:t>getBitmap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44FC0-2366-4F9C-A333-FF33B62C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F0"/>
                </a:solidFill>
              </a:rPr>
              <a:t>color</a:t>
            </a:r>
            <a:r>
              <a:rPr lang="en-US" altLang="zh-TW" sz="2000" dirty="0"/>
              <a:t> *</a:t>
            </a:r>
            <a:r>
              <a:rPr lang="en-US" altLang="zh-TW" sz="2000" dirty="0" err="1"/>
              <a:t>getBitMap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00B0F0"/>
                </a:solidFill>
              </a:rPr>
              <a:t>BMP_Header</a:t>
            </a:r>
            <a:r>
              <a:rPr lang="en-US" altLang="zh-TW" sz="2000" dirty="0">
                <a:solidFill>
                  <a:srgbClr val="00B0F0"/>
                </a:solidFill>
              </a:rPr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B0F0"/>
                </a:solidFill>
              </a:rPr>
              <a:t>FILE</a:t>
            </a:r>
            <a:r>
              <a:rPr lang="en-US" altLang="zh-TW" sz="2000" dirty="0"/>
              <a:t> *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BMPFILE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00B0F0"/>
                </a:solidFill>
              </a:rPr>
              <a:t>color</a:t>
            </a:r>
            <a:r>
              <a:rPr lang="en-US" altLang="zh-TW" sz="2000" dirty="0"/>
              <a:t> *</a:t>
            </a:r>
            <a:r>
              <a:rPr lang="en-US" altLang="zh-TW" sz="2000" dirty="0" err="1"/>
              <a:t>BMPColor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calloc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.Height</a:t>
            </a:r>
            <a:r>
              <a:rPr lang="en-US" altLang="zh-TW" sz="2000" dirty="0"/>
              <a:t>*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00B0F0"/>
                </a:solidFill>
              </a:rPr>
              <a:t>color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address =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.BitmapDataOffset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.Height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{</a:t>
            </a:r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unsigned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j =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TW" sz="2000" dirty="0"/>
              <a:t>; j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index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*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 + j;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				</a:t>
            </a:r>
          </a:p>
          <a:p>
            <a:pPr marL="0" indent="0">
              <a:buNone/>
            </a:pPr>
            <a:r>
              <a:rPr lang="en-US" altLang="zh-TW" sz="2000" dirty="0"/>
              <a:t>		}</a:t>
            </a:r>
          </a:p>
          <a:p>
            <a:pPr marL="0" indent="0">
              <a:buNone/>
            </a:pPr>
            <a:r>
              <a:rPr lang="en-US" altLang="zh-TW" sz="2000" dirty="0"/>
              <a:t>		address +=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 %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	}</a:t>
            </a:r>
          </a:p>
          <a:p>
            <a:pPr marL="0" indent="0">
              <a:buNone/>
            </a:pPr>
            <a:r>
              <a:rPr lang="en-US" altLang="zh-TW" sz="2000" dirty="0"/>
              <a:t>	return </a:t>
            </a:r>
            <a:r>
              <a:rPr lang="en-US" altLang="zh-TW" sz="2000" dirty="0" err="1"/>
              <a:t>BMPColor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19FD47-EF52-402F-BE5B-B2EE391295B6}"/>
              </a:ext>
            </a:extLst>
          </p:cNvPr>
          <p:cNvSpPr txBox="1"/>
          <p:nvPr/>
        </p:nvSpPr>
        <p:spPr>
          <a:xfrm>
            <a:off x="4802819" y="4225771"/>
            <a:ext cx="15891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讀取</a:t>
            </a:r>
            <a:r>
              <a:rPr lang="en-US" altLang="zh-TW" dirty="0">
                <a:solidFill>
                  <a:srgbClr val="FF0000"/>
                </a:solidFill>
              </a:rPr>
              <a:t>RGB</a:t>
            </a:r>
            <a:r>
              <a:rPr lang="zh-TW" altLang="en-US" dirty="0">
                <a:solidFill>
                  <a:srgbClr val="FF0000"/>
                </a:solidFill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296078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86A81-7462-4A18-8B78-2A10E588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FFA04-2E93-4DF5-A387-C5AD6AD1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雖然在這學期的高階程式語言課程中學到了許多東西，但我們面對的結果總是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 descr="一張含有 螢幕擷取畫面, 監視器, 室內, 電子用品 的圖片&#10;&#10;產生非常高可信度的描述">
            <a:extLst>
              <a:ext uri="{FF2B5EF4-FFF2-40B4-BE49-F238E27FC236}">
                <a16:creationId xmlns:a16="http://schemas.microsoft.com/office/drawing/2014/main" id="{838C80D7-E98B-4594-9CF3-FDF4234A1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2614612"/>
            <a:ext cx="4391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238CB-F274-45CF-9268-03352EFE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734" cy="1325563"/>
          </a:xfrm>
        </p:spPr>
        <p:txBody>
          <a:bodyPr/>
          <a:lstStyle/>
          <a:p>
            <a:r>
              <a:rPr lang="en-US" altLang="zh-TW" dirty="0" err="1"/>
              <a:t>BMPLibrary.c</a:t>
            </a:r>
            <a:r>
              <a:rPr lang="zh-TW" altLang="en-US" dirty="0"/>
              <a:t> →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altLang="zh-TW" dirty="0" err="1"/>
              <a:t>printPixelData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D1745-F3F4-4538-867B-BA46C25F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printPixelData</a:t>
            </a:r>
            <a:r>
              <a:rPr lang="en-US" altLang="zh-TW" sz="2000" dirty="0"/>
              <a:t>(</a:t>
            </a:r>
            <a:r>
              <a:rPr lang="en-US" altLang="zh-TW" sz="2000" dirty="0" err="1"/>
              <a:t>BMP_Header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/>
              <a:t>, color *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.Height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{</a:t>
            </a:r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unsigned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j = 0; j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index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*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 + j;</a:t>
            </a:r>
          </a:p>
          <a:p>
            <a:pPr marL="0" indent="0">
              <a:buNone/>
            </a:pPr>
            <a:r>
              <a:rPr lang="pt-BR" altLang="zh-TW" sz="2000" dirty="0"/>
              <a:t>			printf(</a:t>
            </a:r>
            <a:r>
              <a:rPr lang="pt-BR" altLang="zh-TW" sz="2000" dirty="0">
                <a:solidFill>
                  <a:schemeClr val="accent2">
                    <a:lumMod val="75000"/>
                  </a:schemeClr>
                </a:solidFill>
              </a:rPr>
              <a:t>"%02X,"</a:t>
            </a:r>
            <a:r>
              <a:rPr lang="pt-BR" altLang="zh-TW" sz="2000" dirty="0"/>
              <a:t>, </a:t>
            </a:r>
            <a:r>
              <a:rPr lang="pt-BR" altLang="zh-TW" sz="2000" dirty="0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pt-BR" altLang="zh-TW" sz="2000" dirty="0"/>
              <a:t>[index].R);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"%02X,"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en-US" altLang="zh-TW" sz="2000" dirty="0"/>
              <a:t>[index].G);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"%02X\t"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en-US" altLang="zh-TW" sz="2000" dirty="0"/>
              <a:t>[index].B);</a:t>
            </a:r>
          </a:p>
          <a:p>
            <a:pPr marL="0" indent="0">
              <a:buNone/>
            </a:pPr>
            <a:r>
              <a:rPr lang="en-US" altLang="zh-TW" sz="2000" dirty="0"/>
              <a:t>		}</a:t>
            </a:r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"\n"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}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7366D4-DC4B-43EF-B64C-C6E8F71EF169}"/>
              </a:ext>
            </a:extLst>
          </p:cNvPr>
          <p:cNvSpPr/>
          <p:nvPr/>
        </p:nvSpPr>
        <p:spPr>
          <a:xfrm>
            <a:off x="8904303" y="2068497"/>
            <a:ext cx="720000" cy="720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232BAA-192F-40CC-B489-9BA4BCCFBEBD}"/>
              </a:ext>
            </a:extLst>
          </p:cNvPr>
          <p:cNvSpPr/>
          <p:nvPr/>
        </p:nvSpPr>
        <p:spPr>
          <a:xfrm>
            <a:off x="9624303" y="206849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CD7F40-B75D-41AC-B8B3-46CB92D373F4}"/>
              </a:ext>
            </a:extLst>
          </p:cNvPr>
          <p:cNvSpPr/>
          <p:nvPr/>
        </p:nvSpPr>
        <p:spPr>
          <a:xfrm>
            <a:off x="10344303" y="206849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575A6D-CE4D-4191-B7D3-E43C4E540B35}"/>
              </a:ext>
            </a:extLst>
          </p:cNvPr>
          <p:cNvSpPr/>
          <p:nvPr/>
        </p:nvSpPr>
        <p:spPr>
          <a:xfrm>
            <a:off x="8904303" y="278849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929288-EB5F-4D41-AEE0-9183CE4E431F}"/>
              </a:ext>
            </a:extLst>
          </p:cNvPr>
          <p:cNvSpPr/>
          <p:nvPr/>
        </p:nvSpPr>
        <p:spPr>
          <a:xfrm>
            <a:off x="10344303" y="278849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858A04-52F5-4B9F-8E8C-91199C80BC1B}"/>
              </a:ext>
            </a:extLst>
          </p:cNvPr>
          <p:cNvSpPr/>
          <p:nvPr/>
        </p:nvSpPr>
        <p:spPr>
          <a:xfrm>
            <a:off x="8904303" y="350849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3B0A98-E90F-4F56-9B5D-D84D3B597BF4}"/>
              </a:ext>
            </a:extLst>
          </p:cNvPr>
          <p:cNvSpPr/>
          <p:nvPr/>
        </p:nvSpPr>
        <p:spPr>
          <a:xfrm>
            <a:off x="10344303" y="350849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BA3A71-429A-416F-A9CA-C5008401F0F0}"/>
              </a:ext>
            </a:extLst>
          </p:cNvPr>
          <p:cNvSpPr/>
          <p:nvPr/>
        </p:nvSpPr>
        <p:spPr>
          <a:xfrm>
            <a:off x="9624303" y="278849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660E51-C4F0-4A85-942F-12B06FF33DF8}"/>
              </a:ext>
            </a:extLst>
          </p:cNvPr>
          <p:cNvSpPr/>
          <p:nvPr/>
        </p:nvSpPr>
        <p:spPr>
          <a:xfrm>
            <a:off x="9624303" y="3508497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1AA96-0E96-49BF-A749-97DEB52A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BMPLibrary.c</a:t>
            </a:r>
            <a:r>
              <a:rPr lang="zh-TW" altLang="en-US" dirty="0"/>
              <a:t> →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BMPOutput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36410-A307-4466-B0E9-1225A265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174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BMPOutput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00B0F0"/>
                </a:solidFill>
              </a:rPr>
              <a:t>FILE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*Output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F0"/>
                </a:solidFill>
              </a:rPr>
              <a:t>BMP_Header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B0F0"/>
                </a:solidFill>
              </a:rPr>
              <a:t>color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*color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</a:rPr>
              <a:t>/*----------------Header--------------------*/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Output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0x00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</a:t>
            </a:r>
            <a:r>
              <a:rPr lang="en-US" altLang="zh-TW" sz="2000" dirty="0" err="1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 err="1"/>
              <a:t>.Identifier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/>
              <a:t>Header.Identifier</a:t>
            </a:r>
            <a:r>
              <a:rPr lang="en-US" altLang="zh-TW" sz="2000" dirty="0"/>
              <a:t>),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Output</a:t>
            </a:r>
            <a:r>
              <a:rPr lang="en-US" altLang="zh-TW" sz="2000" dirty="0"/>
              <a:t>);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(Output,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0x02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</a:t>
            </a:r>
            <a:r>
              <a:rPr lang="en-US" altLang="zh-TW" sz="2000" dirty="0" err="1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 err="1"/>
              <a:t>.FileSize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/>
              <a:t>Header.FileSize</a:t>
            </a:r>
            <a:r>
              <a:rPr lang="en-US" altLang="zh-TW" sz="2000" dirty="0"/>
              <a:t>),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Output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.</a:t>
            </a:r>
          </a:p>
          <a:p>
            <a:pPr marL="0" indent="0">
              <a:buNone/>
            </a:pPr>
            <a:r>
              <a:rPr lang="en-US" altLang="zh-TW" sz="2000" dirty="0"/>
              <a:t>		.</a:t>
            </a:r>
          </a:p>
          <a:p>
            <a:pPr marL="0" indent="0">
              <a:buNone/>
            </a:pPr>
            <a:r>
              <a:rPr lang="en-US" altLang="zh-TW" sz="2000" dirty="0"/>
              <a:t>		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</a:rPr>
              <a:t>/*-----------------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</a:rPr>
              <a:t>BitMap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</a:rPr>
              <a:t>-------------------*/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address = </a:t>
            </a:r>
            <a:r>
              <a:rPr lang="en-US" altLang="zh-TW" sz="2000" dirty="0" err="1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 err="1"/>
              <a:t>.BitmapDataOffset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.Height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{</a:t>
            </a:r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unsigned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j =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0</a:t>
            </a:r>
            <a:r>
              <a:rPr lang="en-US" altLang="zh-TW" sz="2000" dirty="0"/>
              <a:t>; j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index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*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 + j;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(Output, address++,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(&amp;color[index].B,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Output);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(Output, address++,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(&amp;color[index].G,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Output);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(Output, address++,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(&amp;color[index].R,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Output);</a:t>
            </a:r>
          </a:p>
          <a:p>
            <a:pPr marL="0" indent="0">
              <a:buNone/>
            </a:pPr>
            <a:r>
              <a:rPr lang="en-US" altLang="zh-TW" sz="2000" dirty="0"/>
              <a:t>		}</a:t>
            </a:r>
          </a:p>
          <a:p>
            <a:pPr marL="0" indent="0">
              <a:buNone/>
            </a:pPr>
            <a:r>
              <a:rPr lang="en-US" altLang="zh-TW" sz="2000" dirty="0"/>
              <a:t>		address +=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 %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	}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putc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0x00</a:t>
            </a:r>
            <a:r>
              <a:rPr lang="en-US" altLang="zh-TW" sz="2000" dirty="0"/>
              <a:t>,Output);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793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8BE652F-B793-439D-8619-19D10595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5114438"/>
            <a:ext cx="10515600" cy="12174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BMPOutput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00B0F0"/>
                </a:solidFill>
              </a:rPr>
              <a:t>FILE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*Output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F0"/>
                </a:solidFill>
              </a:rPr>
              <a:t>BMP_Header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B0F0"/>
                </a:solidFill>
              </a:rPr>
              <a:t>color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*color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</a:rPr>
              <a:t>/*----------------Header--------------------*/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Output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0x00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</a:t>
            </a:r>
            <a:r>
              <a:rPr lang="en-US" altLang="zh-TW" sz="2000" dirty="0" err="1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 err="1"/>
              <a:t>.Identifier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/>
              <a:t>Header.Identifier</a:t>
            </a:r>
            <a:r>
              <a:rPr lang="en-US" altLang="zh-TW" sz="2000" dirty="0"/>
              <a:t>),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Output</a:t>
            </a:r>
            <a:r>
              <a:rPr lang="en-US" altLang="zh-TW" sz="2000" dirty="0"/>
              <a:t>);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(Output,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0x02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</a:t>
            </a:r>
            <a:r>
              <a:rPr lang="en-US" altLang="zh-TW" sz="2000" dirty="0" err="1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 err="1"/>
              <a:t>.FileSize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/>
              <a:t>Header.FileSize</a:t>
            </a:r>
            <a:r>
              <a:rPr lang="en-US" altLang="zh-TW" sz="2000" dirty="0"/>
              <a:t>),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</a:rPr>
              <a:t>Output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.</a:t>
            </a:r>
          </a:p>
          <a:p>
            <a:pPr marL="0" indent="0">
              <a:buNone/>
            </a:pPr>
            <a:r>
              <a:rPr lang="en-US" altLang="zh-TW" sz="2000" dirty="0"/>
              <a:t>		.</a:t>
            </a:r>
          </a:p>
          <a:p>
            <a:pPr marL="0" indent="0">
              <a:buNone/>
            </a:pPr>
            <a:r>
              <a:rPr lang="en-US" altLang="zh-TW" sz="2000" dirty="0"/>
              <a:t>		.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</a:rPr>
              <a:t>/*-----------------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</a:rPr>
              <a:t>BitMap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</a:rPr>
              <a:t>-------------------*/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address = </a:t>
            </a:r>
            <a:r>
              <a:rPr lang="en-US" altLang="zh-TW" sz="2000" dirty="0" err="1">
                <a:solidFill>
                  <a:schemeClr val="accent3">
                    <a:lumMod val="75000"/>
                  </a:schemeClr>
                </a:solidFill>
              </a:rPr>
              <a:t>Header</a:t>
            </a:r>
            <a:r>
              <a:rPr lang="en-US" altLang="zh-TW" sz="2000" dirty="0" err="1"/>
              <a:t>.BitmapDataOffset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.Height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{</a:t>
            </a:r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unsigned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j =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0</a:t>
            </a:r>
            <a:r>
              <a:rPr lang="en-US" altLang="zh-TW" sz="2000" dirty="0"/>
              <a:t>; j &lt;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 {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2000" dirty="0"/>
              <a:t> index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*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 + j;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altLang="zh-TW" sz="2000" dirty="0"/>
              <a:t>, address++,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altLang="zh-TW" sz="2000" dirty="0"/>
              <a:t>[index].B,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altLang="zh-TW" sz="2000" dirty="0"/>
              <a:t>);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altLang="zh-TW" sz="2000" dirty="0"/>
              <a:t>, address++,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altLang="zh-TW" sz="2000" dirty="0"/>
              <a:t>[index].G,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fseek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altLang="zh-TW" sz="2000" dirty="0"/>
              <a:t>, address++, </a:t>
            </a:r>
            <a:r>
              <a:rPr lang="en-US" altLang="zh-TW" sz="2000" dirty="0">
                <a:solidFill>
                  <a:srgbClr val="FF0066"/>
                </a:solidFill>
              </a:rPr>
              <a:t>SEEK_SET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	</a:t>
            </a:r>
            <a:r>
              <a:rPr lang="en-US" altLang="zh-TW" sz="2000" dirty="0" err="1"/>
              <a:t>fwrite</a:t>
            </a:r>
            <a:r>
              <a:rPr lang="en-US" altLang="zh-TW" sz="2000" dirty="0"/>
              <a:t>(&amp;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US" altLang="zh-TW" sz="2000" dirty="0"/>
              <a:t>[index].R,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		}</a:t>
            </a:r>
          </a:p>
          <a:p>
            <a:pPr marL="0" indent="0">
              <a:buNone/>
            </a:pPr>
            <a:r>
              <a:rPr lang="en-US" altLang="zh-TW" sz="2000" dirty="0"/>
              <a:t>		address +=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2000" dirty="0" err="1"/>
              <a:t>.Width</a:t>
            </a:r>
            <a:r>
              <a:rPr lang="en-US" altLang="zh-TW" sz="2000" dirty="0"/>
              <a:t> %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	}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putc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0x00</a:t>
            </a:r>
            <a:r>
              <a:rPr lang="en-US" altLang="zh-TW" sz="2000" dirty="0"/>
              <a:t>,Output);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4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53516-FEDE-4078-8DD3-B78706F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HSLconvert.h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27683-D882-45DE-BC16-B4162594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0750" cy="4351338"/>
          </a:xfrm>
        </p:spPr>
        <p:txBody>
          <a:bodyPr/>
          <a:lstStyle/>
          <a:p>
            <a:r>
              <a:rPr lang="en-US" altLang="zh-TW" dirty="0"/>
              <a:t>H (</a:t>
            </a:r>
            <a:r>
              <a:rPr lang="zh-TW" altLang="en-US" dirty="0"/>
              <a:t>色相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色彩的基本屬性，就是平常所說的顏色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0-360°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濃度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是指色彩的純度，越高色彩越純，低則逐漸變灰，取</a:t>
            </a:r>
            <a:r>
              <a:rPr lang="en-US" altLang="zh-TW" dirty="0"/>
              <a:t>0-100%</a:t>
            </a:r>
            <a:r>
              <a:rPr lang="zh-TW" altLang="en-US" dirty="0"/>
              <a:t>的數值。</a:t>
            </a:r>
            <a:endParaRPr lang="en-US" altLang="zh-TW" dirty="0"/>
          </a:p>
          <a:p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亮度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0-100%</a:t>
            </a:r>
            <a:endParaRPr lang="zh-TW" altLang="en-US" dirty="0"/>
          </a:p>
        </p:txBody>
      </p:sp>
      <p:pic>
        <p:nvPicPr>
          <p:cNvPr id="5" name="圖片 4" descr="一張含有 配件 的圖片&#10;&#10;產生非常高可信度的描述">
            <a:extLst>
              <a:ext uri="{FF2B5EF4-FFF2-40B4-BE49-F238E27FC236}">
                <a16:creationId xmlns:a16="http://schemas.microsoft.com/office/drawing/2014/main" id="{C6E3997D-3912-48CE-85CB-1945AC5C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59" y="1825625"/>
            <a:ext cx="5078941" cy="38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1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E18B2-36E0-4F6D-81B1-7577487A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/>
              <a:t>HSLconvert.h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7A2A0-67C5-4425-B2AC-C67DFA441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902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i="1" dirty="0"/>
              <a:t>R</a:t>
            </a:r>
            <a:r>
              <a:rPr lang="en-US" altLang="zh-TW" dirty="0"/>
              <a:t>' = </a:t>
            </a:r>
            <a:r>
              <a:rPr lang="en-US" altLang="zh-TW" i="1" dirty="0"/>
              <a:t>R</a:t>
            </a:r>
            <a:r>
              <a:rPr lang="en-US" altLang="zh-TW" dirty="0"/>
              <a:t>/255</a:t>
            </a:r>
          </a:p>
          <a:p>
            <a:pPr marL="0" indent="0">
              <a:buNone/>
            </a:pPr>
            <a:r>
              <a:rPr lang="en-US" altLang="zh-TW" i="1" dirty="0"/>
              <a:t>G</a:t>
            </a:r>
            <a:r>
              <a:rPr lang="en-US" altLang="zh-TW" dirty="0"/>
              <a:t>' = </a:t>
            </a:r>
            <a:r>
              <a:rPr lang="en-US" altLang="zh-TW" i="1" dirty="0"/>
              <a:t>G</a:t>
            </a:r>
            <a:r>
              <a:rPr lang="en-US" altLang="zh-TW" dirty="0"/>
              <a:t>/255</a:t>
            </a:r>
          </a:p>
          <a:p>
            <a:pPr marL="0" indent="0">
              <a:buNone/>
            </a:pPr>
            <a:r>
              <a:rPr lang="en-US" altLang="zh-TW" i="1" dirty="0"/>
              <a:t>B</a:t>
            </a:r>
            <a:r>
              <a:rPr lang="en-US" altLang="zh-TW" dirty="0"/>
              <a:t>' = </a:t>
            </a:r>
            <a:r>
              <a:rPr lang="en-US" altLang="zh-TW" i="1" dirty="0"/>
              <a:t>B</a:t>
            </a:r>
            <a:r>
              <a:rPr lang="en-US" altLang="zh-TW" dirty="0"/>
              <a:t>/255</a:t>
            </a:r>
          </a:p>
          <a:p>
            <a:pPr marL="0" indent="0">
              <a:buNone/>
            </a:pPr>
            <a:r>
              <a:rPr lang="en-US" altLang="zh-TW" i="1" dirty="0" err="1"/>
              <a:t>Cmax</a:t>
            </a:r>
            <a:r>
              <a:rPr lang="en-US" altLang="zh-TW" dirty="0"/>
              <a:t> = max(</a:t>
            </a:r>
            <a:r>
              <a:rPr lang="en-US" altLang="zh-TW" i="1" dirty="0"/>
              <a:t>R</a:t>
            </a:r>
            <a:r>
              <a:rPr lang="en-US" altLang="zh-TW" dirty="0"/>
              <a:t>', </a:t>
            </a:r>
            <a:r>
              <a:rPr lang="en-US" altLang="zh-TW" i="1" dirty="0"/>
              <a:t>G</a:t>
            </a:r>
            <a:r>
              <a:rPr lang="en-US" altLang="zh-TW" dirty="0"/>
              <a:t>', </a:t>
            </a:r>
            <a:r>
              <a:rPr lang="en-US" altLang="zh-TW" i="1" dirty="0"/>
              <a:t>B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i="1" dirty="0" err="1"/>
              <a:t>Cmin</a:t>
            </a:r>
            <a:r>
              <a:rPr lang="en-US" altLang="zh-TW" dirty="0"/>
              <a:t> = min(</a:t>
            </a:r>
            <a:r>
              <a:rPr lang="en-US" altLang="zh-TW" i="1" dirty="0"/>
              <a:t>R</a:t>
            </a:r>
            <a:r>
              <a:rPr lang="en-US" altLang="zh-TW" dirty="0"/>
              <a:t>', </a:t>
            </a:r>
            <a:r>
              <a:rPr lang="en-US" altLang="zh-TW" i="1" dirty="0"/>
              <a:t>G</a:t>
            </a:r>
            <a:r>
              <a:rPr lang="en-US" altLang="zh-TW" dirty="0"/>
              <a:t>', </a:t>
            </a:r>
            <a:r>
              <a:rPr lang="en-US" altLang="zh-TW" i="1" dirty="0"/>
              <a:t>B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l-GR" altLang="zh-TW" dirty="0"/>
              <a:t>Δ = </a:t>
            </a:r>
            <a:r>
              <a:rPr lang="en-US" altLang="zh-TW" i="1" dirty="0" err="1"/>
              <a:t>Cmax</a:t>
            </a:r>
            <a:r>
              <a:rPr lang="en-US" altLang="zh-TW" dirty="0"/>
              <a:t> - </a:t>
            </a:r>
            <a:r>
              <a:rPr lang="en-US" altLang="zh-TW" i="1" dirty="0" err="1"/>
              <a:t>Cmin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65A19B-AA60-4CC6-8D0E-BC26F5F421EC}"/>
              </a:ext>
            </a:extLst>
          </p:cNvPr>
          <p:cNvSpPr txBox="1"/>
          <p:nvPr/>
        </p:nvSpPr>
        <p:spPr>
          <a:xfrm>
            <a:off x="5438313" y="1477625"/>
            <a:ext cx="675368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	  	</a:t>
            </a:r>
            <a:r>
              <a:rPr lang="en-US" altLang="zh-TW" sz="2800" dirty="0"/>
              <a:t>0°			    </a:t>
            </a:r>
            <a:r>
              <a:rPr lang="zh-TW" altLang="en-US" sz="2800" dirty="0"/>
              <a:t> </a:t>
            </a:r>
            <a:r>
              <a:rPr lang="en-US" altLang="zh-TW" sz="2800" dirty="0"/>
              <a:t>,</a:t>
            </a:r>
            <a:r>
              <a:rPr lang="el-GR" altLang="zh-TW" sz="2800" dirty="0"/>
              <a:t>Δ</a:t>
            </a:r>
            <a:r>
              <a:rPr lang="en-US" altLang="zh-TW" sz="2800" dirty="0"/>
              <a:t> = 0 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zh-TW" altLang="en-US" sz="2400" dirty="0"/>
              <a:t> </a:t>
            </a:r>
            <a:r>
              <a:rPr lang="en-US" altLang="zh-TW" sz="2800" dirty="0"/>
              <a:t>60°</a:t>
            </a:r>
            <a:r>
              <a:rPr lang="zh-TW" altLang="en-US" sz="2800" dirty="0"/>
              <a:t> </a:t>
            </a:r>
            <a:r>
              <a:rPr lang="en-US" altLang="zh-TW" sz="2800" dirty="0"/>
              <a:t>X ( (</a:t>
            </a:r>
            <a:r>
              <a:rPr lang="en-US" altLang="zh-TW" sz="2800" i="1" dirty="0"/>
              <a:t>G</a:t>
            </a:r>
            <a:r>
              <a:rPr lang="en-US" altLang="zh-TW" sz="2800" dirty="0"/>
              <a:t>' - B') /</a:t>
            </a:r>
            <a:r>
              <a:rPr lang="el-GR" altLang="zh-TW" sz="2800" dirty="0"/>
              <a:t> Δ</a:t>
            </a:r>
            <a:r>
              <a:rPr lang="en-US" altLang="zh-TW" sz="2800" dirty="0"/>
              <a:t>)</a:t>
            </a:r>
            <a:r>
              <a:rPr lang="el-GR" altLang="zh-TW" sz="2800" dirty="0"/>
              <a:t> </a:t>
            </a:r>
            <a:r>
              <a:rPr lang="en-US" altLang="zh-TW" sz="2800" dirty="0"/>
              <a:t>mod6)</a:t>
            </a:r>
            <a:r>
              <a:rPr lang="zh-TW" altLang="en-US" sz="2800" dirty="0"/>
              <a:t>    </a:t>
            </a:r>
            <a:r>
              <a:rPr lang="en-US" altLang="zh-TW" sz="2800" dirty="0"/>
              <a:t>, </a:t>
            </a:r>
            <a:r>
              <a:rPr lang="en-US" altLang="zh-TW" sz="2800" i="1" dirty="0" err="1"/>
              <a:t>Cmax</a:t>
            </a:r>
            <a:r>
              <a:rPr lang="en-US" altLang="zh-TW" sz="2800" i="1" dirty="0"/>
              <a:t> = R</a:t>
            </a:r>
            <a:r>
              <a:rPr lang="en-US" altLang="zh-TW" sz="2800" dirty="0"/>
              <a:t>' </a:t>
            </a:r>
          </a:p>
          <a:p>
            <a:r>
              <a:rPr lang="en-US" altLang="zh-TW" sz="2800" dirty="0"/>
              <a:t>H =</a:t>
            </a:r>
          </a:p>
          <a:p>
            <a:r>
              <a:rPr lang="en-US" altLang="zh-TW" dirty="0"/>
              <a:t>	 </a:t>
            </a:r>
            <a:r>
              <a:rPr lang="en-US" altLang="zh-TW" sz="2800" dirty="0"/>
              <a:t>60°</a:t>
            </a:r>
            <a:r>
              <a:rPr lang="zh-TW" altLang="en-US" sz="2800" dirty="0"/>
              <a:t> </a:t>
            </a:r>
            <a:r>
              <a:rPr lang="en-US" altLang="zh-TW" sz="2800" dirty="0"/>
              <a:t>X ( (</a:t>
            </a:r>
            <a:r>
              <a:rPr lang="en-US" altLang="zh-TW" sz="2800" i="1" dirty="0"/>
              <a:t>B</a:t>
            </a:r>
            <a:r>
              <a:rPr lang="en-US" altLang="zh-TW" sz="2800" dirty="0"/>
              <a:t>' - R') /</a:t>
            </a:r>
            <a:r>
              <a:rPr lang="el-GR" altLang="zh-TW" sz="2800" dirty="0"/>
              <a:t> Δ</a:t>
            </a:r>
            <a:r>
              <a:rPr lang="en-US" altLang="zh-TW" sz="2800" dirty="0"/>
              <a:t>) + 2)</a:t>
            </a:r>
            <a:r>
              <a:rPr lang="zh-TW" altLang="en-US" sz="2800" dirty="0"/>
              <a:t>         </a:t>
            </a:r>
            <a:r>
              <a:rPr lang="en-US" altLang="zh-TW" sz="2800" dirty="0"/>
              <a:t>, </a:t>
            </a:r>
            <a:r>
              <a:rPr lang="en-US" altLang="zh-TW" sz="2800" i="1" dirty="0" err="1"/>
              <a:t>Cmax</a:t>
            </a:r>
            <a:r>
              <a:rPr lang="en-US" altLang="zh-TW" sz="2800" i="1" dirty="0"/>
              <a:t> = G</a:t>
            </a:r>
            <a:r>
              <a:rPr lang="en-US" altLang="zh-TW" sz="2800" dirty="0"/>
              <a:t>'</a:t>
            </a:r>
            <a:r>
              <a:rPr lang="en-US" altLang="zh-TW" dirty="0"/>
              <a:t> 	 </a:t>
            </a:r>
            <a:r>
              <a:rPr lang="en-US" altLang="zh-TW" sz="2800" dirty="0"/>
              <a:t>60°</a:t>
            </a:r>
            <a:r>
              <a:rPr lang="zh-TW" altLang="en-US" sz="2800" dirty="0"/>
              <a:t> </a:t>
            </a:r>
            <a:r>
              <a:rPr lang="en-US" altLang="zh-TW" sz="2800" dirty="0"/>
              <a:t>X ( (R’ - G') /</a:t>
            </a:r>
            <a:r>
              <a:rPr lang="el-GR" altLang="zh-TW" sz="2800" dirty="0"/>
              <a:t> Δ</a:t>
            </a:r>
            <a:r>
              <a:rPr lang="en-US" altLang="zh-TW" sz="2800" dirty="0"/>
              <a:t>) + 4)</a:t>
            </a:r>
            <a:r>
              <a:rPr lang="zh-TW" altLang="en-US" sz="2800" dirty="0"/>
              <a:t>         </a:t>
            </a:r>
            <a:r>
              <a:rPr lang="en-US" altLang="zh-TW" sz="2800" dirty="0"/>
              <a:t>, </a:t>
            </a:r>
            <a:r>
              <a:rPr lang="en-US" altLang="zh-TW" sz="2800" i="1" dirty="0" err="1"/>
              <a:t>Cmax</a:t>
            </a:r>
            <a:r>
              <a:rPr lang="en-US" altLang="zh-TW" sz="2800" i="1" dirty="0"/>
              <a:t> = B</a:t>
            </a:r>
            <a:r>
              <a:rPr lang="en-US" altLang="zh-TW" sz="2800" dirty="0"/>
              <a:t>'</a:t>
            </a:r>
          </a:p>
          <a:p>
            <a:endParaRPr lang="en-US" altLang="zh-TW" dirty="0"/>
          </a:p>
          <a:p>
            <a:r>
              <a:rPr lang="en-US" altLang="zh-TW" dirty="0"/>
              <a:t>		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9216A2-DA15-41C5-8380-2C6B83308535}"/>
              </a:ext>
            </a:extLst>
          </p:cNvPr>
          <p:cNvSpPr txBox="1"/>
          <p:nvPr/>
        </p:nvSpPr>
        <p:spPr>
          <a:xfrm>
            <a:off x="5731413" y="1062146"/>
            <a:ext cx="7824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0" dirty="0">
                <a:latin typeface="+mn-ea"/>
              </a:rPr>
              <a:t>{</a:t>
            </a:r>
            <a:endParaRPr lang="zh-TW" altLang="en-US" sz="16700" dirty="0"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CBC09F-67F6-4A36-A721-2A7985A9F5E3}"/>
              </a:ext>
            </a:extLst>
          </p:cNvPr>
          <p:cNvSpPr txBox="1"/>
          <p:nvPr/>
        </p:nvSpPr>
        <p:spPr>
          <a:xfrm>
            <a:off x="5438314" y="4552259"/>
            <a:ext cx="6590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 </a:t>
            </a:r>
          </a:p>
          <a:p>
            <a:r>
              <a:rPr lang="en-US" altLang="zh-TW" sz="2800" dirty="0"/>
              <a:t>		0			,</a:t>
            </a:r>
            <a:r>
              <a:rPr lang="el-GR" altLang="zh-TW" sz="2800" dirty="0"/>
              <a:t> </a:t>
            </a:r>
            <a:r>
              <a:rPr lang="en-US" altLang="zh-TW" sz="2800" dirty="0"/>
              <a:t>L= 1 </a:t>
            </a:r>
          </a:p>
          <a:p>
            <a:r>
              <a:rPr lang="en-US" altLang="zh-TW" sz="2800" dirty="0"/>
              <a:t>S =</a:t>
            </a:r>
          </a:p>
          <a:p>
            <a:r>
              <a:rPr lang="en-US" altLang="zh-TW" sz="2800" dirty="0"/>
              <a:t>	</a:t>
            </a:r>
            <a:r>
              <a:rPr lang="el-GR" altLang="zh-TW" sz="2800" dirty="0"/>
              <a:t> Δ </a:t>
            </a:r>
            <a:r>
              <a:rPr lang="en-US" altLang="zh-TW" sz="2800" dirty="0"/>
              <a:t>/ (  1 – | 2 L - 1| )	,</a:t>
            </a:r>
            <a:r>
              <a:rPr lang="el-GR" altLang="zh-TW" sz="2800" dirty="0"/>
              <a:t> </a:t>
            </a:r>
            <a:r>
              <a:rPr lang="en-US" altLang="zh-TW" sz="2800" dirty="0"/>
              <a:t>otherwise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3EDFBE-FF90-443D-B4A1-AA0FCB699BB1}"/>
              </a:ext>
            </a:extLst>
          </p:cNvPr>
          <p:cNvSpPr txBox="1"/>
          <p:nvPr/>
        </p:nvSpPr>
        <p:spPr>
          <a:xfrm>
            <a:off x="5837945" y="4555391"/>
            <a:ext cx="7517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>
                <a:latin typeface="+mn-ea"/>
              </a:rPr>
              <a:t>{</a:t>
            </a:r>
            <a:endParaRPr lang="zh-TW" altLang="en-US" sz="9600" dirty="0">
              <a:latin typeface="+mn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38014-62D2-440B-BD90-4472A917E5B5}"/>
              </a:ext>
            </a:extLst>
          </p:cNvPr>
          <p:cNvSpPr txBox="1"/>
          <p:nvPr/>
        </p:nvSpPr>
        <p:spPr>
          <a:xfrm>
            <a:off x="5438313" y="4339079"/>
            <a:ext cx="574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 = (</a:t>
            </a:r>
            <a:r>
              <a:rPr lang="en-US" altLang="zh-TW" sz="2800" dirty="0" err="1"/>
              <a:t>Cmax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Cmin</a:t>
            </a:r>
            <a:r>
              <a:rPr lang="en-US" altLang="zh-TW" sz="2800" dirty="0"/>
              <a:t>) / 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414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756FF-322F-44D5-A1B5-84B6799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HSLconvert.h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4E49F-3574-4CDC-BEB4-407D30A7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typedef struct </a:t>
            </a:r>
            <a:r>
              <a:rPr lang="en-US" altLang="zh-TW" dirty="0"/>
              <a:t>_</a:t>
            </a:r>
            <a:r>
              <a:rPr lang="en-US" altLang="zh-TW" dirty="0" err="1"/>
              <a:t>HSLColor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dirty="0"/>
              <a:t> H;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TW" dirty="0"/>
              <a:t> S;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TW" dirty="0"/>
              <a:t> L;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r>
              <a:rPr lang="en-US" altLang="zh-TW" dirty="0" err="1"/>
              <a:t>HSLColor</a:t>
            </a:r>
            <a:r>
              <a:rPr lang="en-US" altLang="zh-TW" dirty="0"/>
              <a:t>;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 _RGBmax(</a:t>
            </a: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 , </a:t>
            </a: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 , </a:t>
            </a: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 );</a:t>
            </a:r>
          </a:p>
          <a:p>
            <a:pPr marL="0" indent="0">
              <a:buNone/>
            </a:pP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 _RGBmin(</a:t>
            </a: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 , </a:t>
            </a: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 , </a:t>
            </a:r>
            <a:r>
              <a:rPr lang="fr-FR" altLang="zh-TW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altLang="zh-TW" dirty="0"/>
              <a:t>);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00B0F0"/>
                </a:solidFill>
              </a:rPr>
              <a:t>HSLColor</a:t>
            </a:r>
            <a:r>
              <a:rPr lang="en-US" altLang="zh-TW" dirty="0"/>
              <a:t> *</a:t>
            </a:r>
            <a:r>
              <a:rPr lang="en-US" altLang="zh-TW" dirty="0" err="1"/>
              <a:t>convertRGBtoHSL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89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322E3-E03C-449A-BEFE-D1CE0D83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printImage.h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273C0-C4FA-49D0-BF4D-A241C347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dirty="0"/>
              <a:t> </a:t>
            </a:r>
            <a:r>
              <a:rPr lang="en-US" altLang="zh-TW" dirty="0" err="1"/>
              <a:t>printImagesInConsole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*Grayscale(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  </a:t>
            </a:r>
            <a:r>
              <a:rPr lang="en-US" altLang="zh-TW" dirty="0" err="1"/>
              <a:t>getAverColor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dirty="0"/>
              <a:t> 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dirty="0"/>
              <a:t> 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*</a:t>
            </a:r>
            <a:r>
              <a:rPr lang="en-US" altLang="zh-TW" dirty="0" err="1"/>
              <a:t>LostFocus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*</a:t>
            </a:r>
            <a:r>
              <a:rPr lang="en-US" altLang="zh-TW" dirty="0" err="1"/>
              <a:t>BinaryImage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*</a:t>
            </a:r>
            <a:r>
              <a:rPr lang="en-US" altLang="zh-TW" dirty="0" err="1"/>
              <a:t>copyImage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*</a:t>
            </a:r>
            <a:r>
              <a:rPr lang="en-US" altLang="zh-TW" dirty="0" err="1"/>
              <a:t>FloydSteinbergDithering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 *Reverse(</a:t>
            </a:r>
            <a:r>
              <a:rPr lang="en-US" altLang="zh-TW" dirty="0" err="1">
                <a:solidFill>
                  <a:srgbClr val="00B0F0"/>
                </a:solidFill>
              </a:rPr>
              <a:t>BMP_Header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F0"/>
                </a:solidFill>
              </a:rPr>
              <a:t>color</a:t>
            </a:r>
            <a:r>
              <a:rPr lang="en-US" altLang="zh-TW" dirty="0"/>
              <a:t>*);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995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B2C4E-2BC3-42DC-BE3C-B7D8A8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8697" cy="1325563"/>
          </a:xfrm>
        </p:spPr>
        <p:txBody>
          <a:bodyPr/>
          <a:lstStyle/>
          <a:p>
            <a:r>
              <a:rPr lang="en-US" altLang="zh-TW" dirty="0" err="1"/>
              <a:t>printImage.h</a:t>
            </a:r>
            <a:r>
              <a:rPr lang="en-US" altLang="zh-TW" dirty="0"/>
              <a:t> </a:t>
            </a:r>
            <a:r>
              <a:rPr lang="zh-TW" altLang="en-US" dirty="0"/>
              <a:t>→ </a:t>
            </a:r>
            <a:r>
              <a:rPr lang="en-US" altLang="zh-TW" dirty="0" err="1"/>
              <a:t>printImagesInConsole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BCF8B-82F2-48B6-90CA-5EBC7C93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printImagesInConsole</a:t>
            </a:r>
            <a:r>
              <a:rPr lang="en-US" altLang="zh-TW" sz="1200" dirty="0"/>
              <a:t>(</a:t>
            </a:r>
            <a:r>
              <a:rPr lang="en-US" altLang="zh-TW" sz="1200" dirty="0" err="1">
                <a:solidFill>
                  <a:srgbClr val="00B0F0"/>
                </a:solidFill>
              </a:rPr>
              <a:t>BMP_Header</a:t>
            </a:r>
            <a:r>
              <a:rPr lang="en-US" altLang="zh-TW" sz="1200" dirty="0">
                <a:solidFill>
                  <a:srgbClr val="00B0F0"/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1200" dirty="0"/>
              <a:t>, </a:t>
            </a:r>
            <a:r>
              <a:rPr lang="en-US" altLang="zh-TW" sz="1200" dirty="0">
                <a:solidFill>
                  <a:srgbClr val="00B0F0"/>
                </a:solidFill>
              </a:rPr>
              <a:t>color</a:t>
            </a:r>
            <a:r>
              <a:rPr lang="en-US" altLang="zh-TW" sz="1200" dirty="0"/>
              <a:t> *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1200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1200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1200" dirty="0"/>
              <a:t>) {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</a:rPr>
              <a:t>//Get a console handle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>
                <a:solidFill>
                  <a:srgbClr val="00B0F0"/>
                </a:solidFill>
              </a:rPr>
              <a:t>HWND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myconsole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GetConsoleWindow</a:t>
            </a:r>
            <a:r>
              <a:rPr lang="en-US" altLang="zh-TW" sz="1200" dirty="0"/>
              <a:t>();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</a:rPr>
              <a:t>//Get a handle to device context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>
                <a:solidFill>
                  <a:srgbClr val="00B0F0"/>
                </a:solidFill>
              </a:rPr>
              <a:t>HDC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mydc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GetDC</a:t>
            </a:r>
            <a:r>
              <a:rPr lang="en-US" altLang="zh-TW" sz="1200" dirty="0"/>
              <a:t>(</a:t>
            </a:r>
            <a:r>
              <a:rPr lang="en-US" altLang="zh-TW" sz="1200" dirty="0" err="1"/>
              <a:t>myconsole</a:t>
            </a:r>
            <a:r>
              <a:rPr lang="en-US" altLang="zh-TW" sz="1200" dirty="0"/>
              <a:t>);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>
                <a:solidFill>
                  <a:srgbClr val="00B0F0"/>
                </a:solidFill>
              </a:rPr>
              <a:t>COLORREF</a:t>
            </a:r>
            <a:r>
              <a:rPr lang="en-US" altLang="zh-TW" sz="1200" dirty="0"/>
              <a:t> COLOR;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TW" sz="1200" dirty="0"/>
              <a:t> (</a:t>
            </a:r>
            <a:r>
              <a:rPr lang="en-US" altLang="zh-TW" sz="12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=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1200" dirty="0" err="1"/>
              <a:t>.Height</a:t>
            </a:r>
            <a:r>
              <a:rPr lang="en-US" altLang="zh-TW" sz="1200" dirty="0"/>
              <a:t> - 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&gt;= 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--) {</a:t>
            </a:r>
          </a:p>
          <a:p>
            <a:pPr marL="0" indent="0">
              <a:buNone/>
            </a:pPr>
            <a:r>
              <a:rPr lang="en-US" altLang="zh-TW" sz="1200" dirty="0"/>
              <a:t>		</a:t>
            </a:r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TW" sz="1200" dirty="0"/>
              <a:t> (</a:t>
            </a:r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unsigned </a:t>
            </a:r>
            <a:r>
              <a:rPr lang="en-US" altLang="zh-TW" sz="12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200" dirty="0"/>
              <a:t>j = 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altLang="zh-TW" sz="1200" dirty="0"/>
              <a:t>; j &lt;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1200" dirty="0" err="1"/>
              <a:t>.Width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j++</a:t>
            </a:r>
            <a:r>
              <a:rPr lang="en-US" altLang="zh-TW" sz="1200" dirty="0"/>
              <a:t>) {</a:t>
            </a:r>
          </a:p>
          <a:p>
            <a:pPr marL="0" indent="0">
              <a:buNone/>
            </a:pPr>
            <a:r>
              <a:rPr lang="en-US" altLang="zh-TW" sz="1200" dirty="0"/>
              <a:t>			</a:t>
            </a:r>
            <a:r>
              <a:rPr lang="en-US" altLang="zh-TW" sz="12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TW" sz="1200" dirty="0"/>
              <a:t> index =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*</a:t>
            </a:r>
            <a:r>
              <a:rPr lang="en-US" altLang="zh-TW" sz="1200" dirty="0" err="1"/>
              <a:t>Header.Width</a:t>
            </a:r>
            <a:r>
              <a:rPr lang="en-US" altLang="zh-TW" sz="1200" dirty="0"/>
              <a:t> + j;</a:t>
            </a:r>
          </a:p>
          <a:p>
            <a:pPr marL="0" indent="0">
              <a:buNone/>
            </a:pPr>
            <a:r>
              <a:rPr lang="en-US" altLang="zh-TW" sz="1200" dirty="0"/>
              <a:t>			COLOR = </a:t>
            </a:r>
            <a:r>
              <a:rPr lang="en-US" altLang="zh-TW" sz="1200" dirty="0">
                <a:solidFill>
                  <a:srgbClr val="FF0066"/>
                </a:solidFill>
              </a:rPr>
              <a:t>RGB</a:t>
            </a:r>
            <a:r>
              <a:rPr lang="en-US" altLang="zh-TW" sz="1200" dirty="0"/>
              <a:t>(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en-US" altLang="zh-TW" sz="1200" dirty="0"/>
              <a:t>[index].R,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en-US" altLang="zh-TW" sz="1200" dirty="0"/>
              <a:t>[index].G,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BMPColor</a:t>
            </a:r>
            <a:r>
              <a:rPr lang="en-US" altLang="zh-TW" sz="1200" dirty="0"/>
              <a:t>[index].B);</a:t>
            </a:r>
          </a:p>
          <a:p>
            <a:pPr marL="0" indent="0">
              <a:buNone/>
            </a:pPr>
            <a:r>
              <a:rPr lang="en-US" altLang="zh-TW" sz="1200" dirty="0"/>
              <a:t>			</a:t>
            </a:r>
            <a:r>
              <a:rPr lang="en-US" altLang="zh-TW" sz="1200" dirty="0" err="1"/>
              <a:t>SetPixel</a:t>
            </a:r>
            <a:r>
              <a:rPr lang="en-US" altLang="zh-TW" sz="1200" dirty="0"/>
              <a:t>(</a:t>
            </a:r>
            <a:r>
              <a:rPr lang="en-US" altLang="zh-TW" sz="1200" dirty="0" err="1"/>
              <a:t>mydc</a:t>
            </a:r>
            <a:r>
              <a:rPr lang="en-US" altLang="zh-TW" sz="1200" dirty="0"/>
              <a:t>, j +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1200" dirty="0"/>
              <a:t>,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Header</a:t>
            </a:r>
            <a:r>
              <a:rPr lang="en-US" altLang="zh-TW" sz="1200" dirty="0" err="1"/>
              <a:t>.Height</a:t>
            </a:r>
            <a:r>
              <a:rPr lang="en-US" altLang="zh-TW" sz="1200" dirty="0"/>
              <a:t> - 1 -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+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1200" dirty="0"/>
              <a:t>, COLOR);</a:t>
            </a:r>
          </a:p>
          <a:p>
            <a:pPr marL="0" indent="0">
              <a:buNone/>
            </a:pPr>
            <a:r>
              <a:rPr lang="en-US" altLang="zh-TW" sz="1200" dirty="0"/>
              <a:t>		}</a:t>
            </a:r>
          </a:p>
          <a:p>
            <a:pPr marL="0" indent="0">
              <a:buNone/>
            </a:pPr>
            <a:r>
              <a:rPr lang="en-US" altLang="zh-TW" sz="1200" dirty="0"/>
              <a:t>	}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 err="1"/>
              <a:t>ReleaseDC</a:t>
            </a:r>
            <a:r>
              <a:rPr lang="en-US" altLang="zh-TW" sz="1200" dirty="0"/>
              <a:t>(</a:t>
            </a:r>
            <a:r>
              <a:rPr lang="en-US" altLang="zh-TW" sz="1200" dirty="0" err="1"/>
              <a:t>myconsole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mydc</a:t>
            </a:r>
            <a:r>
              <a:rPr lang="en-US" altLang="zh-TW" sz="1200" dirty="0"/>
              <a:t>);</a:t>
            </a:r>
          </a:p>
          <a:p>
            <a:pPr marL="0" indent="0">
              <a:buNone/>
            </a:pPr>
            <a:r>
              <a:rPr lang="en-US" altLang="zh-TW" sz="1200" dirty="0"/>
              <a:t>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78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4" descr="一張含有 室內, 坐, 床 的圖片&#10;&#10;描述是以高可信度產生">
            <a:extLst>
              <a:ext uri="{FF2B5EF4-FFF2-40B4-BE49-F238E27FC236}">
                <a16:creationId xmlns:a16="http://schemas.microsoft.com/office/drawing/2014/main" id="{AEA77564-1B83-445C-AB3E-70E41B48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4018"/>
          <a:stretch/>
        </p:blipFill>
        <p:spPr>
          <a:xfrm>
            <a:off x="8037576" y="1904281"/>
            <a:ext cx="3374810" cy="42726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4F0274-873D-4E37-A8AA-4A8F2385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Dithering</a:t>
            </a:r>
            <a:endParaRPr lang="zh-TW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6714744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顫化。</a:t>
            </a:r>
            <a:r>
              <a:rPr lang="zh-TW" altLang="en-US" dirty="0">
                <a:solidFill>
                  <a:srgbClr val="FF0000"/>
                </a:solidFill>
              </a:rPr>
              <a:t>減少</a:t>
            </a:r>
            <a:r>
              <a:rPr lang="zh-TW" altLang="en-US" dirty="0"/>
              <a:t>顏色種類，讓圖片觀感與原先相仿。每個像素依序重新設定顏色；每個像素的先後顏色誤差，分攤給鄰近的像素。</a:t>
            </a:r>
          </a:p>
          <a:p>
            <a:r>
              <a:rPr lang="en-US" altLang="zh-TW" dirty="0"/>
              <a:t>dithering 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印刷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液晶顯示</a:t>
            </a:r>
            <a:r>
              <a:rPr lang="zh-TW" altLang="en-US" dirty="0"/>
              <a:t>的重要技術。報紙上的圖片就用了 </a:t>
            </a:r>
            <a:r>
              <a:rPr lang="en-US" altLang="zh-TW" dirty="0"/>
              <a:t>dithering </a:t>
            </a:r>
            <a:r>
              <a:rPr lang="zh-TW" altLang="en-US" dirty="0"/>
              <a:t>，用少量的單調顏色，調合出原本顏色；在原本像素的周圍點上單調顏色，宏觀望去宛如原本顏色。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826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02F67-1AC0-4FC7-A154-540821C1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Floyd-Steinberg dithering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43C7D-4171-42EC-8488-357AAB90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43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其中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表示目前的處理點</a:t>
            </a:r>
            <a:r>
              <a:rPr lang="zh-TW" altLang="en-US" dirty="0"/>
              <a:t>。當該處理點找到最接近色時，便將該點顏色與最接近色顏色的</a:t>
            </a:r>
            <a:r>
              <a:rPr lang="zh-TW" altLang="en-US" dirty="0">
                <a:solidFill>
                  <a:srgbClr val="FF0000"/>
                </a:solidFill>
              </a:rPr>
              <a:t>誤差值</a:t>
            </a:r>
            <a:r>
              <a:rPr lang="zh-TW" altLang="en-US" dirty="0"/>
              <a:t>，以</a:t>
            </a:r>
            <a:r>
              <a:rPr lang="en-US" altLang="zh-TW" dirty="0"/>
              <a:t>7/16</a:t>
            </a:r>
            <a:r>
              <a:rPr lang="zh-TW" altLang="en-US" dirty="0"/>
              <a:t>、</a:t>
            </a:r>
            <a:r>
              <a:rPr lang="en-US" altLang="zh-TW" dirty="0"/>
              <a:t>3/15</a:t>
            </a:r>
            <a:r>
              <a:rPr lang="zh-TW" altLang="en-US" dirty="0"/>
              <a:t>、</a:t>
            </a:r>
            <a:r>
              <a:rPr lang="en-US" altLang="zh-TW" dirty="0"/>
              <a:t>5/16</a:t>
            </a:r>
            <a:r>
              <a:rPr lang="zh-TW" altLang="en-US" dirty="0"/>
              <a:t>、</a:t>
            </a:r>
            <a:r>
              <a:rPr lang="en-US" altLang="zh-TW" dirty="0"/>
              <a:t>1/16</a:t>
            </a:r>
            <a:r>
              <a:rPr lang="zh-TW" altLang="en-US" dirty="0"/>
              <a:t>比例擴散到鄰近的點。而鄰近的點在找最接近色前，先依先前擴散過來的顏色誤差值進行調整，最對調整後的顏色值找最接近色，之後再將顏色誤差值擴散出去。重複這個步驟，直到所有影像點處理完為止。</a:t>
            </a:r>
            <a:r>
              <a:rPr lang="en-US" altLang="zh-TW" dirty="0"/>
              <a:t>Floyd-Steinberg</a:t>
            </a:r>
            <a:r>
              <a:rPr lang="zh-TW" altLang="en-US" dirty="0"/>
              <a:t>的抖色方法迅速且效果良好，為相當常用的抖色方法。</a:t>
            </a:r>
          </a:p>
        </p:txBody>
      </p:sp>
      <p:sp>
        <p:nvSpPr>
          <p:cNvPr id="5" name="左右中括弧 4">
            <a:extLst>
              <a:ext uri="{FF2B5EF4-FFF2-40B4-BE49-F238E27FC236}">
                <a16:creationId xmlns:a16="http://schemas.microsoft.com/office/drawing/2014/main" id="{97AF15D3-81B4-4014-8D47-36D7FB375DC6}"/>
              </a:ext>
            </a:extLst>
          </p:cNvPr>
          <p:cNvSpPr/>
          <p:nvPr/>
        </p:nvSpPr>
        <p:spPr>
          <a:xfrm>
            <a:off x="3749334" y="4559947"/>
            <a:ext cx="4554245" cy="1167922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8A7520-5879-4D55-A084-74CD9E0E3F6F}"/>
              </a:ext>
            </a:extLst>
          </p:cNvPr>
          <p:cNvSpPr txBox="1"/>
          <p:nvPr/>
        </p:nvSpPr>
        <p:spPr>
          <a:xfrm>
            <a:off x="3872143" y="4694884"/>
            <a:ext cx="4447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		X	7/16 …</a:t>
            </a:r>
          </a:p>
          <a:p>
            <a:r>
              <a:rPr lang="en-US" altLang="zh-TW" sz="2800" dirty="0"/>
              <a:t>…	3/16	5/16	1/16 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4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建築物, 個人, 男人 的圖片&#10;&#10;描述是以高可信度產生">
            <a:extLst>
              <a:ext uri="{FF2B5EF4-FFF2-40B4-BE49-F238E27FC236}">
                <a16:creationId xmlns:a16="http://schemas.microsoft.com/office/drawing/2014/main" id="{79E4ED0E-20B6-4503-97F1-BCAA35FA0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b="13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7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17F78-5F09-4C05-A352-57A78B04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88E1C5-F4CC-4678-BB1E-91D68ED653FC}"/>
              </a:ext>
            </a:extLst>
          </p:cNvPr>
          <p:cNvSpPr/>
          <p:nvPr/>
        </p:nvSpPr>
        <p:spPr>
          <a:xfrm>
            <a:off x="905522" y="1690688"/>
            <a:ext cx="2352583" cy="976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讀取開啟</a:t>
            </a:r>
            <a:r>
              <a:rPr lang="en-US" altLang="zh-TW" dirty="0">
                <a:solidFill>
                  <a:schemeClr val="tx1"/>
                </a:solidFill>
              </a:rPr>
              <a:t>BMP</a:t>
            </a:r>
            <a:r>
              <a:rPr lang="zh-TW" altLang="en-US" dirty="0">
                <a:solidFill>
                  <a:schemeClr val="tx1"/>
                </a:solidFill>
              </a:rPr>
              <a:t>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A27A1D-123C-493D-9C93-239E1D52A2AC}"/>
              </a:ext>
            </a:extLst>
          </p:cNvPr>
          <p:cNvSpPr/>
          <p:nvPr/>
        </p:nvSpPr>
        <p:spPr>
          <a:xfrm>
            <a:off x="905522" y="4679040"/>
            <a:ext cx="2352583" cy="976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getBitMap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533A61F-319A-4758-A28B-64BCE53A81D7}"/>
              </a:ext>
            </a:extLst>
          </p:cNvPr>
          <p:cNvSpPr/>
          <p:nvPr/>
        </p:nvSpPr>
        <p:spPr>
          <a:xfrm>
            <a:off x="736859" y="2971799"/>
            <a:ext cx="2689908" cy="1402672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開檔成功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61A1271-D3D9-4D8B-BDB5-E55DFDFBD5BD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1929530" y="2819515"/>
            <a:ext cx="304568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665D25A5-36B9-4089-951E-B03AA92FC40F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1929529" y="4526754"/>
            <a:ext cx="304569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7030A2-294B-4D37-B8AE-4300AA653A07}"/>
              </a:ext>
            </a:extLst>
          </p:cNvPr>
          <p:cNvSpPr txBox="1"/>
          <p:nvPr/>
        </p:nvSpPr>
        <p:spPr>
          <a:xfrm>
            <a:off x="2290440" y="4307486"/>
            <a:ext cx="41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71D775-DA4C-4C09-9C5C-3ECF4360812E}"/>
              </a:ext>
            </a:extLst>
          </p:cNvPr>
          <p:cNvSpPr txBox="1"/>
          <p:nvPr/>
        </p:nvSpPr>
        <p:spPr>
          <a:xfrm>
            <a:off x="3497820" y="3244334"/>
            <a:ext cx="41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531FF5-2E4D-4ED3-B122-84F2E9B3B598}"/>
              </a:ext>
            </a:extLst>
          </p:cNvPr>
          <p:cNvSpPr/>
          <p:nvPr/>
        </p:nvSpPr>
        <p:spPr>
          <a:xfrm>
            <a:off x="3915065" y="3184864"/>
            <a:ext cx="2352583" cy="976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顯示開檔失敗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return 1;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027E4AF3-562B-49B3-84C5-D95404FF569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426767" y="3673135"/>
            <a:ext cx="488298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8338551-DDD8-4077-9BDD-E6CC4A15FB1B}"/>
              </a:ext>
            </a:extLst>
          </p:cNvPr>
          <p:cNvSpPr/>
          <p:nvPr/>
        </p:nvSpPr>
        <p:spPr>
          <a:xfrm>
            <a:off x="3743417" y="5596113"/>
            <a:ext cx="2352583" cy="976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影像特效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、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顯示影像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75D145C3-3161-4047-8782-D87DB71CF46D}"/>
              </a:ext>
            </a:extLst>
          </p:cNvPr>
          <p:cNvCxnSpPr>
            <a:stCxn id="5" idx="2"/>
            <a:endCxn id="29" idx="1"/>
          </p:cNvCxnSpPr>
          <p:nvPr/>
        </p:nvCxnSpPr>
        <p:spPr>
          <a:xfrm rot="16200000" flipH="1">
            <a:off x="2698214" y="5039182"/>
            <a:ext cx="428802" cy="16616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圖: 決策 34">
            <a:extLst>
              <a:ext uri="{FF2B5EF4-FFF2-40B4-BE49-F238E27FC236}">
                <a16:creationId xmlns:a16="http://schemas.microsoft.com/office/drawing/2014/main" id="{AECAA687-D541-41ED-B43E-783021672F94}"/>
              </a:ext>
            </a:extLst>
          </p:cNvPr>
          <p:cNvSpPr/>
          <p:nvPr/>
        </p:nvSpPr>
        <p:spPr>
          <a:xfrm>
            <a:off x="7054814" y="1264559"/>
            <a:ext cx="2689908" cy="1402672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輸出檔案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D10DBC2-6583-4F1F-86D8-86293E7B6214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 flipV="1">
            <a:off x="6096000" y="1264559"/>
            <a:ext cx="2303768" cy="4819826"/>
          </a:xfrm>
          <a:prstGeom prst="bentConnector4">
            <a:avLst>
              <a:gd name="adj1" fmla="val 20810"/>
              <a:gd name="adj2" fmla="val 1047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7150F09-99AF-4E65-9EDA-AD6871C2677D}"/>
              </a:ext>
            </a:extLst>
          </p:cNvPr>
          <p:cNvSpPr txBox="1"/>
          <p:nvPr/>
        </p:nvSpPr>
        <p:spPr>
          <a:xfrm>
            <a:off x="9827585" y="1520702"/>
            <a:ext cx="41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351576-563D-474F-AC0E-FA6AD7FE03F3}"/>
              </a:ext>
            </a:extLst>
          </p:cNvPr>
          <p:cNvSpPr/>
          <p:nvPr/>
        </p:nvSpPr>
        <p:spPr>
          <a:xfrm>
            <a:off x="7374397" y="3078393"/>
            <a:ext cx="2050743" cy="976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依據選擇輸出檔案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770461BF-4641-4FE0-87D4-1A65571E2769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rot="16200000" flipH="1">
            <a:off x="8194187" y="2872811"/>
            <a:ext cx="411162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0EE15B1-DCEA-4BD2-99D4-3D4AC94A6D0A}"/>
              </a:ext>
            </a:extLst>
          </p:cNvPr>
          <p:cNvSpPr txBox="1"/>
          <p:nvPr/>
        </p:nvSpPr>
        <p:spPr>
          <a:xfrm>
            <a:off x="8595078" y="2590122"/>
            <a:ext cx="41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AB5EBA0-5770-4670-8CF0-859BBAA5659A}"/>
              </a:ext>
            </a:extLst>
          </p:cNvPr>
          <p:cNvSpPr/>
          <p:nvPr/>
        </p:nvSpPr>
        <p:spPr>
          <a:xfrm>
            <a:off x="7374245" y="4484096"/>
            <a:ext cx="2050743" cy="976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釋放</a:t>
            </a:r>
            <a:r>
              <a:rPr lang="en-US" altLang="zh-TW" dirty="0" err="1">
                <a:solidFill>
                  <a:schemeClr val="tx1"/>
                </a:solidFill>
              </a:rPr>
              <a:t>calloc</a:t>
            </a:r>
            <a:r>
              <a:rPr lang="zh-TW" altLang="en-US" dirty="0">
                <a:solidFill>
                  <a:schemeClr val="tx1"/>
                </a:solidFill>
              </a:rPr>
              <a:t>規劃的記憶空間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5992CFCC-3F41-48A5-AD38-F4216B4E665B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 rot="5400000">
            <a:off x="8185113" y="4269440"/>
            <a:ext cx="429160" cy="1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57B73F51-0186-4D9A-A0C4-D1F3F02CA0B7}"/>
              </a:ext>
            </a:extLst>
          </p:cNvPr>
          <p:cNvCxnSpPr>
            <a:stCxn id="35" idx="3"/>
            <a:endCxn id="56" idx="3"/>
          </p:cNvCxnSpPr>
          <p:nvPr/>
        </p:nvCxnSpPr>
        <p:spPr>
          <a:xfrm flipH="1">
            <a:off x="9424988" y="1965895"/>
            <a:ext cx="319734" cy="3006473"/>
          </a:xfrm>
          <a:prstGeom prst="bentConnector3">
            <a:avLst>
              <a:gd name="adj1" fmla="val -71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46FE178-72FC-4F3E-9809-375026F7B0FB}"/>
              </a:ext>
            </a:extLst>
          </p:cNvPr>
          <p:cNvSpPr/>
          <p:nvPr/>
        </p:nvSpPr>
        <p:spPr>
          <a:xfrm>
            <a:off x="7374244" y="5715052"/>
            <a:ext cx="2050743" cy="976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E8C2988F-FFBB-4792-B2FF-7554894F693A}"/>
              </a:ext>
            </a:extLst>
          </p:cNvPr>
          <p:cNvCxnSpPr>
            <a:cxnSpLocks/>
            <a:stCxn id="56" idx="2"/>
            <a:endCxn id="73" idx="0"/>
          </p:cNvCxnSpPr>
          <p:nvPr/>
        </p:nvCxnSpPr>
        <p:spPr>
          <a:xfrm rot="5400000">
            <a:off x="8272411" y="5587845"/>
            <a:ext cx="254413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0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787B8-925B-402D-A36A-0C76F513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49F28C1-4E6E-4DF5-AAC3-1BD667392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803088"/>
              </p:ext>
            </p:extLst>
          </p:nvPr>
        </p:nvGraphicFramePr>
        <p:xfrm>
          <a:off x="838200" y="1825623"/>
          <a:ext cx="10515600" cy="28351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3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29231259"/>
                    </a:ext>
                  </a:extLst>
                </a:gridCol>
              </a:tblGrid>
              <a:tr h="704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106360231</a:t>
                      </a:r>
                      <a:r>
                        <a:rPr lang="zh-TW" altLang="en-US" sz="2800" dirty="0"/>
                        <a:t> 黃思齊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106360208</a:t>
                      </a:r>
                      <a:r>
                        <a:rPr lang="zh-TW" altLang="en-US" sz="2800" dirty="0"/>
                        <a:t> 陳 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09298"/>
                  </a:ext>
                </a:extLst>
              </a:tr>
              <a:tr h="2130758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簡報製作</a:t>
                      </a:r>
                      <a:endParaRPr lang="en-US" altLang="zh-TW" sz="2800" dirty="0"/>
                    </a:p>
                    <a:p>
                      <a:r>
                        <a:rPr lang="zh-TW" altLang="en-US" sz="2800" dirty="0"/>
                        <a:t>規劃程式架構</a:t>
                      </a:r>
                      <a:endParaRPr lang="en-US" altLang="zh-TW" sz="2800" dirty="0"/>
                    </a:p>
                    <a:p>
                      <a:r>
                        <a:rPr lang="zh-TW" altLang="en-US" sz="2800" dirty="0"/>
                        <a:t>影像輸入及輸出</a:t>
                      </a:r>
                      <a:endParaRPr lang="en-US" altLang="zh-TW" sz="2800" dirty="0"/>
                    </a:p>
                    <a:p>
                      <a:r>
                        <a:rPr lang="zh-TW" altLang="en-US" sz="2800" dirty="0"/>
                        <a:t>影像特效運算</a:t>
                      </a:r>
                      <a:endParaRPr lang="en-US" altLang="zh-TW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影像特效運算</a:t>
                      </a:r>
                      <a:endParaRPr lang="en-US" altLang="zh-TW" sz="2800" dirty="0"/>
                    </a:p>
                    <a:p>
                      <a:r>
                        <a:rPr lang="en-US" altLang="zh-TW" sz="2800" dirty="0"/>
                        <a:t>GitHub</a:t>
                      </a:r>
                      <a:r>
                        <a:rPr lang="zh-TW" altLang="en-US" sz="2800" dirty="0"/>
                        <a:t>檔案管理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767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E69C3-F596-4FFF-B117-8AB86E49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485" y="2766219"/>
            <a:ext cx="1177031" cy="1325563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END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7382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47B1C6-00E5-48FF-AB3F-4DB4DEE6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10" y="492573"/>
            <a:ext cx="5684769" cy="58807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CB7F03-33A0-4B31-B238-0EA3358F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7637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86CFBBC1-ABC2-4520-8C00-A8486EBE3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3" b="98925" l="538" r="99462">
                        <a14:foregroundMark x1="67204" y1="11828" x2="67204" y2="11828"/>
                        <a14:foregroundMark x1="73118" y1="16667" x2="69419" y2="12295"/>
                        <a14:foregroundMark x1="67054" y1="9276" x2="65591" y2="5376"/>
                        <a14:foregroundMark x1="71829" y1="12992" x2="73118" y2="14516"/>
                        <a14:foregroundMark x1="67204" y1="7527" x2="67833" y2="8271"/>
                        <a14:foregroundMark x1="79829" y1="18095" x2="79961" y2="18165"/>
                        <a14:foregroundMark x1="75626" y1="15854" x2="78975" y2="17639"/>
                        <a14:foregroundMark x1="73118" y1="14516" x2="74060" y2="15019"/>
                        <a14:foregroundMark x1="86022" y1="44545" x2="86022" y2="47849"/>
                        <a14:foregroundMark x1="86022" y1="36521" x2="86022" y2="39639"/>
                        <a14:foregroundMark x1="84624" y1="50000" x2="79032" y2="58602"/>
                        <a14:foregroundMark x1="86022" y1="47849" x2="85322" y2="48925"/>
                        <a14:foregroundMark x1="79032" y1="58602" x2="66129" y2="65591"/>
                        <a14:foregroundMark x1="66129" y1="65591" x2="45699" y2="66667"/>
                        <a14:foregroundMark x1="45699" y1="66667" x2="34409" y2="61290"/>
                        <a14:foregroundMark x1="34409" y1="61290" x2="34946" y2="48925"/>
                        <a14:foregroundMark x1="34946" y1="48925" x2="50538" y2="32796"/>
                        <a14:foregroundMark x1="50538" y1="32796" x2="68280" y2="27957"/>
                        <a14:foregroundMark x1="68280" y1="27957" x2="79740" y2="29556"/>
                        <a14:foregroundMark x1="78903" y1="85525" x2="20430" y2="72581"/>
                        <a14:foregroundMark x1="20430" y1="72581" x2="56989" y2="34409"/>
                        <a14:foregroundMark x1="56989" y1="34409" x2="76882" y2="55376"/>
                        <a14:foregroundMark x1="76882" y1="55376" x2="31183" y2="80645"/>
                        <a14:foregroundMark x1="31183" y1="80645" x2="14071" y2="71063"/>
                        <a14:foregroundMark x1="22955" y1="34946" x2="26882" y2="28495"/>
                        <a14:foregroundMark x1="22628" y1="35484" x2="22955" y2="34946"/>
                        <a14:foregroundMark x1="16980" y1="44762" x2="21646" y2="37097"/>
                        <a14:foregroundMark x1="13581" y1="50346" x2="16710" y2="45205"/>
                        <a14:foregroundMark x1="26882" y1="28495" x2="56452" y2="42473"/>
                        <a14:foregroundMark x1="56452" y1="42473" x2="43011" y2="84409"/>
                        <a14:foregroundMark x1="43011" y1="84409" x2="30108" y2="70968"/>
                        <a14:foregroundMark x1="30108" y1="70968" x2="39785" y2="42473"/>
                        <a14:foregroundMark x1="39785" y1="42473" x2="45699" y2="39247"/>
                        <a14:foregroundMark x1="44624" y1="19355" x2="29032" y2="34946"/>
                        <a14:foregroundMark x1="29032" y1="34946" x2="19892" y2="56989"/>
                        <a14:foregroundMark x1="19892" y1="56989" x2="30108" y2="53763"/>
                        <a14:foregroundMark x1="30108" y1="53763" x2="47849" y2="29032"/>
                        <a14:foregroundMark x1="47849" y1="29032" x2="54839" y2="7527"/>
                        <a14:foregroundMark x1="54839" y1="7527" x2="48387" y2="0"/>
                        <a14:foregroundMark x1="48387" y1="0" x2="18499" y2="9057"/>
                        <a14:foregroundMark x1="16779" y1="13969" x2="23656" y2="5914"/>
                        <a14:foregroundMark x1="23656" y1="5914" x2="18039" y2="14792"/>
                        <a14:foregroundMark x1="14087" y1="34946" x2="32796" y2="7527"/>
                        <a14:foregroundMark x1="13720" y1="35484" x2="14087" y2="34946"/>
                        <a14:foregroundMark x1="32796" y1="7527" x2="32258" y2="92473"/>
                        <a14:foregroundMark x1="32258" y1="92473" x2="69355" y2="40323"/>
                        <a14:foregroundMark x1="69355" y1="40323" x2="78017" y2="33907"/>
                        <a14:foregroundMark x1="84901" y1="63252" x2="73118" y2="76344"/>
                        <a14:foregroundMark x1="73118" y1="76344" x2="47849" y2="76882"/>
                        <a14:foregroundMark x1="47849" y1="76882" x2="32796" y2="62903"/>
                        <a14:foregroundMark x1="32796" y1="62903" x2="36022" y2="29032"/>
                        <a14:foregroundMark x1="36022" y1="29032" x2="52688" y2="538"/>
                        <a14:foregroundMark x1="52688" y1="538" x2="68320" y2="7643"/>
                        <a14:foregroundMark x1="79499" y1="22206" x2="83349" y2="27980"/>
                        <a14:foregroundMark x1="79149" y1="21681" x2="79356" y2="21992"/>
                        <a14:foregroundMark x1="75359" y1="15996" x2="78124" y2="20144"/>
                        <a14:foregroundMark x1="73722" y1="13541" x2="74333" y2="14457"/>
                        <a14:foregroundMark x1="46237" y1="26344" x2="28495" y2="68817"/>
                        <a14:foregroundMark x1="28495" y1="68817" x2="25269" y2="53763"/>
                        <a14:foregroundMark x1="25269" y1="53763" x2="31183" y2="42473"/>
                        <a14:foregroundMark x1="31183" y1="42473" x2="31720" y2="56452"/>
                        <a14:foregroundMark x1="31720" y1="56452" x2="24731" y2="61828"/>
                        <a14:foregroundMark x1="24731" y1="61828" x2="29032" y2="54301"/>
                        <a14:foregroundMark x1="29032" y1="54301" x2="24731" y2="76344"/>
                        <a14:foregroundMark x1="24731" y1="76344" x2="23656" y2="64516"/>
                        <a14:foregroundMark x1="23656" y1="64516" x2="24194" y2="77419"/>
                        <a14:foregroundMark x1="24194" y1="77419" x2="18817" y2="87634"/>
                        <a14:foregroundMark x1="18817" y1="87634" x2="20968" y2="79032"/>
                        <a14:foregroundMark x1="20968" y1="79032" x2="27419" y2="73118"/>
                        <a14:foregroundMark x1="27419" y1="73118" x2="29032" y2="82796"/>
                        <a14:foregroundMark x1="29032" y1="82796" x2="22581" y2="93011"/>
                        <a14:foregroundMark x1="22581" y1="93011" x2="20968" y2="81720"/>
                        <a14:foregroundMark x1="20968" y1="81720" x2="22581" y2="72043"/>
                        <a14:foregroundMark x1="22581" y1="72043" x2="41935" y2="74194"/>
                        <a14:foregroundMark x1="41935" y1="74194" x2="49462" y2="83871"/>
                        <a14:foregroundMark x1="49462" y1="83871" x2="51075" y2="97312"/>
                        <a14:foregroundMark x1="51075" y1="97312" x2="84861" y2="64520"/>
                        <a14:foregroundMark x1="86828" y1="48925" x2="86563" y2="44691"/>
                        <a14:foregroundMark x1="85074" y1="40664" x2="83872" y2="37459"/>
                        <a14:foregroundMark x1="80189" y1="38563" x2="72581" y2="72581"/>
                        <a14:foregroundMark x1="72581" y1="72581" x2="76882" y2="59140"/>
                        <a14:foregroundMark x1="76882" y1="59140" x2="83333" y2="51075"/>
                        <a14:foregroundMark x1="83333" y1="51075" x2="80108" y2="62366"/>
                        <a14:foregroundMark x1="80108" y1="62366" x2="74731" y2="51075"/>
                        <a14:foregroundMark x1="78897" y1="29924" x2="80772" y2="20407"/>
                        <a14:foregroundMark x1="74731" y1="51075" x2="78084" y2="34052"/>
                        <a14:foregroundMark x1="16129" y1="36022" x2="12366" y2="37634"/>
                        <a14:foregroundMark x1="13978" y1="36559" x2="12366" y2="36559"/>
                        <a14:foregroundMark x1="14516" y1="34409" x2="13978" y2="36022"/>
                        <a14:foregroundMark x1="81302" y1="18608" x2="81720" y2="18817"/>
                        <a14:foregroundMark x1="81246" y1="18652" x2="82796" y2="19892"/>
                        <a14:foregroundMark x1="80108" y1="17742" x2="80641" y2="18168"/>
                        <a14:foregroundMark x1="81183" y1="18280" x2="81183" y2="18280"/>
                        <a14:foregroundMark x1="81183" y1="18280" x2="81183" y2="18280"/>
                        <a14:foregroundMark x1="81183" y1="18280" x2="81183" y2="18280"/>
                        <a14:foregroundMark x1="81183" y1="18280" x2="81183" y2="18280"/>
                        <a14:foregroundMark x1="79032" y1="17742" x2="81720" y2="18280"/>
                        <a14:backgroundMark x1="5914" y1="17204" x2="5914" y2="17204"/>
                        <a14:backgroundMark x1="6989" y1="11828" x2="4839" y2="21505"/>
                        <a14:backgroundMark x1="4839" y1="21505" x2="8065" y2="12366"/>
                        <a14:backgroundMark x1="8065" y1="12366" x2="8602" y2="10753"/>
                        <a14:backgroundMark x1="6989" y1="5914" x2="3763" y2="14516"/>
                        <a14:backgroundMark x1="3763" y1="14516" x2="7527" y2="0"/>
                        <a14:backgroundMark x1="3226" y1="2688" x2="4839" y2="5376"/>
                        <a14:backgroundMark x1="7527" y1="4301" x2="6989" y2="9140"/>
                        <a14:backgroundMark x1="2151" y1="17204" x2="2151" y2="76344"/>
                        <a14:backgroundMark x1="3226" y1="87634" x2="5376" y2="77957"/>
                        <a14:backgroundMark x1="5376" y1="77957" x2="3226" y2="92473"/>
                        <a14:backgroundMark x1="6989" y1="76882" x2="5376" y2="77957"/>
                        <a14:backgroundMark x1="7527" y1="78495" x2="5914" y2="77419"/>
                        <a14:backgroundMark x1="5914" y1="77419" x2="3763" y2="73656"/>
                        <a14:backgroundMark x1="3763" y1="74731" x2="2688" y2="76344"/>
                        <a14:backgroundMark x1="5376" y1="76882" x2="9677" y2="77419"/>
                        <a14:backgroundMark x1="8602" y1="77957" x2="2688" y2="75806"/>
                        <a14:backgroundMark x1="93548" y1="29032" x2="94624" y2="32258"/>
                        <a14:backgroundMark x1="72581" y1="2151" x2="93011" y2="8065"/>
                        <a14:backgroundMark x1="93011" y1="8065" x2="77957" y2="6989"/>
                        <a14:backgroundMark x1="77957" y1="6989" x2="86022" y2="2688"/>
                        <a14:backgroundMark x1="86022" y1="2688" x2="98925" y2="4301"/>
                        <a14:backgroundMark x1="98925" y1="4301" x2="91935" y2="13441"/>
                        <a14:backgroundMark x1="82935" y1="12382" x2="82796" y2="12366"/>
                        <a14:backgroundMark x1="91935" y1="13441" x2="90221" y2="13239"/>
                        <a14:backgroundMark x1="82796" y1="12366" x2="84409" y2="2151"/>
                        <a14:backgroundMark x1="84409" y1="2151" x2="95161" y2="1075"/>
                        <a14:backgroundMark x1="95161" y1="1075" x2="97849" y2="10215"/>
                        <a14:backgroundMark x1="97849" y1="10215" x2="89247" y2="15054"/>
                        <a14:backgroundMark x1="84645" y1="10033" x2="83333" y2="8602"/>
                        <a14:backgroundMark x1="89247" y1="15054" x2="88773" y2="14537"/>
                        <a14:backgroundMark x1="83333" y1="8602" x2="94086" y2="2688"/>
                        <a14:backgroundMark x1="94086" y1="2688" x2="99462" y2="10753"/>
                        <a14:backgroundMark x1="99462" y1="10753" x2="97849" y2="20968"/>
                        <a14:backgroundMark x1="97849" y1="20968" x2="94624" y2="9677"/>
                        <a14:backgroundMark x1="94624" y1="9677" x2="97312" y2="20968"/>
                        <a14:backgroundMark x1="97312" y1="20968" x2="94624" y2="29570"/>
                        <a14:backgroundMark x1="94624" y1="29570" x2="95161" y2="6452"/>
                        <a14:backgroundMark x1="95161" y1="6452" x2="96237" y2="18817"/>
                        <a14:backgroundMark x1="96237" y1="18817" x2="93011" y2="26882"/>
                        <a14:backgroundMark x1="91782" y1="18280" x2="90966" y2="12571"/>
                        <a14:backgroundMark x1="93011" y1="26882" x2="91782" y2="18280"/>
                        <a14:backgroundMark x1="90860" y1="11828" x2="92473" y2="3226"/>
                        <a14:backgroundMark x1="92473" y1="3226" x2="98387" y2="17742"/>
                        <a14:backgroundMark x1="98387" y1="17742" x2="96237" y2="27957"/>
                        <a14:backgroundMark x1="92089" y1="18280" x2="91398" y2="16667"/>
                        <a14:backgroundMark x1="96237" y1="27957" x2="92089" y2="18280"/>
                        <a14:backgroundMark x1="91160" y1="12146" x2="90860" y2="6452"/>
                        <a14:backgroundMark x1="91398" y1="16667" x2="91173" y2="12386"/>
                        <a14:backgroundMark x1="90860" y1="6452" x2="93548" y2="23118"/>
                        <a14:backgroundMark x1="93548" y1="23118" x2="90860" y2="21505"/>
                        <a14:backgroundMark x1="87097" y1="26344" x2="90860" y2="34409"/>
                        <a14:backgroundMark x1="90860" y1="34409" x2="98925" y2="38710"/>
                        <a14:backgroundMark x1="98925" y1="38710" x2="99462" y2="48387"/>
                        <a14:backgroundMark x1="99462" y1="48387" x2="98925" y2="37634"/>
                        <a14:backgroundMark x1="98925" y1="37634" x2="96237" y2="47312"/>
                        <a14:backgroundMark x1="96237" y1="47312" x2="98387" y2="36559"/>
                        <a14:backgroundMark x1="98387" y1="36559" x2="97312" y2="32796"/>
                        <a14:backgroundMark x1="96774" y1="49462" x2="95699" y2="83333"/>
                        <a14:backgroundMark x1="95699" y1="83333" x2="98387" y2="62903"/>
                        <a14:backgroundMark x1="98387" y1="62903" x2="96237" y2="54301"/>
                        <a14:backgroundMark x1="96237" y1="54301" x2="97849" y2="83333"/>
                        <a14:backgroundMark x1="95699" y1="50538" x2="94624" y2="50538"/>
                        <a14:backgroundMark x1="94624" y1="47312" x2="96237" y2="47849"/>
                        <a14:backgroundMark x1="95161" y1="49462" x2="95161" y2="50000"/>
                        <a14:backgroundMark x1="95699" y1="48925" x2="95699" y2="50538"/>
                        <a14:backgroundMark x1="94624" y1="80645" x2="94086" y2="91935"/>
                        <a14:backgroundMark x1="94086" y1="91935" x2="94086" y2="82258"/>
                        <a14:backgroundMark x1="94086" y1="82258" x2="90323" y2="90860"/>
                        <a14:backgroundMark x1="90323" y1="90860" x2="91935" y2="81183"/>
                        <a14:backgroundMark x1="91935" y1="81183" x2="93548" y2="95699"/>
                        <a14:backgroundMark x1="93548" y1="95699" x2="94086" y2="87097"/>
                        <a14:backgroundMark x1="94086" y1="87097" x2="98387" y2="96774"/>
                        <a14:backgroundMark x1="98387" y1="96774" x2="94624" y2="86559"/>
                        <a14:backgroundMark x1="94624" y1="86559" x2="94624" y2="99462"/>
                        <a14:backgroundMark x1="94624" y1="99462" x2="87097" y2="92473"/>
                        <a14:backgroundMark x1="87097" y1="92473" x2="90860" y2="84409"/>
                        <a14:backgroundMark x1="90860" y1="84409" x2="88710" y2="94086"/>
                        <a14:backgroundMark x1="88710" y1="94086" x2="91398" y2="82258"/>
                        <a14:backgroundMark x1="83871" y1="19355" x2="82796" y2="18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-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0E191D-D11C-467C-8397-EF4D64B4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開啟圖檔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(BMP)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9E1DE-3F17-4908-AAC8-00253D8E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BMP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檔案由四個部分組成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1.Bitmap File Header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2.Bitmap Info Header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3.Color Table(Palette)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4.Bitmap Array</a:t>
            </a:r>
          </a:p>
        </p:txBody>
      </p:sp>
    </p:spTree>
    <p:extLst>
      <p:ext uri="{BB962C8B-B14F-4D97-AF65-F5344CB8AC3E}">
        <p14:creationId xmlns:p14="http://schemas.microsoft.com/office/powerpoint/2010/main" val="141654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78E2-9075-46AC-A9BE-34934A91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讀取檔案資訊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78C2782-F4CB-42BD-8280-F2261A492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917415"/>
              </p:ext>
            </p:extLst>
          </p:nvPr>
        </p:nvGraphicFramePr>
        <p:xfrm>
          <a:off x="2009959" y="2675414"/>
          <a:ext cx="817208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079">
                  <a:extLst>
                    <a:ext uri="{9D8B030D-6E8A-4147-A177-3AD203B41FA5}">
                      <a16:colId xmlns:a16="http://schemas.microsoft.com/office/drawing/2014/main" val="3871940767"/>
                    </a:ext>
                  </a:extLst>
                </a:gridCol>
                <a:gridCol w="1686757">
                  <a:extLst>
                    <a:ext uri="{9D8B030D-6E8A-4147-A177-3AD203B41FA5}">
                      <a16:colId xmlns:a16="http://schemas.microsoft.com/office/drawing/2014/main" val="3129023983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3862005867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3745292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大小</a:t>
                      </a:r>
                      <a:r>
                        <a:rPr lang="en-US" altLang="zh-TW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(Bytes)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File Header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0x000A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Bitmap Data Offset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8564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Info Header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0x0012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Width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92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0x0016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Height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0x001C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Bits Per Pixel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1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6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F6A71-BA45-47D2-B367-AF0CE59A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顯示檔案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C7D62-E458-44A7-AC18-811D6E97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windows.h</a:t>
            </a:r>
            <a:r>
              <a:rPr lang="en-US" altLang="zh-TW" dirty="0"/>
              <a:t>&gt;</a:t>
            </a:r>
          </a:p>
          <a:p>
            <a:r>
              <a:rPr lang="en-US" altLang="zh-TW" dirty="0" err="1"/>
              <a:t>SetPixel</a:t>
            </a:r>
            <a:r>
              <a:rPr lang="en-US" altLang="zh-TW" dirty="0"/>
              <a:t>(HDC </a:t>
            </a:r>
            <a:r>
              <a:rPr lang="en-US" altLang="zh-TW" dirty="0" err="1"/>
              <a:t>hdc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x, </a:t>
            </a:r>
            <a:r>
              <a:rPr lang="en-US" altLang="zh-TW" dirty="0" err="1"/>
              <a:t>int</a:t>
            </a:r>
            <a:r>
              <a:rPr lang="en-US" altLang="zh-TW" dirty="0"/>
              <a:t> y, COLORREF </a:t>
            </a:r>
            <a:r>
              <a:rPr lang="en-US" altLang="zh-TW" dirty="0" err="1"/>
              <a:t>crCOLOR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2A874D-0545-4E34-A29C-C54217A7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01" b="28508"/>
          <a:stretch/>
        </p:blipFill>
        <p:spPr>
          <a:xfrm>
            <a:off x="1722592" y="2746752"/>
            <a:ext cx="8746816" cy="39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6EEB26C-9C52-4534-8774-3D425A4C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+mj-lt"/>
                <a:ea typeface="+mj-ea"/>
              </a:rPr>
              <a:t>灰階 → </a:t>
            </a:r>
            <a:r>
              <a:rPr lang="en-US" altLang="zh-TW" dirty="0">
                <a:solidFill>
                  <a:schemeClr val="bg1"/>
                </a:solidFill>
                <a:latin typeface="+mj-lt"/>
                <a:ea typeface="+mj-ea"/>
              </a:rPr>
              <a:t>(R+G+B) /3</a:t>
            </a:r>
          </a:p>
        </p:txBody>
      </p:sp>
      <p:pic>
        <p:nvPicPr>
          <p:cNvPr id="24" name="圖片 23" descr="一張含有 個人, 建築物, 男人, 相片 的圖片&#10;&#10;產生非常高可信度的描述">
            <a:extLst>
              <a:ext uri="{FF2B5EF4-FFF2-40B4-BE49-F238E27FC236}">
                <a16:creationId xmlns:a16="http://schemas.microsoft.com/office/drawing/2014/main" id="{BFD784FE-E4E7-4717-8D74-30EDFA3B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3" y="307730"/>
            <a:ext cx="3997637" cy="3997637"/>
          </a:xfrm>
          <a:prstGeom prst="rect">
            <a:avLst/>
          </a:prstGeom>
        </p:spPr>
      </p:pic>
      <p:pic>
        <p:nvPicPr>
          <p:cNvPr id="28" name="內容版面配置區 11" descr="一張含有 個人, 領帶, 服飾, 建築物 的圖片&#10;&#10;產生非常高可信度的描述">
            <a:extLst>
              <a:ext uri="{FF2B5EF4-FFF2-40B4-BE49-F238E27FC236}">
                <a16:creationId xmlns:a16="http://schemas.microsoft.com/office/drawing/2014/main" id="{67925936-CE32-4BA2-AAB6-40403DE50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297889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003926C-5AE5-45A5-B3EF-AB005A0E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+mj-lt"/>
                <a:ea typeface="+mj-ea"/>
              </a:rPr>
              <a:t>顛倒色彩 → </a:t>
            </a:r>
            <a:r>
              <a:rPr lang="en-US" altLang="zh-TW" dirty="0">
                <a:solidFill>
                  <a:schemeClr val="bg1"/>
                </a:solidFill>
                <a:latin typeface="+mj-lt"/>
                <a:ea typeface="+mj-ea"/>
              </a:rPr>
              <a:t>255 - color</a:t>
            </a:r>
          </a:p>
        </p:txBody>
      </p:sp>
      <p:pic>
        <p:nvPicPr>
          <p:cNvPr id="22" name="內容版面配置區 7" descr="一張含有 領帶, 個人, 建築物, 男人 的圖片&#10;&#10;產生非常高可信度的描述">
            <a:extLst>
              <a:ext uri="{FF2B5EF4-FFF2-40B4-BE49-F238E27FC236}">
                <a16:creationId xmlns:a16="http://schemas.microsoft.com/office/drawing/2014/main" id="{5E3059F5-B822-4EBE-A344-D954572D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2" y="301328"/>
            <a:ext cx="3997637" cy="3997637"/>
          </a:xfrm>
          <a:prstGeom prst="rect">
            <a:avLst/>
          </a:prstGeom>
        </p:spPr>
      </p:pic>
      <p:pic>
        <p:nvPicPr>
          <p:cNvPr id="19" name="圖片 18" descr="一張含有 個人, 領帶, 服飾, 建築物 的圖片&#10;&#10;產生非常高可信度的描述">
            <a:extLst>
              <a:ext uri="{FF2B5EF4-FFF2-40B4-BE49-F238E27FC236}">
                <a16:creationId xmlns:a16="http://schemas.microsoft.com/office/drawing/2014/main" id="{F7F9F8F7-30A0-43E5-B3F6-8EDA0FAE4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79" y="314134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884</Words>
  <Application>Microsoft Office PowerPoint</Application>
  <PresentationFormat>寬螢幕</PresentationFormat>
  <Paragraphs>302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DFPOP1-W9</vt:lpstr>
      <vt:lpstr>微軟正黑體</vt:lpstr>
      <vt:lpstr>新細明體</vt:lpstr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 Final Project 影像輸入和輸出</vt:lpstr>
      <vt:lpstr>動機</vt:lpstr>
      <vt:lpstr>PowerPoint 簡報</vt:lpstr>
      <vt:lpstr>概念</vt:lpstr>
      <vt:lpstr>開啟圖檔(BMP)</vt:lpstr>
      <vt:lpstr>讀取檔案資訊</vt:lpstr>
      <vt:lpstr>顯示檔案</vt:lpstr>
      <vt:lpstr>灰階 → (R+G+B) /3</vt:lpstr>
      <vt:lpstr>顛倒色彩 → 255 - color</vt:lpstr>
      <vt:lpstr>失焦 → 和周圍取平均值</vt:lpstr>
      <vt:lpstr>抖色處理(Floyd–Steinberg dithering)</vt:lpstr>
      <vt:lpstr>程式</vt:lpstr>
      <vt:lpstr>標頭檔</vt:lpstr>
      <vt:lpstr>BMPLibrary.h</vt:lpstr>
      <vt:lpstr>BMPLibrary.h</vt:lpstr>
      <vt:lpstr>BMPLibrary.c → void BMPHeaderRead</vt:lpstr>
      <vt:lpstr>BMPLibrary.c → void BMPPrintHeader</vt:lpstr>
      <vt:lpstr>BMPLibrary.c → color *getBitmap</vt:lpstr>
      <vt:lpstr>BMPLibrary.c → color *getBitmap</vt:lpstr>
      <vt:lpstr>BMPLibrary.c → void printPixelData</vt:lpstr>
      <vt:lpstr>BMPLibrary.c → void BMPOutput</vt:lpstr>
      <vt:lpstr>PowerPoint 簡報</vt:lpstr>
      <vt:lpstr>HSLconvert.h</vt:lpstr>
      <vt:lpstr>HSLconvert.h </vt:lpstr>
      <vt:lpstr>HSLconvert.h</vt:lpstr>
      <vt:lpstr>printImage.h</vt:lpstr>
      <vt:lpstr>printImage.h → printImagesInConsole</vt:lpstr>
      <vt:lpstr>Dithering</vt:lpstr>
      <vt:lpstr>Floyd-Steinberg dithering</vt:lpstr>
      <vt:lpstr>main.c</vt:lpstr>
      <vt:lpstr>工作分配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黃思齊</dc:creator>
  <cp:lastModifiedBy>黃思齊</cp:lastModifiedBy>
  <cp:revision>117</cp:revision>
  <dcterms:created xsi:type="dcterms:W3CDTF">2017-12-30T18:08:10Z</dcterms:created>
  <dcterms:modified xsi:type="dcterms:W3CDTF">2018-01-01T13:39:33Z</dcterms:modified>
</cp:coreProperties>
</file>