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40"/>
  </p:notesMasterIdLst>
  <p:handoutMasterIdLst>
    <p:handoutMasterId r:id="rId41"/>
  </p:handoutMasterIdLst>
  <p:sldIdLst>
    <p:sldId id="257" r:id="rId5"/>
    <p:sldId id="389" r:id="rId6"/>
    <p:sldId id="317" r:id="rId7"/>
    <p:sldId id="423" r:id="rId8"/>
    <p:sldId id="422" r:id="rId9"/>
    <p:sldId id="394" r:id="rId10"/>
    <p:sldId id="401" r:id="rId11"/>
    <p:sldId id="393" r:id="rId12"/>
    <p:sldId id="400" r:id="rId13"/>
    <p:sldId id="399" r:id="rId14"/>
    <p:sldId id="395" r:id="rId15"/>
    <p:sldId id="396" r:id="rId16"/>
    <p:sldId id="398" r:id="rId17"/>
    <p:sldId id="402" r:id="rId18"/>
    <p:sldId id="397" r:id="rId19"/>
    <p:sldId id="403" r:id="rId20"/>
    <p:sldId id="405" r:id="rId21"/>
    <p:sldId id="404" r:id="rId22"/>
    <p:sldId id="406" r:id="rId23"/>
    <p:sldId id="407" r:id="rId24"/>
    <p:sldId id="408" r:id="rId25"/>
    <p:sldId id="410" r:id="rId26"/>
    <p:sldId id="413" r:id="rId27"/>
    <p:sldId id="416" r:id="rId28"/>
    <p:sldId id="417" r:id="rId29"/>
    <p:sldId id="424" r:id="rId30"/>
    <p:sldId id="425" r:id="rId31"/>
    <p:sldId id="418" r:id="rId32"/>
    <p:sldId id="419" r:id="rId33"/>
    <p:sldId id="420" r:id="rId34"/>
    <p:sldId id="412" r:id="rId35"/>
    <p:sldId id="421" r:id="rId36"/>
    <p:sldId id="415" r:id="rId37"/>
    <p:sldId id="411" r:id="rId38"/>
    <p:sldId id="391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A4C5C5-E80B-461B-B95B-0C256636AA1F}" v="11" dt="2022-09-19T21:31:13.2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3725" autoAdjust="0"/>
  </p:normalViewPr>
  <p:slideViewPr>
    <p:cSldViewPr snapToGrid="0">
      <p:cViewPr varScale="1">
        <p:scale>
          <a:sx n="86" d="100"/>
          <a:sy n="86" d="100"/>
        </p:scale>
        <p:origin x="571" y="5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273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18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32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checkout.ine.com/starter-pass" TargetMode="External"/><Relationship Id="rId2" Type="http://schemas.openxmlformats.org/officeDocument/2006/relationships/hyperlink" Target="https://pastebin.com/4JxLYjTZ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discord.gg/cp4gAUcf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rmAutofit fontScale="90000"/>
          </a:bodyPr>
          <a:lstStyle/>
          <a:p>
            <a:r>
              <a:rPr lang="en-US" dirty="0"/>
              <a:t>Intro to Scanning and Network Analysis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rmAutofit/>
          </a:bodyPr>
          <a:lstStyle/>
          <a:p>
            <a:r>
              <a:rPr lang="en-US" dirty="0"/>
              <a:t>Maciej Szwoch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02E66-BA1B-9766-ECE8-40BAA0D39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Flags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956F2-02A6-9C94-A14A-8DC2C8AC6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 – Start a connection, “Synchronizes” sequence numbers</a:t>
            </a:r>
          </a:p>
          <a:p>
            <a:r>
              <a:rPr lang="en-US" dirty="0"/>
              <a:t>Ack -- acknowledge the successful receipt of a packet</a:t>
            </a:r>
          </a:p>
          <a:p>
            <a:r>
              <a:rPr lang="en-US" dirty="0" err="1"/>
              <a:t>Rst</a:t>
            </a:r>
            <a:r>
              <a:rPr lang="en-US" dirty="0"/>
              <a:t> – Drops current connection. Also can indicate a port is closed</a:t>
            </a:r>
          </a:p>
          <a:p>
            <a:r>
              <a:rPr lang="en-US" dirty="0"/>
              <a:t>Fin – Used to </a:t>
            </a:r>
            <a:r>
              <a:rPr lang="en-US" u="sng" dirty="0"/>
              <a:t>Gracefully</a:t>
            </a:r>
            <a:r>
              <a:rPr lang="en-US" dirty="0"/>
              <a:t> end a connection</a:t>
            </a:r>
          </a:p>
          <a:p>
            <a:r>
              <a:rPr lang="en-US" dirty="0" err="1"/>
              <a:t>Urg</a:t>
            </a:r>
            <a:r>
              <a:rPr lang="en-US" dirty="0"/>
              <a:t> – Obsolete.  Tell client to use URG pointer to jump to part of data packet</a:t>
            </a:r>
          </a:p>
          <a:p>
            <a:r>
              <a:rPr lang="en-US" dirty="0" err="1"/>
              <a:t>Psh</a:t>
            </a:r>
            <a:r>
              <a:rPr lang="en-US" dirty="0"/>
              <a:t> -- Tell the client/server to go ahead and send what data it has to the receiving application even if its buffer hasn't filled up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EA221-9472-F08C-FAD4-7558F97B2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30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8272C-9A52-3429-C616-DBFEE2A41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Hand-Shake Open 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B5B14-FB8B-819D-1174-DE908FB29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Sequence number is randomly generated</a:t>
            </a:r>
          </a:p>
          <a:p>
            <a:endParaRPr lang="en-US" dirty="0"/>
          </a:p>
          <a:p>
            <a:r>
              <a:rPr lang="en-US" dirty="0"/>
              <a:t>Sequence numbers are generally very big</a:t>
            </a:r>
          </a:p>
          <a:p>
            <a:endParaRPr lang="en-US" dirty="0"/>
          </a:p>
          <a:p>
            <a:r>
              <a:rPr lang="en-US" dirty="0"/>
              <a:t>The Ack number is always a simple increment</a:t>
            </a:r>
          </a:p>
          <a:p>
            <a:pPr marL="0" indent="0">
              <a:buNone/>
            </a:pPr>
            <a:r>
              <a:rPr lang="en-US" dirty="0"/>
              <a:t>   of the last packet processed through the buffer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51120-2E5D-DAE7-1B39-AD9A09E11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11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6B25152-A955-65CD-D008-EBCF950B2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075" y="2113199"/>
            <a:ext cx="4945062" cy="392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520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98DB6-87AE-3A01-57CA-39AD9295D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Wireshark Capture of TCP Hand Shake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E441A-B6FE-A6A7-5C29-3D1F4B8DD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12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02EBE25-421C-1033-2027-1E8CB04C6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967" y="1704452"/>
            <a:ext cx="8424918" cy="480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019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EE0FF-474E-E846-4E69-9664CF39B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Hand-Shake Closed 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299AC-D83B-9361-9D4A-F8DFAC2A2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Sends RST packet instead of Syn-Ack</a:t>
            </a:r>
          </a:p>
          <a:p>
            <a:r>
              <a:rPr lang="en-US" dirty="0"/>
              <a:t>This one way tools knows that a port is closed!</a:t>
            </a:r>
          </a:p>
          <a:p>
            <a:r>
              <a:rPr lang="en-US" dirty="0"/>
              <a:t>A firewall may just drop the packet so that would-be scanners do not get a</a:t>
            </a:r>
          </a:p>
          <a:p>
            <a:r>
              <a:rPr lang="en-US" dirty="0"/>
              <a:t>response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97545-5242-C31C-D4CD-9D1CD17E5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13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C364DB0-77EE-E2F3-32D8-FFF83C9FC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8412" y="2086261"/>
            <a:ext cx="275272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126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119E7-5A9A-6EF5-E8A9-503463B25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Hand-Shake End 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5347B-0CBE-9DD7-868A-C949256FE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 Way Hand-Shake</a:t>
            </a:r>
          </a:p>
          <a:p>
            <a:r>
              <a:rPr lang="en-US" dirty="0"/>
              <a:t>Fin – Ack – Fin – Ack</a:t>
            </a:r>
          </a:p>
          <a:p>
            <a:r>
              <a:rPr lang="en-US" dirty="0"/>
              <a:t>The graceful way to end a connection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2EFC6-11D1-AD55-580B-2C4B311AC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444BE1-C301-DBE6-DC7D-C919FB7A9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9667" y="1881275"/>
            <a:ext cx="3693993" cy="462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640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8272C-9A52-3429-C616-DBFEE2A41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Wireshark Close Connection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9D86B-A98B-286D-051A-2C7A6EAEA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51120-2E5D-DAE7-1B39-AD9A09E11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15</a:t>
            </a:fld>
            <a:endParaRPr lang="en-US"/>
          </a:p>
        </p:txBody>
      </p:sp>
      <p:pic>
        <p:nvPicPr>
          <p:cNvPr id="14" name="Content Placeholder 13" descr="Text&#10;&#10;Description automatically generated">
            <a:extLst>
              <a:ext uri="{FF2B5EF4-FFF2-40B4-BE49-F238E27FC236}">
                <a16:creationId xmlns:a16="http://schemas.microsoft.com/office/drawing/2014/main" id="{2EE53CF0-9D7B-2D58-8F7B-87BFA3566A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9803" y="1330510"/>
            <a:ext cx="7371397" cy="5330590"/>
          </a:xfrm>
        </p:spPr>
      </p:pic>
    </p:spTree>
    <p:extLst>
      <p:ext uri="{BB962C8B-B14F-4D97-AF65-F5344CB8AC3E}">
        <p14:creationId xmlns:p14="http://schemas.microsoft.com/office/powerpoint/2010/main" val="2754058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837C9-DBE6-AA0E-F83D-0FFD8CD3B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Enough TCP!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8A302-2D00-3642-D820-2128345B3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Lets get to the good stuff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BA2FD-63D9-28C6-F859-3A06D4363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99EFC-0CAE-7ECD-21D4-48AF44048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78081-4D26-4270-B85D-F942B4990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31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837D0-FED0-0116-57C1-5218ED46B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Legal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F86EA-3992-7C6F-313C-05556C76D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legality of scanning networks with permission is a huge grey area</a:t>
            </a:r>
          </a:p>
          <a:p>
            <a:pPr lvl="1"/>
            <a:r>
              <a:rPr lang="en-US" dirty="0"/>
              <a:t>The Lug, UIC, and myself take no responsibility for your actions</a:t>
            </a:r>
          </a:p>
          <a:p>
            <a:r>
              <a:rPr lang="en-US" dirty="0"/>
              <a:t>Institutions (UIC) may ban you from their networks</a:t>
            </a:r>
          </a:p>
          <a:p>
            <a:r>
              <a:rPr lang="en-US" dirty="0"/>
              <a:t>Your workplace may fire you</a:t>
            </a:r>
          </a:p>
          <a:p>
            <a:pPr lvl="1"/>
            <a:r>
              <a:rPr lang="en-US" dirty="0"/>
              <a:t>The number one excuse used by hackers “I wasn’t trying to break anything, I just wanted to check for you!”</a:t>
            </a:r>
          </a:p>
          <a:p>
            <a:r>
              <a:rPr lang="en-US" dirty="0"/>
              <a:t>You can practice scanning on HTB, </a:t>
            </a:r>
            <a:r>
              <a:rPr lang="en-US" dirty="0" err="1"/>
              <a:t>TryHackme</a:t>
            </a:r>
            <a:r>
              <a:rPr lang="en-US" dirty="0"/>
              <a:t>, INE, other learning platforms</a:t>
            </a:r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r>
              <a:rPr lang="en-US" sz="2800" i="1" u="sng" dirty="0"/>
              <a:t>DO NOT </a:t>
            </a:r>
            <a:r>
              <a:rPr lang="en-US" sz="2800" dirty="0"/>
              <a:t>SCAN THE GOD DANG UIC WIFI NETWORK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F7FAD-AF49-4254-9B72-1A73C50B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161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10274-C1A3-7D1C-5EEA-E0E41F37E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64CE6-10F9-E432-FCA4-DDB33599F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premier network “mapping” tool</a:t>
            </a:r>
          </a:p>
          <a:p>
            <a:r>
              <a:rPr lang="en-US" dirty="0"/>
              <a:t>A go-to by many </a:t>
            </a:r>
            <a:r>
              <a:rPr lang="en-US" dirty="0" err="1"/>
              <a:t>pentesters</a:t>
            </a:r>
            <a:endParaRPr lang="en-US" dirty="0"/>
          </a:p>
          <a:p>
            <a:r>
              <a:rPr lang="en-US" dirty="0"/>
              <a:t>Also has a scripting engine to run Lua scripts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23099-598F-1B25-4E35-194F00D5F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Tuesday, September 20thg,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FCA87-6410-F77D-0773-03F837121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58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10274-C1A3-7D1C-5EEA-E0E41F37E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Nmap – Common Scans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64CE6-10F9-E432-FCA4-DDB33599F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Nmap TCP Connect Scan</a:t>
            </a:r>
          </a:p>
          <a:p>
            <a:pPr>
              <a:buFontTx/>
              <a:buChar char="-"/>
            </a:pPr>
            <a:r>
              <a:rPr lang="en-US" dirty="0"/>
              <a:t>Just uses the TCP Handshake to check open ports</a:t>
            </a:r>
          </a:p>
          <a:p>
            <a:pPr>
              <a:buFontTx/>
              <a:buChar char="-"/>
            </a:pPr>
            <a:r>
              <a:rPr lang="en-US" dirty="0"/>
              <a:t>Open  = accepting connections</a:t>
            </a:r>
          </a:p>
          <a:p>
            <a:pPr>
              <a:buFontTx/>
              <a:buChar char="-"/>
            </a:pPr>
            <a:r>
              <a:rPr lang="en-US" dirty="0"/>
              <a:t>Closed = not accepting connections</a:t>
            </a:r>
          </a:p>
          <a:p>
            <a:pPr>
              <a:buFontTx/>
              <a:buChar char="-"/>
            </a:pPr>
            <a:r>
              <a:rPr lang="en-US" dirty="0"/>
              <a:t>Filtered = no response from target (host may be down, or firewall may have prevented a response)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23099-598F-1B25-4E35-194F00D5F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Tuesday, September 20th,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FCA87-6410-F77D-0773-03F837121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63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/>
          <a:lstStyle/>
          <a:p>
            <a:r>
              <a:rPr lang="en-US" dirty="0"/>
              <a:t>Intro</a:t>
            </a:r>
          </a:p>
          <a:p>
            <a:r>
              <a:rPr lang="en-US" dirty="0"/>
              <a:t>TCP Protocol</a:t>
            </a:r>
          </a:p>
          <a:p>
            <a:r>
              <a:rPr lang="en-US" dirty="0"/>
              <a:t>Nmap</a:t>
            </a:r>
          </a:p>
          <a:p>
            <a:r>
              <a:rPr lang="en-US" dirty="0"/>
              <a:t>Demo</a:t>
            </a:r>
          </a:p>
          <a:p>
            <a:endParaRPr lang="en-US" dirty="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Tuesday,  Sept 19</a:t>
            </a:r>
            <a:r>
              <a:rPr lang="en-US" baseline="30000" dirty="0"/>
              <a:t>th</a:t>
            </a:r>
            <a:r>
              <a:rPr lang="en-US" dirty="0"/>
              <a:t>  2022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10274-C1A3-7D1C-5EEA-E0E41F37E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Nmap – Common Scans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23099-598F-1B25-4E35-194F00D5F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Tuesday, September 20th,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FCA87-6410-F77D-0773-03F837121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EC0EA6-F0E7-DD03-C72F-4574EBE8C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38" y="1704975"/>
            <a:ext cx="7705725" cy="2362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BC5C87-791F-70D4-53B9-9D132FFBB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38" y="4067175"/>
            <a:ext cx="10315575" cy="9715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3946761-4CDB-AE1A-9103-8AF0C618B3A6}"/>
              </a:ext>
            </a:extLst>
          </p:cNvPr>
          <p:cNvSpPr txBox="1"/>
          <p:nvPr/>
        </p:nvSpPr>
        <p:spPr>
          <a:xfrm>
            <a:off x="549538" y="5362575"/>
            <a:ext cx="6877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Nmap sends a RST packet after connecting to drop the connection</a:t>
            </a:r>
          </a:p>
          <a:p>
            <a:pPr marL="342900" indent="-342900">
              <a:buAutoNum type="arabicParenR"/>
            </a:pPr>
            <a:r>
              <a:rPr lang="en-US" dirty="0"/>
              <a:t>If the port is closed instead of syn ack the target will send RST, ACK</a:t>
            </a:r>
          </a:p>
        </p:txBody>
      </p:sp>
    </p:spTree>
    <p:extLst>
      <p:ext uri="{BB962C8B-B14F-4D97-AF65-F5344CB8AC3E}">
        <p14:creationId xmlns:p14="http://schemas.microsoft.com/office/powerpoint/2010/main" val="1476854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10274-C1A3-7D1C-5EEA-E0E41F37E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Nmap – Common Scans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64CE6-10F9-E432-FCA4-DDB33599F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Nmap TCP “Stealth” Syn Scan</a:t>
            </a:r>
          </a:p>
          <a:p>
            <a:pPr>
              <a:buFontTx/>
              <a:buChar char="-"/>
            </a:pPr>
            <a:r>
              <a:rPr lang="en-US" dirty="0"/>
              <a:t>Scanner sends Syn Packet</a:t>
            </a:r>
          </a:p>
          <a:p>
            <a:pPr>
              <a:buFontTx/>
              <a:buChar char="-"/>
            </a:pPr>
            <a:r>
              <a:rPr lang="en-US" dirty="0"/>
              <a:t>Target responds with Syn Ack or RST</a:t>
            </a:r>
          </a:p>
          <a:p>
            <a:pPr marL="0" indent="0">
              <a:buNone/>
            </a:pPr>
            <a:r>
              <a:rPr lang="en-US" dirty="0"/>
              <a:t>-  Scanner does not complete TCP connection, just sends RST packet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23099-598F-1B25-4E35-194F00D5F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Tuesday, September 20th,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FCA87-6410-F77D-0773-03F837121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826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10274-C1A3-7D1C-5EEA-E0E41F37E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Nmap – Common Scans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23099-598F-1B25-4E35-194F00D5F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Tuesday, September 20th,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FCA87-6410-F77D-0773-03F837121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77CD2E-E11C-5544-FDBE-D2998536A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38" y="1479619"/>
            <a:ext cx="7648575" cy="22223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3CA6BF-DF85-23F0-042F-8B2641B52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38" y="3701989"/>
            <a:ext cx="9420225" cy="211448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9818E1F-FA3A-3003-10BC-57BE7E3399D3}"/>
              </a:ext>
            </a:extLst>
          </p:cNvPr>
          <p:cNvSpPr txBox="1"/>
          <p:nvPr/>
        </p:nvSpPr>
        <p:spPr>
          <a:xfrm>
            <a:off x="443883" y="5924359"/>
            <a:ext cx="5621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This “half connection” helps bypass firewalls and is much quicker!</a:t>
            </a:r>
          </a:p>
        </p:txBody>
      </p:sp>
    </p:spTree>
    <p:extLst>
      <p:ext uri="{BB962C8B-B14F-4D97-AF65-F5344CB8AC3E}">
        <p14:creationId xmlns:p14="http://schemas.microsoft.com/office/powerpoint/2010/main" val="8850659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10274-C1A3-7D1C-5EEA-E0E41F37E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Nmap – Special Scans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64CE6-10F9-E432-FCA4-DDB33599F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Flags tell you what type of  TCP packet you are processing</a:t>
            </a:r>
          </a:p>
          <a:p>
            <a:r>
              <a:rPr lang="en-US" dirty="0"/>
              <a:t>TLDR: You can manipulate flags to figure out which ports are closed</a:t>
            </a:r>
          </a:p>
          <a:p>
            <a:r>
              <a:rPr lang="en-US" dirty="0"/>
              <a:t>Can be used to bypass firewall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23099-598F-1B25-4E35-194F00D5F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Tuesday, September 20th,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FCA87-6410-F77D-0773-03F837121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5948FB-A5CB-DE18-9233-A2AE278EE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5" y="3841818"/>
            <a:ext cx="847725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8495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10274-C1A3-7D1C-5EEA-E0E41F37E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Nmap – Christmas Scan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64CE6-10F9-E432-FCA4-DDB33599F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nmap</a:t>
            </a:r>
            <a:r>
              <a:rPr lang="en-US" dirty="0"/>
              <a:t> -</a:t>
            </a:r>
            <a:r>
              <a:rPr lang="en-US" dirty="0" err="1"/>
              <a:t>sX</a:t>
            </a:r>
            <a:endParaRPr lang="en-US" dirty="0"/>
          </a:p>
          <a:p>
            <a:r>
              <a:rPr lang="en-US" dirty="0"/>
              <a:t>Fin </a:t>
            </a:r>
            <a:r>
              <a:rPr lang="en-US" dirty="0" err="1"/>
              <a:t>Psh</a:t>
            </a:r>
            <a:r>
              <a:rPr lang="en-US" dirty="0"/>
              <a:t> </a:t>
            </a:r>
            <a:r>
              <a:rPr lang="en-US" dirty="0" err="1"/>
              <a:t>Urg</a:t>
            </a:r>
            <a:r>
              <a:rPr lang="en-US" dirty="0"/>
              <a:t> flags are set to 1</a:t>
            </a:r>
          </a:p>
          <a:p>
            <a:r>
              <a:rPr lang="en-US" dirty="0"/>
              <a:t>Looks like a Christmas Tree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23099-598F-1B25-4E35-194F00D5F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Tuesday, September 20th,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FCA87-6410-F77D-0773-03F837121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4CB3B9-D7C1-E971-F9E1-BBF306C65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1462" y="2113199"/>
            <a:ext cx="501967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8077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10274-C1A3-7D1C-5EEA-E0E41F37E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Nmap – Null Scan and Fin Scan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64CE6-10F9-E432-FCA4-DDB33599F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nmap</a:t>
            </a:r>
            <a:r>
              <a:rPr lang="en-US" dirty="0"/>
              <a:t> -</a:t>
            </a:r>
            <a:r>
              <a:rPr lang="en-US" dirty="0" err="1"/>
              <a:t>sN</a:t>
            </a:r>
            <a:endParaRPr lang="en-US" dirty="0"/>
          </a:p>
          <a:p>
            <a:r>
              <a:rPr lang="en-US" dirty="0"/>
              <a:t>All Flags are set to 0</a:t>
            </a:r>
          </a:p>
          <a:p>
            <a:endParaRPr lang="en-US" dirty="0"/>
          </a:p>
          <a:p>
            <a:r>
              <a:rPr lang="en-US" dirty="0" err="1"/>
              <a:t>nmap</a:t>
            </a:r>
            <a:r>
              <a:rPr lang="en-US" dirty="0"/>
              <a:t> –</a:t>
            </a:r>
            <a:r>
              <a:rPr lang="en-US" dirty="0" err="1"/>
              <a:t>sF</a:t>
            </a:r>
            <a:endParaRPr lang="en-US" dirty="0"/>
          </a:p>
          <a:p>
            <a:r>
              <a:rPr lang="en-US" dirty="0"/>
              <a:t>Only Fin Flag is set to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*Picture is of Christmas scan but can be used for reference*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23099-598F-1B25-4E35-194F00D5F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Tuesday, September 20th,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FCA87-6410-F77D-0773-03F837121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0C0FBE-2AFC-DEFF-57DC-0F12E8AC6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437" y="1727268"/>
            <a:ext cx="5103813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5386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15966-732B-22AD-C35D-8965D0A9A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Nmap Xmas, Null, Fin Initial Scan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6153B-7317-233F-3BC1-28B10E4E7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Initial Scan</a:t>
            </a:r>
          </a:p>
          <a:p>
            <a:pPr marL="0" indent="0">
              <a:buNone/>
            </a:pPr>
            <a:r>
              <a:rPr lang="en-US" dirty="0"/>
              <a:t>53/</a:t>
            </a:r>
            <a:r>
              <a:rPr lang="en-US" dirty="0" err="1"/>
              <a:t>tcp</a:t>
            </a:r>
            <a:r>
              <a:rPr lang="en-US" dirty="0"/>
              <a:t> </a:t>
            </a:r>
            <a:r>
              <a:rPr lang="en-US" dirty="0" err="1"/>
              <a:t>open|filtered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80/</a:t>
            </a:r>
            <a:r>
              <a:rPr lang="en-US" dirty="0" err="1"/>
              <a:t>tcp</a:t>
            </a:r>
            <a:r>
              <a:rPr lang="en-US" dirty="0"/>
              <a:t> </a:t>
            </a:r>
            <a:r>
              <a:rPr lang="en-US" dirty="0" err="1"/>
              <a:t>open|filtered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139/</a:t>
            </a:r>
            <a:r>
              <a:rPr lang="en-US" dirty="0" err="1"/>
              <a:t>tcp</a:t>
            </a:r>
            <a:r>
              <a:rPr lang="en-US" dirty="0"/>
              <a:t> </a:t>
            </a:r>
            <a:r>
              <a:rPr lang="en-US" dirty="0" err="1"/>
              <a:t>open|filtered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445/</a:t>
            </a:r>
            <a:r>
              <a:rPr lang="en-US" dirty="0" err="1"/>
              <a:t>tcp</a:t>
            </a:r>
            <a:r>
              <a:rPr lang="en-US" dirty="0"/>
              <a:t> </a:t>
            </a:r>
            <a:r>
              <a:rPr lang="en-US" dirty="0" err="1"/>
              <a:t>open|filtered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3389/</a:t>
            </a:r>
            <a:r>
              <a:rPr lang="en-US" dirty="0" err="1"/>
              <a:t>tcp</a:t>
            </a:r>
            <a:r>
              <a:rPr lang="en-US" dirty="0"/>
              <a:t> </a:t>
            </a:r>
            <a:r>
              <a:rPr lang="en-US" dirty="0" err="1"/>
              <a:t>open|filtered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8080/</a:t>
            </a:r>
            <a:r>
              <a:rPr lang="en-US" dirty="0" err="1"/>
              <a:t>tcp</a:t>
            </a:r>
            <a:r>
              <a:rPr lang="en-US" dirty="0"/>
              <a:t> </a:t>
            </a:r>
            <a:r>
              <a:rPr lang="en-US" dirty="0" err="1"/>
              <a:t>open|filtered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EEFA6-5A45-806D-F205-6A64BEA00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692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15966-732B-22AD-C35D-8965D0A9A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Nmap Xmas, Null, Fin Initial Scan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6153B-7317-233F-3BC1-28B10E4E7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Final Scan</a:t>
            </a:r>
          </a:p>
          <a:p>
            <a:pPr marL="0" indent="0">
              <a:buNone/>
            </a:pPr>
            <a:r>
              <a:rPr lang="en-US" dirty="0"/>
              <a:t>53/</a:t>
            </a:r>
            <a:r>
              <a:rPr lang="en-US" dirty="0" err="1"/>
              <a:t>tcp</a:t>
            </a:r>
            <a:r>
              <a:rPr lang="en-US" dirty="0"/>
              <a:t> </a:t>
            </a:r>
            <a:r>
              <a:rPr lang="en-US" dirty="0" err="1"/>
              <a:t>open|filtered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80/</a:t>
            </a:r>
            <a:r>
              <a:rPr lang="en-US" dirty="0" err="1"/>
              <a:t>tcp</a:t>
            </a:r>
            <a:r>
              <a:rPr lang="en-US" dirty="0"/>
              <a:t> closed</a:t>
            </a:r>
          </a:p>
          <a:p>
            <a:pPr marL="0" indent="0">
              <a:buNone/>
            </a:pPr>
            <a:r>
              <a:rPr lang="en-US" dirty="0"/>
              <a:t>139/</a:t>
            </a:r>
            <a:r>
              <a:rPr lang="en-US" dirty="0" err="1"/>
              <a:t>tcp</a:t>
            </a:r>
            <a:r>
              <a:rPr lang="en-US" dirty="0"/>
              <a:t> </a:t>
            </a:r>
            <a:r>
              <a:rPr lang="en-US" dirty="0" err="1"/>
              <a:t>open|filtered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445/</a:t>
            </a:r>
            <a:r>
              <a:rPr lang="en-US" dirty="0" err="1"/>
              <a:t>tcp</a:t>
            </a:r>
            <a:r>
              <a:rPr lang="en-US" dirty="0"/>
              <a:t> closed</a:t>
            </a:r>
          </a:p>
          <a:p>
            <a:pPr marL="0" indent="0">
              <a:buNone/>
            </a:pPr>
            <a:r>
              <a:rPr lang="en-US" dirty="0"/>
              <a:t>3389/</a:t>
            </a:r>
            <a:r>
              <a:rPr lang="en-US" dirty="0" err="1"/>
              <a:t>tcp</a:t>
            </a:r>
            <a:r>
              <a:rPr lang="en-US" dirty="0"/>
              <a:t> </a:t>
            </a:r>
            <a:r>
              <a:rPr lang="en-US" dirty="0" err="1"/>
              <a:t>open|filtered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8080/</a:t>
            </a:r>
            <a:r>
              <a:rPr lang="en-US" dirty="0" err="1"/>
              <a:t>tcp</a:t>
            </a:r>
            <a:r>
              <a:rPr lang="en-US" dirty="0"/>
              <a:t> closed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EEFA6-5A45-806D-F205-6A64BEA00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7843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10274-C1A3-7D1C-5EEA-E0E41F37E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Nmap – Zombie / Idle Scan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64CE6-10F9-E432-FCA4-DDB33599F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nmap</a:t>
            </a:r>
            <a:r>
              <a:rPr lang="en-US" dirty="0"/>
              <a:t> –</a:t>
            </a:r>
            <a:r>
              <a:rPr lang="en-US" dirty="0" err="1"/>
              <a:t>sI</a:t>
            </a:r>
            <a:r>
              <a:rPr lang="en-US" dirty="0"/>
              <a:t> (uppercase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Use someone else to scan for you!</a:t>
            </a:r>
          </a:p>
          <a:p>
            <a:r>
              <a:rPr lang="en-US" dirty="0"/>
              <a:t>When a message is too big, it gets fragmented</a:t>
            </a:r>
          </a:p>
          <a:p>
            <a:r>
              <a:rPr lang="en-US" dirty="0"/>
              <a:t>TCP uses IPID Sequence counters to keep track of fragmented messages</a:t>
            </a:r>
          </a:p>
          <a:p>
            <a:r>
              <a:rPr lang="en-US" dirty="0"/>
              <a:t>If it the ID increments by 1, the port is closed</a:t>
            </a:r>
          </a:p>
          <a:p>
            <a:r>
              <a:rPr lang="en-US" dirty="0"/>
              <a:t>If it increments by 2, the port is open!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23099-598F-1B25-4E35-194F00D5F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Tuesday, September 20th,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FCA87-6410-F77D-0773-03F837121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812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10274-C1A3-7D1C-5EEA-E0E41F37E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Nmap – Zombie / Idle Scan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23099-598F-1B25-4E35-194F00D5F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Tuesday, September 20th,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FCA87-6410-F77D-0773-03F837121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29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48CE57-C1DA-30D6-FDBD-9DF08D241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587" y="2113199"/>
            <a:ext cx="736282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257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Why do we </a:t>
            </a:r>
            <a:r>
              <a:rPr lang="en-US" dirty="0"/>
              <a:t>P</a:t>
            </a: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entest?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10274-C1A3-7D1C-5EEA-E0E41F37E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Nmap – Zombie / Idle Scan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23099-598F-1B25-4E35-194F00D5F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Tuesday, September 20th,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FCA87-6410-F77D-0773-03F837121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A149E7-31FF-4252-28E0-1F3934176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408" y="1881275"/>
            <a:ext cx="6843183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3878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04C44-7BCE-6E2D-D25A-B854B7005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18FA2-FC08-D7DB-7AA7-263434F1C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Ine.com</a:t>
            </a:r>
          </a:p>
          <a:p>
            <a:r>
              <a:rPr lang="en-US" dirty="0"/>
              <a:t>Link to starter pass in reference slide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724B9-235F-ECA8-6FED-42761F44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DD927-92E1-BD0B-ADE7-1B335551F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6A6E4-62F5-14F0-4164-C84C38227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207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EA9A3-4E25-4600-6F19-B9A07327A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42707-E1D4-BA91-E1D0-F3ED07784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scanning from file names</a:t>
            </a:r>
          </a:p>
          <a:p>
            <a:r>
              <a:rPr lang="en-US" dirty="0"/>
              <a:t>Scanning ports</a:t>
            </a:r>
          </a:p>
          <a:p>
            <a:r>
              <a:rPr lang="en-US" dirty="0"/>
              <a:t>Different Scans</a:t>
            </a:r>
          </a:p>
          <a:p>
            <a:r>
              <a:rPr lang="en-US" dirty="0"/>
              <a:t>How OS – Guessing works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012D8-B284-F269-563A-C433895A6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25FAD-99EC-5785-10F7-CD6445C4E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18825-0630-2FB8-0750-E1F72CCD9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623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5C503-7449-2217-E677-80EA36927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04950-AAEF-0854-914E-29514E404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Hping3 – more customizable, less user friendly</a:t>
            </a:r>
          </a:p>
          <a:p>
            <a:r>
              <a:rPr lang="en-US" dirty="0" err="1"/>
              <a:t>Fping</a:t>
            </a:r>
            <a:r>
              <a:rPr lang="en-US" dirty="0"/>
              <a:t> – Rapid Scanning	</a:t>
            </a:r>
          </a:p>
          <a:p>
            <a:r>
              <a:rPr lang="en-US" dirty="0"/>
              <a:t>Amass – Rapid Scanning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90556-1810-33E9-5990-D2042AA9D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3EA75-273D-45FA-3DF2-918EA6D48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ED94D-7677-18F4-8380-D029ACD2D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693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EBB0F-7096-593B-5F53-DB4494178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98012-90D4-D029-9242-6927688D2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Nmap Cheat Sheet : </a:t>
            </a:r>
            <a:r>
              <a:rPr lang="en-US" dirty="0">
                <a:hlinkClick r:id="rId2"/>
              </a:rPr>
              <a:t>https://pastebin.com/4JxLYjTZ</a:t>
            </a:r>
            <a:endParaRPr lang="en-US" dirty="0"/>
          </a:p>
          <a:p>
            <a:pPr lvl="1"/>
            <a:r>
              <a:rPr lang="en-US" dirty="0"/>
              <a:t>Or just google Nmap cheat sheet</a:t>
            </a:r>
          </a:p>
          <a:p>
            <a:r>
              <a:rPr lang="en-US" dirty="0"/>
              <a:t>INE : </a:t>
            </a:r>
            <a:r>
              <a:rPr lang="en-US" dirty="0">
                <a:hlinkClick r:id="rId3"/>
              </a:rPr>
              <a:t>https://checkout.ine.com/starter-pass</a:t>
            </a:r>
            <a:endParaRPr lang="en-US" dirty="0"/>
          </a:p>
          <a:p>
            <a:r>
              <a:rPr lang="en-US" dirty="0"/>
              <a:t>LUG Discord: </a:t>
            </a:r>
            <a:r>
              <a:rPr lang="en-US" dirty="0">
                <a:hlinkClick r:id="rId4"/>
              </a:rPr>
              <a:t>https://discord.gg/cp4gAUcf</a:t>
            </a:r>
            <a:r>
              <a:rPr lang="en-US" dirty="0"/>
              <a:t>  - Expires 9-27-22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00805-5BD0-5442-8289-9177EDB9A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03476-C209-6455-AA78-49EA5BA71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87B6C-E34E-D4A0-E7C5-6F2CF47CA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0904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/>
          <a:lstStyle/>
          <a:p>
            <a:r>
              <a:rPr lang="en-US" dirty="0"/>
              <a:t>Maciej Szwoch	</a:t>
            </a:r>
          </a:p>
          <a:p>
            <a:r>
              <a:rPr lang="en-US" dirty="0"/>
              <a:t>UIC Cyber Sig</a:t>
            </a:r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Pentest Life Cycle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8E11D4-944E-4A20-0CD3-0826B16942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7132" y="1941719"/>
            <a:ext cx="512445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575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Pentest Life Cycle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8E11D4-944E-4A20-0CD3-0826B16942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7132" y="1941719"/>
            <a:ext cx="5124450" cy="4543425"/>
          </a:xfrm>
          <a:prstGeom prst="rect">
            <a:avLst/>
          </a:prstGeom>
        </p:spPr>
      </p:pic>
      <p:sp>
        <p:nvSpPr>
          <p:cNvPr id="20" name="Arrow: Curved Left 19">
            <a:extLst>
              <a:ext uri="{FF2B5EF4-FFF2-40B4-BE49-F238E27FC236}">
                <a16:creationId xmlns:a16="http://schemas.microsoft.com/office/drawing/2014/main" id="{6D528382-B296-1606-7DAE-CECEC9474E6F}"/>
              </a:ext>
            </a:extLst>
          </p:cNvPr>
          <p:cNvSpPr/>
          <p:nvPr/>
        </p:nvSpPr>
        <p:spPr>
          <a:xfrm>
            <a:off x="10391198" y="1368962"/>
            <a:ext cx="1249939" cy="3132017"/>
          </a:xfrm>
          <a:prstGeom prst="curvedLeftArrow">
            <a:avLst/>
          </a:prstGeom>
          <a:solidFill>
            <a:srgbClr val="FF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416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TCP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Transmission Control Protocol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71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A5BF5-CBA6-20B8-3AA8-AAE92E1B1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packet?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F4057-04E8-333F-70E8-B6915DFF0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Its just a bunch of bytes</a:t>
            </a:r>
          </a:p>
          <a:p>
            <a:endParaRPr lang="en-US" dirty="0"/>
          </a:p>
          <a:p>
            <a:r>
              <a:rPr lang="en-US" dirty="0"/>
              <a:t>Protocols define the format, ordering of the</a:t>
            </a:r>
          </a:p>
          <a:p>
            <a:pPr marL="0" indent="0">
              <a:buNone/>
            </a:pPr>
            <a:r>
              <a:rPr lang="en-US" dirty="0"/>
              <a:t>   Bytes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D9E1D-B730-BB65-B9F6-D3A91DD5A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7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219BECE-9FD7-3779-5238-4E7289D7D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277" y="1881275"/>
            <a:ext cx="6145859" cy="309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083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B3FB0-5DD3-3377-45F4-3A3D6CFBF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76234-8BE0-167E-441D-5036CF18E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Described by RFC 793</a:t>
            </a:r>
          </a:p>
          <a:p>
            <a:r>
              <a:rPr lang="en-US" dirty="0"/>
              <a:t>Connection Oriented Protocol</a:t>
            </a:r>
          </a:p>
          <a:p>
            <a:r>
              <a:rPr lang="en-US" dirty="0"/>
              <a:t>Offers reliable transport and data integrity</a:t>
            </a:r>
          </a:p>
          <a:p>
            <a:r>
              <a:rPr lang="en-US" dirty="0"/>
              <a:t>TCP  “packets” are called Segments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05105-2AF7-6710-241B-5A689C7F0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8</a:t>
            </a:fld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0E39F8A-6C6B-0ED3-7F26-A4E7F2BC0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8119" y="2719401"/>
            <a:ext cx="5482331" cy="313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856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1A323-6116-9C42-0E60-A9A6834D1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Flags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906BD-C605-0816-FEB8-541966029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9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4BBA46A-923B-1B42-8459-08A4841821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8712" y="2112963"/>
            <a:ext cx="7574576" cy="397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319572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43FC7F3FE5DB47BF478C69FAF8C810" ma:contentTypeVersion="2" ma:contentTypeDescription="Create a new document." ma:contentTypeScope="" ma:versionID="2899259a0887bf1d3cba3e5375f8f59d">
  <xsd:schema xmlns:xsd="http://www.w3.org/2001/XMLSchema" xmlns:xs="http://www.w3.org/2001/XMLSchema" xmlns:p="http://schemas.microsoft.com/office/2006/metadata/properties" xmlns:ns3="6e221b3e-7b12-4d78-bd9f-e68c3fbc1d36" targetNamespace="http://schemas.microsoft.com/office/2006/metadata/properties" ma:root="true" ma:fieldsID="809ba492750ec7bc54f1839699537685" ns3:_="">
    <xsd:import namespace="6e221b3e-7b12-4d78-bd9f-e68c3fbc1d3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221b3e-7b12-4d78-bd9f-e68c3fbc1d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infopath/2007/PartnerControls"/>
    <ds:schemaRef ds:uri="6e221b3e-7b12-4d78-bd9f-e68c3fbc1d36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5C23AB-C961-4DEA-B041-15456C4011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221b3e-7b12-4d78-bd9f-e68c3fbc1d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{32C43C29-61EC-4CC3-9997-30B5AFCBFA7B}tf33713516_win32</Template>
  <TotalTime>325</TotalTime>
  <Words>1021</Words>
  <Application>Microsoft Office PowerPoint</Application>
  <PresentationFormat>Widescreen</PresentationFormat>
  <Paragraphs>202</Paragraphs>
  <Slides>35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Gill Sans MT</vt:lpstr>
      <vt:lpstr>Walbaum Display</vt:lpstr>
      <vt:lpstr>3DFloatVTI</vt:lpstr>
      <vt:lpstr>Intro to Scanning and Network Analysis</vt:lpstr>
      <vt:lpstr>Agenda</vt:lpstr>
      <vt:lpstr>Why do we Pentest?</vt:lpstr>
      <vt:lpstr>Pentest Life Cycle</vt:lpstr>
      <vt:lpstr>Pentest Life Cycle</vt:lpstr>
      <vt:lpstr>TCP</vt:lpstr>
      <vt:lpstr>What is a packet?</vt:lpstr>
      <vt:lpstr>TCP Protocol</vt:lpstr>
      <vt:lpstr>TCP Flags</vt:lpstr>
      <vt:lpstr>TCP Flags</vt:lpstr>
      <vt:lpstr>TCP Hand-Shake Open Port</vt:lpstr>
      <vt:lpstr>Wireshark Capture of TCP Hand Shake</vt:lpstr>
      <vt:lpstr>TCP Hand-Shake Closed Port</vt:lpstr>
      <vt:lpstr>TCP Hand-Shake End Connection</vt:lpstr>
      <vt:lpstr>Wireshark Close Connection</vt:lpstr>
      <vt:lpstr>Enough TCP!</vt:lpstr>
      <vt:lpstr>Legal Stuff</vt:lpstr>
      <vt:lpstr>Nmap</vt:lpstr>
      <vt:lpstr>Nmap – Common Scans</vt:lpstr>
      <vt:lpstr>Nmap – Common Scans</vt:lpstr>
      <vt:lpstr>Nmap – Common Scans</vt:lpstr>
      <vt:lpstr>Nmap – Common Scans</vt:lpstr>
      <vt:lpstr>Nmap – Special Scans</vt:lpstr>
      <vt:lpstr>Nmap – Christmas Scan</vt:lpstr>
      <vt:lpstr>Nmap – Null Scan and Fin Scan</vt:lpstr>
      <vt:lpstr>Nmap Xmas, Null, Fin Initial Scan</vt:lpstr>
      <vt:lpstr>Nmap Xmas, Null, Fin Initial Scan</vt:lpstr>
      <vt:lpstr>Nmap – Zombie / Idle Scan</vt:lpstr>
      <vt:lpstr>Nmap – Zombie / Idle Scan</vt:lpstr>
      <vt:lpstr>Nmap – Zombie / Idle Scan</vt:lpstr>
      <vt:lpstr>DEMO: </vt:lpstr>
      <vt:lpstr>DEMO Notes</vt:lpstr>
      <vt:lpstr>Other Tools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Scanning and Network Analysis</dc:title>
  <dc:creator>Szwoch, Maciej Cezary</dc:creator>
  <cp:lastModifiedBy>Szwoch, Maciej Cezary</cp:lastModifiedBy>
  <cp:revision>6</cp:revision>
  <dcterms:created xsi:type="dcterms:W3CDTF">2022-09-19T19:58:21Z</dcterms:created>
  <dcterms:modified xsi:type="dcterms:W3CDTF">2022-09-20T21:18:03Z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0x010100CC43FC7F3FE5DB47BF478C69FAF8C810</vt:lpwstr>
  </property>
</Properties>
</file>