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8" r:id="rId6"/>
    <p:sldId id="262" r:id="rId7"/>
    <p:sldId id="260" r:id="rId8"/>
    <p:sldId id="261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0" autoAdjust="0"/>
  </p:normalViewPr>
  <p:slideViewPr>
    <p:cSldViewPr>
      <p:cViewPr varScale="1">
        <p:scale>
          <a:sx n="71" d="100"/>
          <a:sy n="71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7AEB5-8D2C-4C23-BB87-E79003EDD575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B1AFE-88D2-46B0-9807-413297BEDA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7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引用外籍醫療保健與社會工作服務業人數增加</a:t>
            </a:r>
          </a:p>
          <a:p>
            <a:r>
              <a:rPr lang="zh-TW" altLang="en-US" dirty="0" smtClean="0"/>
              <a:t>根據</a:t>
            </a:r>
            <a:r>
              <a:rPr lang="en-US" altLang="zh-TW" dirty="0" smtClean="0"/>
              <a:t>104</a:t>
            </a:r>
            <a:r>
              <a:rPr lang="zh-TW" altLang="en-US" dirty="0" smtClean="0"/>
              <a:t>年 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月底勞動部統計，勞工人數約為</a:t>
            </a:r>
            <a:r>
              <a:rPr lang="en-US" altLang="zh-TW" dirty="0" smtClean="0"/>
              <a:t>22</a:t>
            </a:r>
            <a:r>
              <a:rPr lang="zh-TW" altLang="en-US" dirty="0" smtClean="0"/>
              <a:t>萬，其中印尼約占</a:t>
            </a:r>
            <a:r>
              <a:rPr lang="en-US" altLang="zh-TW" dirty="0" smtClean="0"/>
              <a:t>18</a:t>
            </a:r>
            <a:r>
              <a:rPr lang="zh-TW" altLang="en-US" dirty="0" smtClean="0"/>
              <a:t>萬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支援多國語系</a:t>
            </a:r>
            <a:r>
              <a:rPr lang="en-US" altLang="zh-TW" dirty="0" smtClean="0"/>
              <a:t>〈</a:t>
            </a:r>
            <a:r>
              <a:rPr lang="zh-TW" altLang="en-US" dirty="0" smtClean="0"/>
              <a:t>中文、印尼文</a:t>
            </a:r>
            <a:r>
              <a:rPr lang="en-US" altLang="zh-TW" dirty="0" smtClean="0"/>
              <a:t>〉</a:t>
            </a:r>
          </a:p>
          <a:p>
            <a:r>
              <a:rPr lang="zh-TW" altLang="en-US" dirty="0" smtClean="0"/>
              <a:t>語言隔閡，使得雇主與外籍看護之間溝通不良，工作品質不如預期。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即時掌控外傭工作進度與位置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即時瞭解病人健康資訊與狀況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B1AFE-88D2-46B0-9807-413297BEDA3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3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02B1E6-AD5F-4C79-A4A3-A5AA2EA14DA2}" type="datetimeFigureOut">
              <a:rPr lang="zh-TW" altLang="en-US" smtClean="0"/>
              <a:t>2017/1/20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6AAA2E5-E33F-4221-B7EB-D602765606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4370" y="2512726"/>
            <a:ext cx="5760640" cy="1204306"/>
          </a:xfrm>
        </p:spPr>
        <p:txBody>
          <a:bodyPr/>
          <a:lstStyle/>
          <a:p>
            <a:r>
              <a:rPr lang="zh-TW" altLang="en-US" sz="6600" u="sng" dirty="0">
                <a:latin typeface="Source Han Sans Heavy" pitchFamily="34" charset="-128"/>
                <a:ea typeface="Source Han Sans Heavy" pitchFamily="34" charset="-128"/>
              </a:rPr>
              <a:t>外傭</a:t>
            </a:r>
            <a:r>
              <a:rPr lang="zh-TW" altLang="en-US" sz="6600" u="sng" dirty="0" smtClean="0">
                <a:latin typeface="Source Han Sans Heavy" pitchFamily="34" charset="-128"/>
                <a:ea typeface="Source Han Sans Heavy" pitchFamily="34" charset="-128"/>
              </a:rPr>
              <a:t>管理 </a:t>
            </a:r>
            <a:r>
              <a:rPr lang="en-US" altLang="zh-TW" sz="6600" u="sng" dirty="0" smtClean="0">
                <a:latin typeface="Source Han Sans Heavy" pitchFamily="34" charset="-128"/>
                <a:ea typeface="Source Han Sans Heavy" pitchFamily="34" charset="-128"/>
              </a:rPr>
              <a:t>APP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24370" y="4077072"/>
            <a:ext cx="7112126" cy="792088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Source Han Sans Medium" pitchFamily="34" charset="-128"/>
                <a:ea typeface="Source Han Sans Medium" pitchFamily="34" charset="-128"/>
              </a:rPr>
              <a:t>製作成員：</a:t>
            </a:r>
            <a:r>
              <a:rPr lang="zh-TW" altLang="en-US" sz="2000" dirty="0" smtClean="0">
                <a:latin typeface="Source Han Sans Medium" pitchFamily="34" charset="-128"/>
                <a:ea typeface="Source Han Sans Medium" pitchFamily="34" charset="-128"/>
              </a:rPr>
              <a:t>李思穎</a:t>
            </a:r>
            <a:endParaRPr lang="en-US" altLang="zh-TW" sz="2000" dirty="0" smtClean="0">
              <a:latin typeface="Source Han Sans Medium" pitchFamily="34" charset="-128"/>
              <a:ea typeface="Source Han Sans Medium" pitchFamily="34" charset="-128"/>
            </a:endParaRPr>
          </a:p>
          <a:p>
            <a:r>
              <a:rPr lang="zh-TW" altLang="en-US" sz="2000" dirty="0" smtClean="0">
                <a:latin typeface="Source Han Sans Medium" pitchFamily="34" charset="-128"/>
                <a:ea typeface="Source Han Sans Medium" pitchFamily="34" charset="-128"/>
              </a:rPr>
              <a:t>指導</a:t>
            </a:r>
            <a:r>
              <a:rPr lang="zh-TW" altLang="en-US" sz="2000" dirty="0">
                <a:latin typeface="Source Han Sans Medium" pitchFamily="34" charset="-128"/>
                <a:ea typeface="Source Han Sans Medium" pitchFamily="34" charset="-128"/>
              </a:rPr>
              <a:t>老師：何偉全</a:t>
            </a:r>
            <a:endParaRPr lang="en-US" altLang="zh-TW" sz="2000" dirty="0">
              <a:latin typeface="Source Han Sans Medium" pitchFamily="34" charset="-128"/>
              <a:ea typeface="Source Han Sans Medium" pitchFamily="34" charset="-128"/>
            </a:endParaRPr>
          </a:p>
          <a:p>
            <a:endParaRPr lang="zh-TW" altLang="en-US" sz="2000" dirty="0"/>
          </a:p>
        </p:txBody>
      </p:sp>
      <p:pic>
        <p:nvPicPr>
          <p:cNvPr id="4" name="Picture 2" descr="C:\Users\Liszying\Desktop\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4570" y="98072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20940" cy="548640"/>
          </a:xfrm>
        </p:spPr>
        <p:txBody>
          <a:bodyPr/>
          <a:lstStyle/>
          <a:p>
            <a:r>
              <a:rPr lang="zh-TW" altLang="en-US" sz="4000" dirty="0" smtClean="0"/>
              <a:t>設計概念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028620"/>
            <a:ext cx="7520940" cy="1176244"/>
          </a:xfrm>
        </p:spPr>
        <p:txBody>
          <a:bodyPr>
            <a:normAutofit/>
          </a:bodyPr>
          <a:lstStyle/>
          <a:p>
            <a:pPr marL="0" indent="0"/>
            <a:r>
              <a:rPr lang="zh-TW" altLang="en-US" sz="2800" dirty="0" smtClean="0">
                <a:solidFill>
                  <a:srgbClr val="0070C0"/>
                </a:solidFill>
              </a:rPr>
              <a:t>背景：</a:t>
            </a:r>
            <a:r>
              <a:rPr lang="zh-TW" altLang="en-US" sz="2200" dirty="0" smtClean="0"/>
              <a:t>臺灣家庭引用外傭人數增加</a:t>
            </a:r>
            <a:endParaRPr lang="en-US" altLang="zh-TW" sz="2000" dirty="0" smtClean="0"/>
          </a:p>
          <a:p>
            <a:pPr marL="0" indent="0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根據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104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底勞動部統計，外傭人數約為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萬，其中印尼約占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萬</a:t>
            </a:r>
            <a:endParaRPr lang="en-US" altLang="zh-TW" sz="2200" dirty="0"/>
          </a:p>
          <a:p>
            <a:pPr marL="0" indent="0"/>
            <a:endParaRPr lang="en-US" altLang="zh-TW" sz="3400" dirty="0"/>
          </a:p>
          <a:p>
            <a:pPr marL="0" indent="0"/>
            <a:endParaRPr lang="en-US" altLang="zh-TW" sz="3400" dirty="0" smtClean="0"/>
          </a:p>
          <a:p>
            <a:pPr>
              <a:buFont typeface="+mj-lt"/>
              <a:buAutoNum type="arabicPeriod" startAt="3"/>
            </a:pPr>
            <a:endParaRPr lang="en-US" altLang="zh-TW" dirty="0" smtClean="0"/>
          </a:p>
          <a:p>
            <a:pPr>
              <a:buFont typeface="+mj-lt"/>
              <a:buAutoNum type="arabicPeriod" startAt="3"/>
            </a:pPr>
            <a:endParaRPr lang="en-US" altLang="zh-TW" dirty="0"/>
          </a:p>
          <a:p>
            <a:pPr marL="0" indent="0"/>
            <a:endParaRPr lang="en-US" altLang="zh-TW" dirty="0" smtClean="0"/>
          </a:p>
          <a:p>
            <a:pPr marL="0" indent="0"/>
            <a:endParaRPr lang="en-US" altLang="zh-TW" dirty="0"/>
          </a:p>
        </p:txBody>
      </p:sp>
      <p:sp>
        <p:nvSpPr>
          <p:cNvPr id="7" name="手繪多邊形 6"/>
          <p:cNvSpPr/>
          <p:nvPr/>
        </p:nvSpPr>
        <p:spPr>
          <a:xfrm>
            <a:off x="613657" y="2276872"/>
            <a:ext cx="2918509" cy="1835932"/>
          </a:xfrm>
          <a:custGeom>
            <a:avLst/>
            <a:gdLst>
              <a:gd name="connsiteX0" fmla="*/ 0 w 2918509"/>
              <a:gd name="connsiteY0" fmla="*/ 183593 h 1835932"/>
              <a:gd name="connsiteX1" fmla="*/ 183593 w 2918509"/>
              <a:gd name="connsiteY1" fmla="*/ 0 h 1835932"/>
              <a:gd name="connsiteX2" fmla="*/ 2734916 w 2918509"/>
              <a:gd name="connsiteY2" fmla="*/ 0 h 1835932"/>
              <a:gd name="connsiteX3" fmla="*/ 2918509 w 2918509"/>
              <a:gd name="connsiteY3" fmla="*/ 183593 h 1835932"/>
              <a:gd name="connsiteX4" fmla="*/ 2918509 w 2918509"/>
              <a:gd name="connsiteY4" fmla="*/ 1652339 h 1835932"/>
              <a:gd name="connsiteX5" fmla="*/ 2734916 w 2918509"/>
              <a:gd name="connsiteY5" fmla="*/ 1835932 h 1835932"/>
              <a:gd name="connsiteX6" fmla="*/ 183593 w 2918509"/>
              <a:gd name="connsiteY6" fmla="*/ 1835932 h 1835932"/>
              <a:gd name="connsiteX7" fmla="*/ 0 w 2918509"/>
              <a:gd name="connsiteY7" fmla="*/ 1652339 h 1835932"/>
              <a:gd name="connsiteX8" fmla="*/ 0 w 2918509"/>
              <a:gd name="connsiteY8" fmla="*/ 183593 h 183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8509" h="1835932">
                <a:moveTo>
                  <a:pt x="0" y="183593"/>
                </a:moveTo>
                <a:cubicBezTo>
                  <a:pt x="0" y="82197"/>
                  <a:pt x="82197" y="0"/>
                  <a:pt x="183593" y="0"/>
                </a:cubicBezTo>
                <a:lnTo>
                  <a:pt x="2734916" y="0"/>
                </a:lnTo>
                <a:cubicBezTo>
                  <a:pt x="2836312" y="0"/>
                  <a:pt x="2918509" y="82197"/>
                  <a:pt x="2918509" y="183593"/>
                </a:cubicBezTo>
                <a:lnTo>
                  <a:pt x="2918509" y="1652339"/>
                </a:lnTo>
                <a:cubicBezTo>
                  <a:pt x="2918509" y="1753735"/>
                  <a:pt x="2836312" y="1835932"/>
                  <a:pt x="2734916" y="1835932"/>
                </a:cubicBezTo>
                <a:lnTo>
                  <a:pt x="183593" y="1835932"/>
                </a:lnTo>
                <a:cubicBezTo>
                  <a:pt x="82197" y="1835932"/>
                  <a:pt x="0" y="1753735"/>
                  <a:pt x="0" y="1652339"/>
                </a:cubicBezTo>
                <a:lnTo>
                  <a:pt x="0" y="18359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703417" numCol="1" spcCol="1270" anchor="t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kern="1200" dirty="0" smtClean="0"/>
              <a:t>思考點一：</a:t>
            </a:r>
            <a:r>
              <a:rPr lang="en-US" altLang="zh-TW" sz="2400" kern="1200" dirty="0" smtClean="0"/>
              <a:t/>
            </a:r>
            <a:br>
              <a:rPr lang="en-US" altLang="zh-TW" sz="2400" kern="1200" dirty="0" smtClean="0"/>
            </a:br>
            <a:r>
              <a:rPr lang="zh-TW" altLang="en-US" sz="2400" kern="1200" dirty="0" smtClean="0"/>
              <a:t>語言隔閡</a:t>
            </a:r>
            <a:endParaRPr lang="zh-TW" altLang="en-US" sz="2400" kern="1200" dirty="0"/>
          </a:p>
        </p:txBody>
      </p:sp>
      <p:sp>
        <p:nvSpPr>
          <p:cNvPr id="8" name="手繪多邊形 7"/>
          <p:cNvSpPr/>
          <p:nvPr/>
        </p:nvSpPr>
        <p:spPr>
          <a:xfrm>
            <a:off x="677022" y="3502565"/>
            <a:ext cx="2789041" cy="3214800"/>
          </a:xfrm>
          <a:custGeom>
            <a:avLst/>
            <a:gdLst>
              <a:gd name="connsiteX0" fmla="*/ 0 w 2789041"/>
              <a:gd name="connsiteY0" fmla="*/ 278904 h 3214800"/>
              <a:gd name="connsiteX1" fmla="*/ 278904 w 2789041"/>
              <a:gd name="connsiteY1" fmla="*/ 0 h 3214800"/>
              <a:gd name="connsiteX2" fmla="*/ 2510137 w 2789041"/>
              <a:gd name="connsiteY2" fmla="*/ 0 h 3214800"/>
              <a:gd name="connsiteX3" fmla="*/ 2789041 w 2789041"/>
              <a:gd name="connsiteY3" fmla="*/ 278904 h 3214800"/>
              <a:gd name="connsiteX4" fmla="*/ 2789041 w 2789041"/>
              <a:gd name="connsiteY4" fmla="*/ 2935896 h 3214800"/>
              <a:gd name="connsiteX5" fmla="*/ 2510137 w 2789041"/>
              <a:gd name="connsiteY5" fmla="*/ 3214800 h 3214800"/>
              <a:gd name="connsiteX6" fmla="*/ 278904 w 2789041"/>
              <a:gd name="connsiteY6" fmla="*/ 3214800 h 3214800"/>
              <a:gd name="connsiteX7" fmla="*/ 0 w 2789041"/>
              <a:gd name="connsiteY7" fmla="*/ 2935896 h 3214800"/>
              <a:gd name="connsiteX8" fmla="*/ 0 w 2789041"/>
              <a:gd name="connsiteY8" fmla="*/ 278904 h 32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041" h="3214800">
                <a:moveTo>
                  <a:pt x="0" y="278904"/>
                </a:moveTo>
                <a:cubicBezTo>
                  <a:pt x="0" y="124870"/>
                  <a:pt x="124870" y="0"/>
                  <a:pt x="278904" y="0"/>
                </a:cubicBezTo>
                <a:lnTo>
                  <a:pt x="2510137" y="0"/>
                </a:lnTo>
                <a:cubicBezTo>
                  <a:pt x="2664171" y="0"/>
                  <a:pt x="2789041" y="124870"/>
                  <a:pt x="2789041" y="278904"/>
                </a:cubicBezTo>
                <a:lnTo>
                  <a:pt x="2789041" y="2935896"/>
                </a:lnTo>
                <a:cubicBezTo>
                  <a:pt x="2789041" y="3089930"/>
                  <a:pt x="2664171" y="3214800"/>
                  <a:pt x="2510137" y="3214800"/>
                </a:cubicBezTo>
                <a:lnTo>
                  <a:pt x="278904" y="3214800"/>
                </a:lnTo>
                <a:cubicBezTo>
                  <a:pt x="124870" y="3214800"/>
                  <a:pt x="0" y="3089930"/>
                  <a:pt x="0" y="2935896"/>
                </a:cubicBezTo>
                <a:lnTo>
                  <a:pt x="0" y="27890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704" tIns="209704" rIns="209704" bIns="209704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1800" b="1" kern="1200" dirty="0" smtClean="0">
                <a:solidFill>
                  <a:schemeClr val="accent2"/>
                </a:solidFill>
              </a:rPr>
              <a:t>支援多國語系</a:t>
            </a:r>
            <a:r>
              <a:rPr lang="en-US" altLang="en-US" sz="1800" kern="1200" dirty="0" smtClean="0"/>
              <a:t>〈</a:t>
            </a:r>
            <a:r>
              <a:rPr lang="zh-TW" altLang="en-US" sz="1800" kern="1200" dirty="0" smtClean="0"/>
              <a:t>中文、印尼文</a:t>
            </a:r>
            <a:r>
              <a:rPr lang="en-US" altLang="en-US" sz="1800" kern="1200" dirty="0" smtClean="0"/>
              <a:t>〉</a:t>
            </a:r>
            <a:endParaRPr lang="zh-TW" alt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1800" kern="1200" dirty="0" smtClean="0"/>
              <a:t>工作行程、健康紀錄可即時對應不同語言</a:t>
            </a:r>
            <a:endParaRPr lang="zh-TW" alt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1800" kern="1200" dirty="0" smtClean="0"/>
              <a:t>錄音記事可紀錄病人就診時醫生交代事項</a:t>
            </a:r>
            <a:endParaRPr lang="zh-TW" alt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TW" altLang="en-US" sz="1800" kern="1200" dirty="0"/>
          </a:p>
        </p:txBody>
      </p:sp>
      <p:sp>
        <p:nvSpPr>
          <p:cNvPr id="9" name="手繪多邊形 8"/>
          <p:cNvSpPr/>
          <p:nvPr/>
        </p:nvSpPr>
        <p:spPr>
          <a:xfrm rot="11449">
            <a:off x="3923591" y="3768105"/>
            <a:ext cx="862050" cy="694390"/>
          </a:xfrm>
          <a:custGeom>
            <a:avLst/>
            <a:gdLst>
              <a:gd name="connsiteX0" fmla="*/ 0 w 862050"/>
              <a:gd name="connsiteY0" fmla="*/ 138878 h 694390"/>
              <a:gd name="connsiteX1" fmla="*/ 514855 w 862050"/>
              <a:gd name="connsiteY1" fmla="*/ 138878 h 694390"/>
              <a:gd name="connsiteX2" fmla="*/ 514855 w 862050"/>
              <a:gd name="connsiteY2" fmla="*/ 0 h 694390"/>
              <a:gd name="connsiteX3" fmla="*/ 862050 w 862050"/>
              <a:gd name="connsiteY3" fmla="*/ 347195 h 694390"/>
              <a:gd name="connsiteX4" fmla="*/ 514855 w 862050"/>
              <a:gd name="connsiteY4" fmla="*/ 694390 h 694390"/>
              <a:gd name="connsiteX5" fmla="*/ 514855 w 862050"/>
              <a:gd name="connsiteY5" fmla="*/ 555512 h 694390"/>
              <a:gd name="connsiteX6" fmla="*/ 0 w 862050"/>
              <a:gd name="connsiteY6" fmla="*/ 555512 h 694390"/>
              <a:gd name="connsiteX7" fmla="*/ 0 w 862050"/>
              <a:gd name="connsiteY7" fmla="*/ 138878 h 69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2050" h="694390">
                <a:moveTo>
                  <a:pt x="0" y="138878"/>
                </a:moveTo>
                <a:lnTo>
                  <a:pt x="514855" y="138878"/>
                </a:lnTo>
                <a:lnTo>
                  <a:pt x="514855" y="0"/>
                </a:lnTo>
                <a:lnTo>
                  <a:pt x="862050" y="347195"/>
                </a:lnTo>
                <a:lnTo>
                  <a:pt x="514855" y="694390"/>
                </a:lnTo>
                <a:lnTo>
                  <a:pt x="514855" y="555512"/>
                </a:lnTo>
                <a:lnTo>
                  <a:pt x="0" y="555512"/>
                </a:lnTo>
                <a:lnTo>
                  <a:pt x="0" y="13887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8877" rIns="208316" bIns="138878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1900" kern="1200"/>
          </a:p>
        </p:txBody>
      </p:sp>
      <p:sp>
        <p:nvSpPr>
          <p:cNvPr id="10" name="手繪多邊形 9"/>
          <p:cNvSpPr/>
          <p:nvPr/>
        </p:nvSpPr>
        <p:spPr>
          <a:xfrm>
            <a:off x="5158667" y="2299529"/>
            <a:ext cx="2955826" cy="1813557"/>
          </a:xfrm>
          <a:custGeom>
            <a:avLst/>
            <a:gdLst>
              <a:gd name="connsiteX0" fmla="*/ 0 w 2955826"/>
              <a:gd name="connsiteY0" fmla="*/ 181356 h 1813557"/>
              <a:gd name="connsiteX1" fmla="*/ 181356 w 2955826"/>
              <a:gd name="connsiteY1" fmla="*/ 0 h 1813557"/>
              <a:gd name="connsiteX2" fmla="*/ 2774470 w 2955826"/>
              <a:gd name="connsiteY2" fmla="*/ 0 h 1813557"/>
              <a:gd name="connsiteX3" fmla="*/ 2955826 w 2955826"/>
              <a:gd name="connsiteY3" fmla="*/ 181356 h 1813557"/>
              <a:gd name="connsiteX4" fmla="*/ 2955826 w 2955826"/>
              <a:gd name="connsiteY4" fmla="*/ 1632201 h 1813557"/>
              <a:gd name="connsiteX5" fmla="*/ 2774470 w 2955826"/>
              <a:gd name="connsiteY5" fmla="*/ 1813557 h 1813557"/>
              <a:gd name="connsiteX6" fmla="*/ 181356 w 2955826"/>
              <a:gd name="connsiteY6" fmla="*/ 1813557 h 1813557"/>
              <a:gd name="connsiteX7" fmla="*/ 0 w 2955826"/>
              <a:gd name="connsiteY7" fmla="*/ 1632201 h 1813557"/>
              <a:gd name="connsiteX8" fmla="*/ 0 w 2955826"/>
              <a:gd name="connsiteY8" fmla="*/ 181356 h 181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5826" h="1813557">
                <a:moveTo>
                  <a:pt x="0" y="181356"/>
                </a:moveTo>
                <a:cubicBezTo>
                  <a:pt x="0" y="81196"/>
                  <a:pt x="81196" y="0"/>
                  <a:pt x="181356" y="0"/>
                </a:cubicBezTo>
                <a:lnTo>
                  <a:pt x="2774470" y="0"/>
                </a:lnTo>
                <a:cubicBezTo>
                  <a:pt x="2874630" y="0"/>
                  <a:pt x="2955826" y="81196"/>
                  <a:pt x="2955826" y="181356"/>
                </a:cubicBezTo>
                <a:lnTo>
                  <a:pt x="2955826" y="1632201"/>
                </a:lnTo>
                <a:cubicBezTo>
                  <a:pt x="2955826" y="1732361"/>
                  <a:pt x="2874630" y="1813557"/>
                  <a:pt x="2774470" y="1813557"/>
                </a:cubicBezTo>
                <a:lnTo>
                  <a:pt x="181356" y="1813557"/>
                </a:lnTo>
                <a:cubicBezTo>
                  <a:pt x="81196" y="1813557"/>
                  <a:pt x="0" y="1732361"/>
                  <a:pt x="0" y="1632201"/>
                </a:cubicBezTo>
                <a:lnTo>
                  <a:pt x="0" y="18135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695959" numCol="1" spcCol="1270" anchor="t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2400" kern="1200" dirty="0" smtClean="0"/>
              <a:t>思考點二：</a:t>
            </a:r>
            <a:r>
              <a:rPr lang="en-US" altLang="zh-TW" sz="2400" kern="1200" dirty="0" smtClean="0"/>
              <a:t/>
            </a:r>
            <a:br>
              <a:rPr lang="en-US" altLang="zh-TW" sz="2400" kern="1200" dirty="0" smtClean="0"/>
            </a:br>
            <a:r>
              <a:rPr lang="zh-TW" altLang="en-US" sz="2400" kern="1200" dirty="0" smtClean="0"/>
              <a:t>雇主無法有效管理</a:t>
            </a:r>
            <a:endParaRPr lang="zh-TW" altLang="en-US" sz="2400" kern="1200" dirty="0"/>
          </a:p>
        </p:txBody>
      </p:sp>
      <p:sp>
        <p:nvSpPr>
          <p:cNvPr id="11" name="手繪多邊形 10"/>
          <p:cNvSpPr/>
          <p:nvPr/>
        </p:nvSpPr>
        <p:spPr>
          <a:xfrm>
            <a:off x="5247440" y="3502565"/>
            <a:ext cx="2789041" cy="3214800"/>
          </a:xfrm>
          <a:custGeom>
            <a:avLst/>
            <a:gdLst>
              <a:gd name="connsiteX0" fmla="*/ 0 w 2789041"/>
              <a:gd name="connsiteY0" fmla="*/ 278904 h 3214800"/>
              <a:gd name="connsiteX1" fmla="*/ 278904 w 2789041"/>
              <a:gd name="connsiteY1" fmla="*/ 0 h 3214800"/>
              <a:gd name="connsiteX2" fmla="*/ 2510137 w 2789041"/>
              <a:gd name="connsiteY2" fmla="*/ 0 h 3214800"/>
              <a:gd name="connsiteX3" fmla="*/ 2789041 w 2789041"/>
              <a:gd name="connsiteY3" fmla="*/ 278904 h 3214800"/>
              <a:gd name="connsiteX4" fmla="*/ 2789041 w 2789041"/>
              <a:gd name="connsiteY4" fmla="*/ 2935896 h 3214800"/>
              <a:gd name="connsiteX5" fmla="*/ 2510137 w 2789041"/>
              <a:gd name="connsiteY5" fmla="*/ 3214800 h 3214800"/>
              <a:gd name="connsiteX6" fmla="*/ 278904 w 2789041"/>
              <a:gd name="connsiteY6" fmla="*/ 3214800 h 3214800"/>
              <a:gd name="connsiteX7" fmla="*/ 0 w 2789041"/>
              <a:gd name="connsiteY7" fmla="*/ 2935896 h 3214800"/>
              <a:gd name="connsiteX8" fmla="*/ 0 w 2789041"/>
              <a:gd name="connsiteY8" fmla="*/ 278904 h 32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9041" h="3214800">
                <a:moveTo>
                  <a:pt x="0" y="278904"/>
                </a:moveTo>
                <a:cubicBezTo>
                  <a:pt x="0" y="124870"/>
                  <a:pt x="124870" y="0"/>
                  <a:pt x="278904" y="0"/>
                </a:cubicBezTo>
                <a:lnTo>
                  <a:pt x="2510137" y="0"/>
                </a:lnTo>
                <a:cubicBezTo>
                  <a:pt x="2664171" y="0"/>
                  <a:pt x="2789041" y="124870"/>
                  <a:pt x="2789041" y="278904"/>
                </a:cubicBezTo>
                <a:lnTo>
                  <a:pt x="2789041" y="2935896"/>
                </a:lnTo>
                <a:cubicBezTo>
                  <a:pt x="2789041" y="3089930"/>
                  <a:pt x="2664171" y="3214800"/>
                  <a:pt x="2510137" y="3214800"/>
                </a:cubicBezTo>
                <a:lnTo>
                  <a:pt x="278904" y="3214800"/>
                </a:lnTo>
                <a:cubicBezTo>
                  <a:pt x="124870" y="3214800"/>
                  <a:pt x="0" y="3089930"/>
                  <a:pt x="0" y="2935896"/>
                </a:cubicBezTo>
                <a:lnTo>
                  <a:pt x="0" y="27890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704" tIns="209704" rIns="209704" bIns="209704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1800" b="1" kern="1200" smtClean="0">
                <a:solidFill>
                  <a:schemeClr val="accent2"/>
                </a:solidFill>
              </a:rPr>
              <a:t>從</a:t>
            </a:r>
            <a:r>
              <a:rPr lang="zh-TW" altLang="en-US" sz="1800" b="1" kern="1200" dirty="0" smtClean="0">
                <a:solidFill>
                  <a:schemeClr val="accent2"/>
                </a:solidFill>
              </a:rPr>
              <a:t>雲端同步即時資訊</a:t>
            </a:r>
            <a:endParaRPr lang="zh-TW" altLang="en-US" sz="1800" b="1" kern="1200" dirty="0">
              <a:solidFill>
                <a:schemeClr val="accent2"/>
              </a:solidFill>
            </a:endParaRPr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1800" kern="1200" dirty="0" smtClean="0"/>
              <a:t>即時瞭解病人健康資訊與狀況</a:t>
            </a:r>
            <a:endParaRPr lang="zh-TW" altLang="en-US" sz="1800" kern="1200" dirty="0"/>
          </a:p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1800" kern="1200" dirty="0" smtClean="0"/>
              <a:t>即時掌控外傭工作進度與位置</a:t>
            </a:r>
            <a:endParaRPr lang="zh-TW" altLang="en-US" sz="1800" kern="1200" dirty="0"/>
          </a:p>
        </p:txBody>
      </p:sp>
      <p:sp>
        <p:nvSpPr>
          <p:cNvPr id="6" name="矩形 5"/>
          <p:cNvSpPr/>
          <p:nvPr/>
        </p:nvSpPr>
        <p:spPr>
          <a:xfrm>
            <a:off x="3671900" y="2492896"/>
            <a:ext cx="1260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chemeClr val="accent2"/>
                </a:solidFill>
              </a:rPr>
              <a:t>構思</a:t>
            </a:r>
            <a:endParaRPr lang="en-US" altLang="zh-TW" sz="40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重點特色與運用技術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93156"/>
              </p:ext>
            </p:extLst>
          </p:nvPr>
        </p:nvGraphicFramePr>
        <p:xfrm>
          <a:off x="107504" y="1088152"/>
          <a:ext cx="8712968" cy="350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204"/>
                <a:gridCol w="1914937"/>
                <a:gridCol w="2121467"/>
                <a:gridCol w="3240360"/>
              </a:tblGrid>
              <a:tr h="12607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1.</a:t>
                      </a:r>
                      <a:r>
                        <a:rPr lang="zh-TW" altLang="en-US" sz="2000" dirty="0" smtClean="0"/>
                        <a:t> </a:t>
                      </a:r>
                      <a:endParaRPr lang="en-US" altLang="zh-TW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APP</a:t>
                      </a:r>
                      <a:r>
                        <a:rPr lang="zh-TW" altLang="en-US" sz="2000" dirty="0" smtClean="0"/>
                        <a:t>支援多國語系</a:t>
                      </a:r>
                      <a:endParaRPr lang="en-US" altLang="zh-TW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2.</a:t>
                      </a:r>
                      <a:r>
                        <a:rPr lang="zh-TW" altLang="en-US" sz="2000" dirty="0" smtClean="0"/>
                        <a:t> 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zh-TW" altLang="en-US" sz="2000" dirty="0" smtClean="0"/>
                        <a:t>行程同步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3.</a:t>
                      </a:r>
                      <a:r>
                        <a:rPr lang="zh-TW" altLang="en-US" sz="2000" dirty="0" smtClean="0"/>
                        <a:t> </a:t>
                      </a:r>
                      <a:endParaRPr lang="en-US" altLang="zh-TW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會員帳號管理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4.</a:t>
                      </a:r>
                      <a:r>
                        <a:rPr lang="zh-TW" altLang="en-US" sz="2000" dirty="0" smtClean="0"/>
                        <a:t> </a:t>
                      </a:r>
                      <a:endParaRPr lang="en-US" altLang="zh-TW" sz="2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 smtClean="0"/>
                        <a:t>地圖即時定位</a:t>
                      </a:r>
                    </a:p>
                  </a:txBody>
                  <a:tcPr/>
                </a:tc>
              </a:tr>
              <a:tr h="862721">
                <a:tc gridSpan="4">
                  <a:txBody>
                    <a:bodyPr/>
                    <a:lstStyle/>
                    <a:p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程式開發：</a:t>
                      </a:r>
                      <a:r>
                        <a:rPr lang="en-US" altLang="zh-TW" dirty="0" smtClean="0"/>
                        <a:t>JAVA, Android</a:t>
                      </a:r>
                    </a:p>
                    <a:p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開發工具：</a:t>
                      </a:r>
                      <a:r>
                        <a:rPr lang="en-US" altLang="zh-TW" dirty="0" smtClean="0"/>
                        <a:t>Android Studio</a:t>
                      </a:r>
                    </a:p>
                    <a:p>
                      <a:r>
                        <a:rPr lang="en-US" altLang="zh-TW" dirty="0" smtClean="0"/>
                        <a:t>Web</a:t>
                      </a:r>
                      <a:r>
                        <a:rPr lang="zh-TW" altLang="en-US" dirty="0" smtClean="0"/>
                        <a:t>：</a:t>
                      </a:r>
                      <a:r>
                        <a:rPr lang="en-US" altLang="zh-TW" dirty="0" smtClean="0"/>
                        <a:t>HTML5, CSS3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691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TW" altLang="en-US" dirty="0" smtClean="0"/>
                        <a:t>架設網頁伺服器</a:t>
                      </a:r>
                      <a:r>
                        <a:rPr lang="en-US" altLang="zh-TW" dirty="0" smtClean="0"/>
                        <a:t>(Tomcat)</a:t>
                      </a:r>
                      <a:r>
                        <a:rPr lang="zh-TW" altLang="en-US" dirty="0" smtClean="0"/>
                        <a:t>，透過</a:t>
                      </a:r>
                      <a:r>
                        <a:rPr lang="en-US" altLang="zh-TW" dirty="0" smtClean="0"/>
                        <a:t>Servlet</a:t>
                      </a:r>
                      <a:r>
                        <a:rPr lang="zh-TW" altLang="en-US" dirty="0" smtClean="0"/>
                        <a:t>控制</a:t>
                      </a:r>
                      <a:r>
                        <a:rPr lang="en-US" altLang="zh-TW" dirty="0" smtClean="0"/>
                        <a:t>SQLite</a:t>
                      </a:r>
                      <a:r>
                        <a:rPr lang="zh-TW" altLang="en-US" dirty="0" smtClean="0"/>
                        <a:t>資料庫，將行程、會員資訊即時同步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8676">
                <a:tc grid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dirty="0" smtClean="0"/>
                        <a:t>JavaScript, </a:t>
                      </a:r>
                    </a:p>
                    <a:p>
                      <a:pPr fontAlgn="base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Maps API v3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8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8497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28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972616" y="-99392"/>
            <a:ext cx="11233248" cy="799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7520940" cy="548640"/>
          </a:xfrm>
        </p:spPr>
        <p:txBody>
          <a:bodyPr/>
          <a:lstStyle/>
          <a:p>
            <a:r>
              <a:rPr lang="zh-TW" altLang="en-US" dirty="0" smtClean="0"/>
              <a:t>系統架構</a:t>
            </a:r>
            <a:endParaRPr lang="zh-TW" altLang="en-US" dirty="0"/>
          </a:p>
        </p:txBody>
      </p:sp>
      <p:pic>
        <p:nvPicPr>
          <p:cNvPr id="3075" name="Picture 3" descr="D:\Downloads\Network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04313"/>
            <a:ext cx="9036496" cy="55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2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主要功能介紹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76414"/>
              </p:ext>
            </p:extLst>
          </p:nvPr>
        </p:nvGraphicFramePr>
        <p:xfrm>
          <a:off x="179512" y="1124744"/>
          <a:ext cx="8785373" cy="32458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3336"/>
                <a:gridCol w="4312037"/>
              </a:tblGrid>
              <a:tr h="519994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700" b="1" dirty="0" smtClean="0">
                          <a:latin typeface="Source Han Sans Bold" pitchFamily="34" charset="-128"/>
                          <a:ea typeface="Source Han Sans Bold" pitchFamily="34" charset="-128"/>
                        </a:rPr>
                        <a:t>應用程式功能</a:t>
                      </a:r>
                      <a:endParaRPr lang="zh-TW" altLang="en-US" sz="2700" b="1" dirty="0">
                        <a:latin typeface="Source Han Sans Bold" pitchFamily="34" charset="-128"/>
                        <a:ea typeface="Source Han Sans Bold" pitchFamily="34" charset="-128"/>
                      </a:endParaRPr>
                    </a:p>
                  </a:txBody>
                  <a:tcPr marL="34753" marR="34753" marT="17377" marB="173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sz="4000" dirty="0"/>
                    </a:p>
                  </a:txBody>
                  <a:tcPr/>
                </a:tc>
              </a:tr>
              <a:tr h="349505">
                <a:tc>
                  <a:txBody>
                    <a:bodyPr/>
                    <a:lstStyle/>
                    <a:p>
                      <a:pPr marL="0" marR="0" lvl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2000" kern="1200" dirty="0" smtClean="0">
                          <a:solidFill>
                            <a:srgbClr val="C0000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雇主模式</a:t>
                      </a:r>
                      <a:endParaRPr lang="zh-TW" altLang="zh-TW" sz="2000" kern="1200" dirty="0" smtClean="0">
                        <a:solidFill>
                          <a:srgbClr val="C00000"/>
                        </a:solidFill>
                        <a:effectLst/>
                        <a:latin typeface="Source Han Sans Bold" pitchFamily="34" charset="-128"/>
                        <a:ea typeface="Source Han Sans Bold" pitchFamily="34" charset="-128"/>
                        <a:cs typeface="+mn-cs"/>
                      </a:endParaRPr>
                    </a:p>
                  </a:txBody>
                  <a:tcPr marL="34753" marR="34753" marT="17377" marB="17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kern="1200" dirty="0" smtClean="0">
                          <a:solidFill>
                            <a:srgbClr val="C0000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外傭</a:t>
                      </a:r>
                      <a:r>
                        <a:rPr lang="zh-TW" altLang="zh-TW" sz="2000" kern="1200" dirty="0" smtClean="0">
                          <a:solidFill>
                            <a:srgbClr val="C0000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模式</a:t>
                      </a:r>
                      <a:endParaRPr lang="zh-TW" altLang="zh-TW" sz="2000" kern="1200" dirty="0" smtClean="0">
                        <a:solidFill>
                          <a:srgbClr val="C00000"/>
                        </a:solidFill>
                        <a:effectLst/>
                        <a:latin typeface="Source Han Sans Bold" pitchFamily="34" charset="-128"/>
                        <a:ea typeface="Source Han Sans Bold" pitchFamily="34" charset="-128"/>
                        <a:cs typeface="+mn-cs"/>
                      </a:endParaRPr>
                    </a:p>
                  </a:txBody>
                  <a:tcPr marL="34753" marR="34753" marT="17377" marB="17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3357">
                <a:tc>
                  <a:txBody>
                    <a:bodyPr/>
                    <a:lstStyle/>
                    <a:p>
                      <a:pPr lvl="0"/>
                      <a:r>
                        <a:rPr lang="en-US" altLang="zh-TW" sz="170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1. </a:t>
                      </a:r>
                      <a:r>
                        <a:rPr lang="zh-TW" altLang="en-US" sz="170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外傭</a:t>
                      </a:r>
                      <a:r>
                        <a:rPr lang="zh-TW" altLang="zh-TW" sz="170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行程安排與檢視</a:t>
                      </a:r>
                      <a:r>
                        <a:rPr lang="zh-TW" altLang="en-US" sz="170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：</a:t>
                      </a:r>
                      <a:endParaRPr lang="zh-TW" altLang="zh-TW" sz="1700" kern="1200" dirty="0" smtClean="0">
                        <a:solidFill>
                          <a:srgbClr val="7030A0"/>
                        </a:solidFill>
                        <a:effectLst/>
                        <a:latin typeface="Source Han Sans Bold" pitchFamily="34" charset="-128"/>
                        <a:ea typeface="Source Han Sans Bold" pitchFamily="34" charset="-128"/>
                      </a:endParaRPr>
                    </a:p>
                    <a:p>
                      <a:r>
                        <a:rPr lang="zh-TW" altLang="zh-TW" sz="17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新增、編輯與檢視日常工作事項排程，及</a:t>
                      </a:r>
                      <a:r>
                        <a:rPr lang="zh-TW" altLang="en-US" sz="17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例外工作行程</a:t>
                      </a:r>
                      <a:r>
                        <a:rPr lang="zh-TW" altLang="zh-TW" sz="17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。</a:t>
                      </a:r>
                      <a:endParaRPr lang="zh-TW" altLang="zh-TW" sz="1700" kern="1200" dirty="0" smtClean="0">
                        <a:solidFill>
                          <a:schemeClr val="dk1"/>
                        </a:solidFill>
                        <a:effectLst/>
                        <a:latin typeface="Source Han Sans Light" pitchFamily="34" charset="-128"/>
                        <a:ea typeface="Source Han Sans Light" pitchFamily="34" charset="-128"/>
                        <a:cs typeface="+mn-cs"/>
                      </a:endParaRPr>
                    </a:p>
                  </a:txBody>
                  <a:tcPr marL="34753" marR="34753" marT="17377" marB="17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2" indent="0"/>
                      <a:r>
                        <a:rPr lang="en-US" altLang="zh-TW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1.</a:t>
                      </a:r>
                      <a:r>
                        <a:rPr lang="zh-TW" altLang="en-US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 </a:t>
                      </a:r>
                      <a:r>
                        <a:rPr lang="zh-TW" altLang="zh-TW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檢視</a:t>
                      </a:r>
                      <a:r>
                        <a:rPr lang="zh-TW" altLang="en-US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每日固定與例外行程</a:t>
                      </a:r>
                      <a:endParaRPr lang="en-US" altLang="zh-TW" sz="1700" kern="1200" dirty="0" smtClean="0">
                        <a:solidFill>
                          <a:srgbClr val="00B050"/>
                        </a:solidFill>
                        <a:effectLst/>
                        <a:latin typeface="Source Han Sans Bold" pitchFamily="34" charset="-128"/>
                        <a:ea typeface="Source Han Sans Bold" pitchFamily="34" charset="-128"/>
                      </a:endParaRPr>
                    </a:p>
                    <a:p>
                      <a:pPr marL="0" lvl="2" indent="0"/>
                      <a:r>
                        <a:rPr lang="zh-TW" altLang="en-US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每日檢視雇主安排工作行程與例外工作行程</a:t>
                      </a:r>
                      <a:r>
                        <a:rPr lang="zh-TW" altLang="zh-TW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。</a:t>
                      </a:r>
                      <a:endParaRPr lang="zh-TW" altLang="zh-TW" sz="1600" kern="1200" dirty="0" smtClean="0">
                        <a:solidFill>
                          <a:schemeClr val="dk1"/>
                        </a:solidFill>
                        <a:effectLst/>
                        <a:latin typeface="Source Han Sans Light" pitchFamily="34" charset="-128"/>
                        <a:ea typeface="Source Han Sans Light" pitchFamily="34" charset="-128"/>
                        <a:cs typeface="+mn-cs"/>
                      </a:endParaRPr>
                    </a:p>
                  </a:txBody>
                  <a:tcPr marL="34753" marR="34753" marT="17377" marB="17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752"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2. </a:t>
                      </a:r>
                      <a:r>
                        <a:rPr lang="zh-TW" altLang="zh-TW" sz="1700" b="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查閱病人的健康紀錄</a:t>
                      </a:r>
                      <a:r>
                        <a:rPr lang="zh-TW" altLang="en-US" sz="170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：</a:t>
                      </a:r>
                      <a:endParaRPr lang="zh-TW" altLang="zh-TW" sz="1700" b="0" kern="1200" dirty="0" smtClean="0">
                        <a:solidFill>
                          <a:srgbClr val="7030A0"/>
                        </a:solidFill>
                        <a:effectLst/>
                        <a:latin typeface="Source Han Sans Bold" pitchFamily="34" charset="-128"/>
                        <a:ea typeface="Source Han Sans Bold" pitchFamily="34" charset="-128"/>
                      </a:endParaRPr>
                    </a:p>
                    <a:p>
                      <a:r>
                        <a:rPr lang="zh-TW" altLang="zh-TW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查閱病人的健康紀錄（如：血壓、脈搏、血糖）。</a:t>
                      </a:r>
                    </a:p>
                  </a:txBody>
                  <a:tcPr marL="34753" marR="34753" marT="17377" marB="17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2" indent="0"/>
                      <a:r>
                        <a:rPr lang="en-US" altLang="zh-TW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2.</a:t>
                      </a:r>
                      <a:r>
                        <a:rPr lang="zh-TW" altLang="en-US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 </a:t>
                      </a:r>
                      <a:r>
                        <a:rPr lang="zh-TW" altLang="zh-TW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紀錄病人健康情形</a:t>
                      </a:r>
                    </a:p>
                    <a:p>
                      <a:r>
                        <a:rPr lang="zh-TW" altLang="zh-TW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依工作事項排程可紀錄血壓、脈搏、血糖至健康紀錄，可即時讓雇主瞭解病人健康狀況。</a:t>
                      </a:r>
                      <a:endParaRPr lang="zh-TW" altLang="zh-TW" sz="1600" kern="1200" dirty="0" smtClean="0">
                        <a:solidFill>
                          <a:schemeClr val="dk1"/>
                        </a:solidFill>
                        <a:effectLst/>
                        <a:latin typeface="Source Han Sans Light" pitchFamily="34" charset="-128"/>
                        <a:ea typeface="Source Han Sans Light" pitchFamily="34" charset="-128"/>
                        <a:cs typeface="+mn-cs"/>
                      </a:endParaRPr>
                    </a:p>
                  </a:txBody>
                  <a:tcPr marL="34753" marR="34753" marT="17377" marB="17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78752">
                <a:tc>
                  <a:txBody>
                    <a:bodyPr/>
                    <a:lstStyle/>
                    <a:p>
                      <a:pPr marL="0" marR="0" lvl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 b="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3. </a:t>
                      </a:r>
                      <a:r>
                        <a:rPr lang="zh-TW" altLang="zh-TW" sz="1700" b="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錄音記事</a:t>
                      </a:r>
                      <a:r>
                        <a:rPr lang="zh-TW" altLang="en-US" sz="1700" kern="1200" dirty="0" smtClean="0">
                          <a:solidFill>
                            <a:srgbClr val="7030A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：</a:t>
                      </a:r>
                      <a:endParaRPr lang="zh-TW" altLang="zh-TW" sz="1700" b="0" kern="1200" dirty="0" smtClean="0">
                        <a:solidFill>
                          <a:srgbClr val="7030A0"/>
                        </a:solidFill>
                        <a:effectLst/>
                        <a:latin typeface="Source Han Sans Bold" pitchFamily="34" charset="-128"/>
                        <a:ea typeface="Source Han Sans Bold" pitchFamily="34" charset="-128"/>
                      </a:endParaRPr>
                    </a:p>
                    <a:p>
                      <a:r>
                        <a:rPr lang="zh-TW" altLang="zh-TW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聆聽</a:t>
                      </a:r>
                      <a:r>
                        <a:rPr lang="zh-TW" altLang="en-US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外</a:t>
                      </a:r>
                      <a:r>
                        <a:rPr lang="zh-TW" altLang="en-US" sz="1600" kern="1200" baseline="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傭</a:t>
                      </a:r>
                      <a:r>
                        <a:rPr lang="zh-TW" altLang="zh-TW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語音記事。</a:t>
                      </a:r>
                    </a:p>
                    <a:p>
                      <a:endParaRPr lang="zh-TW" altLang="en-US" sz="1600" dirty="0">
                        <a:latin typeface="Source Han Sans Light" pitchFamily="34" charset="-128"/>
                        <a:ea typeface="Source Han Sans Light" pitchFamily="34" charset="-128"/>
                      </a:endParaRPr>
                    </a:p>
                  </a:txBody>
                  <a:tcPr marL="34753" marR="34753" marT="17377" marB="17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2" indent="0"/>
                      <a:r>
                        <a:rPr lang="en-US" altLang="zh-TW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3.</a:t>
                      </a:r>
                      <a:r>
                        <a:rPr lang="zh-TW" altLang="en-US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 </a:t>
                      </a:r>
                      <a:r>
                        <a:rPr lang="zh-TW" altLang="zh-TW" sz="1700" kern="1200" dirty="0" smtClean="0">
                          <a:solidFill>
                            <a:srgbClr val="00B050"/>
                          </a:solidFill>
                          <a:effectLst/>
                          <a:latin typeface="Source Han Sans Bold" pitchFamily="34" charset="-128"/>
                          <a:ea typeface="Source Han Sans Bold" pitchFamily="34" charset="-128"/>
                        </a:rPr>
                        <a:t>語音記事</a:t>
                      </a:r>
                    </a:p>
                    <a:p>
                      <a:r>
                        <a:rPr lang="zh-TW" altLang="en-US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外傭</a:t>
                      </a:r>
                      <a:r>
                        <a:rPr lang="zh-TW" altLang="zh-TW" sz="1600" kern="1200" dirty="0" smtClean="0">
                          <a:effectLst/>
                          <a:latin typeface="Source Han Sans Light" pitchFamily="34" charset="-128"/>
                          <a:ea typeface="Source Han Sans Light" pitchFamily="34" charset="-128"/>
                        </a:rPr>
                        <a:t>可使用此功能紀錄病人就診時，醫生的診斷狀況或護士交待注意事項。</a:t>
                      </a:r>
                      <a:endParaRPr lang="zh-TW" altLang="en-US" sz="1600" dirty="0">
                        <a:latin typeface="Source Han Sans Light" pitchFamily="34" charset="-128"/>
                        <a:ea typeface="Source Han Sans Light" pitchFamily="34" charset="-128"/>
                      </a:endParaRPr>
                    </a:p>
                  </a:txBody>
                  <a:tcPr marL="34753" marR="34753" marT="17377" marB="173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4653136"/>
            <a:ext cx="778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其它功能：運用  </a:t>
            </a:r>
            <a:r>
              <a:rPr lang="en-US" altLang="zh-TW" dirty="0" err="1" smtClean="0"/>
              <a:t>WebView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 將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法規資料、護理影音、語言學習</a:t>
            </a:r>
            <a:r>
              <a:rPr lang="zh-TW" altLang="en-US" dirty="0" smtClean="0"/>
              <a:t>加入至</a:t>
            </a:r>
            <a:r>
              <a:rPr lang="en-US" altLang="zh-TW" dirty="0" smtClean="0"/>
              <a:t>APP</a:t>
            </a:r>
            <a:r>
              <a:rPr lang="zh-TW" altLang="en-US" dirty="0" smtClean="0"/>
              <a:t>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0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未來展望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3579849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400" dirty="0" smtClean="0"/>
              <a:t>1. </a:t>
            </a:r>
            <a:r>
              <a:rPr lang="zh-TW" altLang="en-US" sz="2400" dirty="0" smtClean="0"/>
              <a:t>新增功能：</a:t>
            </a:r>
            <a:endParaRPr lang="en-US" altLang="zh-TW" sz="2400" dirty="0"/>
          </a:p>
          <a:p>
            <a:pPr marL="0" indent="0"/>
            <a:r>
              <a:rPr lang="zh-TW" altLang="en-US" dirty="0" smtClean="0"/>
              <a:t>查詢外傭位置</a:t>
            </a:r>
            <a:r>
              <a:rPr lang="zh-TW" altLang="en-US" dirty="0"/>
              <a:t>、</a:t>
            </a:r>
            <a:r>
              <a:rPr lang="zh-TW" altLang="en-US" dirty="0" smtClean="0"/>
              <a:t>錄音同步</a:t>
            </a:r>
            <a:r>
              <a:rPr lang="zh-TW" altLang="en-US" dirty="0"/>
              <a:t>、</a:t>
            </a:r>
            <a:r>
              <a:rPr lang="zh-TW" altLang="en-US" dirty="0" smtClean="0"/>
              <a:t>外傭完成工作回覆確認</a:t>
            </a:r>
            <a:r>
              <a:rPr lang="zh-TW" altLang="en-US" dirty="0"/>
              <a:t>、</a:t>
            </a:r>
            <a:r>
              <a:rPr lang="zh-TW" altLang="en-US" dirty="0" smtClean="0"/>
              <a:t>外傭健康紀錄同步、警戒功能</a:t>
            </a:r>
            <a:endParaRPr lang="en-US" altLang="zh-TW" dirty="0" smtClean="0"/>
          </a:p>
          <a:p>
            <a:r>
              <a:rPr lang="en-US" altLang="zh-TW" sz="2400" dirty="0" smtClean="0"/>
              <a:t>2. </a:t>
            </a:r>
            <a:r>
              <a:rPr lang="zh-TW" altLang="en-US" sz="2400" dirty="0" smtClean="0"/>
              <a:t>支援</a:t>
            </a:r>
            <a:r>
              <a:rPr lang="zh-TW" altLang="en-US" sz="2400" dirty="0"/>
              <a:t>更多國語系，能將</a:t>
            </a:r>
            <a:r>
              <a:rPr lang="en-US" altLang="zh-TW" sz="2400" dirty="0"/>
              <a:t>APP</a:t>
            </a:r>
            <a:r>
              <a:rPr lang="zh-TW" altLang="en-US" sz="2400" dirty="0"/>
              <a:t>國際化</a:t>
            </a:r>
          </a:p>
          <a:p>
            <a:r>
              <a:rPr lang="en-US" altLang="zh-TW" sz="2400" dirty="0"/>
              <a:t>3. </a:t>
            </a:r>
            <a:r>
              <a:rPr lang="zh-TW" altLang="en-US" sz="2400" dirty="0" smtClean="0"/>
              <a:t>仲介廣告，收取廣告費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2707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39952" y="2420888"/>
            <a:ext cx="1800200" cy="684076"/>
          </a:xfrm>
        </p:spPr>
        <p:txBody>
          <a:bodyPr/>
          <a:lstStyle/>
          <a:p>
            <a:r>
              <a:rPr lang="en-US" altLang="zh-TW" sz="4400" dirty="0" smtClean="0">
                <a:latin typeface="Source Han Sans Heavy" pitchFamily="34" charset="-128"/>
                <a:ea typeface="Source Han Sans Heavy" pitchFamily="34" charset="-128"/>
              </a:rPr>
              <a:t>END</a:t>
            </a:r>
            <a:endParaRPr lang="zh-TW" altLang="en-US" sz="4400" dirty="0">
              <a:latin typeface="Source Han Sans Heavy" pitchFamily="34" charset="-128"/>
              <a:ea typeface="Source Han Sans Heavy" pitchFamily="34" charset="-128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92080" y="5949280"/>
            <a:ext cx="3851920" cy="792088"/>
          </a:xfrm>
        </p:spPr>
        <p:txBody>
          <a:bodyPr>
            <a:noAutofit/>
          </a:bodyPr>
          <a:lstStyle/>
          <a:p>
            <a:r>
              <a:rPr lang="zh-TW" altLang="en-US" sz="2000" dirty="0" smtClean="0">
                <a:latin typeface="Source Han Sans Medium" pitchFamily="34" charset="-128"/>
                <a:ea typeface="Source Han Sans Medium" pitchFamily="34" charset="-128"/>
              </a:rPr>
              <a:t>製作成員</a:t>
            </a:r>
            <a:r>
              <a:rPr lang="zh-TW" altLang="en-US" sz="2000" smtClean="0">
                <a:latin typeface="Source Han Sans Medium" pitchFamily="34" charset="-128"/>
                <a:ea typeface="Source Han Sans Medium" pitchFamily="34" charset="-128"/>
              </a:rPr>
              <a:t>：</a:t>
            </a:r>
            <a:r>
              <a:rPr lang="zh-TW" altLang="en-US" sz="2000" smtClean="0">
                <a:latin typeface="Source Han Sans Medium" pitchFamily="34" charset="-128"/>
                <a:ea typeface="Source Han Sans Medium" pitchFamily="34" charset="-128"/>
              </a:rPr>
              <a:t>李思穎</a:t>
            </a:r>
            <a:endParaRPr lang="en-US" altLang="zh-TW" sz="2000" dirty="0" smtClean="0">
              <a:latin typeface="Source Han Sans Medium" pitchFamily="34" charset="-128"/>
              <a:ea typeface="Source Han Sans Medium" pitchFamily="34" charset="-128"/>
            </a:endParaRPr>
          </a:p>
          <a:p>
            <a:r>
              <a:rPr lang="zh-TW" altLang="en-US" sz="2000" dirty="0" smtClean="0">
                <a:latin typeface="Source Han Sans Medium" pitchFamily="34" charset="-128"/>
                <a:ea typeface="Source Han Sans Medium" pitchFamily="34" charset="-128"/>
              </a:rPr>
              <a:t>指導</a:t>
            </a:r>
            <a:r>
              <a:rPr lang="zh-TW" altLang="en-US" sz="2000" dirty="0">
                <a:latin typeface="Source Han Sans Medium" pitchFamily="34" charset="-128"/>
                <a:ea typeface="Source Han Sans Medium" pitchFamily="34" charset="-128"/>
              </a:rPr>
              <a:t>老師：何偉全</a:t>
            </a:r>
            <a:endParaRPr lang="en-US" altLang="zh-TW" sz="2000" dirty="0">
              <a:latin typeface="Source Han Sans Medium" pitchFamily="34" charset="-128"/>
              <a:ea typeface="Source Han Sans Medium" pitchFamily="34" charset="-128"/>
            </a:endParaRPr>
          </a:p>
          <a:p>
            <a:endParaRPr lang="zh-TW" altLang="en-US" sz="2000" dirty="0"/>
          </a:p>
        </p:txBody>
      </p:sp>
      <p:pic>
        <p:nvPicPr>
          <p:cNvPr id="4" name="Picture 2" descr="C:\Users\Liszying\Desktop\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942" y="1876182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187624" y="3501008"/>
            <a:ext cx="7056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Source Han Sans Heavy" pitchFamily="34" charset="-128"/>
                <a:ea typeface="Source Han Sans Heavy" pitchFamily="34" charset="-128"/>
              </a:rPr>
              <a:t>Thanks for your attention!</a:t>
            </a:r>
            <a:endParaRPr lang="zh-TW" altLang="en-US" sz="4000" dirty="0">
              <a:latin typeface="Source Han Sans Heavy" pitchFamily="34" charset="-128"/>
              <a:ea typeface="Source Han Sans Heavy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088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自訂 1">
      <a:majorFont>
        <a:latin typeface="Source Han Sans Bold"/>
        <a:ea typeface="Source Han Sans Bold"/>
        <a:cs typeface=""/>
      </a:majorFont>
      <a:minorFont>
        <a:latin typeface="Source Han Sans Normal"/>
        <a:ea typeface="Source Han Sans Normal"/>
        <a:cs typeface="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496</TotalTime>
  <Words>487</Words>
  <Application>Microsoft Office PowerPoint</Application>
  <PresentationFormat>如螢幕大小 (4:3)</PresentationFormat>
  <Paragraphs>72</Paragraphs>
  <Slides>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角度</vt:lpstr>
      <vt:lpstr>外傭管理 APP</vt:lpstr>
      <vt:lpstr>設計概念</vt:lpstr>
      <vt:lpstr>重點特色與運用技術</vt:lpstr>
      <vt:lpstr>架構圖</vt:lpstr>
      <vt:lpstr>系統架構</vt:lpstr>
      <vt:lpstr>主要功能介紹</vt:lpstr>
      <vt:lpstr>未來展望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Liszying</dc:creator>
  <cp:lastModifiedBy>Liszying</cp:lastModifiedBy>
  <cp:revision>28</cp:revision>
  <dcterms:created xsi:type="dcterms:W3CDTF">2015-04-01T01:56:16Z</dcterms:created>
  <dcterms:modified xsi:type="dcterms:W3CDTF">2017-01-20T06:55:13Z</dcterms:modified>
</cp:coreProperties>
</file>