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8" r:id="rId3"/>
    <p:sldId id="259" r:id="rId4"/>
    <p:sldId id="289" r:id="rId5"/>
    <p:sldId id="260" r:id="rId6"/>
    <p:sldId id="290" r:id="rId7"/>
    <p:sldId id="292" r:id="rId8"/>
    <p:sldId id="261" r:id="rId9"/>
    <p:sldId id="291" r:id="rId10"/>
    <p:sldId id="262" r:id="rId11"/>
    <p:sldId id="263" r:id="rId12"/>
    <p:sldId id="264" r:id="rId13"/>
    <p:sldId id="294" r:id="rId14"/>
    <p:sldId id="265" r:id="rId15"/>
    <p:sldId id="295" r:id="rId16"/>
    <p:sldId id="268" r:id="rId17"/>
    <p:sldId id="285" r:id="rId18"/>
    <p:sldId id="276" r:id="rId19"/>
    <p:sldId id="277" r:id="rId20"/>
    <p:sldId id="278" r:id="rId21"/>
    <p:sldId id="286" r:id="rId22"/>
    <p:sldId id="279" r:id="rId23"/>
    <p:sldId id="274" r:id="rId24"/>
    <p:sldId id="284" r:id="rId25"/>
    <p:sldId id="282" r:id="rId26"/>
    <p:sldId id="283" r:id="rId27"/>
    <p:sldId id="281" r:id="rId28"/>
    <p:sldId id="280" r:id="rId29"/>
    <p:sldId id="271" r:id="rId30"/>
    <p:sldId id="273"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6D6F7994-DA64-4721-B9A7-FA18DBB48872}">
          <p14:sldIdLst>
            <p14:sldId id="256"/>
            <p14:sldId id="258"/>
            <p14:sldId id="259"/>
            <p14:sldId id="289"/>
            <p14:sldId id="260"/>
            <p14:sldId id="290"/>
            <p14:sldId id="292"/>
            <p14:sldId id="261"/>
            <p14:sldId id="291"/>
            <p14:sldId id="262"/>
            <p14:sldId id="263"/>
            <p14:sldId id="264"/>
            <p14:sldId id="294"/>
            <p14:sldId id="265"/>
            <p14:sldId id="295"/>
          </p14:sldIdLst>
        </p14:section>
        <p14:section name="分享主題" id="{0ACDFF72-5FD2-432C-83A6-F421BB8B52CE}">
          <p14:sldIdLst>
            <p14:sldId id="268"/>
            <p14:sldId id="285"/>
            <p14:sldId id="276"/>
            <p14:sldId id="277"/>
            <p14:sldId id="278"/>
            <p14:sldId id="286"/>
            <p14:sldId id="279"/>
            <p14:sldId id="274"/>
            <p14:sldId id="284"/>
            <p14:sldId id="282"/>
            <p14:sldId id="283"/>
            <p14:sldId id="281"/>
            <p14:sldId id="280"/>
            <p14:sldId id="271"/>
            <p14:sldId id="273"/>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4720" autoAdjust="0"/>
  </p:normalViewPr>
  <p:slideViewPr>
    <p:cSldViewPr snapToGrid="0">
      <p:cViewPr varScale="1">
        <p:scale>
          <a:sx n="69" d="100"/>
          <a:sy n="69" d="100"/>
        </p:scale>
        <p:origin x="6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1FA49-633B-4DD1-B854-66863F2E0BD2}" type="datetimeFigureOut">
              <a:rPr lang="zh-TW" altLang="en-US" smtClean="0"/>
              <a:t>2017/6/30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B2ECD-747F-4C77-BE91-108EA1213402}" type="slidenum">
              <a:rPr lang="zh-TW" altLang="en-US" smtClean="0"/>
              <a:t>‹#›</a:t>
            </a:fld>
            <a:endParaRPr lang="zh-TW" altLang="en-US"/>
          </a:p>
        </p:txBody>
      </p:sp>
    </p:spTree>
    <p:extLst>
      <p:ext uri="{BB962C8B-B14F-4D97-AF65-F5344CB8AC3E}">
        <p14:creationId xmlns:p14="http://schemas.microsoft.com/office/powerpoint/2010/main" val="281578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a:t>
            </a:fld>
            <a:endParaRPr lang="zh-TW" altLang="en-US"/>
          </a:p>
        </p:txBody>
      </p:sp>
    </p:spTree>
    <p:extLst>
      <p:ext uri="{BB962C8B-B14F-4D97-AF65-F5344CB8AC3E}">
        <p14:creationId xmlns:p14="http://schemas.microsoft.com/office/powerpoint/2010/main" val="402264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22</a:t>
            </a:fld>
            <a:endParaRPr lang="zh-TW" altLang="en-US"/>
          </a:p>
        </p:txBody>
      </p:sp>
    </p:spTree>
    <p:extLst>
      <p:ext uri="{BB962C8B-B14F-4D97-AF65-F5344CB8AC3E}">
        <p14:creationId xmlns:p14="http://schemas.microsoft.com/office/powerpoint/2010/main" val="3258136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29</a:t>
            </a:fld>
            <a:endParaRPr lang="zh-TW" altLang="en-US"/>
          </a:p>
        </p:txBody>
      </p:sp>
    </p:spTree>
    <p:extLst>
      <p:ext uri="{BB962C8B-B14F-4D97-AF65-F5344CB8AC3E}">
        <p14:creationId xmlns:p14="http://schemas.microsoft.com/office/powerpoint/2010/main" val="3108899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30</a:t>
            </a:fld>
            <a:endParaRPr lang="zh-TW" altLang="en-US"/>
          </a:p>
        </p:txBody>
      </p:sp>
    </p:spTree>
    <p:extLst>
      <p:ext uri="{BB962C8B-B14F-4D97-AF65-F5344CB8AC3E}">
        <p14:creationId xmlns:p14="http://schemas.microsoft.com/office/powerpoint/2010/main" val="444690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3</a:t>
            </a:fld>
            <a:endParaRPr lang="zh-TW" altLang="en-US"/>
          </a:p>
        </p:txBody>
      </p:sp>
    </p:spTree>
    <p:extLst>
      <p:ext uri="{BB962C8B-B14F-4D97-AF65-F5344CB8AC3E}">
        <p14:creationId xmlns:p14="http://schemas.microsoft.com/office/powerpoint/2010/main" val="2944573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模組</a:t>
            </a:r>
            <a:r>
              <a:rPr lang="en-US" altLang="zh-TW" sz="1200" kern="1200" dirty="0" smtClean="0">
                <a:solidFill>
                  <a:schemeClr val="tx1"/>
                </a:solidFill>
                <a:effectLst/>
                <a:latin typeface="+mn-lt"/>
                <a:ea typeface="+mn-ea"/>
                <a:cs typeface="+mn-cs"/>
              </a:rPr>
              <a:t>A**//</a:t>
            </a:r>
            <a:br>
              <a:rPr lang="en-US" altLang="zh-TW" sz="1200" kern="1200" dirty="0" smtClean="0">
                <a:solidFill>
                  <a:schemeClr val="tx1"/>
                </a:solidFill>
                <a:effectLst/>
                <a:latin typeface="+mn-lt"/>
                <a:ea typeface="+mn-ea"/>
                <a:cs typeface="+mn-cs"/>
              </a:rPr>
            </a:br>
            <a:r>
              <a:rPr lang="en-US" altLang="zh-TW" sz="1200" kern="1200" dirty="0" err="1" smtClean="0">
                <a:solidFill>
                  <a:schemeClr val="tx1"/>
                </a:solidFill>
                <a:effectLst/>
                <a:latin typeface="+mn-lt"/>
                <a:ea typeface="+mn-ea"/>
                <a:cs typeface="+mn-cs"/>
              </a:rPr>
              <a:t>DataSet</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dsA</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Transaction.getDataSet</a:t>
            </a:r>
            <a:r>
              <a:rPr lang="en-US" altLang="zh-TW" sz="1200" kern="1200" dirty="0" smtClean="0">
                <a:solidFill>
                  <a:schemeClr val="tx1"/>
                </a:solidFill>
                <a:effectLst/>
                <a:latin typeface="+mn-lt"/>
                <a:ea typeface="+mn-ea"/>
                <a:cs typeface="+mn-cs"/>
              </a:rPr>
              <a:t>();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模組</a:t>
            </a:r>
            <a:r>
              <a:rPr lang="en-US" altLang="zh-TW" sz="1200" kern="1200" dirty="0" smtClean="0">
                <a:solidFill>
                  <a:schemeClr val="tx1"/>
                </a:solidFill>
                <a:effectLst/>
                <a:latin typeface="+mn-lt"/>
                <a:ea typeface="+mn-ea"/>
                <a:cs typeface="+mn-cs"/>
              </a:rPr>
              <a:t>B**//</a:t>
            </a:r>
            <a:br>
              <a:rPr lang="en-US" altLang="zh-TW" sz="1200" kern="1200" dirty="0" smtClean="0">
                <a:solidFill>
                  <a:schemeClr val="tx1"/>
                </a:solidFill>
                <a:effectLst/>
                <a:latin typeface="+mn-lt"/>
                <a:ea typeface="+mn-ea"/>
                <a:cs typeface="+mn-cs"/>
              </a:rPr>
            </a:br>
            <a:r>
              <a:rPr lang="en-US" altLang="zh-TW" sz="1200" kern="1200" dirty="0" err="1" smtClean="0">
                <a:solidFill>
                  <a:schemeClr val="tx1"/>
                </a:solidFill>
                <a:effectLst/>
                <a:latin typeface="+mn-lt"/>
                <a:ea typeface="+mn-ea"/>
                <a:cs typeface="+mn-cs"/>
              </a:rPr>
              <a:t>DataSet</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dsB</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getDataSet</a:t>
            </a:r>
            <a:r>
              <a:rPr lang="en-US" altLang="zh-TW" sz="1200" kern="1200" dirty="0" smtClean="0">
                <a:solidFill>
                  <a:schemeClr val="tx1"/>
                </a:solidFill>
                <a:effectLst/>
                <a:latin typeface="+mn-lt"/>
                <a:ea typeface="+mn-ea"/>
                <a:cs typeface="+mn-cs"/>
              </a:rPr>
              <a:t>();</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主程式</a:t>
            </a:r>
            <a:br>
              <a:rPr lang="zh-TW" altLang="en-US" sz="1200" kern="1200" dirty="0" smtClean="0">
                <a:solidFill>
                  <a:schemeClr val="tx1"/>
                </a:solidFill>
                <a:effectLst/>
                <a:latin typeface="+mn-lt"/>
                <a:ea typeface="+mn-ea"/>
                <a:cs typeface="+mn-cs"/>
              </a:rPr>
            </a:br>
            <a:r>
              <a:rPr lang="en-US" altLang="zh-TW" sz="1200" kern="1200" dirty="0" err="1" smtClean="0">
                <a:solidFill>
                  <a:schemeClr val="tx1"/>
                </a:solidFill>
                <a:effectLst/>
                <a:latin typeface="+mn-lt"/>
                <a:ea typeface="+mn-ea"/>
                <a:cs typeface="+mn-cs"/>
              </a:rPr>
              <a:t>Transaction.begin</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交易開始</a:t>
            </a:r>
            <a:br>
              <a:rPr lang="zh-TW" altLang="en-US" sz="1200" kern="1200" dirty="0" smtClean="0">
                <a:solidFill>
                  <a:schemeClr val="tx1"/>
                </a:solidFill>
                <a:effectLst/>
                <a:latin typeface="+mn-lt"/>
                <a:ea typeface="+mn-ea"/>
                <a:cs typeface="+mn-cs"/>
              </a:rPr>
            </a:br>
            <a:r>
              <a:rPr lang="zh-TW" altLang="en-US" sz="1200" kern="1200" dirty="0" smtClean="0">
                <a:solidFill>
                  <a:schemeClr val="tx1"/>
                </a:solidFill>
                <a:effectLst/>
                <a:latin typeface="+mn-lt"/>
                <a:ea typeface="+mn-ea"/>
                <a:cs typeface="+mn-cs"/>
              </a:rPr>
              <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//1. </a:t>
            </a:r>
            <a:r>
              <a:rPr lang="zh-TW" altLang="en-US" sz="1200" kern="1200" dirty="0" smtClean="0">
                <a:solidFill>
                  <a:schemeClr val="tx1"/>
                </a:solidFill>
                <a:effectLst/>
                <a:latin typeface="+mn-lt"/>
                <a:ea typeface="+mn-ea"/>
                <a:cs typeface="+mn-cs"/>
              </a:rPr>
              <a:t>呼叫模組</a:t>
            </a:r>
            <a:r>
              <a:rPr lang="en-US" altLang="zh-TW" sz="1200" kern="1200" dirty="0" smtClean="0">
                <a:solidFill>
                  <a:schemeClr val="tx1"/>
                </a:solidFill>
                <a:effectLst/>
                <a:latin typeface="+mn-lt"/>
                <a:ea typeface="+mn-ea"/>
                <a:cs typeface="+mn-cs"/>
              </a:rPr>
              <a:t>A </a:t>
            </a:r>
            <a:r>
              <a:rPr lang="zh-TW" altLang="en-US" sz="1200" kern="1200" dirty="0" smtClean="0">
                <a:solidFill>
                  <a:schemeClr val="tx1"/>
                </a:solidFill>
                <a:effectLst/>
                <a:latin typeface="+mn-lt"/>
                <a:ea typeface="+mn-ea"/>
                <a:cs typeface="+mn-cs"/>
              </a:rPr>
              <a:t>對 </a:t>
            </a:r>
            <a:r>
              <a:rPr lang="en-US" altLang="zh-TW" sz="1200" kern="1200" dirty="0" smtClean="0">
                <a:solidFill>
                  <a:schemeClr val="tx1"/>
                </a:solidFill>
                <a:effectLst/>
                <a:latin typeface="+mn-lt"/>
                <a:ea typeface="+mn-ea"/>
                <a:cs typeface="+mn-cs"/>
              </a:rPr>
              <a:t>DBRC.DTRCG001 </a:t>
            </a:r>
            <a:r>
              <a:rPr lang="zh-TW" altLang="en-US" sz="1200" kern="1200" dirty="0" smtClean="0">
                <a:solidFill>
                  <a:schemeClr val="tx1"/>
                </a:solidFill>
                <a:effectLst/>
                <a:latin typeface="+mn-lt"/>
                <a:ea typeface="+mn-ea"/>
                <a:cs typeface="+mn-cs"/>
              </a:rPr>
              <a:t>進行</a:t>
            </a:r>
            <a:r>
              <a:rPr lang="en-US" altLang="zh-TW" sz="1200" kern="1200" dirty="0" smtClean="0">
                <a:solidFill>
                  <a:schemeClr val="tx1"/>
                </a:solidFill>
                <a:effectLst/>
                <a:latin typeface="+mn-lt"/>
                <a:ea typeface="+mn-ea"/>
                <a:cs typeface="+mn-cs"/>
              </a:rPr>
              <a:t>Update</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moduleA.updateG001();</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//2. </a:t>
            </a:r>
            <a:r>
              <a:rPr lang="zh-TW" altLang="en-US" sz="1200" kern="1200" dirty="0" smtClean="0">
                <a:solidFill>
                  <a:schemeClr val="tx1"/>
                </a:solidFill>
                <a:effectLst/>
                <a:latin typeface="+mn-lt"/>
                <a:ea typeface="+mn-ea"/>
                <a:cs typeface="+mn-cs"/>
              </a:rPr>
              <a:t>呼叫模組</a:t>
            </a:r>
            <a:r>
              <a:rPr lang="en-US" altLang="zh-TW" sz="1200" kern="1200" dirty="0" smtClean="0">
                <a:solidFill>
                  <a:schemeClr val="tx1"/>
                </a:solidFill>
                <a:effectLst/>
                <a:latin typeface="+mn-lt"/>
                <a:ea typeface="+mn-ea"/>
                <a:cs typeface="+mn-cs"/>
              </a:rPr>
              <a:t>B </a:t>
            </a:r>
            <a:r>
              <a:rPr lang="zh-TW" altLang="en-US" sz="1200" kern="1200" dirty="0" smtClean="0">
                <a:solidFill>
                  <a:schemeClr val="tx1"/>
                </a:solidFill>
                <a:effectLst/>
                <a:latin typeface="+mn-lt"/>
                <a:ea typeface="+mn-ea"/>
                <a:cs typeface="+mn-cs"/>
              </a:rPr>
              <a:t>對 </a:t>
            </a:r>
            <a:r>
              <a:rPr lang="en-US" altLang="zh-TW" sz="1200" kern="1200" dirty="0" smtClean="0">
                <a:solidFill>
                  <a:schemeClr val="tx1"/>
                </a:solidFill>
                <a:effectLst/>
                <a:latin typeface="+mn-lt"/>
                <a:ea typeface="+mn-ea"/>
                <a:cs typeface="+mn-cs"/>
              </a:rPr>
              <a:t>DBRC.DTRCG001 </a:t>
            </a:r>
            <a:r>
              <a:rPr lang="zh-TW" altLang="en-US" sz="1200" kern="1200" dirty="0" smtClean="0">
                <a:solidFill>
                  <a:schemeClr val="tx1"/>
                </a:solidFill>
                <a:effectLst/>
                <a:latin typeface="+mn-lt"/>
                <a:ea typeface="+mn-ea"/>
                <a:cs typeface="+mn-cs"/>
              </a:rPr>
              <a:t>進行讀取</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死結發生</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因為模組</a:t>
            </a:r>
            <a:r>
              <a:rPr lang="en-US" altLang="zh-TW" sz="1200" kern="1200" dirty="0" smtClean="0">
                <a:solidFill>
                  <a:schemeClr val="tx1"/>
                </a:solidFill>
                <a:effectLst/>
                <a:latin typeface="+mn-lt"/>
                <a:ea typeface="+mn-ea"/>
                <a:cs typeface="+mn-cs"/>
              </a:rPr>
              <a:t>A </a:t>
            </a:r>
            <a:r>
              <a:rPr lang="zh-TW" altLang="en-US" sz="1200" kern="1200" dirty="0" smtClean="0">
                <a:solidFill>
                  <a:schemeClr val="tx1"/>
                </a:solidFill>
                <a:effectLst/>
                <a:latin typeface="+mn-lt"/>
                <a:ea typeface="+mn-ea"/>
                <a:cs typeface="+mn-cs"/>
              </a:rPr>
              <a:t>是透過 </a:t>
            </a:r>
            <a:r>
              <a:rPr lang="en-US" altLang="zh-TW" sz="1200" kern="1200" dirty="0" smtClean="0">
                <a:solidFill>
                  <a:schemeClr val="tx1"/>
                </a:solidFill>
                <a:effectLst/>
                <a:latin typeface="+mn-lt"/>
                <a:ea typeface="+mn-ea"/>
                <a:cs typeface="+mn-cs"/>
              </a:rPr>
              <a:t>Transaction </a:t>
            </a:r>
            <a:r>
              <a:rPr lang="zh-TW" altLang="en-US" sz="1200" kern="1200" dirty="0" smtClean="0">
                <a:solidFill>
                  <a:schemeClr val="tx1"/>
                </a:solidFill>
                <a:effectLst/>
                <a:latin typeface="+mn-lt"/>
                <a:ea typeface="+mn-ea"/>
                <a:cs typeface="+mn-cs"/>
              </a:rPr>
              <a:t>取得 </a:t>
            </a:r>
            <a:r>
              <a:rPr lang="en-US" altLang="zh-TW" sz="1200" kern="1200" dirty="0" err="1" smtClean="0">
                <a:solidFill>
                  <a:schemeClr val="tx1"/>
                </a:solidFill>
                <a:effectLst/>
                <a:latin typeface="+mn-lt"/>
                <a:ea typeface="+mn-ea"/>
                <a:cs typeface="+mn-cs"/>
              </a:rPr>
              <a:t>DataSet</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此時模組</a:t>
            </a:r>
            <a:r>
              <a:rPr lang="en-US" altLang="zh-TW" sz="1200" kern="1200" dirty="0" smtClean="0">
                <a:solidFill>
                  <a:schemeClr val="tx1"/>
                </a:solidFill>
                <a:effectLst/>
                <a:latin typeface="+mn-lt"/>
                <a:ea typeface="+mn-ea"/>
                <a:cs typeface="+mn-cs"/>
              </a:rPr>
              <a:t>B </a:t>
            </a:r>
            <a:r>
              <a:rPr lang="zh-TW" altLang="en-US" sz="1200" kern="1200" dirty="0" smtClean="0">
                <a:solidFill>
                  <a:schemeClr val="tx1"/>
                </a:solidFill>
                <a:effectLst/>
                <a:latin typeface="+mn-lt"/>
                <a:ea typeface="+mn-ea"/>
                <a:cs typeface="+mn-cs"/>
              </a:rPr>
              <a:t>採獨立連線的 </a:t>
            </a:r>
            <a:r>
              <a:rPr lang="en-US" altLang="zh-TW" sz="1200" kern="1200" dirty="0" err="1" smtClean="0">
                <a:solidFill>
                  <a:schemeClr val="tx1"/>
                </a:solidFill>
                <a:effectLst/>
                <a:latin typeface="+mn-lt"/>
                <a:ea typeface="+mn-ea"/>
                <a:cs typeface="+mn-cs"/>
              </a:rPr>
              <a:t>DataSet</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來進行讀取，但因為交易還未</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commit </a:t>
            </a:r>
            <a:r>
              <a:rPr lang="zh-TW" altLang="en-US" sz="1200" kern="1200" dirty="0" smtClean="0">
                <a:solidFill>
                  <a:schemeClr val="tx1"/>
                </a:solidFill>
                <a:effectLst/>
                <a:latin typeface="+mn-lt"/>
                <a:ea typeface="+mn-ea"/>
                <a:cs typeface="+mn-cs"/>
              </a:rPr>
              <a:t>，所以 </a:t>
            </a:r>
            <a:r>
              <a:rPr lang="en-US" altLang="zh-TW" sz="1200" kern="1200" dirty="0" smtClean="0">
                <a:solidFill>
                  <a:schemeClr val="tx1"/>
                </a:solidFill>
                <a:effectLst/>
                <a:latin typeface="+mn-lt"/>
                <a:ea typeface="+mn-ea"/>
                <a:cs typeface="+mn-cs"/>
              </a:rPr>
              <a:t>DTRCG001 </a:t>
            </a:r>
            <a:r>
              <a:rPr lang="zh-TW" altLang="en-US" sz="1200" kern="1200" dirty="0" smtClean="0">
                <a:solidFill>
                  <a:schemeClr val="tx1"/>
                </a:solidFill>
                <a:effectLst/>
                <a:latin typeface="+mn-lt"/>
                <a:ea typeface="+mn-ea"/>
                <a:cs typeface="+mn-cs"/>
              </a:rPr>
              <a:t>仍然被 </a:t>
            </a:r>
            <a:r>
              <a:rPr lang="en-US" altLang="zh-TW" sz="1200" kern="1200" dirty="0" smtClean="0">
                <a:solidFill>
                  <a:schemeClr val="tx1"/>
                </a:solidFill>
                <a:effectLst/>
                <a:latin typeface="+mn-lt"/>
                <a:ea typeface="+mn-ea"/>
                <a:cs typeface="+mn-cs"/>
              </a:rPr>
              <a:t>Lock </a:t>
            </a:r>
            <a:r>
              <a:rPr lang="zh-TW" altLang="en-US" sz="1200" kern="1200" dirty="0" smtClean="0">
                <a:solidFill>
                  <a:schemeClr val="tx1"/>
                </a:solidFill>
                <a:effectLst/>
                <a:latin typeface="+mn-lt"/>
                <a:ea typeface="+mn-ea"/>
                <a:cs typeface="+mn-cs"/>
              </a:rPr>
              <a:t>住，於是模組</a:t>
            </a:r>
            <a:r>
              <a:rPr lang="en-US" altLang="zh-TW" sz="1200" kern="1200" dirty="0" smtClean="0">
                <a:solidFill>
                  <a:schemeClr val="tx1"/>
                </a:solidFill>
                <a:effectLst/>
                <a:latin typeface="+mn-lt"/>
                <a:ea typeface="+mn-ea"/>
                <a:cs typeface="+mn-cs"/>
              </a:rPr>
              <a:t>B </a:t>
            </a:r>
            <a:r>
              <a:rPr lang="zh-TW" altLang="en-US" sz="1200" kern="1200" dirty="0" smtClean="0">
                <a:solidFill>
                  <a:schemeClr val="tx1"/>
                </a:solidFill>
                <a:effectLst/>
                <a:latin typeface="+mn-lt"/>
                <a:ea typeface="+mn-ea"/>
                <a:cs typeface="+mn-cs"/>
              </a:rPr>
              <a:t>等不</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到模組</a:t>
            </a:r>
            <a:r>
              <a:rPr lang="en-US" altLang="zh-TW" sz="1200" kern="1200" dirty="0" smtClean="0">
                <a:solidFill>
                  <a:schemeClr val="tx1"/>
                </a:solidFill>
                <a:effectLst/>
                <a:latin typeface="+mn-lt"/>
                <a:ea typeface="+mn-ea"/>
                <a:cs typeface="+mn-cs"/>
              </a:rPr>
              <a:t>A </a:t>
            </a:r>
            <a:r>
              <a:rPr lang="zh-TW" altLang="en-US" sz="1200" kern="1200" dirty="0" smtClean="0">
                <a:solidFill>
                  <a:schemeClr val="tx1"/>
                </a:solidFill>
                <a:effectLst/>
                <a:latin typeface="+mn-lt"/>
                <a:ea typeface="+mn-ea"/>
                <a:cs typeface="+mn-cs"/>
              </a:rPr>
              <a:t>釋放 </a:t>
            </a:r>
            <a:r>
              <a:rPr lang="en-US" altLang="zh-TW" sz="1200" kern="1200" dirty="0" smtClean="0">
                <a:solidFill>
                  <a:schemeClr val="tx1"/>
                </a:solidFill>
                <a:effectLst/>
                <a:latin typeface="+mn-lt"/>
                <a:ea typeface="+mn-ea"/>
                <a:cs typeface="+mn-cs"/>
              </a:rPr>
              <a:t>DTRCG001 </a:t>
            </a:r>
            <a:r>
              <a:rPr lang="zh-TW" altLang="en-US" sz="1200" kern="1200" dirty="0" smtClean="0">
                <a:solidFill>
                  <a:schemeClr val="tx1"/>
                </a:solidFill>
                <a:effectLst/>
                <a:latin typeface="+mn-lt"/>
                <a:ea typeface="+mn-ea"/>
                <a:cs typeface="+mn-cs"/>
              </a:rPr>
              <a:t>，造成死結。</a:t>
            </a:r>
            <a:br>
              <a:rPr lang="zh-TW" altLang="en-US"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moduleB.queryG001();</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err="1" smtClean="0">
                <a:solidFill>
                  <a:schemeClr val="tx1"/>
                </a:solidFill>
                <a:effectLst/>
                <a:latin typeface="+mn-lt"/>
                <a:ea typeface="+mn-ea"/>
                <a:cs typeface="+mn-cs"/>
              </a:rPr>
              <a:t>Transaction.commit</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交易結束</a:t>
            </a:r>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7</a:t>
            </a:fld>
            <a:endParaRPr lang="zh-TW" altLang="en-US"/>
          </a:p>
        </p:txBody>
      </p:sp>
    </p:spTree>
    <p:extLst>
      <p:ext uri="{BB962C8B-B14F-4D97-AF65-F5344CB8AC3E}">
        <p14:creationId xmlns:p14="http://schemas.microsoft.com/office/powerpoint/2010/main" val="3536189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9</a:t>
            </a:fld>
            <a:endParaRPr lang="zh-TW" altLang="en-US"/>
          </a:p>
        </p:txBody>
      </p:sp>
    </p:spTree>
    <p:extLst>
      <p:ext uri="{BB962C8B-B14F-4D97-AF65-F5344CB8AC3E}">
        <p14:creationId xmlns:p14="http://schemas.microsoft.com/office/powerpoint/2010/main" val="165781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10</a:t>
            </a:fld>
            <a:endParaRPr lang="zh-TW" altLang="en-US"/>
          </a:p>
        </p:txBody>
      </p:sp>
    </p:spTree>
    <p:extLst>
      <p:ext uri="{BB962C8B-B14F-4D97-AF65-F5344CB8AC3E}">
        <p14:creationId xmlns:p14="http://schemas.microsoft.com/office/powerpoint/2010/main" val="168263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11</a:t>
            </a:fld>
            <a:endParaRPr lang="zh-TW" altLang="en-US"/>
          </a:p>
        </p:txBody>
      </p:sp>
    </p:spTree>
    <p:extLst>
      <p:ext uri="{BB962C8B-B14F-4D97-AF65-F5344CB8AC3E}">
        <p14:creationId xmlns:p14="http://schemas.microsoft.com/office/powerpoint/2010/main" val="302598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12</a:t>
            </a:fld>
            <a:endParaRPr lang="zh-TW" altLang="en-US"/>
          </a:p>
        </p:txBody>
      </p:sp>
    </p:spTree>
    <p:extLst>
      <p:ext uri="{BB962C8B-B14F-4D97-AF65-F5344CB8AC3E}">
        <p14:creationId xmlns:p14="http://schemas.microsoft.com/office/powerpoint/2010/main" val="5524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18</a:t>
            </a:fld>
            <a:endParaRPr lang="zh-TW" altLang="en-US"/>
          </a:p>
        </p:txBody>
      </p:sp>
    </p:spTree>
    <p:extLst>
      <p:ext uri="{BB962C8B-B14F-4D97-AF65-F5344CB8AC3E}">
        <p14:creationId xmlns:p14="http://schemas.microsoft.com/office/powerpoint/2010/main" val="4591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6B2ECD-747F-4C77-BE91-108EA1213402}" type="slidenum">
              <a:rPr lang="zh-TW" altLang="en-US" smtClean="0"/>
              <a:t>19</a:t>
            </a:fld>
            <a:endParaRPr lang="zh-TW" altLang="en-US"/>
          </a:p>
        </p:txBody>
      </p:sp>
    </p:spTree>
    <p:extLst>
      <p:ext uri="{BB962C8B-B14F-4D97-AF65-F5344CB8AC3E}">
        <p14:creationId xmlns:p14="http://schemas.microsoft.com/office/powerpoint/2010/main" val="44351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D7D32C3-1E1D-4E5B-B24D-B38BE8504D1A}"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5891439-EA84-489D-BFD8-FFA7D0E7C84E}"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69C65954-948F-4A08-902B-B5584A4711DF}"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A94F811-AACD-4752-87B4-5664FE0E07E6}"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6A1C279E-D969-4316-BD29-2A23D7DBC59F}"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328D82D-87FB-43A4-9E99-061741EAFB72}"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27E62D4-C253-45A5-A9D8-F813AA8E8D4D}"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DDA95FD-8C7C-4789-B748-F2C8A8177570}"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4E4AB07-3AB2-4717-B378-931FFDCF4719}"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1CBC3D1-7CC0-4792-821E-3DCB335AF306}" type="datetime1">
              <a:rPr lang="en-US" altLang="zh-TW" smtClean="0"/>
              <a:t>6/30/2017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F482A04-8415-4EA1-82C6-42D836CE1569}" type="datetime1">
              <a:rPr lang="en-US" altLang="zh-TW" smtClean="0"/>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517E37A-6271-40AA-8FC5-BF1C0E6242E4}" type="datetime1">
              <a:rPr lang="en-US" altLang="zh-TW" smtClean="0"/>
              <a:t>6/30/2017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E8245D79-06D6-4700-B590-41F99F6FE371}" type="datetime1">
              <a:rPr lang="en-US" altLang="zh-TW" smtClean="0"/>
              <a:t>6/30/2017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EFCA3-C510-4A30-BC41-F7BF67B9C878}" type="datetime1">
              <a:rPr lang="en-US" altLang="zh-TW" smtClean="0"/>
              <a:t>6/30/2017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9A028EC-69CE-4FC2-8DED-4EC10C20CA1A}" type="datetime1">
              <a:rPr lang="en-US" altLang="zh-TW" smtClean="0"/>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3C867DA-45A5-4091-9349-4282754EE5D5}" type="datetime1">
              <a:rPr lang="en-US" altLang="zh-TW" smtClean="0"/>
              <a:t>6/30/2017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4F2BAF-EF2D-433A-90A6-B4185056A55A}" type="datetime1">
              <a:rPr lang="en-US" altLang="zh-TW" smtClean="0"/>
              <a:t>6/30/2017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新人期末報告</a:t>
            </a:r>
            <a:endParaRPr lang="zh-TW" altLang="en-US"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521554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152400"/>
            <a:ext cx="8596668" cy="1320800"/>
          </a:xfrm>
        </p:spPr>
        <p:txBody>
          <a:bodyPr>
            <a:normAutofit/>
          </a:bodyPr>
          <a:lstStyle/>
          <a:p>
            <a:r>
              <a:rPr lang="en-US" altLang="zh-TW" b="1" dirty="0" smtClean="0">
                <a:latin typeface="+mn-lt"/>
                <a:cs typeface="Times New Roman" panose="02020603050405020304" pitchFamily="18" charset="0"/>
              </a:rPr>
              <a:t>DB2 Isolation Levels</a:t>
            </a:r>
            <a:r>
              <a:rPr lang="en-US" altLang="zh-TW" b="1" dirty="0">
                <a:latin typeface="+mn-lt"/>
                <a:cs typeface="Times New Roman" panose="02020603050405020304" pitchFamily="18" charset="0"/>
              </a:rPr>
              <a:t/>
            </a:r>
            <a:br>
              <a:rPr lang="en-US" altLang="zh-TW" b="1" dirty="0">
                <a:latin typeface="+mn-lt"/>
                <a:cs typeface="Times New Roman" panose="02020603050405020304" pitchFamily="18" charset="0"/>
              </a:rPr>
            </a:br>
            <a:endParaRPr lang="zh-TW" altLang="en-US" b="1" dirty="0">
              <a:latin typeface="+mn-lt"/>
              <a:cs typeface="Times New Roman" panose="02020603050405020304" pitchFamily="18" charset="0"/>
            </a:endParaRPr>
          </a:p>
        </p:txBody>
      </p:sp>
      <p:sp>
        <p:nvSpPr>
          <p:cNvPr id="3" name="內容版面配置區 2"/>
          <p:cNvSpPr>
            <a:spLocks noGrp="1"/>
          </p:cNvSpPr>
          <p:nvPr>
            <p:ph idx="1"/>
          </p:nvPr>
        </p:nvSpPr>
        <p:spPr>
          <a:xfrm>
            <a:off x="677334" y="1010654"/>
            <a:ext cx="8596668" cy="5536062"/>
          </a:xfrm>
        </p:spPr>
        <p:txBody>
          <a:bodyPr>
            <a:normAutofit lnSpcReduction="10000"/>
          </a:bodyPr>
          <a:lstStyle/>
          <a:p>
            <a:r>
              <a:rPr lang="en-US" altLang="zh-TW" b="1" dirty="0">
                <a:ea typeface="+mj-ea"/>
                <a:cs typeface="Times New Roman" panose="02020603050405020304" pitchFamily="18" charset="0"/>
              </a:rPr>
              <a:t>Uncommitted read (</a:t>
            </a:r>
            <a:r>
              <a:rPr lang="en-US" altLang="zh-TW" b="1" dirty="0" smtClean="0">
                <a:ea typeface="+mj-ea"/>
                <a:cs typeface="Times New Roman" panose="02020603050405020304" pitchFamily="18" charset="0"/>
              </a:rPr>
              <a:t>UR)</a:t>
            </a:r>
          </a:p>
          <a:p>
            <a:pPr marL="685800" lvl="1">
              <a:buFont typeface="Wingdings" panose="05000000000000000000" pitchFamily="2" charset="2"/>
              <a:buChar char="l"/>
            </a:pPr>
            <a:r>
              <a:rPr lang="en-US" altLang="zh-TW" dirty="0">
                <a:ea typeface="+mj-ea"/>
                <a:cs typeface="Times New Roman" panose="02020603050405020304" pitchFamily="18" charset="0"/>
              </a:rPr>
              <a:t>A</a:t>
            </a:r>
            <a:r>
              <a:rPr lang="zh-TW" altLang="en-US" dirty="0">
                <a:ea typeface="+mj-ea"/>
                <a:cs typeface="Times New Roman" panose="02020603050405020304" pitchFamily="18" charset="0"/>
              </a:rPr>
              <a:t>作業單元已</a:t>
            </a:r>
            <a:r>
              <a:rPr lang="zh-TW" altLang="en-US" dirty="0" smtClean="0">
                <a:ea typeface="+mj-ea"/>
                <a:cs typeface="Times New Roman" panose="02020603050405020304" pitchFamily="18" charset="0"/>
              </a:rPr>
              <a:t>更新但尚未確認的資料，</a:t>
            </a:r>
            <a:r>
              <a:rPr lang="en-US" altLang="zh-TW" dirty="0" smtClean="0">
                <a:ea typeface="+mj-ea"/>
                <a:cs typeface="Times New Roman" panose="02020603050405020304" pitchFamily="18" charset="0"/>
              </a:rPr>
              <a:t>B</a:t>
            </a:r>
            <a:r>
              <a:rPr lang="zh-TW" altLang="en-US" dirty="0">
                <a:ea typeface="+mj-ea"/>
                <a:cs typeface="Times New Roman" panose="02020603050405020304" pitchFamily="18" charset="0"/>
              </a:rPr>
              <a:t>作業單元可</a:t>
            </a:r>
            <a:r>
              <a:rPr lang="zh-TW" altLang="en-US" dirty="0" smtClean="0">
                <a:ea typeface="+mj-ea"/>
                <a:cs typeface="Times New Roman" panose="02020603050405020304" pitchFamily="18" charset="0"/>
              </a:rPr>
              <a:t>作讀取動作</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適合用在</a:t>
            </a:r>
            <a:r>
              <a:rPr lang="en-US" altLang="zh-TW" dirty="0" smtClean="0">
                <a:ea typeface="+mj-ea"/>
                <a:cs typeface="Times New Roman" panose="02020603050405020304" pitchFamily="18" charset="0"/>
              </a:rPr>
              <a:t>read-only table</a:t>
            </a:r>
          </a:p>
          <a:p>
            <a:pPr marL="285750"/>
            <a:r>
              <a:rPr lang="en-US" altLang="zh-TW" b="1" dirty="0" smtClean="0">
                <a:ea typeface="+mj-ea"/>
                <a:cs typeface="Times New Roman" panose="02020603050405020304" pitchFamily="18" charset="0"/>
              </a:rPr>
              <a:t>Cursor stability (CS)</a:t>
            </a:r>
          </a:p>
          <a:p>
            <a:pPr lvl="1" indent="-342900">
              <a:buFont typeface="Wingdings" panose="05000000000000000000" pitchFamily="2" charset="2"/>
              <a:buChar char="l"/>
            </a:pPr>
            <a:r>
              <a:rPr lang="en-US" altLang="zh-TW" dirty="0" smtClean="0">
                <a:ea typeface="+mj-ea"/>
                <a:cs typeface="Times New Roman" panose="02020603050405020304" pitchFamily="18" charset="0"/>
              </a:rPr>
              <a:t>Default level</a:t>
            </a:r>
          </a:p>
          <a:p>
            <a:pPr marL="685800" lvl="1">
              <a:buFont typeface="Wingdings" panose="05000000000000000000" pitchFamily="2" charset="2"/>
              <a:buChar char="l"/>
            </a:pPr>
            <a:r>
              <a:rPr lang="zh-TW" altLang="en-US" dirty="0" smtClean="0">
                <a:ea typeface="+mj-ea"/>
                <a:cs typeface="Times New Roman" panose="02020603050405020304" pitchFamily="18" charset="0"/>
              </a:rPr>
              <a:t>一個作業單元正在讀取的那一行加鎖，只保證正在處理的資料行不會被其他交易所改變</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交易</a:t>
            </a:r>
            <a:r>
              <a:rPr lang="zh-TW" altLang="en-US" dirty="0">
                <a:ea typeface="+mj-ea"/>
                <a:cs typeface="Times New Roman" panose="02020603050405020304" pitchFamily="18" charset="0"/>
              </a:rPr>
              <a:t>讀取的</a:t>
            </a:r>
            <a:r>
              <a:rPr lang="zh-TW" altLang="en-US" dirty="0" smtClean="0">
                <a:ea typeface="+mj-ea"/>
                <a:cs typeface="Times New Roman" panose="02020603050405020304" pitchFamily="18" charset="0"/>
              </a:rPr>
              <a:t>資料是</a:t>
            </a:r>
            <a:r>
              <a:rPr lang="zh-TW" altLang="en-US" dirty="0">
                <a:ea typeface="+mj-ea"/>
                <a:cs typeface="Times New Roman" panose="02020603050405020304" pitchFamily="18" charset="0"/>
              </a:rPr>
              <a:t>已確認的</a:t>
            </a:r>
            <a:r>
              <a:rPr lang="zh-TW" altLang="en-US" dirty="0" smtClean="0">
                <a:ea typeface="+mj-ea"/>
                <a:cs typeface="Times New Roman" panose="02020603050405020304" pitchFamily="18" charset="0"/>
              </a:rPr>
              <a:t>資料</a:t>
            </a:r>
            <a:endParaRPr lang="en-US" altLang="zh-TW" dirty="0" smtClean="0">
              <a:ea typeface="+mj-ea"/>
              <a:cs typeface="Times New Roman" panose="02020603050405020304" pitchFamily="18" charset="0"/>
            </a:endParaRPr>
          </a:p>
          <a:p>
            <a:r>
              <a:rPr lang="en-US" altLang="zh-TW" b="1" dirty="0" smtClean="0">
                <a:ea typeface="+mj-ea"/>
                <a:cs typeface="Times New Roman" panose="02020603050405020304" pitchFamily="18" charset="0"/>
              </a:rPr>
              <a:t>Read </a:t>
            </a:r>
            <a:r>
              <a:rPr lang="en-US" altLang="zh-TW" b="1" dirty="0">
                <a:ea typeface="+mj-ea"/>
                <a:cs typeface="Times New Roman" panose="02020603050405020304" pitchFamily="18" charset="0"/>
              </a:rPr>
              <a:t>stability (RS</a:t>
            </a:r>
            <a:r>
              <a:rPr lang="en-US" altLang="zh-TW" b="1" dirty="0" smtClean="0">
                <a:ea typeface="+mj-ea"/>
                <a:cs typeface="Times New Roman" panose="02020603050405020304" pitchFamily="18" charset="0"/>
              </a:rPr>
              <a:t>)</a:t>
            </a:r>
          </a:p>
          <a:p>
            <a:pPr marL="685800" lvl="1">
              <a:buFont typeface="Wingdings" panose="05000000000000000000" pitchFamily="2" charset="2"/>
              <a:buChar char="l"/>
            </a:pPr>
            <a:r>
              <a:rPr lang="zh-TW" altLang="en-US" dirty="0" smtClean="0">
                <a:ea typeface="+mj-ea"/>
                <a:cs typeface="Times New Roman" panose="02020603050405020304" pitchFamily="18" charset="0"/>
              </a:rPr>
              <a:t>一個</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作業單元滿足條件的行加</a:t>
            </a:r>
            <a:r>
              <a:rPr lang="zh-TW" altLang="en-US" dirty="0">
                <a:ea typeface="+mj-ea"/>
                <a:cs typeface="Times New Roman" panose="02020603050405020304" pitchFamily="18" charset="0"/>
              </a:rPr>
              <a:t>鎖</a:t>
            </a:r>
            <a:r>
              <a:rPr lang="zh-TW" altLang="en-US" dirty="0" smtClean="0">
                <a:ea typeface="+mj-ea"/>
                <a:cs typeface="Times New Roman" panose="02020603050405020304" pitchFamily="18" charset="0"/>
              </a:rPr>
              <a:t>，直到</a:t>
            </a:r>
            <a:r>
              <a:rPr lang="zh-TW" altLang="en-US" dirty="0">
                <a:ea typeface="+mj-ea"/>
                <a:cs typeface="Times New Roman" panose="02020603050405020304" pitchFamily="18" charset="0"/>
              </a:rPr>
              <a:t>被</a:t>
            </a:r>
            <a:r>
              <a:rPr lang="en-US" altLang="zh-TW" dirty="0">
                <a:ea typeface="+mj-ea"/>
                <a:cs typeface="Times New Roman" panose="02020603050405020304" pitchFamily="18" charset="0"/>
              </a:rPr>
              <a:t>commit or </a:t>
            </a:r>
            <a:r>
              <a:rPr lang="en-US" altLang="zh-TW" dirty="0" smtClean="0">
                <a:ea typeface="+mj-ea"/>
                <a:cs typeface="Times New Roman" panose="02020603050405020304" pitchFamily="18" charset="0"/>
              </a:rPr>
              <a:t>rollback</a:t>
            </a:r>
            <a:r>
              <a:rPr lang="zh-TW" altLang="en-US" dirty="0" smtClean="0">
                <a:ea typeface="+mj-ea"/>
                <a:cs typeface="Times New Roman" panose="02020603050405020304" pitchFamily="18" charset="0"/>
              </a:rPr>
              <a:t>才釋放</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但若另一個</a:t>
            </a:r>
            <a:r>
              <a:rPr lang="en-US" altLang="zh-TW" dirty="0" smtClean="0">
                <a:ea typeface="+mj-ea"/>
                <a:cs typeface="Times New Roman" panose="02020603050405020304" pitchFamily="18" charset="0"/>
              </a:rPr>
              <a:t>B</a:t>
            </a:r>
            <a:r>
              <a:rPr lang="zh-TW" altLang="en-US" dirty="0" smtClean="0">
                <a:ea typeface="+mj-ea"/>
                <a:cs typeface="Times New Roman" panose="02020603050405020304" pitchFamily="18" charset="0"/>
              </a:rPr>
              <a:t>作業單元對</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作業單元不滿足的條件可以更新或插入紀錄</a:t>
            </a:r>
            <a:r>
              <a:rPr lang="zh-TW" altLang="en-US" dirty="0">
                <a:ea typeface="+mj-ea"/>
                <a:cs typeface="Times New Roman" panose="02020603050405020304" pitchFamily="18" charset="0"/>
              </a:rPr>
              <a:t>，</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再查詢時，結果可能不同。</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其他人可以查詢</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作業單元滿足條件鎖定的紀錄，但不可更新。</a:t>
            </a:r>
            <a:endParaRPr lang="en-US" altLang="zh-TW" dirty="0">
              <a:ea typeface="+mj-ea"/>
              <a:cs typeface="Times New Roman" panose="02020603050405020304" pitchFamily="18" charset="0"/>
            </a:endParaRPr>
          </a:p>
          <a:p>
            <a:r>
              <a:rPr lang="en-US" altLang="zh-TW" b="1" dirty="0" smtClean="0">
                <a:ea typeface="+mj-ea"/>
                <a:cs typeface="Times New Roman" panose="02020603050405020304" pitchFamily="18" charset="0"/>
              </a:rPr>
              <a:t>Repeatable </a:t>
            </a:r>
            <a:r>
              <a:rPr lang="en-US" altLang="zh-TW" b="1" dirty="0">
                <a:ea typeface="+mj-ea"/>
                <a:cs typeface="Times New Roman" panose="02020603050405020304" pitchFamily="18" charset="0"/>
              </a:rPr>
              <a:t>read (RR</a:t>
            </a:r>
            <a:r>
              <a:rPr lang="en-US" altLang="zh-TW" b="1" dirty="0" smtClean="0">
                <a:ea typeface="+mj-ea"/>
                <a:cs typeface="Times New Roman" panose="02020603050405020304" pitchFamily="18" charset="0"/>
              </a:rPr>
              <a:t>)</a:t>
            </a:r>
            <a:r>
              <a:rPr lang="zh-TW" altLang="en-US" b="1" dirty="0" smtClean="0">
                <a:ea typeface="+mj-ea"/>
                <a:cs typeface="Times New Roman" panose="02020603050405020304" pitchFamily="18" charset="0"/>
              </a:rPr>
              <a:t> </a:t>
            </a:r>
            <a:endParaRPr lang="en-US" altLang="zh-TW" b="1"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一個</a:t>
            </a:r>
            <a:r>
              <a:rPr lang="en-US" altLang="zh-TW" dirty="0" smtClean="0">
                <a:ea typeface="+mj-ea"/>
                <a:cs typeface="Times New Roman" panose="02020603050405020304" pitchFamily="18" charset="0"/>
              </a:rPr>
              <a:t>A</a:t>
            </a:r>
            <a:r>
              <a:rPr lang="zh-TW" altLang="en-US" dirty="0" smtClean="0">
                <a:ea typeface="+mj-ea"/>
                <a:cs typeface="Times New Roman" panose="02020603050405020304" pitchFamily="18" charset="0"/>
              </a:rPr>
              <a:t>作業單元所有被讀取過的行都加鎖，直到被</a:t>
            </a:r>
            <a:r>
              <a:rPr lang="en-US" altLang="zh-TW" dirty="0" smtClean="0">
                <a:ea typeface="+mj-ea"/>
                <a:cs typeface="Times New Roman" panose="02020603050405020304" pitchFamily="18" charset="0"/>
              </a:rPr>
              <a:t>commit or rollback</a:t>
            </a:r>
            <a:r>
              <a:rPr lang="zh-TW" altLang="en-US" dirty="0">
                <a:ea typeface="+mj-ea"/>
                <a:cs typeface="Times New Roman" panose="02020603050405020304" pitchFamily="18" charset="0"/>
              </a:rPr>
              <a:t>才</a:t>
            </a:r>
            <a:r>
              <a:rPr lang="zh-TW" altLang="en-US" dirty="0" smtClean="0">
                <a:ea typeface="+mj-ea"/>
                <a:cs typeface="Times New Roman" panose="02020603050405020304" pitchFamily="18" charset="0"/>
              </a:rPr>
              <a:t>釋放</a:t>
            </a:r>
            <a:endParaRPr lang="en-US" altLang="zh-TW" dirty="0" smtClean="0">
              <a:ea typeface="+mj-ea"/>
              <a:cs typeface="Times New Roman" panose="02020603050405020304" pitchFamily="18" charset="0"/>
            </a:endParaRPr>
          </a:p>
          <a:p>
            <a:pPr marL="685800" lvl="1">
              <a:buFont typeface="Wingdings" panose="05000000000000000000" pitchFamily="2" charset="2"/>
              <a:buChar char="l"/>
            </a:pPr>
            <a:r>
              <a:rPr lang="zh-TW" altLang="en-US" dirty="0" smtClean="0">
                <a:ea typeface="+mj-ea"/>
                <a:cs typeface="Times New Roman" panose="02020603050405020304" pitchFamily="18" charset="0"/>
              </a:rPr>
              <a:t>若</a:t>
            </a:r>
            <a:r>
              <a:rPr lang="zh-TW" altLang="en-US" dirty="0">
                <a:ea typeface="+mj-ea"/>
                <a:cs typeface="Times New Roman" panose="02020603050405020304" pitchFamily="18" charset="0"/>
              </a:rPr>
              <a:t>另一個</a:t>
            </a:r>
            <a:r>
              <a:rPr lang="en-US" altLang="zh-TW" dirty="0">
                <a:ea typeface="+mj-ea"/>
                <a:cs typeface="Times New Roman" panose="02020603050405020304" pitchFamily="18" charset="0"/>
              </a:rPr>
              <a:t>B</a:t>
            </a:r>
            <a:r>
              <a:rPr lang="zh-TW" altLang="en-US" dirty="0">
                <a:ea typeface="+mj-ea"/>
                <a:cs typeface="Times New Roman" panose="02020603050405020304" pitchFamily="18" charset="0"/>
              </a:rPr>
              <a:t>作業單元對</a:t>
            </a:r>
            <a:r>
              <a:rPr lang="en-US" altLang="zh-TW" dirty="0">
                <a:ea typeface="+mj-ea"/>
                <a:cs typeface="Times New Roman" panose="02020603050405020304" pitchFamily="18" charset="0"/>
              </a:rPr>
              <a:t>A</a:t>
            </a:r>
            <a:r>
              <a:rPr lang="zh-TW" altLang="en-US" dirty="0">
                <a:ea typeface="+mj-ea"/>
                <a:cs typeface="Times New Roman" panose="02020603050405020304" pitchFamily="18" charset="0"/>
              </a:rPr>
              <a:t>作業單元不滿足的</a:t>
            </a:r>
            <a:r>
              <a:rPr lang="zh-TW" altLang="en-US" dirty="0" smtClean="0">
                <a:ea typeface="+mj-ea"/>
                <a:cs typeface="Times New Roman" panose="02020603050405020304" pitchFamily="18" charset="0"/>
              </a:rPr>
              <a:t>條件不可以</a:t>
            </a:r>
            <a:r>
              <a:rPr lang="zh-TW" altLang="en-US" dirty="0">
                <a:ea typeface="+mj-ea"/>
                <a:cs typeface="Times New Roman" panose="02020603050405020304" pitchFamily="18" charset="0"/>
              </a:rPr>
              <a:t>更新或插入</a:t>
            </a:r>
            <a:r>
              <a:rPr lang="zh-TW" altLang="en-US" dirty="0" smtClean="0">
                <a:ea typeface="+mj-ea"/>
                <a:cs typeface="Times New Roman" panose="02020603050405020304" pitchFamily="18" charset="0"/>
              </a:rPr>
              <a:t>紀錄，保持結果</a:t>
            </a:r>
            <a:r>
              <a:rPr lang="en-US" altLang="zh-TW" dirty="0" smtClean="0">
                <a:ea typeface="+mj-ea"/>
                <a:cs typeface="Times New Roman" panose="02020603050405020304" pitchFamily="18" charset="0"/>
              </a:rPr>
              <a:t>A</a:t>
            </a:r>
            <a:r>
              <a:rPr lang="zh-TW" altLang="en-US" dirty="0">
                <a:ea typeface="+mj-ea"/>
                <a:cs typeface="Times New Roman" panose="02020603050405020304" pitchFamily="18" charset="0"/>
              </a:rPr>
              <a:t>作業</a:t>
            </a:r>
            <a:r>
              <a:rPr lang="zh-TW" altLang="en-US" dirty="0" smtClean="0">
                <a:ea typeface="+mj-ea"/>
                <a:cs typeface="Times New Roman" panose="02020603050405020304" pitchFamily="18" charset="0"/>
              </a:rPr>
              <a:t>單元結果一致。</a:t>
            </a:r>
            <a:endParaRPr lang="en-US" altLang="zh-TW" dirty="0" smtClean="0">
              <a:ea typeface="+mj-ea"/>
              <a:cs typeface="Times New Roman" panose="02020603050405020304" pitchFamily="18" charset="0"/>
            </a:endParaRPr>
          </a:p>
          <a:p>
            <a:endParaRPr lang="en-US" altLang="zh-TW" b="1" dirty="0">
              <a:ea typeface="+mj-ea"/>
              <a:cs typeface="Times New Roman" panose="02020603050405020304" pitchFamily="18" charset="0"/>
            </a:endParaRPr>
          </a:p>
          <a:p>
            <a:endParaRPr lang="zh-TW" altLang="en-US" dirty="0">
              <a:ea typeface="+mj-ea"/>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ea typeface="+mj-ea"/>
                <a:cs typeface="Times New Roman" panose="02020603050405020304" pitchFamily="18" charset="0"/>
              </a:rPr>
              <a:pPr/>
              <a:t>10</a:t>
            </a:fld>
            <a:endParaRPr lang="en-US" dirty="0">
              <a:ea typeface="+mj-ea"/>
              <a:cs typeface="Times New Roman" panose="02020603050405020304" pitchFamily="18" charset="0"/>
            </a:endParaRPr>
          </a:p>
        </p:txBody>
      </p:sp>
    </p:spTree>
    <p:extLst>
      <p:ext uri="{BB962C8B-B14F-4D97-AF65-F5344CB8AC3E}">
        <p14:creationId xmlns:p14="http://schemas.microsoft.com/office/powerpoint/2010/main" val="151451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SQL Injection</a:t>
            </a:r>
            <a:endParaRPr lang="zh-TW" altLang="en-US" b="1" dirty="0"/>
          </a:p>
        </p:txBody>
      </p:sp>
      <p:sp>
        <p:nvSpPr>
          <p:cNvPr id="3" name="內容版面配置區 2"/>
          <p:cNvSpPr>
            <a:spLocks noGrp="1"/>
          </p:cNvSpPr>
          <p:nvPr>
            <p:ph idx="1"/>
          </p:nvPr>
        </p:nvSpPr>
        <p:spPr>
          <a:xfrm>
            <a:off x="677334" y="1538019"/>
            <a:ext cx="8596668" cy="3880773"/>
          </a:xfrm>
        </p:spPr>
        <p:txBody>
          <a:bodyPr/>
          <a:lstStyle/>
          <a:p>
            <a:r>
              <a:rPr lang="zh-TW" altLang="en-US" dirty="0"/>
              <a:t>透過網站的輸入欄位，上傳惡意的 </a:t>
            </a:r>
            <a:r>
              <a:rPr lang="en-US" altLang="zh-TW" dirty="0"/>
              <a:t>SQL </a:t>
            </a:r>
            <a:r>
              <a:rPr lang="zh-TW" altLang="en-US" dirty="0" smtClean="0"/>
              <a:t>代碼</a:t>
            </a:r>
            <a:endParaRPr lang="en-US" altLang="zh-TW" dirty="0"/>
          </a:p>
          <a:p>
            <a:pPr marL="400050" lvl="1" indent="0">
              <a:buNone/>
            </a:pPr>
            <a:r>
              <a:rPr lang="zh-TW" altLang="en-US" dirty="0" smtClean="0"/>
              <a:t>藉</a:t>
            </a:r>
            <a:r>
              <a:rPr lang="zh-TW" altLang="en-US" dirty="0"/>
              <a:t>由特殊字元，改變語法上的邏輯，駭客就能取得資料庫的所有</a:t>
            </a:r>
            <a:r>
              <a:rPr lang="zh-TW" altLang="en-US" dirty="0" smtClean="0"/>
              <a:t>內容</a:t>
            </a:r>
            <a:endParaRPr lang="en-US" altLang="zh-TW" dirty="0" smtClean="0"/>
          </a:p>
          <a:p>
            <a:r>
              <a:rPr lang="zh-TW" altLang="en-US" dirty="0" smtClean="0">
                <a:solidFill>
                  <a:srgbClr val="00B0F0"/>
                </a:solidFill>
              </a:rPr>
              <a:t>高風險情況：</a:t>
            </a:r>
            <a:endParaRPr lang="en-US" altLang="zh-TW" dirty="0" smtClean="0">
              <a:solidFill>
                <a:srgbClr val="00B0F0"/>
              </a:solidFill>
            </a:endParaRPr>
          </a:p>
          <a:p>
            <a:pPr marL="800100" lvl="1" indent="-342900">
              <a:buFont typeface="+mj-lt"/>
              <a:buAutoNum type="arabicPeriod"/>
            </a:pPr>
            <a:r>
              <a:rPr lang="zh-TW" altLang="en-US" dirty="0" smtClean="0"/>
              <a:t>程式中使用</a:t>
            </a:r>
            <a:r>
              <a:rPr lang="zh-TW" altLang="en-US" dirty="0">
                <a:solidFill>
                  <a:srgbClr val="FF0000"/>
                </a:solidFill>
              </a:rPr>
              <a:t>字串聯結</a:t>
            </a:r>
            <a:r>
              <a:rPr lang="zh-TW" altLang="en-US" dirty="0"/>
              <a:t>方式組合</a:t>
            </a:r>
            <a:r>
              <a:rPr lang="en-US" altLang="zh-TW" dirty="0"/>
              <a:t>SQL</a:t>
            </a:r>
            <a:r>
              <a:rPr lang="zh-TW" altLang="en-US" dirty="0" smtClean="0"/>
              <a:t>指令</a:t>
            </a:r>
            <a:endParaRPr lang="en-US" altLang="zh-TW" dirty="0" smtClean="0"/>
          </a:p>
          <a:p>
            <a:pPr marL="800100" lvl="1" indent="-342900">
              <a:buFont typeface="+mj-lt"/>
              <a:buAutoNum type="arabicPeriod"/>
            </a:pPr>
            <a:r>
              <a:rPr lang="zh-TW" altLang="en-US" dirty="0"/>
              <a:t>連結資料庫時使用權限過大的</a:t>
            </a:r>
            <a:r>
              <a:rPr lang="zh-TW" altLang="en-US" dirty="0" smtClean="0"/>
              <a:t>帳戶</a:t>
            </a:r>
            <a:endParaRPr lang="en-US" altLang="zh-TW" dirty="0" smtClean="0"/>
          </a:p>
          <a:p>
            <a:pPr marL="800100" lvl="1" indent="-342900">
              <a:buFont typeface="+mj-lt"/>
              <a:buAutoNum type="arabicPeriod"/>
            </a:pPr>
            <a:r>
              <a:rPr lang="zh-TW" altLang="en-US" dirty="0" smtClean="0"/>
              <a:t>未檢查</a:t>
            </a:r>
            <a:r>
              <a:rPr lang="en-US" altLang="zh-TW" dirty="0" smtClean="0"/>
              <a:t>User</a:t>
            </a:r>
            <a:r>
              <a:rPr lang="zh-TW" altLang="en-US" dirty="0" smtClean="0"/>
              <a:t>輸入的資料，如未限制字元數，未對輸入資料做潛在指令檢查</a:t>
            </a:r>
            <a:endParaRPr lang="en-US" altLang="zh-TW" dirty="0" smtClean="0"/>
          </a:p>
          <a:p>
            <a:r>
              <a:rPr lang="zh-TW" altLang="en-US" dirty="0" smtClean="0">
                <a:solidFill>
                  <a:srgbClr val="00B0F0"/>
                </a:solidFill>
              </a:rPr>
              <a:t>如何防範：</a:t>
            </a:r>
            <a:endParaRPr lang="en-US" altLang="zh-TW" dirty="0" smtClean="0">
              <a:solidFill>
                <a:srgbClr val="00B0F0"/>
              </a:solidFill>
            </a:endParaRPr>
          </a:p>
          <a:p>
            <a:pPr>
              <a:buFont typeface="+mj-lt"/>
              <a:buAutoNum type="arabicPeriod"/>
            </a:pPr>
            <a:r>
              <a:rPr lang="zh-TW" altLang="en-US" dirty="0"/>
              <a:t>使用參數化查詢（</a:t>
            </a:r>
            <a:r>
              <a:rPr lang="en-US" altLang="zh-TW" dirty="0"/>
              <a:t>Parameterized Query</a:t>
            </a:r>
            <a:r>
              <a:rPr lang="zh-TW" altLang="en-US" dirty="0"/>
              <a:t>）來設計資料存取</a:t>
            </a:r>
            <a:r>
              <a:rPr lang="zh-TW" altLang="en-US" dirty="0" smtClean="0"/>
              <a:t>功能</a:t>
            </a:r>
            <a:endParaRPr lang="en-US" altLang="zh-TW" dirty="0" smtClean="0"/>
          </a:p>
          <a:p>
            <a:pPr>
              <a:buFont typeface="+mj-lt"/>
              <a:buAutoNum type="arabicPeriod"/>
            </a:pPr>
            <a:r>
              <a:rPr lang="zh-TW" altLang="en-US" dirty="0"/>
              <a:t>組合</a:t>
            </a:r>
            <a:r>
              <a:rPr lang="en-US" altLang="zh-TW" dirty="0"/>
              <a:t>SQL</a:t>
            </a:r>
            <a:r>
              <a:rPr lang="zh-TW" altLang="en-US" dirty="0"/>
              <a:t>字串時，先針對所傳入的參數作字元取代（將單引號字元取代為連續</a:t>
            </a:r>
            <a:r>
              <a:rPr lang="en-US" altLang="zh-TW" dirty="0"/>
              <a:t>2</a:t>
            </a:r>
            <a:r>
              <a:rPr lang="zh-TW" altLang="en-US" dirty="0"/>
              <a:t>個單引號字元）</a:t>
            </a:r>
            <a:endParaRPr lang="en-US" altLang="zh-TW" dirty="0" smtClean="0"/>
          </a:p>
          <a:p>
            <a:pPr marL="800100" lvl="1" indent="-342900">
              <a:buFont typeface="+mj-lt"/>
              <a:buAutoNum type="arabicPeriod"/>
            </a:pPr>
            <a:endParaRPr lang="en-US" altLang="zh-TW" dirty="0" smtClean="0"/>
          </a:p>
          <a:p>
            <a:pPr marL="800100" lvl="1" indent="-342900">
              <a:buFont typeface="+mj-lt"/>
              <a:buAutoNum type="arabicPeriod"/>
            </a:pP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文字方塊 4"/>
          <p:cNvSpPr txBox="1"/>
          <p:nvPr/>
        </p:nvSpPr>
        <p:spPr>
          <a:xfrm>
            <a:off x="677334" y="5380672"/>
            <a:ext cx="9821791" cy="1477328"/>
          </a:xfrm>
          <a:prstGeom prst="rect">
            <a:avLst/>
          </a:prstGeom>
          <a:noFill/>
        </p:spPr>
        <p:txBody>
          <a:bodyPr wrap="none" rtlCol="0">
            <a:spAutoFit/>
          </a:bodyPr>
          <a:lstStyle/>
          <a:p>
            <a:r>
              <a:rPr lang="en-US" altLang="zh-TW" dirty="0"/>
              <a:t>Example</a:t>
            </a:r>
            <a:r>
              <a:rPr lang="zh-TW" altLang="en-US" dirty="0"/>
              <a:t>：</a:t>
            </a:r>
            <a:endParaRPr lang="en-US" altLang="zh-TW" dirty="0"/>
          </a:p>
          <a:p>
            <a:r>
              <a:rPr lang="en-US" altLang="zh-TW" dirty="0" err="1"/>
              <a:t>strSQL</a:t>
            </a:r>
            <a:r>
              <a:rPr lang="en-US" altLang="zh-TW" dirty="0"/>
              <a:t> = "SELECT * FROM users WHERE (name = </a:t>
            </a:r>
            <a:r>
              <a:rPr lang="en-US" altLang="zh-TW" dirty="0" smtClean="0"/>
              <a:t>'"</a:t>
            </a:r>
            <a:r>
              <a:rPr lang="en-US" altLang="zh-TW" dirty="0"/>
              <a:t> + </a:t>
            </a:r>
            <a:r>
              <a:rPr lang="en-US" altLang="zh-TW" dirty="0" smtClean="0"/>
              <a:t> </a:t>
            </a:r>
            <a:r>
              <a:rPr lang="en-US" altLang="zh-TW" dirty="0" err="1" smtClean="0"/>
              <a:t>userName</a:t>
            </a:r>
            <a:r>
              <a:rPr lang="en-US" altLang="zh-TW" dirty="0" smtClean="0"/>
              <a:t> </a:t>
            </a:r>
            <a:r>
              <a:rPr lang="en-US" altLang="zh-TW" dirty="0"/>
              <a:t>+ "') and (pw = '"+ </a:t>
            </a:r>
            <a:r>
              <a:rPr lang="en-US" altLang="zh-TW" dirty="0" err="1"/>
              <a:t>passWord</a:t>
            </a:r>
            <a:r>
              <a:rPr lang="en-US" altLang="zh-TW" dirty="0"/>
              <a:t> +"');“</a:t>
            </a:r>
          </a:p>
          <a:p>
            <a:r>
              <a:rPr lang="en-US" altLang="zh-TW" dirty="0" err="1"/>
              <a:t>strSQL</a:t>
            </a:r>
            <a:r>
              <a:rPr lang="en-US" altLang="zh-TW" dirty="0"/>
              <a:t> = "SELECT * FROM users WHERE (name = '1' OR '1'='1') and (pw = '1' OR '1'='1');“</a:t>
            </a:r>
          </a:p>
          <a:p>
            <a:r>
              <a:rPr lang="en-US" altLang="zh-TW" dirty="0" err="1"/>
              <a:t>strSQL</a:t>
            </a:r>
            <a:r>
              <a:rPr lang="en-US" altLang="zh-TW" dirty="0"/>
              <a:t> = "SELECT * FROM users;“</a:t>
            </a:r>
          </a:p>
          <a:p>
            <a:endParaRPr lang="zh-TW" altLang="en-US" dirty="0"/>
          </a:p>
        </p:txBody>
      </p:sp>
    </p:spTree>
    <p:extLst>
      <p:ext uri="{BB962C8B-B14F-4D97-AF65-F5344CB8AC3E}">
        <p14:creationId xmlns:p14="http://schemas.microsoft.com/office/powerpoint/2010/main" val="2107840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Cross-Site Scripting (XSS</a:t>
            </a:r>
            <a:r>
              <a:rPr lang="en-US" altLang="zh-TW" b="1" dirty="0" smtClean="0"/>
              <a:t>)</a:t>
            </a:r>
            <a:endParaRPr lang="zh-TW" altLang="en-US" b="1" dirty="0"/>
          </a:p>
        </p:txBody>
      </p:sp>
      <p:sp>
        <p:nvSpPr>
          <p:cNvPr id="3" name="內容版面配置區 2"/>
          <p:cNvSpPr>
            <a:spLocks noGrp="1"/>
          </p:cNvSpPr>
          <p:nvPr>
            <p:ph idx="1"/>
          </p:nvPr>
        </p:nvSpPr>
        <p:spPr>
          <a:xfrm>
            <a:off x="677334" y="1438695"/>
            <a:ext cx="9140434" cy="5138568"/>
          </a:xfrm>
        </p:spPr>
        <p:txBody>
          <a:bodyPr>
            <a:normAutofit/>
          </a:bodyPr>
          <a:lstStyle/>
          <a:p>
            <a:r>
              <a:rPr lang="zh-TW" altLang="en-US" sz="2000" dirty="0">
                <a:ea typeface="+mj-ea"/>
              </a:rPr>
              <a:t>駭客修改網頁內容，讓</a:t>
            </a:r>
            <a:r>
              <a:rPr lang="en-US" altLang="zh-TW" sz="2000" dirty="0">
                <a:ea typeface="+mj-ea"/>
              </a:rPr>
              <a:t>user</a:t>
            </a:r>
            <a:r>
              <a:rPr lang="zh-TW" altLang="en-US" sz="2000" dirty="0">
                <a:ea typeface="+mj-ea"/>
              </a:rPr>
              <a:t>去點擊並回傳資料</a:t>
            </a:r>
            <a:endParaRPr lang="en-US" altLang="zh-TW" sz="2000" dirty="0" smtClean="0">
              <a:ea typeface="+mj-ea"/>
            </a:endParaRPr>
          </a:p>
          <a:p>
            <a:r>
              <a:rPr lang="zh-TW" altLang="en-US" sz="2000" dirty="0" smtClean="0">
                <a:ea typeface="+mj-ea"/>
              </a:rPr>
              <a:t>常用</a:t>
            </a:r>
            <a:r>
              <a:rPr lang="zh-TW" altLang="en-US" sz="2000" dirty="0">
                <a:ea typeface="+mj-ea"/>
              </a:rPr>
              <a:t>的程式語言是 </a:t>
            </a:r>
            <a:r>
              <a:rPr lang="en-US" altLang="zh-TW" sz="2000" dirty="0" err="1">
                <a:ea typeface="+mj-ea"/>
              </a:rPr>
              <a:t>Javascript</a:t>
            </a:r>
            <a:r>
              <a:rPr lang="en-US" altLang="zh-TW" sz="2000" dirty="0">
                <a:ea typeface="+mj-ea"/>
              </a:rPr>
              <a:t> </a:t>
            </a:r>
            <a:r>
              <a:rPr lang="zh-TW" altLang="en-US" sz="2000" dirty="0">
                <a:ea typeface="+mj-ea"/>
              </a:rPr>
              <a:t>，過去常發生在留言版，討論區等等功能</a:t>
            </a:r>
            <a:r>
              <a:rPr lang="zh-TW" altLang="en-US" sz="2000" dirty="0" smtClean="0">
                <a:ea typeface="+mj-ea"/>
              </a:rPr>
              <a:t>，</a:t>
            </a:r>
            <a:endParaRPr lang="en-US" altLang="zh-TW" sz="2000" dirty="0" smtClean="0">
              <a:ea typeface="+mj-ea"/>
            </a:endParaRPr>
          </a:p>
          <a:p>
            <a:r>
              <a:rPr lang="zh-TW" altLang="en-US" sz="2000" dirty="0" smtClean="0">
                <a:ea typeface="+mj-ea"/>
              </a:rPr>
              <a:t>當 </a:t>
            </a:r>
            <a:r>
              <a:rPr lang="en-US" altLang="zh-TW" sz="2000" dirty="0">
                <a:ea typeface="+mj-ea"/>
              </a:rPr>
              <a:t>End-user </a:t>
            </a:r>
            <a:r>
              <a:rPr lang="zh-TW" altLang="en-US" sz="2000" dirty="0">
                <a:ea typeface="+mj-ea"/>
              </a:rPr>
              <a:t>點擊帶有惡意代碼的進結， </a:t>
            </a:r>
            <a:r>
              <a:rPr lang="en-US" altLang="zh-TW" sz="2000" dirty="0">
                <a:ea typeface="+mj-ea"/>
              </a:rPr>
              <a:t>Browser </a:t>
            </a:r>
            <a:r>
              <a:rPr lang="zh-TW" altLang="en-US" sz="2000" dirty="0">
                <a:ea typeface="+mj-ea"/>
              </a:rPr>
              <a:t>將被導到駭客指定的網頁，並且在 </a:t>
            </a:r>
            <a:r>
              <a:rPr lang="en-US" altLang="zh-TW" sz="2000" dirty="0">
                <a:ea typeface="+mj-ea"/>
              </a:rPr>
              <a:t>Browser </a:t>
            </a:r>
            <a:r>
              <a:rPr lang="zh-TW" altLang="en-US" sz="2000" dirty="0">
                <a:ea typeface="+mj-ea"/>
              </a:rPr>
              <a:t>中執行有害的程式，藉此竊取用戶密碼或個人隱私</a:t>
            </a:r>
            <a:r>
              <a:rPr lang="zh-TW" altLang="en-US" sz="2000" dirty="0" smtClean="0">
                <a:ea typeface="+mj-ea"/>
              </a:rPr>
              <a:t>。</a:t>
            </a:r>
            <a:endParaRPr lang="en-US" altLang="zh-TW" sz="2000" dirty="0" smtClean="0">
              <a:ea typeface="+mj-ea"/>
            </a:endParaRPr>
          </a:p>
          <a:p>
            <a:endParaRPr lang="en-US" altLang="zh-TW" sz="2000" dirty="0" smtClean="0">
              <a:ea typeface="+mj-ea"/>
            </a:endParaRPr>
          </a:p>
          <a:p>
            <a:r>
              <a:rPr lang="zh-TW" altLang="en-US" sz="2000" dirty="0" smtClean="0">
                <a:ea typeface="+mj-ea"/>
              </a:rPr>
              <a:t>如何避免：</a:t>
            </a:r>
            <a:endParaRPr lang="en-US" altLang="zh-TW" sz="2000" dirty="0" smtClean="0">
              <a:ea typeface="+mj-ea"/>
            </a:endParaRPr>
          </a:p>
          <a:p>
            <a:pPr marL="800100" lvl="1" indent="-342900">
              <a:buFont typeface="+mj-lt"/>
              <a:buAutoNum type="arabicPeriod"/>
            </a:pPr>
            <a:r>
              <a:rPr lang="zh-TW" altLang="en-US" sz="2000" dirty="0" smtClean="0">
                <a:ea typeface="+mj-ea"/>
              </a:rPr>
              <a:t>過濾</a:t>
            </a:r>
            <a:r>
              <a:rPr lang="zh-TW" altLang="en-US" sz="2000" dirty="0">
                <a:ea typeface="+mj-ea"/>
              </a:rPr>
              <a:t>特殊</a:t>
            </a:r>
            <a:r>
              <a:rPr lang="zh-TW" altLang="en-US" sz="2000" dirty="0" smtClean="0">
                <a:ea typeface="+mj-ea"/>
              </a:rPr>
              <a:t>字元：</a:t>
            </a:r>
            <a:endParaRPr lang="en-US" altLang="zh-TW" sz="2000" dirty="0" smtClean="0">
              <a:ea typeface="+mj-ea"/>
            </a:endParaRPr>
          </a:p>
          <a:p>
            <a:pPr marL="857250" lvl="2" indent="0">
              <a:buNone/>
            </a:pPr>
            <a:r>
              <a:rPr lang="zh-TW" altLang="en-US" sz="2000" dirty="0">
                <a:ea typeface="+mj-ea"/>
              </a:rPr>
              <a:t>使用者輸入欄位加入過濾字串的功能，將</a:t>
            </a:r>
            <a:r>
              <a:rPr lang="en-US" altLang="zh-TW" sz="2000" dirty="0">
                <a:ea typeface="+mj-ea"/>
              </a:rPr>
              <a:t>『&lt;』</a:t>
            </a:r>
            <a:r>
              <a:rPr lang="zh-TW" altLang="en-US" sz="2000" dirty="0">
                <a:ea typeface="+mj-ea"/>
              </a:rPr>
              <a:t>、</a:t>
            </a:r>
            <a:r>
              <a:rPr lang="en-US" altLang="zh-TW" sz="2000" dirty="0">
                <a:ea typeface="+mj-ea"/>
              </a:rPr>
              <a:t>『&gt;』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t>
            </a:r>
            <a:r>
              <a:rPr lang="zh-TW" altLang="en-US" sz="2000" dirty="0">
                <a:ea typeface="+mj-ea"/>
              </a:rPr>
              <a:t>、</a:t>
            </a:r>
            <a:r>
              <a:rPr lang="en-US" altLang="zh-TW" sz="2000" dirty="0">
                <a:ea typeface="+mj-ea"/>
              </a:rPr>
              <a:t>『&amp;』</a:t>
            </a:r>
            <a:r>
              <a:rPr lang="zh-TW" altLang="en-US" sz="2000" dirty="0">
                <a:ea typeface="+mj-ea"/>
              </a:rPr>
              <a:t>等符號進行過濾不予輸出至</a:t>
            </a:r>
            <a:r>
              <a:rPr lang="zh-TW" altLang="en-US" sz="2000" dirty="0" smtClean="0">
                <a:ea typeface="+mj-ea"/>
              </a:rPr>
              <a:t>網頁</a:t>
            </a:r>
            <a:endParaRPr lang="en-US" altLang="zh-TW" sz="2000" dirty="0">
              <a:ea typeface="+mj-ea"/>
            </a:endParaRPr>
          </a:p>
          <a:p>
            <a:pPr lvl="1" indent="-342900">
              <a:buFont typeface="+mj-lt"/>
              <a:buAutoNum type="arabicPeriod"/>
            </a:pPr>
            <a:r>
              <a:rPr lang="zh-TW" altLang="en-US" sz="2000" dirty="0" smtClean="0">
                <a:ea typeface="+mj-ea"/>
              </a:rPr>
              <a:t>限定欄位長度</a:t>
            </a:r>
            <a:r>
              <a:rPr lang="zh-TW" altLang="en-US" sz="2000" dirty="0">
                <a:ea typeface="+mj-ea"/>
              </a:rPr>
              <a:t>的輸入</a:t>
            </a:r>
            <a:r>
              <a:rPr lang="zh-TW" altLang="en-US" sz="2000" dirty="0" smtClean="0">
                <a:ea typeface="+mj-ea"/>
              </a:rPr>
              <a:t>。</a:t>
            </a:r>
            <a:endParaRPr lang="en-US" altLang="zh-TW" sz="2000" dirty="0" smtClean="0">
              <a:ea typeface="+mj-ea"/>
            </a:endParaRPr>
          </a:p>
          <a:p>
            <a:pPr lvl="1" indent="-342900">
              <a:buFont typeface="+mj-lt"/>
              <a:buAutoNum type="arabicPeriod"/>
            </a:pPr>
            <a:r>
              <a:rPr lang="zh-TW" altLang="en-US" sz="2000" dirty="0">
                <a:ea typeface="+mj-ea"/>
              </a:rPr>
              <a:t>對</a:t>
            </a:r>
            <a:r>
              <a:rPr lang="en-US" altLang="zh-TW" sz="2000" dirty="0">
                <a:ea typeface="+mj-ea"/>
              </a:rPr>
              <a:t>cookie</a:t>
            </a:r>
            <a:r>
              <a:rPr lang="zh-TW" altLang="en-US" sz="2000" dirty="0">
                <a:ea typeface="+mj-ea"/>
              </a:rPr>
              <a:t>資料加</a:t>
            </a:r>
            <a:r>
              <a:rPr lang="zh-TW" altLang="en-US" sz="2000" dirty="0" smtClean="0">
                <a:ea typeface="+mj-ea"/>
              </a:rPr>
              <a:t>密</a:t>
            </a:r>
            <a:endParaRPr lang="en-US" altLang="zh-TW" sz="2000" dirty="0" smtClean="0">
              <a:ea typeface="+mj-ea"/>
            </a:endParaRPr>
          </a:p>
          <a:p>
            <a:pPr lvl="1" indent="-342900">
              <a:buFont typeface="+mj-lt"/>
              <a:buAutoNum type="arabicPeriod"/>
            </a:pPr>
            <a:r>
              <a:rPr lang="zh-TW" altLang="en-US" sz="2000" dirty="0" smtClean="0">
                <a:ea typeface="+mj-ea"/>
              </a:rPr>
              <a:t>黑名單</a:t>
            </a:r>
            <a:r>
              <a:rPr lang="en-US" altLang="zh-TW" sz="2000" dirty="0" smtClean="0">
                <a:ea typeface="+mj-ea"/>
              </a:rPr>
              <a:t>&amp;</a:t>
            </a:r>
            <a:r>
              <a:rPr lang="zh-TW" altLang="en-US" sz="2000" dirty="0" smtClean="0">
                <a:ea typeface="+mj-ea"/>
              </a:rPr>
              <a:t>白名單機制</a:t>
            </a:r>
            <a:endParaRPr lang="zh-TW" altLang="en-US" sz="2000" dirty="0">
              <a:ea typeface="+mj-ea"/>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圖片 4"/>
          <p:cNvPicPr>
            <a:picLocks noChangeAspect="1"/>
          </p:cNvPicPr>
          <p:nvPr/>
        </p:nvPicPr>
        <p:blipFill>
          <a:blip r:embed="rId3"/>
          <a:stretch>
            <a:fillRect/>
          </a:stretch>
        </p:blipFill>
        <p:spPr>
          <a:xfrm>
            <a:off x="4308764" y="2732800"/>
            <a:ext cx="7068848" cy="2753600"/>
          </a:xfrm>
          <a:prstGeom prst="rect">
            <a:avLst/>
          </a:prstGeom>
        </p:spPr>
      </p:pic>
    </p:spTree>
    <p:extLst>
      <p:ext uri="{BB962C8B-B14F-4D97-AF65-F5344CB8AC3E}">
        <p14:creationId xmlns:p14="http://schemas.microsoft.com/office/powerpoint/2010/main" val="1557435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補充報告</a:t>
            </a:r>
            <a:r>
              <a:rPr lang="en-US" altLang="zh-TW" dirty="0" smtClean="0"/>
              <a:t>(</a:t>
            </a:r>
            <a:r>
              <a:rPr lang="zh-TW" altLang="en-US" dirty="0" smtClean="0"/>
              <a:t>四</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Prepare</a:t>
            </a:r>
            <a:r>
              <a:rPr lang="zh-TW" altLang="en-US" dirty="0" smtClean="0"/>
              <a:t> </a:t>
            </a:r>
            <a:r>
              <a:rPr lang="en-US" altLang="zh-TW" dirty="0" smtClean="0"/>
              <a:t>statement</a:t>
            </a:r>
          </a:p>
          <a:p>
            <a:pPr lvl="1"/>
            <a:r>
              <a:rPr lang="en-US" altLang="zh-TW" dirty="0" err="1"/>
              <a:t>prepareStatement</a:t>
            </a:r>
            <a:r>
              <a:rPr lang="zh-TW" altLang="en-US" dirty="0"/>
              <a:t>會先</a:t>
            </a:r>
            <a:r>
              <a:rPr lang="zh-TW" altLang="en-US" dirty="0">
                <a:solidFill>
                  <a:srgbClr val="FF0000"/>
                </a:solidFill>
              </a:rPr>
              <a:t>初始化</a:t>
            </a:r>
            <a:r>
              <a:rPr lang="en-US" altLang="zh-TW" dirty="0">
                <a:solidFill>
                  <a:srgbClr val="FF0000"/>
                </a:solidFill>
              </a:rPr>
              <a:t>SQL</a:t>
            </a:r>
            <a:r>
              <a:rPr lang="zh-TW" altLang="en-US" dirty="0"/>
              <a:t>，先把這個</a:t>
            </a:r>
            <a:r>
              <a:rPr lang="en-US" altLang="zh-TW" dirty="0"/>
              <a:t>SQL</a:t>
            </a:r>
            <a:r>
              <a:rPr lang="zh-TW" altLang="en-US" dirty="0"/>
              <a:t>提交</a:t>
            </a:r>
            <a:r>
              <a:rPr lang="zh-TW" altLang="en-US" dirty="0" smtClean="0"/>
              <a:t>到資料庫</a:t>
            </a:r>
            <a:r>
              <a:rPr lang="zh-TW" altLang="en-US" dirty="0"/>
              <a:t>中進行</a:t>
            </a:r>
            <a:r>
              <a:rPr lang="zh-TW" altLang="en-US" dirty="0">
                <a:solidFill>
                  <a:srgbClr val="FF0000"/>
                </a:solidFill>
              </a:rPr>
              <a:t>預處理</a:t>
            </a:r>
            <a:r>
              <a:rPr lang="zh-TW" altLang="en-US" dirty="0"/>
              <a:t>，多次使用可提高</a:t>
            </a:r>
            <a:r>
              <a:rPr lang="zh-TW" altLang="en-US" dirty="0" smtClean="0"/>
              <a:t>效率</a:t>
            </a:r>
            <a:endParaRPr lang="en-US" altLang="zh-TW" dirty="0" smtClean="0"/>
          </a:p>
          <a:p>
            <a:pPr lvl="1"/>
            <a:endParaRPr lang="en-US" altLang="zh-TW"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3447113"/>
            <a:ext cx="49625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497" y="3250596"/>
            <a:ext cx="55816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628213"/>
            <a:ext cx="523875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986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802105"/>
          </a:xfrm>
        </p:spPr>
        <p:txBody>
          <a:bodyPr/>
          <a:lstStyle/>
          <a:p>
            <a:r>
              <a:rPr lang="zh-TW" altLang="en-US" dirty="0"/>
              <a:t>心得</a:t>
            </a:r>
          </a:p>
        </p:txBody>
      </p:sp>
      <p:sp>
        <p:nvSpPr>
          <p:cNvPr id="3" name="內容版面配置區 2"/>
          <p:cNvSpPr>
            <a:spLocks noGrp="1"/>
          </p:cNvSpPr>
          <p:nvPr>
            <p:ph idx="1"/>
          </p:nvPr>
        </p:nvSpPr>
        <p:spPr>
          <a:xfrm>
            <a:off x="677334" y="1411705"/>
            <a:ext cx="8596668" cy="5197642"/>
          </a:xfrm>
        </p:spPr>
        <p:txBody>
          <a:bodyPr>
            <a:normAutofit/>
          </a:bodyPr>
          <a:lstStyle/>
          <a:p>
            <a:r>
              <a:rPr lang="zh-TW" altLang="en-US" sz="2600" dirty="0" smtClean="0">
                <a:latin typeface="+mj-ea"/>
                <a:ea typeface="+mj-ea"/>
              </a:rPr>
              <a:t>開發支數：</a:t>
            </a:r>
            <a:endParaRPr lang="en-US" altLang="zh-TW" sz="2600" dirty="0" smtClean="0">
              <a:latin typeface="+mj-ea"/>
              <a:ea typeface="+mj-ea"/>
            </a:endParaRPr>
          </a:p>
          <a:p>
            <a:endParaRPr lang="en-US" altLang="zh-TW" dirty="0" smtClean="0">
              <a:latin typeface="+mj-ea"/>
              <a:ea typeface="+mj-ea"/>
            </a:endParaRPr>
          </a:p>
          <a:p>
            <a:endParaRPr lang="en-US" altLang="zh-TW" dirty="0" smtClean="0">
              <a:latin typeface="+mj-ea"/>
              <a:ea typeface="+mj-ea"/>
            </a:endParaRPr>
          </a:p>
          <a:p>
            <a:endParaRPr lang="en-US" altLang="zh-TW" dirty="0">
              <a:latin typeface="+mj-ea"/>
              <a:ea typeface="+mj-ea"/>
            </a:endParaRPr>
          </a:p>
          <a:p>
            <a:r>
              <a:rPr lang="zh-TW" altLang="en-US" sz="2400" b="1" dirty="0" smtClean="0">
                <a:latin typeface="+mj-ea"/>
                <a:ea typeface="+mj-ea"/>
              </a:rPr>
              <a:t>想法：</a:t>
            </a:r>
            <a:endParaRPr lang="en-US" altLang="zh-TW" sz="2400" b="1" dirty="0" smtClean="0">
              <a:latin typeface="+mj-ea"/>
              <a:ea typeface="+mj-ea"/>
            </a:endParaRPr>
          </a:p>
          <a:p>
            <a:pPr marL="800100" lvl="1" indent="-342900">
              <a:buFont typeface="+mj-lt"/>
              <a:buAutoNum type="arabicPeriod"/>
            </a:pPr>
            <a:r>
              <a:rPr lang="zh-TW" altLang="en-US" sz="1800" dirty="0">
                <a:latin typeface="+mj-ea"/>
                <a:ea typeface="+mj-ea"/>
              </a:rPr>
              <a:t>做事情的</a:t>
            </a:r>
            <a:r>
              <a:rPr lang="zh-TW" altLang="en-US" sz="1800" dirty="0" smtClean="0">
                <a:latin typeface="+mj-ea"/>
                <a:ea typeface="+mj-ea"/>
              </a:rPr>
              <a:t>方法；</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知識分享與管理</a:t>
            </a:r>
            <a:r>
              <a:rPr lang="zh-TW" altLang="en-US" sz="1800" dirty="0">
                <a:latin typeface="+mj-ea"/>
                <a:ea typeface="+mj-ea"/>
              </a:rPr>
              <a:t>；</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模組化工具</a:t>
            </a:r>
            <a:r>
              <a:rPr lang="zh-TW" altLang="en-US" sz="1800" dirty="0">
                <a:latin typeface="+mj-ea"/>
                <a:ea typeface="+mj-ea"/>
              </a:rPr>
              <a:t>；</a:t>
            </a:r>
            <a:endParaRPr lang="en-US" altLang="zh-TW" sz="1800" dirty="0" smtClean="0">
              <a:latin typeface="+mj-ea"/>
              <a:ea typeface="+mj-ea"/>
            </a:endParaRPr>
          </a:p>
          <a:p>
            <a:pPr marL="800100" lvl="1" indent="-342900">
              <a:buFont typeface="+mj-lt"/>
              <a:buAutoNum type="arabicPeriod"/>
            </a:pPr>
            <a:r>
              <a:rPr lang="zh-TW" altLang="en-US" sz="1800" dirty="0">
                <a:latin typeface="+mj-ea"/>
                <a:ea typeface="+mj-ea"/>
              </a:rPr>
              <a:t>自己欠缺</a:t>
            </a:r>
            <a:r>
              <a:rPr lang="zh-TW" altLang="en-US" sz="1800" dirty="0" smtClean="0">
                <a:latin typeface="+mj-ea"/>
                <a:ea typeface="+mj-ea"/>
              </a:rPr>
              <a:t>交易控制與</a:t>
            </a:r>
            <a:r>
              <a:rPr lang="en-US" altLang="zh-TW" sz="1800" dirty="0" smtClean="0">
                <a:latin typeface="+mj-ea"/>
                <a:ea typeface="+mj-ea"/>
              </a:rPr>
              <a:t>DB</a:t>
            </a:r>
            <a:r>
              <a:rPr lang="zh-TW" altLang="en-US" sz="1800" dirty="0" smtClean="0">
                <a:latin typeface="+mj-ea"/>
                <a:ea typeface="+mj-ea"/>
              </a:rPr>
              <a:t>操作經驗</a:t>
            </a:r>
            <a:r>
              <a:rPr lang="zh-TW" altLang="en-US" sz="1800" dirty="0">
                <a:latin typeface="+mj-ea"/>
                <a:ea typeface="+mj-ea"/>
              </a:rPr>
              <a:t>；</a:t>
            </a:r>
            <a:endParaRPr lang="en-US" altLang="zh-TW" sz="1800" dirty="0" smtClean="0">
              <a:latin typeface="+mj-ea"/>
              <a:ea typeface="+mj-ea"/>
            </a:endParaRPr>
          </a:p>
          <a:p>
            <a:pPr marL="800100" lvl="1" indent="-342900">
              <a:buFont typeface="+mj-lt"/>
              <a:buAutoNum type="arabicPeriod"/>
            </a:pPr>
            <a:r>
              <a:rPr lang="zh-TW" altLang="en-US" sz="1800" dirty="0" smtClean="0">
                <a:latin typeface="+mj-ea"/>
                <a:ea typeface="+mj-ea"/>
              </a:rPr>
              <a:t>只有最適合的方法。</a:t>
            </a:r>
            <a:endParaRPr lang="en-US" altLang="zh-TW" sz="1800" dirty="0" smtClean="0">
              <a:latin typeface="+mj-ea"/>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pPr/>
              <a:t>14</a:t>
            </a:fld>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877614380"/>
              </p:ext>
            </p:extLst>
          </p:nvPr>
        </p:nvGraphicFramePr>
        <p:xfrm>
          <a:off x="1146002" y="2182203"/>
          <a:ext cx="8128000" cy="79248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148469191"/>
                    </a:ext>
                  </a:extLst>
                </a:gridCol>
                <a:gridCol w="2032000">
                  <a:extLst>
                    <a:ext uri="{9D8B030D-6E8A-4147-A177-3AD203B41FA5}">
                      <a16:colId xmlns="" xmlns:a16="http://schemas.microsoft.com/office/drawing/2014/main" val="688706835"/>
                    </a:ext>
                  </a:extLst>
                </a:gridCol>
                <a:gridCol w="2032000">
                  <a:extLst>
                    <a:ext uri="{9D8B030D-6E8A-4147-A177-3AD203B41FA5}">
                      <a16:colId xmlns="" xmlns:a16="http://schemas.microsoft.com/office/drawing/2014/main" val="2769410958"/>
                    </a:ext>
                  </a:extLst>
                </a:gridCol>
                <a:gridCol w="2032000">
                  <a:extLst>
                    <a:ext uri="{9D8B030D-6E8A-4147-A177-3AD203B41FA5}">
                      <a16:colId xmlns="" xmlns:a16="http://schemas.microsoft.com/office/drawing/2014/main" val="1658313105"/>
                    </a:ext>
                  </a:extLst>
                </a:gridCol>
              </a:tblGrid>
              <a:tr h="370840">
                <a:tc>
                  <a:txBody>
                    <a:bodyPr/>
                    <a:lstStyle/>
                    <a:p>
                      <a:pPr algn="ctr"/>
                      <a:r>
                        <a:rPr lang="zh-TW" altLang="en-US" sz="2000" dirty="0" smtClean="0">
                          <a:latin typeface="+mn-lt"/>
                          <a:ea typeface="+mj-ea"/>
                        </a:rPr>
                        <a:t>主程式</a:t>
                      </a:r>
                      <a:endParaRPr lang="zh-TW" altLang="en-US" sz="2000" dirty="0">
                        <a:latin typeface="+mn-lt"/>
                        <a:ea typeface="+mj-ea"/>
                      </a:endParaRPr>
                    </a:p>
                  </a:txBody>
                  <a:tcPr/>
                </a:tc>
                <a:tc>
                  <a:txBody>
                    <a:bodyPr/>
                    <a:lstStyle/>
                    <a:p>
                      <a:pPr algn="ctr"/>
                      <a:r>
                        <a:rPr lang="zh-TW" altLang="en-US" sz="2000" dirty="0" smtClean="0">
                          <a:latin typeface="+mn-lt"/>
                          <a:ea typeface="+mj-ea"/>
                        </a:rPr>
                        <a:t>模組</a:t>
                      </a:r>
                      <a:endParaRPr lang="zh-TW" altLang="en-US" sz="2000" dirty="0">
                        <a:latin typeface="+mn-lt"/>
                        <a:ea typeface="+mj-ea"/>
                      </a:endParaRPr>
                    </a:p>
                  </a:txBody>
                  <a:tcPr/>
                </a:tc>
                <a:tc>
                  <a:txBody>
                    <a:bodyPr/>
                    <a:lstStyle/>
                    <a:p>
                      <a:pPr algn="ctr"/>
                      <a:r>
                        <a:rPr lang="zh-TW" altLang="en-US" sz="2000" dirty="0" smtClean="0">
                          <a:latin typeface="+mn-lt"/>
                          <a:ea typeface="+mj-ea"/>
                        </a:rPr>
                        <a:t>問題單</a:t>
                      </a:r>
                      <a:endParaRPr lang="zh-TW" altLang="en-US" sz="2000" dirty="0">
                        <a:latin typeface="+mn-lt"/>
                        <a:ea typeface="+mj-ea"/>
                      </a:endParaRPr>
                    </a:p>
                  </a:txBody>
                  <a:tcPr/>
                </a:tc>
                <a:tc>
                  <a:txBody>
                    <a:bodyPr/>
                    <a:lstStyle/>
                    <a:p>
                      <a:pPr algn="ctr"/>
                      <a:r>
                        <a:rPr lang="zh-TW" altLang="en-US" sz="2000" dirty="0" smtClean="0">
                          <a:latin typeface="+mn-lt"/>
                          <a:ea typeface="+mj-ea"/>
                        </a:rPr>
                        <a:t>總計</a:t>
                      </a:r>
                      <a:endParaRPr lang="zh-TW" altLang="en-US" sz="2000" dirty="0">
                        <a:latin typeface="+mn-lt"/>
                        <a:ea typeface="+mj-ea"/>
                      </a:endParaRPr>
                    </a:p>
                  </a:txBody>
                  <a:tcPr/>
                </a:tc>
                <a:extLst>
                  <a:ext uri="{0D108BD9-81ED-4DB2-BD59-A6C34878D82A}">
                    <a16:rowId xmlns="" xmlns:a16="http://schemas.microsoft.com/office/drawing/2014/main" val="23512043"/>
                  </a:ext>
                </a:extLst>
              </a:tr>
              <a:tr h="370840">
                <a:tc>
                  <a:txBody>
                    <a:bodyPr/>
                    <a:lstStyle/>
                    <a:p>
                      <a:pPr algn="ctr"/>
                      <a:r>
                        <a:rPr lang="en-US" altLang="zh-TW" sz="2000" dirty="0" smtClean="0">
                          <a:latin typeface="+mn-lt"/>
                          <a:ea typeface="+mj-ea"/>
                        </a:rPr>
                        <a:t>15</a:t>
                      </a:r>
                      <a:endParaRPr lang="zh-TW" altLang="en-US" sz="2000" dirty="0">
                        <a:latin typeface="+mn-lt"/>
                        <a:ea typeface="+mj-ea"/>
                      </a:endParaRPr>
                    </a:p>
                  </a:txBody>
                  <a:tcPr/>
                </a:tc>
                <a:tc>
                  <a:txBody>
                    <a:bodyPr/>
                    <a:lstStyle/>
                    <a:p>
                      <a:pPr algn="ctr"/>
                      <a:r>
                        <a:rPr lang="en-US" altLang="zh-TW" sz="2000" dirty="0" smtClean="0">
                          <a:latin typeface="+mn-lt"/>
                          <a:ea typeface="+mj-ea"/>
                        </a:rPr>
                        <a:t>6</a:t>
                      </a:r>
                      <a:endParaRPr lang="zh-TW" altLang="en-US" sz="2000" dirty="0">
                        <a:latin typeface="+mn-lt"/>
                        <a:ea typeface="+mj-ea"/>
                      </a:endParaRPr>
                    </a:p>
                  </a:txBody>
                  <a:tcPr/>
                </a:tc>
                <a:tc>
                  <a:txBody>
                    <a:bodyPr/>
                    <a:lstStyle/>
                    <a:p>
                      <a:pPr algn="ctr"/>
                      <a:r>
                        <a:rPr lang="en-US" altLang="zh-TW" sz="2000" dirty="0" smtClean="0">
                          <a:latin typeface="+mn-lt"/>
                          <a:ea typeface="+mj-ea"/>
                        </a:rPr>
                        <a:t>5</a:t>
                      </a:r>
                      <a:endParaRPr lang="zh-TW" altLang="en-US" sz="2000" dirty="0">
                        <a:latin typeface="+mn-lt"/>
                        <a:ea typeface="+mj-ea"/>
                      </a:endParaRPr>
                    </a:p>
                  </a:txBody>
                  <a:tcPr/>
                </a:tc>
                <a:tc>
                  <a:txBody>
                    <a:bodyPr/>
                    <a:lstStyle/>
                    <a:p>
                      <a:pPr algn="ctr"/>
                      <a:r>
                        <a:rPr lang="en-US" altLang="zh-TW" sz="2000" dirty="0" smtClean="0">
                          <a:latin typeface="+mn-lt"/>
                          <a:ea typeface="+mj-ea"/>
                        </a:rPr>
                        <a:t>26</a:t>
                      </a:r>
                      <a:endParaRPr lang="zh-TW" altLang="en-US" sz="2000" dirty="0">
                        <a:latin typeface="+mn-lt"/>
                        <a:ea typeface="+mj-ea"/>
                      </a:endParaRPr>
                    </a:p>
                  </a:txBody>
                  <a:tcPr/>
                </a:tc>
                <a:extLst>
                  <a:ext uri="{0D108BD9-81ED-4DB2-BD59-A6C34878D82A}">
                    <a16:rowId xmlns="" xmlns:a16="http://schemas.microsoft.com/office/drawing/2014/main" val="3645820220"/>
                  </a:ext>
                </a:extLst>
              </a:tr>
            </a:tbl>
          </a:graphicData>
        </a:graphic>
      </p:graphicFrame>
    </p:spTree>
    <p:extLst>
      <p:ext uri="{BB962C8B-B14F-4D97-AF65-F5344CB8AC3E}">
        <p14:creationId xmlns:p14="http://schemas.microsoft.com/office/powerpoint/2010/main" val="312874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40000" lnSpcReduction="20000"/>
          </a:bodyPr>
          <a:lstStyle/>
          <a:p>
            <a:r>
              <a:rPr lang="en-US" altLang="zh-TW" dirty="0"/>
              <a:t>What are the DB2 Isolation Levels ?</a:t>
            </a:r>
          </a:p>
          <a:p>
            <a:r>
              <a:rPr lang="en-US" altLang="zh-TW" b="1" dirty="0"/>
              <a:t>A brief description of all four isolation levels used by DB2</a:t>
            </a:r>
          </a:p>
          <a:p>
            <a:r>
              <a:rPr lang="en-US" altLang="zh-TW" dirty="0"/>
              <a:t>1. UR - Uncommitted Read</a:t>
            </a:r>
          </a:p>
          <a:p>
            <a:r>
              <a:rPr lang="en-US" altLang="zh-TW" dirty="0"/>
              <a:t/>
            </a:r>
            <a:br>
              <a:rPr lang="en-US" altLang="zh-TW" dirty="0"/>
            </a:br>
            <a:r>
              <a:rPr lang="en-US" altLang="zh-TW" dirty="0"/>
              <a:t>– For read only queries, no record locking</a:t>
            </a:r>
            <a:br>
              <a:rPr lang="en-US" altLang="zh-TW" dirty="0"/>
            </a:br>
            <a:r>
              <a:rPr lang="en-US" altLang="zh-TW" dirty="0"/>
              <a:t>– Will see uncommitted changes by other transactions</a:t>
            </a:r>
            <a:br>
              <a:rPr lang="en-US" altLang="zh-TW" dirty="0"/>
            </a:br>
            <a:r>
              <a:rPr lang="en-US" altLang="zh-TW" dirty="0"/>
              <a:t>– Good for accessing read only tables</a:t>
            </a:r>
            <a:br>
              <a:rPr lang="en-US" altLang="zh-TW" dirty="0"/>
            </a:br>
            <a:r>
              <a:rPr lang="en-US" altLang="zh-TW" dirty="0"/>
              <a:t>– Statements in UR which modify data are upgraded internally to CS</a:t>
            </a:r>
            <a:br>
              <a:rPr lang="en-US" altLang="zh-TW" dirty="0"/>
            </a:br>
            <a:r>
              <a:rPr lang="en-US" altLang="zh-TW" dirty="0"/>
              <a:t/>
            </a:r>
            <a:br>
              <a:rPr lang="en-US" altLang="zh-TW" dirty="0"/>
            </a:br>
            <a:endParaRPr lang="en-US" altLang="zh-TW" dirty="0"/>
          </a:p>
          <a:p>
            <a:r>
              <a:rPr lang="en-US" altLang="zh-TW" dirty="0"/>
              <a:t>2. CS - Cursor Stability</a:t>
            </a:r>
          </a:p>
          <a:p>
            <a:r>
              <a:rPr lang="en-US" altLang="zh-TW" dirty="0"/>
              <a:t/>
            </a:r>
            <a:br>
              <a:rPr lang="en-US" altLang="zh-TW" dirty="0"/>
            </a:br>
            <a:r>
              <a:rPr lang="en-US" altLang="zh-TW" dirty="0"/>
              <a:t>– Default isolation level</a:t>
            </a:r>
            <a:br>
              <a:rPr lang="en-US" altLang="zh-TW" dirty="0"/>
            </a:br>
            <a:r>
              <a:rPr lang="en-US" altLang="zh-TW" dirty="0"/>
              <a:t>– Locks and unlocks each row, 1 at a time (never has 2 locks at once)</a:t>
            </a:r>
            <a:br>
              <a:rPr lang="en-US" altLang="zh-TW" dirty="0"/>
            </a:br>
            <a:r>
              <a:rPr lang="en-US" altLang="zh-TW" dirty="0"/>
              <a:t>– Guaranteed to only return data which was committed at the time of the</a:t>
            </a:r>
            <a:br>
              <a:rPr lang="en-US" altLang="zh-TW" dirty="0"/>
            </a:br>
            <a:r>
              <a:rPr lang="en-US" altLang="zh-TW" dirty="0"/>
              <a:t>read</a:t>
            </a:r>
            <a:br>
              <a:rPr lang="en-US" altLang="zh-TW" dirty="0"/>
            </a:br>
            <a:r>
              <a:rPr lang="en-US" altLang="zh-TW" dirty="0"/>
              <a:t/>
            </a:r>
            <a:br>
              <a:rPr lang="en-US" altLang="zh-TW" dirty="0"/>
            </a:br>
            <a:endParaRPr lang="en-US" altLang="zh-TW" dirty="0"/>
          </a:p>
          <a:p>
            <a:r>
              <a:rPr lang="en-US" altLang="zh-TW" dirty="0"/>
              <a:t>3. RS - Read Stability</a:t>
            </a:r>
          </a:p>
          <a:p>
            <a:r>
              <a:rPr lang="en-US" altLang="zh-TW" dirty="0"/>
              <a:t/>
            </a:r>
            <a:br>
              <a:rPr lang="en-US" altLang="zh-TW" dirty="0"/>
            </a:br>
            <a:r>
              <a:rPr lang="en-US" altLang="zh-TW" dirty="0"/>
              <a:t>– Will keep all qualifying rows locked until the transaction is completed</a:t>
            </a:r>
            <a:br>
              <a:rPr lang="en-US" altLang="zh-TW" dirty="0"/>
            </a:br>
            <a:r>
              <a:rPr lang="en-US" altLang="zh-TW" dirty="0"/>
              <a:t>– Does release locks on rows that do not satisfy query predicates</a:t>
            </a:r>
            <a:br>
              <a:rPr lang="en-US" altLang="zh-TW" dirty="0"/>
            </a:br>
            <a:r>
              <a:rPr lang="en-US" altLang="zh-TW" dirty="0"/>
              <a:t>– Use for result set stability or when future actions on returned rows may be taken</a:t>
            </a:r>
            <a:br>
              <a:rPr lang="en-US" altLang="zh-TW" dirty="0"/>
            </a:br>
            <a:r>
              <a:rPr lang="en-US" altLang="zh-TW" dirty="0"/>
              <a:t/>
            </a:r>
            <a:br>
              <a:rPr lang="en-US" altLang="zh-TW" dirty="0"/>
            </a:br>
            <a:endParaRPr lang="en-US" altLang="zh-TW" dirty="0"/>
          </a:p>
          <a:p>
            <a:r>
              <a:rPr lang="en-US" altLang="zh-TW" dirty="0"/>
              <a:t>4. RR - Repeatable Read</a:t>
            </a:r>
          </a:p>
          <a:p>
            <a:r>
              <a:rPr lang="en-US" altLang="zh-TW" dirty="0"/>
              <a:t/>
            </a:r>
            <a:br>
              <a:rPr lang="en-US" altLang="zh-TW" dirty="0"/>
            </a:br>
            <a:r>
              <a:rPr lang="en-US" altLang="zh-TW" dirty="0"/>
              <a:t>Locks the table within a unit of work. An application can retrieve and operate on rows in the table as many times as needed. However, the entire table is locked, not just the rows that are retrieved. Until the unit of work completes, no other application can update, delete, or insert a row that would affect the table. </a:t>
            </a:r>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矩形 5"/>
          <p:cNvSpPr/>
          <p:nvPr/>
        </p:nvSpPr>
        <p:spPr>
          <a:xfrm>
            <a:off x="789709" y="6041362"/>
            <a:ext cx="6096000" cy="646331"/>
          </a:xfrm>
          <a:prstGeom prst="rect">
            <a:avLst/>
          </a:prstGeom>
        </p:spPr>
        <p:txBody>
          <a:bodyPr>
            <a:spAutoFit/>
          </a:bodyPr>
          <a:lstStyle/>
          <a:p>
            <a:r>
              <a:rPr lang="zh-TW" altLang="en-US" dirty="0"/>
              <a:t>http://www.dbatodba.com/db2/how-to-do/what-are-the-db2-isolation-levels</a:t>
            </a:r>
          </a:p>
        </p:txBody>
      </p:sp>
    </p:spTree>
    <p:extLst>
      <p:ext uri="{BB962C8B-B14F-4D97-AF65-F5344CB8AC3E}">
        <p14:creationId xmlns:p14="http://schemas.microsoft.com/office/powerpoint/2010/main" val="163016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10125" y="2404534"/>
            <a:ext cx="8463877" cy="1646302"/>
          </a:xfrm>
        </p:spPr>
        <p:txBody>
          <a:bodyPr/>
          <a:lstStyle/>
          <a:p>
            <a:pPr algn="l"/>
            <a:r>
              <a:rPr lang="en-US" altLang="zh-TW" dirty="0" smtClean="0"/>
              <a:t/>
            </a:r>
            <a:br>
              <a:rPr lang="en-US" altLang="zh-TW" dirty="0" smtClean="0"/>
            </a:br>
            <a:r>
              <a:rPr lang="en-US" altLang="zh-TW" dirty="0" smtClean="0"/>
              <a:t>Hybrid App Develop With IBM MobileFirst</a:t>
            </a:r>
            <a:r>
              <a:rPr lang="zh-TW" altLang="en-US" dirty="0" smtClean="0"/>
              <a:t> </a:t>
            </a:r>
            <a:r>
              <a:rPr lang="en-US" altLang="zh-TW" dirty="0" smtClean="0"/>
              <a:t>Introduction</a:t>
            </a:r>
            <a:endParaRPr lang="zh-TW" altLang="en-US"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315974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APP</a:t>
            </a:r>
            <a:r>
              <a:rPr lang="zh-TW" altLang="en-US" b="1" dirty="0" smtClean="0"/>
              <a:t>開發種類</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677334" y="1392103"/>
            <a:ext cx="8596668" cy="5363189"/>
          </a:xfrm>
          <a:prstGeom prst="rect">
            <a:avLst/>
          </a:prstGeom>
        </p:spPr>
      </p:pic>
      <p:sp>
        <p:nvSpPr>
          <p:cNvPr id="5" name="投影片編號版面配置區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644083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869004"/>
          </a:xfrm>
        </p:spPr>
        <p:txBody>
          <a:bodyPr/>
          <a:lstStyle/>
          <a:p>
            <a:r>
              <a:rPr kumimoji="1" lang="zh-TW" altLang="en-US" b="1" dirty="0">
                <a:solidFill>
                  <a:srgbClr val="DC9E1F"/>
                </a:solidFill>
              </a:rPr>
              <a:t>行動裝置開發模式</a:t>
            </a:r>
            <a:endParaRPr lang="zh-TW" altLang="en-US" b="1"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19985559"/>
              </p:ext>
            </p:extLst>
          </p:nvPr>
        </p:nvGraphicFramePr>
        <p:xfrm>
          <a:off x="252919" y="1557473"/>
          <a:ext cx="11760741" cy="4901692"/>
        </p:xfrm>
        <a:graphic>
          <a:graphicData uri="http://schemas.openxmlformats.org/drawingml/2006/table">
            <a:tbl>
              <a:tblPr firstRow="1" bandRow="1">
                <a:tableStyleId>{21E4AEA4-8DFA-4A89-87EB-49C32662AFE0}</a:tableStyleId>
              </a:tblPr>
              <a:tblGrid>
                <a:gridCol w="1748899">
                  <a:extLst>
                    <a:ext uri="{9D8B030D-6E8A-4147-A177-3AD203B41FA5}">
                      <a16:colId xmlns="" xmlns:a16="http://schemas.microsoft.com/office/drawing/2014/main" val="20000"/>
                    </a:ext>
                  </a:extLst>
                </a:gridCol>
                <a:gridCol w="1295481">
                  <a:extLst>
                    <a:ext uri="{9D8B030D-6E8A-4147-A177-3AD203B41FA5}">
                      <a16:colId xmlns="" xmlns:a16="http://schemas.microsoft.com/office/drawing/2014/main" val="20001"/>
                    </a:ext>
                  </a:extLst>
                </a:gridCol>
                <a:gridCol w="601474">
                  <a:extLst>
                    <a:ext uri="{9D8B030D-6E8A-4147-A177-3AD203B41FA5}">
                      <a16:colId xmlns="" xmlns:a16="http://schemas.microsoft.com/office/drawing/2014/main" val="20002"/>
                    </a:ext>
                  </a:extLst>
                </a:gridCol>
                <a:gridCol w="2077021">
                  <a:extLst>
                    <a:ext uri="{9D8B030D-6E8A-4147-A177-3AD203B41FA5}">
                      <a16:colId xmlns="" xmlns:a16="http://schemas.microsoft.com/office/drawing/2014/main" val="20003"/>
                    </a:ext>
                  </a:extLst>
                </a:gridCol>
                <a:gridCol w="1642485">
                  <a:extLst>
                    <a:ext uri="{9D8B030D-6E8A-4147-A177-3AD203B41FA5}">
                      <a16:colId xmlns="" xmlns:a16="http://schemas.microsoft.com/office/drawing/2014/main" val="20004"/>
                    </a:ext>
                  </a:extLst>
                </a:gridCol>
                <a:gridCol w="925343">
                  <a:extLst>
                    <a:ext uri="{9D8B030D-6E8A-4147-A177-3AD203B41FA5}">
                      <a16:colId xmlns="" xmlns:a16="http://schemas.microsoft.com/office/drawing/2014/main" val="20005"/>
                    </a:ext>
                  </a:extLst>
                </a:gridCol>
                <a:gridCol w="1434284">
                  <a:extLst>
                    <a:ext uri="{9D8B030D-6E8A-4147-A177-3AD203B41FA5}">
                      <a16:colId xmlns="" xmlns:a16="http://schemas.microsoft.com/office/drawing/2014/main" val="20006"/>
                    </a:ext>
                  </a:extLst>
                </a:gridCol>
                <a:gridCol w="2035754">
                  <a:extLst>
                    <a:ext uri="{9D8B030D-6E8A-4147-A177-3AD203B41FA5}">
                      <a16:colId xmlns="" xmlns:a16="http://schemas.microsoft.com/office/drawing/2014/main" val="20007"/>
                    </a:ext>
                  </a:extLst>
                </a:gridCol>
              </a:tblGrid>
              <a:tr h="806041">
                <a:tc>
                  <a:txBody>
                    <a:bodyPr/>
                    <a:lstStyle/>
                    <a:p>
                      <a:r>
                        <a:rPr lang="zh-TW" altLang="en-US" dirty="0" smtClean="0"/>
                        <a:t>開發方式</a:t>
                      </a:r>
                      <a:endParaRPr lang="zh-TW" altLang="en-US" dirty="0"/>
                    </a:p>
                  </a:txBody>
                  <a:tcPr/>
                </a:tc>
                <a:tc>
                  <a:txBody>
                    <a:bodyPr/>
                    <a:lstStyle/>
                    <a:p>
                      <a:r>
                        <a:rPr lang="zh-TW" altLang="en-US" smtClean="0"/>
                        <a:t>適用性</a:t>
                      </a:r>
                      <a:endParaRPr lang="zh-TW" altLang="en-US" dirty="0"/>
                    </a:p>
                  </a:txBody>
                  <a:tcPr/>
                </a:tc>
                <a:tc>
                  <a:txBody>
                    <a:bodyPr/>
                    <a:lstStyle/>
                    <a:p>
                      <a:r>
                        <a:rPr lang="zh-TW" altLang="en-US" dirty="0" smtClean="0"/>
                        <a:t>效能</a:t>
                      </a:r>
                      <a:endParaRPr lang="zh-TW" altLang="en-US" dirty="0"/>
                    </a:p>
                  </a:txBody>
                  <a:tcPr/>
                </a:tc>
                <a:tc>
                  <a:txBody>
                    <a:bodyPr/>
                    <a:lstStyle/>
                    <a:p>
                      <a:r>
                        <a:rPr lang="zh-TW" altLang="en-US" dirty="0" smtClean="0"/>
                        <a:t>開發成本</a:t>
                      </a:r>
                      <a:endParaRPr lang="zh-TW" altLang="en-US" dirty="0"/>
                    </a:p>
                  </a:txBody>
                  <a:tcPr/>
                </a:tc>
                <a:tc>
                  <a:txBody>
                    <a:bodyPr/>
                    <a:lstStyle/>
                    <a:p>
                      <a:r>
                        <a:rPr lang="zh-TW" altLang="en-US" dirty="0" smtClean="0"/>
                        <a:t>維護成本</a:t>
                      </a:r>
                      <a:endParaRPr lang="en-US" altLang="zh-TW" dirty="0" smtClean="0"/>
                    </a:p>
                  </a:txBody>
                  <a:tcPr/>
                </a:tc>
                <a:tc>
                  <a:txBody>
                    <a:bodyPr/>
                    <a:lstStyle/>
                    <a:p>
                      <a:r>
                        <a:rPr lang="zh-TW" altLang="en-US" dirty="0" smtClean="0"/>
                        <a:t>硬體支援</a:t>
                      </a:r>
                      <a:endParaRPr lang="en-US" altLang="zh-TW" dirty="0" smtClean="0"/>
                    </a:p>
                  </a:txBody>
                  <a:tcPr/>
                </a:tc>
                <a:tc>
                  <a:txBody>
                    <a:bodyPr/>
                    <a:lstStyle/>
                    <a:p>
                      <a:r>
                        <a:rPr lang="zh-TW" altLang="en-US" dirty="0" smtClean="0"/>
                        <a:t>發佈</a:t>
                      </a:r>
                      <a:endParaRPr lang="zh-TW" altLang="en-US" dirty="0"/>
                    </a:p>
                  </a:txBody>
                  <a:tcPr/>
                </a:tc>
                <a:tc>
                  <a:txBody>
                    <a:bodyPr/>
                    <a:lstStyle/>
                    <a:p>
                      <a:r>
                        <a:rPr lang="zh-TW" altLang="en-US" dirty="0" smtClean="0"/>
                        <a:t>資源儲存</a:t>
                      </a:r>
                      <a:endParaRPr lang="zh-TW" altLang="en-US" dirty="0"/>
                    </a:p>
                  </a:txBody>
                  <a:tcPr/>
                </a:tc>
                <a:extLst>
                  <a:ext uri="{0D108BD9-81ED-4DB2-BD59-A6C34878D82A}">
                    <a16:rowId xmlns="" xmlns:a16="http://schemas.microsoft.com/office/drawing/2014/main" val="10000"/>
                  </a:ext>
                </a:extLst>
              </a:tr>
              <a:tr h="1332704">
                <a:tc>
                  <a:txBody>
                    <a:bodyPr/>
                    <a:lstStyle/>
                    <a:p>
                      <a:r>
                        <a:rPr lang="en-US" altLang="zh-TW" dirty="0" smtClean="0">
                          <a:solidFill>
                            <a:srgbClr val="0000FF"/>
                          </a:solidFill>
                        </a:rPr>
                        <a:t>Native</a:t>
                      </a:r>
                    </a:p>
                    <a:p>
                      <a:r>
                        <a:rPr lang="en-US" altLang="zh-TW" dirty="0" smtClean="0"/>
                        <a:t>( Java</a:t>
                      </a:r>
                      <a:r>
                        <a:rPr lang="zh-TW" altLang="en-US" baseline="0" dirty="0" smtClean="0"/>
                        <a:t>、</a:t>
                      </a:r>
                      <a:r>
                        <a:rPr lang="en-US" altLang="zh-TW" baseline="0" dirty="0" smtClean="0"/>
                        <a:t>C#</a:t>
                      </a:r>
                      <a:r>
                        <a:rPr lang="zh-TW" altLang="en-US" baseline="0" dirty="0" smtClean="0"/>
                        <a:t>、</a:t>
                      </a:r>
                      <a:r>
                        <a:rPr lang="en-US" altLang="zh-TW" baseline="0" dirty="0" smtClean="0"/>
                        <a:t>Object-C )</a:t>
                      </a:r>
                      <a:endParaRPr lang="zh-TW" altLang="en-US" dirty="0"/>
                    </a:p>
                  </a:txBody>
                  <a:tcPr/>
                </a:tc>
                <a:tc>
                  <a:txBody>
                    <a:bodyPr/>
                    <a:lstStyle/>
                    <a:p>
                      <a:r>
                        <a:rPr lang="zh-TW" altLang="en-US" smtClean="0"/>
                        <a:t>操作互動性多</a:t>
                      </a:r>
                      <a:endParaRPr lang="zh-TW" altLang="en-US" dirty="0"/>
                    </a:p>
                  </a:txBody>
                  <a:tcPr/>
                </a:tc>
                <a:tc>
                  <a:txBody>
                    <a:bodyPr/>
                    <a:lstStyle/>
                    <a:p>
                      <a:r>
                        <a:rPr lang="zh-TW" altLang="en-US" dirty="0" smtClean="0"/>
                        <a:t>最佳</a:t>
                      </a:r>
                      <a:endParaRPr lang="zh-TW" altLang="en-US" dirty="0"/>
                    </a:p>
                  </a:txBody>
                  <a:tcPr/>
                </a:tc>
                <a:tc>
                  <a:txBody>
                    <a:bodyPr/>
                    <a:lstStyle/>
                    <a:p>
                      <a:r>
                        <a:rPr lang="zh-TW" altLang="en-US" dirty="0" smtClean="0"/>
                        <a:t>不同系統需要開發一套，耗時長，專才人員需求大</a:t>
                      </a:r>
                      <a:endParaRPr lang="zh-TW" altLang="en-US" dirty="0"/>
                    </a:p>
                  </a:txBody>
                  <a:tcPr/>
                </a:tc>
                <a:tc>
                  <a:txBody>
                    <a:bodyPr/>
                    <a:lstStyle/>
                    <a:p>
                      <a:r>
                        <a:rPr lang="zh-TW" altLang="en-US" dirty="0" smtClean="0"/>
                        <a:t>維護多系統與多版本相容性</a:t>
                      </a:r>
                      <a:endParaRPr lang="zh-TW" altLang="en-US" dirty="0"/>
                    </a:p>
                  </a:txBody>
                  <a:tcPr/>
                </a:tc>
                <a:tc>
                  <a:txBody>
                    <a:bodyPr/>
                    <a:lstStyle/>
                    <a:p>
                      <a:r>
                        <a:rPr lang="zh-TW" altLang="en-US" dirty="0" smtClean="0"/>
                        <a:t>最佳</a:t>
                      </a:r>
                      <a:endParaRPr lang="zh-TW" altLang="en-US" dirty="0"/>
                    </a:p>
                  </a:txBody>
                  <a:tcPr/>
                </a:tc>
                <a:tc>
                  <a:txBody>
                    <a:bodyPr/>
                    <a:lstStyle/>
                    <a:p>
                      <a:r>
                        <a:rPr lang="zh-TW" altLang="en-US" dirty="0" smtClean="0"/>
                        <a:t>安裝</a:t>
                      </a:r>
                      <a:r>
                        <a:rPr lang="en-US" altLang="zh-TW" dirty="0" smtClean="0"/>
                        <a:t>APP</a:t>
                      </a:r>
                      <a:endParaRPr lang="zh-TW" altLang="en-US" dirty="0"/>
                    </a:p>
                  </a:txBody>
                  <a:tcPr/>
                </a:tc>
                <a:tc>
                  <a:txBody>
                    <a:bodyPr/>
                    <a:lstStyle/>
                    <a:p>
                      <a:r>
                        <a:rPr lang="en-US" altLang="zh-TW" dirty="0" smtClean="0"/>
                        <a:t>Local + remote</a:t>
                      </a:r>
                    </a:p>
                    <a:p>
                      <a:r>
                        <a:rPr lang="zh-TW" altLang="en-US" dirty="0" smtClean="0"/>
                        <a:t>支援</a:t>
                      </a:r>
                      <a:r>
                        <a:rPr lang="en-US" altLang="zh-TW" dirty="0" smtClean="0"/>
                        <a:t>offline</a:t>
                      </a:r>
                      <a:r>
                        <a:rPr lang="zh-TW" altLang="en-US" dirty="0" smtClean="0"/>
                        <a:t>優</a:t>
                      </a:r>
                      <a:endParaRPr lang="zh-TW" altLang="en-US" dirty="0"/>
                    </a:p>
                  </a:txBody>
                  <a:tcPr/>
                </a:tc>
                <a:extLst>
                  <a:ext uri="{0D108BD9-81ED-4DB2-BD59-A6C34878D82A}">
                    <a16:rowId xmlns="" xmlns:a16="http://schemas.microsoft.com/office/drawing/2014/main" val="10001"/>
                  </a:ext>
                </a:extLst>
              </a:tr>
              <a:tr h="1332704">
                <a:tc>
                  <a:txBody>
                    <a:bodyPr/>
                    <a:lstStyle/>
                    <a:p>
                      <a:r>
                        <a:rPr lang="en-US" altLang="zh-TW" dirty="0" smtClean="0">
                          <a:solidFill>
                            <a:srgbClr val="0000FF"/>
                          </a:solidFill>
                        </a:rPr>
                        <a:t>Web</a:t>
                      </a:r>
                    </a:p>
                    <a:p>
                      <a:r>
                        <a:rPr lang="en-US" altLang="zh-TW" dirty="0" smtClean="0"/>
                        <a:t>(HTML + JS + CSS)</a:t>
                      </a:r>
                      <a:endParaRPr lang="zh-TW" altLang="en-US" dirty="0"/>
                    </a:p>
                  </a:txBody>
                  <a:tcPr/>
                </a:tc>
                <a:tc>
                  <a:txBody>
                    <a:bodyPr/>
                    <a:lstStyle/>
                    <a:p>
                      <a:r>
                        <a:rPr lang="zh-TW" altLang="en-US" dirty="0" smtClean="0"/>
                        <a:t>資訊內容流覽為主</a:t>
                      </a:r>
                      <a:endParaRPr lang="zh-TW" altLang="en-US" dirty="0"/>
                    </a:p>
                  </a:txBody>
                  <a:tcPr/>
                </a:tc>
                <a:tc>
                  <a:txBody>
                    <a:bodyPr/>
                    <a:lstStyle/>
                    <a:p>
                      <a:r>
                        <a:rPr lang="zh-TW" altLang="en-US" dirty="0" smtClean="0"/>
                        <a:t>最差</a:t>
                      </a:r>
                      <a:endParaRPr lang="zh-TW" altLang="en-US" dirty="0"/>
                    </a:p>
                  </a:txBody>
                  <a:tcPr/>
                </a:tc>
                <a:tc>
                  <a:txBody>
                    <a:bodyPr/>
                    <a:lstStyle/>
                    <a:p>
                      <a:r>
                        <a:rPr lang="zh-TW" altLang="en-US" dirty="0" smtClean="0"/>
                        <a:t>一般網頁主機開發一套，耗時短，專才人員需求小</a:t>
                      </a:r>
                      <a:endParaRPr lang="zh-TW" altLang="en-US" dirty="0"/>
                    </a:p>
                  </a:txBody>
                  <a:tcPr/>
                </a:tc>
                <a:tc>
                  <a:txBody>
                    <a:bodyPr/>
                    <a:lstStyle/>
                    <a:p>
                      <a:r>
                        <a:rPr lang="zh-TW" altLang="en-US" dirty="0" smtClean="0">
                          <a:solidFill>
                            <a:schemeClr val="tx2"/>
                          </a:solidFill>
                        </a:rPr>
                        <a:t>永遠維護最後一版</a:t>
                      </a:r>
                      <a:endParaRPr lang="zh-TW" altLang="en-US" dirty="0">
                        <a:solidFill>
                          <a:schemeClr val="tx2"/>
                        </a:solidFill>
                      </a:endParaRPr>
                    </a:p>
                  </a:txBody>
                  <a:tcPr/>
                </a:tc>
                <a:tc>
                  <a:txBody>
                    <a:bodyPr/>
                    <a:lstStyle/>
                    <a:p>
                      <a:r>
                        <a:rPr lang="zh-TW" altLang="en-US" dirty="0" smtClean="0">
                          <a:solidFill>
                            <a:srgbClr val="FF0000"/>
                          </a:solidFill>
                        </a:rPr>
                        <a:t>無</a:t>
                      </a:r>
                      <a:endParaRPr lang="zh-TW" altLang="en-US" dirty="0">
                        <a:solidFill>
                          <a:srgbClr val="FF0000"/>
                        </a:solidFill>
                      </a:endParaRPr>
                    </a:p>
                  </a:txBody>
                  <a:tcPr/>
                </a:tc>
                <a:tc>
                  <a:txBody>
                    <a:bodyPr/>
                    <a:lstStyle/>
                    <a:p>
                      <a:r>
                        <a:rPr lang="zh-TW" altLang="en-US" dirty="0" smtClean="0">
                          <a:solidFill>
                            <a:srgbClr val="FF0000"/>
                          </a:solidFill>
                        </a:rPr>
                        <a:t>無需安裝</a:t>
                      </a:r>
                      <a:r>
                        <a:rPr lang="en-US" altLang="zh-TW" dirty="0" smtClean="0">
                          <a:solidFill>
                            <a:srgbClr val="FF0000"/>
                          </a:solidFill>
                        </a:rPr>
                        <a:t>APP</a:t>
                      </a:r>
                    </a:p>
                  </a:txBody>
                  <a:tcPr/>
                </a:tc>
                <a:tc>
                  <a:txBody>
                    <a:bodyPr/>
                    <a:lstStyle/>
                    <a:p>
                      <a:r>
                        <a:rPr lang="en-US" altLang="zh-TW" dirty="0" smtClean="0"/>
                        <a:t>Remote</a:t>
                      </a:r>
                    </a:p>
                    <a:p>
                      <a:r>
                        <a:rPr lang="zh-TW" altLang="en-US" dirty="0" smtClean="0"/>
                        <a:t>支援</a:t>
                      </a:r>
                      <a:r>
                        <a:rPr lang="en-US" altLang="zh-TW" dirty="0" smtClean="0"/>
                        <a:t>offline</a:t>
                      </a:r>
                      <a:r>
                        <a:rPr lang="zh-TW" altLang="en-US" dirty="0" smtClean="0"/>
                        <a:t>有限</a:t>
                      </a:r>
                      <a:endParaRPr lang="zh-TW" altLang="en-US" dirty="0"/>
                    </a:p>
                  </a:txBody>
                  <a:tcPr/>
                </a:tc>
                <a:extLst>
                  <a:ext uri="{0D108BD9-81ED-4DB2-BD59-A6C34878D82A}">
                    <a16:rowId xmlns="" xmlns:a16="http://schemas.microsoft.com/office/drawing/2014/main" val="10002"/>
                  </a:ext>
                </a:extLst>
              </a:tr>
              <a:tr h="1430243">
                <a:tc>
                  <a:txBody>
                    <a:bodyPr/>
                    <a:lstStyle/>
                    <a:p>
                      <a:r>
                        <a:rPr lang="en-US" altLang="zh-TW" dirty="0" smtClean="0">
                          <a:solidFill>
                            <a:srgbClr val="0000FF"/>
                          </a:solidFill>
                        </a:rPr>
                        <a:t>Hybrid</a:t>
                      </a:r>
                    </a:p>
                    <a:p>
                      <a:r>
                        <a:rPr lang="en-US" altLang="zh-TW" dirty="0" smtClean="0"/>
                        <a:t>(Native +</a:t>
                      </a:r>
                      <a:r>
                        <a:rPr lang="en-US" altLang="zh-TW" baseline="0" dirty="0" smtClean="0"/>
                        <a:t> Web)</a:t>
                      </a:r>
                      <a:endParaRPr lang="zh-TW" altLang="en-US" dirty="0"/>
                    </a:p>
                  </a:txBody>
                  <a:tcPr/>
                </a:tc>
                <a:tc>
                  <a:txBody>
                    <a:bodyPr/>
                    <a:lstStyle/>
                    <a:p>
                      <a:r>
                        <a:rPr lang="zh-TW" altLang="en-US" dirty="0" smtClean="0"/>
                        <a:t>上述兩者結合需求</a:t>
                      </a:r>
                      <a:endParaRPr lang="zh-TW" altLang="en-US" dirty="0"/>
                    </a:p>
                  </a:txBody>
                  <a:tcPr/>
                </a:tc>
                <a:tc>
                  <a:txBody>
                    <a:bodyPr/>
                    <a:lstStyle/>
                    <a:p>
                      <a:r>
                        <a:rPr lang="zh-TW" altLang="en-US" dirty="0" smtClean="0"/>
                        <a:t>中等</a:t>
                      </a:r>
                      <a:endParaRPr lang="zh-TW" altLang="en-US" dirty="0"/>
                    </a:p>
                  </a:txBody>
                  <a:tcPr/>
                </a:tc>
                <a:tc>
                  <a:txBody>
                    <a:bodyPr/>
                    <a:lstStyle/>
                    <a:p>
                      <a:r>
                        <a:rPr lang="en-US" altLang="zh-TW" dirty="0" smtClean="0"/>
                        <a:t>Native</a:t>
                      </a:r>
                      <a:r>
                        <a:rPr lang="zh-TW" altLang="en-US" dirty="0" smtClean="0"/>
                        <a:t>部分各一套</a:t>
                      </a:r>
                      <a:r>
                        <a:rPr lang="en-US" altLang="zh-TW" dirty="0" smtClean="0"/>
                        <a:t>Web</a:t>
                      </a:r>
                      <a:r>
                        <a:rPr lang="zh-TW" altLang="en-US" dirty="0" smtClean="0"/>
                        <a:t>部分共用一套</a:t>
                      </a:r>
                      <a:r>
                        <a:rPr lang="en-US" altLang="zh-TW" dirty="0" smtClean="0"/>
                        <a:t>,</a:t>
                      </a:r>
                      <a:r>
                        <a:rPr lang="zh-TW" altLang="en-US" dirty="0" smtClean="0"/>
                        <a:t>耗時中等，專才需求視開發比重</a:t>
                      </a:r>
                      <a:endParaRPr lang="zh-TW" altLang="en-US" dirty="0"/>
                    </a:p>
                  </a:txBody>
                  <a:tcPr/>
                </a:tc>
                <a:tc>
                  <a:txBody>
                    <a:bodyPr/>
                    <a:lstStyle/>
                    <a:p>
                      <a:r>
                        <a:rPr lang="zh-TW" altLang="en-US" dirty="0" smtClean="0"/>
                        <a:t>上述兩者</a:t>
                      </a:r>
                      <a:r>
                        <a:rPr lang="en-US" altLang="zh-TW" dirty="0" smtClean="0"/>
                        <a:t>,</a:t>
                      </a:r>
                      <a:r>
                        <a:rPr lang="zh-TW" altLang="en-US" dirty="0" smtClean="0"/>
                        <a:t>維護曲線取決於</a:t>
                      </a:r>
                      <a:r>
                        <a:rPr lang="en-US" altLang="zh-TW" dirty="0" smtClean="0"/>
                        <a:t>Native</a:t>
                      </a:r>
                      <a:r>
                        <a:rPr lang="zh-TW" altLang="en-US" dirty="0" smtClean="0"/>
                        <a:t>應用多寡</a:t>
                      </a:r>
                      <a:endParaRPr lang="zh-TW" altLang="en-US" dirty="0"/>
                    </a:p>
                  </a:txBody>
                  <a:tcPr/>
                </a:tc>
                <a:tc>
                  <a:txBody>
                    <a:bodyPr/>
                    <a:lstStyle/>
                    <a:p>
                      <a:r>
                        <a:rPr lang="zh-TW" altLang="en-US" dirty="0" smtClean="0"/>
                        <a:t>中等</a:t>
                      </a:r>
                      <a:endParaRPr lang="zh-TW" altLang="en-US" dirty="0"/>
                    </a:p>
                  </a:txBody>
                  <a:tcPr/>
                </a:tc>
                <a:tc>
                  <a:txBody>
                    <a:bodyPr/>
                    <a:lstStyle/>
                    <a:p>
                      <a:r>
                        <a:rPr lang="en-US" altLang="zh-TW" dirty="0" smtClean="0"/>
                        <a:t>Native</a:t>
                      </a:r>
                      <a:r>
                        <a:rPr lang="zh-TW" altLang="en-US" dirty="0" smtClean="0"/>
                        <a:t>部分安裝</a:t>
                      </a:r>
                      <a:r>
                        <a:rPr lang="en-US" altLang="zh-TW" dirty="0" smtClean="0"/>
                        <a:t>APP ,</a:t>
                      </a:r>
                    </a:p>
                    <a:p>
                      <a:r>
                        <a:rPr lang="en-US" altLang="zh-TW" dirty="0" smtClean="0"/>
                        <a:t>Web</a:t>
                      </a:r>
                      <a:r>
                        <a:rPr lang="zh-TW" altLang="en-US" dirty="0" smtClean="0"/>
                        <a:t>不用</a:t>
                      </a:r>
                      <a:endParaRPr lang="zh-TW" altLang="en-US" dirty="0"/>
                    </a:p>
                  </a:txBody>
                  <a:tcPr/>
                </a:tc>
                <a:tc>
                  <a:txBody>
                    <a:bodyPr/>
                    <a:lstStyle/>
                    <a:p>
                      <a:r>
                        <a:rPr lang="en-US" altLang="zh-TW" dirty="0" smtClean="0"/>
                        <a:t>Local + remote</a:t>
                      </a:r>
                    </a:p>
                    <a:p>
                      <a:r>
                        <a:rPr lang="zh-TW" altLang="en-US" dirty="0" smtClean="0"/>
                        <a:t>支援</a:t>
                      </a:r>
                      <a:r>
                        <a:rPr lang="en-US" altLang="zh-TW" dirty="0" smtClean="0"/>
                        <a:t>offline</a:t>
                      </a:r>
                      <a:r>
                        <a:rPr lang="zh-TW" altLang="en-US" dirty="0" smtClean="0"/>
                        <a:t>優</a:t>
                      </a:r>
                      <a:endParaRPr lang="zh-TW" altLang="en-US" dirty="0"/>
                    </a:p>
                  </a:txBody>
                  <a:tcPr/>
                </a:tc>
                <a:extLst>
                  <a:ext uri="{0D108BD9-81ED-4DB2-BD59-A6C34878D82A}">
                    <a16:rowId xmlns="" xmlns:a16="http://schemas.microsoft.com/office/drawing/2014/main" val="10003"/>
                  </a:ext>
                </a:extLst>
              </a:tr>
            </a:tbl>
          </a:graphicData>
        </a:graphic>
      </p:graphicFrame>
      <p:sp>
        <p:nvSpPr>
          <p:cNvPr id="5" name="投影片編號版面配置區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803029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smtClean="0"/>
              <a:t>PhoneGap</a:t>
            </a:r>
            <a:r>
              <a:rPr lang="en-US" altLang="zh-TW" b="1" dirty="0" smtClean="0"/>
              <a:t> </a:t>
            </a:r>
            <a:r>
              <a:rPr lang="zh-TW" altLang="en-US" b="1" dirty="0" smtClean="0"/>
              <a:t>與 </a:t>
            </a:r>
            <a:r>
              <a:rPr lang="en-US" altLang="zh-TW" b="1" dirty="0" smtClean="0"/>
              <a:t>Cordova</a:t>
            </a:r>
            <a:r>
              <a:rPr lang="zh-TW" altLang="en-US" b="1" dirty="0"/>
              <a:t>（一）</a:t>
            </a:r>
          </a:p>
        </p:txBody>
      </p:sp>
      <p:sp>
        <p:nvSpPr>
          <p:cNvPr id="3" name="內容版面配置區 2"/>
          <p:cNvSpPr>
            <a:spLocks noGrp="1"/>
          </p:cNvSpPr>
          <p:nvPr>
            <p:ph idx="1"/>
          </p:nvPr>
        </p:nvSpPr>
        <p:spPr>
          <a:xfrm>
            <a:off x="677334" y="1546698"/>
            <a:ext cx="8596668" cy="4863829"/>
          </a:xfrm>
        </p:spPr>
        <p:txBody>
          <a:bodyPr>
            <a:normAutofit lnSpcReduction="10000"/>
          </a:bodyPr>
          <a:lstStyle/>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跨平台手機 </a:t>
            </a:r>
            <a:r>
              <a:rPr lang="zh-TW" altLang="en-US" sz="2000" dirty="0" smtClean="0">
                <a:latin typeface="+mj-lt"/>
                <a:ea typeface="+mj-ea"/>
                <a:cs typeface="Times New Roman" panose="02020603050405020304" pitchFamily="18" charset="0"/>
              </a:rPr>
              <a:t> </a:t>
            </a:r>
            <a:r>
              <a:rPr lang="en-US" altLang="zh-TW" sz="2000" dirty="0" smtClean="0">
                <a:latin typeface="+mj-lt"/>
                <a:ea typeface="+mj-ea"/>
                <a:cs typeface="Times New Roman" panose="02020603050405020304" pitchFamily="18" charset="0"/>
              </a:rPr>
              <a:t>Apps </a:t>
            </a:r>
            <a:r>
              <a:rPr lang="zh-TW" altLang="en-US" sz="2000" dirty="0" smtClean="0">
                <a:latin typeface="+mj-lt"/>
                <a:ea typeface="+mj-ea"/>
                <a:cs typeface="Times New Roman" panose="02020603050405020304" pitchFamily="18" charset="0"/>
              </a:rPr>
              <a:t>的一種 </a:t>
            </a:r>
            <a:r>
              <a:rPr lang="en-US" altLang="zh-TW" sz="2000" dirty="0" smtClean="0">
                <a:latin typeface="+mj-lt"/>
                <a:ea typeface="+mj-ea"/>
                <a:cs typeface="Times New Roman" panose="02020603050405020304" pitchFamily="18" charset="0"/>
              </a:rPr>
              <a:t>Framework</a:t>
            </a:r>
            <a:r>
              <a:rPr lang="zh-TW" altLang="en-US" sz="2000" dirty="0" smtClean="0">
                <a:latin typeface="+mj-lt"/>
                <a:ea typeface="+mj-ea"/>
                <a:cs typeface="Times New Roman" panose="02020603050405020304" pitchFamily="18" charset="0"/>
              </a:rPr>
              <a:t>。</a:t>
            </a:r>
            <a:endParaRPr lang="zh-TW" altLang="en-US" sz="2000" dirty="0">
              <a:latin typeface="+mj-lt"/>
              <a:ea typeface="+mj-ea"/>
              <a:cs typeface="Times New Roman" panose="02020603050405020304" pitchFamily="18" charset="0"/>
            </a:endParaRPr>
          </a:p>
          <a:p>
            <a:pPr marL="0" indent="0">
              <a:buNone/>
            </a:pPr>
            <a:endParaRPr lang="en-US" altLang="zh-TW" sz="2000" dirty="0" smtClean="0">
              <a:latin typeface="+mj-lt"/>
              <a:ea typeface="+mj-ea"/>
              <a:cs typeface="Times New Roman" panose="02020603050405020304" pitchFamily="18" charset="0"/>
            </a:endParaRPr>
          </a:p>
          <a:p>
            <a:r>
              <a:rPr lang="en-US" altLang="zh-TW" sz="2000" dirty="0" err="1" smtClean="0">
                <a:latin typeface="+mj-lt"/>
                <a:ea typeface="+mj-ea"/>
                <a:cs typeface="Times New Roman" panose="02020603050405020304" pitchFamily="18" charset="0"/>
              </a:rPr>
              <a:t>PhoneGap</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是</a:t>
            </a:r>
            <a:r>
              <a:rPr lang="zh-TW" altLang="en-US" sz="2000" dirty="0">
                <a:latin typeface="+mj-lt"/>
                <a:ea typeface="+mj-ea"/>
                <a:cs typeface="Times New Roman" panose="02020603050405020304" pitchFamily="18" charset="0"/>
              </a:rPr>
              <a:t>一款開放原始碼的行動裝置開發框架，旨在讓開發者使用</a:t>
            </a:r>
            <a:r>
              <a:rPr lang="en-US" altLang="zh-TW" sz="2000" dirty="0">
                <a:latin typeface="+mj-lt"/>
                <a:ea typeface="+mj-ea"/>
                <a:cs typeface="Times New Roman" panose="02020603050405020304" pitchFamily="18" charset="0"/>
              </a:rPr>
              <a:t>HTML</a:t>
            </a:r>
            <a:r>
              <a:rPr lang="zh-TW" altLang="en-US" sz="2000" dirty="0">
                <a:latin typeface="+mj-lt"/>
                <a:ea typeface="+mj-ea"/>
                <a:cs typeface="Times New Roman" panose="02020603050405020304" pitchFamily="18" charset="0"/>
              </a:rPr>
              <a:t>、</a:t>
            </a:r>
            <a:r>
              <a:rPr lang="en-US" altLang="zh-TW" sz="2000" dirty="0">
                <a:latin typeface="+mj-lt"/>
                <a:ea typeface="+mj-ea"/>
                <a:cs typeface="Times New Roman" panose="02020603050405020304" pitchFamily="18" charset="0"/>
              </a:rPr>
              <a:t>JavaScript</a:t>
            </a:r>
            <a:r>
              <a:rPr lang="zh-TW" altLang="en-US" sz="2000" dirty="0">
                <a:latin typeface="+mj-lt"/>
                <a:ea typeface="+mj-ea"/>
                <a:cs typeface="Times New Roman" panose="02020603050405020304" pitchFamily="18" charset="0"/>
              </a:rPr>
              <a:t>、</a:t>
            </a:r>
            <a:r>
              <a:rPr lang="en-US" altLang="zh-TW" sz="2000" dirty="0" smtClean="0">
                <a:latin typeface="+mj-lt"/>
                <a:ea typeface="+mj-ea"/>
                <a:cs typeface="Times New Roman" panose="02020603050405020304" pitchFamily="18" charset="0"/>
              </a:rPr>
              <a:t>CSS </a:t>
            </a:r>
            <a:r>
              <a:rPr lang="zh-TW" altLang="en-US" sz="2000" dirty="0" smtClean="0">
                <a:latin typeface="+mj-lt"/>
                <a:ea typeface="+mj-ea"/>
                <a:cs typeface="Times New Roman" panose="02020603050405020304" pitchFamily="18" charset="0"/>
              </a:rPr>
              <a:t>等 </a:t>
            </a:r>
            <a:r>
              <a:rPr lang="en-US" altLang="zh-TW" sz="2000" dirty="0" smtClean="0">
                <a:latin typeface="+mj-lt"/>
                <a:ea typeface="+mj-ea"/>
                <a:cs typeface="Times New Roman" panose="02020603050405020304" pitchFamily="18" charset="0"/>
              </a:rPr>
              <a:t>Web APIs </a:t>
            </a:r>
            <a:r>
              <a:rPr lang="zh-TW" altLang="en-US" sz="2000" dirty="0" smtClean="0">
                <a:latin typeface="+mj-lt"/>
                <a:ea typeface="+mj-ea"/>
                <a:cs typeface="Times New Roman" panose="02020603050405020304" pitchFamily="18" charset="0"/>
              </a:rPr>
              <a:t>開發</a:t>
            </a:r>
            <a:r>
              <a:rPr lang="zh-TW" altLang="en-US" sz="2000" dirty="0">
                <a:latin typeface="+mj-lt"/>
                <a:ea typeface="+mj-ea"/>
                <a:cs typeface="Times New Roman" panose="02020603050405020304" pitchFamily="18" charset="0"/>
              </a:rPr>
              <a:t>跨平臺的行動裝置應用程式。 原本</a:t>
            </a:r>
            <a:r>
              <a:rPr lang="zh-TW" altLang="en-US" sz="2000" dirty="0" smtClean="0">
                <a:latin typeface="+mj-lt"/>
                <a:ea typeface="+mj-ea"/>
                <a:cs typeface="Times New Roman" panose="02020603050405020304" pitchFamily="18" charset="0"/>
              </a:rPr>
              <a:t>由 </a:t>
            </a:r>
            <a:r>
              <a:rPr lang="en-US" altLang="zh-TW" sz="2000" dirty="0" err="1" smtClean="0">
                <a:latin typeface="+mj-lt"/>
                <a:ea typeface="+mj-ea"/>
                <a:cs typeface="Times New Roman" panose="02020603050405020304" pitchFamily="18" charset="0"/>
              </a:rPr>
              <a:t>Nitobi</a:t>
            </a:r>
            <a:r>
              <a:rPr lang="en-US" altLang="zh-TW" sz="2000" dirty="0" smtClean="0">
                <a:latin typeface="+mj-lt"/>
                <a:ea typeface="+mj-ea"/>
                <a:cs typeface="Times New Roman" panose="02020603050405020304" pitchFamily="18" charset="0"/>
              </a:rPr>
              <a:t> </a:t>
            </a:r>
            <a:r>
              <a:rPr lang="zh-TW" altLang="en-US" sz="2000" dirty="0" smtClean="0">
                <a:latin typeface="+mj-lt"/>
                <a:ea typeface="+mj-ea"/>
                <a:cs typeface="Times New Roman" panose="02020603050405020304" pitchFamily="18" charset="0"/>
              </a:rPr>
              <a:t>公司</a:t>
            </a:r>
            <a:r>
              <a:rPr lang="zh-TW" altLang="en-US" sz="2000" dirty="0">
                <a:latin typeface="+mj-lt"/>
                <a:ea typeface="+mj-ea"/>
                <a:cs typeface="Times New Roman" panose="02020603050405020304" pitchFamily="18" charset="0"/>
              </a:rPr>
              <a:t>開發，現在</a:t>
            </a:r>
            <a:r>
              <a:rPr lang="zh-TW" altLang="en-US" sz="2000" dirty="0" smtClean="0">
                <a:latin typeface="+mj-lt"/>
                <a:ea typeface="+mj-ea"/>
                <a:cs typeface="Times New Roman" panose="02020603050405020304" pitchFamily="18" charset="0"/>
              </a:rPr>
              <a:t>由 </a:t>
            </a:r>
            <a:r>
              <a:rPr lang="en-US" altLang="zh-TW" sz="2000" dirty="0" smtClean="0">
                <a:latin typeface="+mj-lt"/>
                <a:ea typeface="+mj-ea"/>
                <a:cs typeface="Times New Roman" panose="02020603050405020304" pitchFamily="18" charset="0"/>
              </a:rPr>
              <a:t>Adobe Systems </a:t>
            </a:r>
            <a:r>
              <a:rPr lang="zh-TW" altLang="en-US" sz="2000" dirty="0" smtClean="0">
                <a:latin typeface="+mj-lt"/>
                <a:ea typeface="+mj-ea"/>
                <a:cs typeface="Times New Roman" panose="02020603050405020304" pitchFamily="18" charset="0"/>
              </a:rPr>
              <a:t>擁有。</a:t>
            </a:r>
            <a:endParaRPr lang="en-US" altLang="zh-TW" sz="2000" dirty="0" smtClean="0">
              <a:latin typeface="+mj-lt"/>
              <a:ea typeface="+mj-ea"/>
              <a:cs typeface="Times New Roman" panose="02020603050405020304" pitchFamily="18" charset="0"/>
            </a:endParaRPr>
          </a:p>
          <a:p>
            <a:endParaRPr lang="zh-TW" altLang="en-US" sz="2000" dirty="0">
              <a:latin typeface="+mj-lt"/>
              <a:ea typeface="+mj-ea"/>
              <a:cs typeface="Times New Roman" panose="02020603050405020304" pitchFamily="18" charset="0"/>
            </a:endParaRPr>
          </a:p>
          <a:p>
            <a:r>
              <a:rPr lang="en-US" altLang="zh-TW" sz="2000" dirty="0" err="1">
                <a:latin typeface="+mj-lt"/>
                <a:ea typeface="+mj-ea"/>
                <a:cs typeface="Times New Roman" panose="02020603050405020304" pitchFamily="18" charset="0"/>
              </a:rPr>
              <a:t>PhoneGap</a:t>
            </a:r>
            <a:r>
              <a:rPr lang="zh-TW" altLang="en-US" sz="2000" dirty="0">
                <a:latin typeface="+mj-lt"/>
                <a:ea typeface="+mj-ea"/>
                <a:cs typeface="Times New Roman" panose="02020603050405020304" pitchFamily="18" charset="0"/>
              </a:rPr>
              <a:t>是一個行動裝置的</a:t>
            </a:r>
            <a:r>
              <a:rPr lang="en-US" altLang="zh-TW" sz="2000" dirty="0">
                <a:latin typeface="+mj-lt"/>
                <a:ea typeface="+mj-ea"/>
                <a:cs typeface="Times New Roman" panose="02020603050405020304" pitchFamily="18" charset="0"/>
              </a:rPr>
              <a:t>API</a:t>
            </a:r>
            <a:r>
              <a:rPr lang="zh-TW" altLang="en-US" sz="2000" dirty="0">
                <a:latin typeface="+mj-lt"/>
                <a:ea typeface="+mj-ea"/>
                <a:cs typeface="Times New Roman" panose="02020603050405020304" pitchFamily="18" charset="0"/>
              </a:rPr>
              <a:t>介面集，利用</a:t>
            </a:r>
            <a:r>
              <a:rPr lang="en-US" altLang="zh-TW" sz="2000" dirty="0">
                <a:latin typeface="+mj-lt"/>
                <a:ea typeface="+mj-ea"/>
                <a:cs typeface="Times New Roman" panose="02020603050405020304" pitchFamily="18" charset="0"/>
              </a:rPr>
              <a:t>JavaScript</a:t>
            </a:r>
            <a:r>
              <a:rPr lang="zh-TW" altLang="en-US" sz="2000" dirty="0">
                <a:latin typeface="+mj-lt"/>
                <a:ea typeface="+mj-ea"/>
                <a:cs typeface="Times New Roman" panose="02020603050405020304" pitchFamily="18" charset="0"/>
              </a:rPr>
              <a:t>存取這些介面可以調用諸如攝影機、羅盤等硬體系統資源。配合上一些基於</a:t>
            </a:r>
            <a:r>
              <a:rPr lang="en-US" altLang="zh-TW" sz="2000" dirty="0">
                <a:latin typeface="+mj-lt"/>
                <a:ea typeface="+mj-ea"/>
                <a:cs typeface="Times New Roman" panose="02020603050405020304" pitchFamily="18" charset="0"/>
              </a:rPr>
              <a:t>HTML5</a:t>
            </a:r>
            <a:r>
              <a:rPr lang="zh-TW" altLang="en-US" sz="2000" dirty="0">
                <a:latin typeface="+mj-lt"/>
                <a:ea typeface="+mj-ea"/>
                <a:cs typeface="Times New Roman" panose="02020603050405020304" pitchFamily="18" charset="0"/>
              </a:rPr>
              <a:t>、</a:t>
            </a:r>
            <a:r>
              <a:rPr lang="en-US" altLang="zh-TW" sz="2000" dirty="0">
                <a:latin typeface="+mj-lt"/>
                <a:ea typeface="+mj-ea"/>
                <a:cs typeface="Times New Roman" panose="02020603050405020304" pitchFamily="18" charset="0"/>
              </a:rPr>
              <a:t>CSS3</a:t>
            </a:r>
            <a:r>
              <a:rPr lang="zh-TW" altLang="en-US" sz="2000" dirty="0">
                <a:latin typeface="+mj-lt"/>
                <a:ea typeface="+mj-ea"/>
                <a:cs typeface="Times New Roman" panose="02020603050405020304" pitchFamily="18" charset="0"/>
              </a:rPr>
              <a:t>技術的</a:t>
            </a:r>
            <a:r>
              <a:rPr lang="en-US" altLang="zh-TW" sz="2000" dirty="0">
                <a:latin typeface="+mj-lt"/>
                <a:ea typeface="+mj-ea"/>
                <a:cs typeface="Times New Roman" panose="02020603050405020304" pitchFamily="18" charset="0"/>
              </a:rPr>
              <a:t>UI</a:t>
            </a:r>
            <a:r>
              <a:rPr lang="zh-TW" altLang="en-US" sz="2000" dirty="0">
                <a:latin typeface="+mj-lt"/>
                <a:ea typeface="+mj-ea"/>
                <a:cs typeface="Times New Roman" panose="02020603050405020304" pitchFamily="18" charset="0"/>
              </a:rPr>
              <a:t>框架，如</a:t>
            </a:r>
            <a:r>
              <a:rPr lang="en-US" altLang="zh-TW" sz="2000" dirty="0">
                <a:latin typeface="+mj-lt"/>
                <a:ea typeface="+mj-ea"/>
                <a:cs typeface="Times New Roman" panose="02020603050405020304" pitchFamily="18" charset="0"/>
              </a:rPr>
              <a:t>jQuery Mobile</a:t>
            </a:r>
            <a:r>
              <a:rPr lang="zh-TW" altLang="en-US" sz="2000" dirty="0">
                <a:latin typeface="+mj-lt"/>
                <a:ea typeface="+mj-ea"/>
                <a:cs typeface="Times New Roman" panose="02020603050405020304" pitchFamily="18" charset="0"/>
              </a:rPr>
              <a:t>、</a:t>
            </a:r>
            <a:r>
              <a:rPr lang="en-US" altLang="zh-TW" sz="2000" dirty="0">
                <a:latin typeface="+mj-lt"/>
                <a:ea typeface="+mj-ea"/>
                <a:cs typeface="Times New Roman" panose="02020603050405020304" pitchFamily="18" charset="0"/>
              </a:rPr>
              <a:t>Dojo Mobile</a:t>
            </a:r>
            <a:r>
              <a:rPr lang="zh-TW" altLang="en-US" sz="2000" dirty="0">
                <a:latin typeface="+mj-lt"/>
                <a:ea typeface="+mj-ea"/>
                <a:cs typeface="Times New Roman" panose="02020603050405020304" pitchFamily="18" charset="0"/>
              </a:rPr>
              <a:t>或</a:t>
            </a:r>
            <a:r>
              <a:rPr lang="en-US" altLang="zh-TW" sz="2000" dirty="0" err="1">
                <a:latin typeface="+mj-lt"/>
                <a:ea typeface="+mj-ea"/>
                <a:cs typeface="Times New Roman" panose="02020603050405020304" pitchFamily="18" charset="0"/>
              </a:rPr>
              <a:t>Sencha</a:t>
            </a:r>
            <a:r>
              <a:rPr lang="en-US" altLang="zh-TW" sz="2000" dirty="0">
                <a:latin typeface="+mj-lt"/>
                <a:ea typeface="+mj-ea"/>
                <a:cs typeface="Times New Roman" panose="02020603050405020304" pitchFamily="18" charset="0"/>
              </a:rPr>
              <a:t> Touch</a:t>
            </a:r>
            <a:r>
              <a:rPr lang="zh-TW" altLang="en-US" sz="2000" dirty="0">
                <a:latin typeface="+mj-lt"/>
                <a:ea typeface="+mj-ea"/>
                <a:cs typeface="Times New Roman" panose="02020603050405020304" pitchFamily="18" charset="0"/>
              </a:rPr>
              <a:t>，開發者得以快速地開發跨平台</a:t>
            </a:r>
            <a:r>
              <a:rPr lang="en-US" altLang="zh-TW" sz="2000" dirty="0">
                <a:latin typeface="+mj-lt"/>
                <a:ea typeface="+mj-ea"/>
                <a:cs typeface="Times New Roman" panose="02020603050405020304" pitchFamily="18" charset="0"/>
              </a:rPr>
              <a:t>App</a:t>
            </a:r>
            <a:r>
              <a:rPr lang="zh-TW" altLang="en-US" sz="2000" dirty="0">
                <a:latin typeface="+mj-lt"/>
                <a:ea typeface="+mj-ea"/>
                <a:cs typeface="Times New Roman" panose="02020603050405020304" pitchFamily="18" charset="0"/>
              </a:rPr>
              <a:t>而不需要編寫任何的原生代碼</a:t>
            </a:r>
            <a:r>
              <a:rPr lang="zh-TW" altLang="en-US" sz="2000" dirty="0" smtClean="0">
                <a:latin typeface="+mj-lt"/>
                <a:ea typeface="+mj-ea"/>
                <a:cs typeface="Times New Roman" panose="02020603050405020304" pitchFamily="18" charset="0"/>
              </a:rPr>
              <a:t>。</a:t>
            </a:r>
            <a:endParaRPr lang="en-US" altLang="zh-TW" sz="2000" dirty="0" smtClean="0">
              <a:latin typeface="+mj-lt"/>
              <a:ea typeface="+mj-ea"/>
              <a:cs typeface="Times New Roman" panose="02020603050405020304" pitchFamily="18" charset="0"/>
            </a:endParaRPr>
          </a:p>
          <a:p>
            <a:endParaRPr lang="en-US" altLang="zh-TW" sz="2000" dirty="0">
              <a:latin typeface="+mj-lt"/>
              <a:ea typeface="+mj-ea"/>
              <a:cs typeface="Times New Roman" panose="02020603050405020304" pitchFamily="18" charset="0"/>
            </a:endParaRPr>
          </a:p>
          <a:p>
            <a:r>
              <a:rPr lang="en-US" altLang="zh-TW" sz="2000" dirty="0" err="1" smtClean="0">
                <a:latin typeface="+mj-lt"/>
                <a:ea typeface="+mj-ea"/>
                <a:cs typeface="Times New Roman" panose="02020603050405020304" pitchFamily="18" charset="0"/>
              </a:rPr>
              <a:t>PhoneGap</a:t>
            </a:r>
            <a:r>
              <a:rPr lang="zh-TW" altLang="en-US" sz="2000" dirty="0">
                <a:latin typeface="+mj-lt"/>
                <a:ea typeface="+mj-ea"/>
                <a:cs typeface="Times New Roman" panose="02020603050405020304" pitchFamily="18" charset="0"/>
              </a:rPr>
              <a:t>的代碼貢獻給了</a:t>
            </a:r>
            <a:r>
              <a:rPr lang="en-US" altLang="zh-TW" sz="2000" dirty="0">
                <a:latin typeface="+mj-lt"/>
                <a:ea typeface="+mj-ea"/>
                <a:cs typeface="Times New Roman" panose="02020603050405020304" pitchFamily="18" charset="0"/>
              </a:rPr>
              <a:t>Apache</a:t>
            </a:r>
            <a:r>
              <a:rPr lang="zh-TW" altLang="en-US" sz="2000" dirty="0">
                <a:latin typeface="+mj-lt"/>
                <a:ea typeface="+mj-ea"/>
                <a:cs typeface="Times New Roman" panose="02020603050405020304" pitchFamily="18" charset="0"/>
              </a:rPr>
              <a:t>軟體基金會，但保留了</a:t>
            </a:r>
            <a:r>
              <a:rPr lang="en-US" altLang="zh-TW" sz="2000" dirty="0" err="1">
                <a:latin typeface="+mj-lt"/>
                <a:ea typeface="+mj-ea"/>
                <a:cs typeface="Times New Roman" panose="02020603050405020304" pitchFamily="18" charset="0"/>
              </a:rPr>
              <a:t>PhoneGap</a:t>
            </a:r>
            <a:r>
              <a:rPr lang="zh-TW" altLang="en-US" sz="2000" dirty="0">
                <a:latin typeface="+mj-lt"/>
                <a:ea typeface="+mj-ea"/>
                <a:cs typeface="Times New Roman" panose="02020603050405020304" pitchFamily="18" charset="0"/>
              </a:rPr>
              <a:t>的商標所有權，並命名為</a:t>
            </a:r>
            <a:r>
              <a:rPr lang="en-US" altLang="zh-TW" sz="2000" dirty="0">
                <a:latin typeface="+mj-lt"/>
                <a:ea typeface="+mj-ea"/>
                <a:cs typeface="Times New Roman" panose="02020603050405020304" pitchFamily="18" charset="0"/>
              </a:rPr>
              <a:t>Apache Callback</a:t>
            </a:r>
            <a:r>
              <a:rPr lang="zh-TW" altLang="en-US" sz="2000" dirty="0">
                <a:latin typeface="+mj-lt"/>
                <a:ea typeface="+mj-ea"/>
                <a:cs typeface="Times New Roman" panose="02020603050405020304" pitchFamily="18" charset="0"/>
              </a:rPr>
              <a:t>。</a:t>
            </a:r>
            <a:r>
              <a:rPr lang="en-US" altLang="zh-TW" sz="2000" dirty="0">
                <a:latin typeface="+mj-lt"/>
                <a:ea typeface="+mj-ea"/>
                <a:cs typeface="Times New Roman" panose="02020603050405020304" pitchFamily="18" charset="0"/>
              </a:rPr>
              <a:t>1.4</a:t>
            </a:r>
            <a:r>
              <a:rPr lang="zh-TW" altLang="en-US" sz="2000" dirty="0">
                <a:latin typeface="+mj-lt"/>
                <a:ea typeface="+mj-ea"/>
                <a:cs typeface="Times New Roman" panose="02020603050405020304" pitchFamily="18" charset="0"/>
              </a:rPr>
              <a:t>版釋出後，接著</a:t>
            </a:r>
            <a:r>
              <a:rPr lang="en-US" altLang="zh-TW" sz="2000" dirty="0">
                <a:latin typeface="+mj-lt"/>
                <a:ea typeface="+mj-ea"/>
                <a:cs typeface="Times New Roman" panose="02020603050405020304" pitchFamily="18" charset="0"/>
              </a:rPr>
              <a:t>Apache Callback</a:t>
            </a:r>
            <a:r>
              <a:rPr lang="zh-TW" altLang="en-US" sz="2000" dirty="0">
                <a:latin typeface="+mj-lt"/>
                <a:ea typeface="+mj-ea"/>
                <a:cs typeface="Times New Roman" panose="02020603050405020304" pitchFamily="18" charset="0"/>
              </a:rPr>
              <a:t>的名稱變更為</a:t>
            </a:r>
            <a:r>
              <a:rPr lang="en-US" altLang="zh-TW" sz="2000" dirty="0">
                <a:latin typeface="+mj-lt"/>
                <a:ea typeface="+mj-ea"/>
                <a:cs typeface="Times New Roman" panose="02020603050405020304" pitchFamily="18" charset="0"/>
              </a:rPr>
              <a:t>Apache Cordova</a:t>
            </a:r>
          </a:p>
          <a:p>
            <a:endParaRPr lang="zh-TW" altLang="en-US" dirty="0">
              <a:latin typeface="+mj-lt"/>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1675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939908" cy="1320800"/>
          </a:xfrm>
        </p:spPr>
        <p:txBody>
          <a:bodyPr/>
          <a:lstStyle/>
          <a:p>
            <a:r>
              <a:rPr lang="en-US" altLang="zh-TW" b="1" dirty="0" smtClean="0">
                <a:latin typeface="+mn-lt"/>
                <a:cs typeface="Times New Roman" panose="02020603050405020304" pitchFamily="18" charset="0"/>
              </a:rPr>
              <a:t>E-BAF (E-Business </a:t>
            </a:r>
            <a:r>
              <a:rPr lang="en-US" altLang="zh-TW" b="1" dirty="0">
                <a:latin typeface="+mn-lt"/>
                <a:cs typeface="Times New Roman" panose="02020603050405020304" pitchFamily="18" charset="0"/>
              </a:rPr>
              <a:t>Application </a:t>
            </a:r>
            <a:r>
              <a:rPr lang="en-US" altLang="zh-TW" b="1" dirty="0" smtClean="0">
                <a:latin typeface="+mn-lt"/>
                <a:cs typeface="Times New Roman" panose="02020603050405020304" pitchFamily="18" charset="0"/>
              </a:rPr>
              <a:t>Framework</a:t>
            </a:r>
            <a:r>
              <a:rPr lang="en-US" altLang="zh-TW" b="1" dirty="0">
                <a:latin typeface="+mn-lt"/>
                <a:cs typeface="Times New Roman" panose="02020603050405020304" pitchFamily="18" charset="0"/>
              </a:rPr>
              <a:t>)</a:t>
            </a:r>
            <a:r>
              <a:rPr lang="en-US" altLang="zh-TW" b="1" dirty="0" smtClean="0">
                <a:latin typeface="+mn-lt"/>
                <a:cs typeface="Times New Roman" panose="02020603050405020304" pitchFamily="18" charset="0"/>
              </a:rPr>
              <a:t> </a:t>
            </a:r>
            <a:endParaRPr lang="zh-TW" altLang="en-US" b="1" dirty="0">
              <a:latin typeface="+mn-lt"/>
              <a:cs typeface="Times New Roman" panose="02020603050405020304" pitchFamily="18" charset="0"/>
            </a:endParaRPr>
          </a:p>
        </p:txBody>
      </p:sp>
      <p:sp>
        <p:nvSpPr>
          <p:cNvPr id="3" name="內容版面配置區 2"/>
          <p:cNvSpPr>
            <a:spLocks noGrp="1"/>
          </p:cNvSpPr>
          <p:nvPr>
            <p:ph idx="1"/>
          </p:nvPr>
        </p:nvSpPr>
        <p:spPr>
          <a:xfrm>
            <a:off x="677334" y="1483895"/>
            <a:ext cx="8596668" cy="5125452"/>
          </a:xfrm>
        </p:spPr>
        <p:txBody>
          <a:bodyPr/>
          <a:lstStyle/>
          <a:p>
            <a:r>
              <a:rPr lang="zh-TW" altLang="en-US" dirty="0" smtClean="0">
                <a:ea typeface="+mj-ea"/>
                <a:cs typeface="Times New Roman" panose="02020603050405020304" pitchFamily="18" charset="0"/>
              </a:rPr>
              <a:t>套用了</a:t>
            </a:r>
            <a:r>
              <a:rPr lang="en-US" altLang="zh-TW" dirty="0" smtClean="0">
                <a:ea typeface="+mj-ea"/>
                <a:cs typeface="Times New Roman" panose="02020603050405020304" pitchFamily="18" charset="0"/>
              </a:rPr>
              <a:t>MVC Model</a:t>
            </a:r>
            <a:r>
              <a:rPr lang="zh-TW" altLang="en-US" dirty="0" smtClean="0">
                <a:ea typeface="+mj-ea"/>
                <a:cs typeface="Times New Roman" panose="02020603050405020304" pitchFamily="18" charset="0"/>
              </a:rPr>
              <a:t>：</a:t>
            </a:r>
            <a:r>
              <a:rPr lang="en-US" altLang="zh-TW" dirty="0" smtClean="0">
                <a:ea typeface="+mj-ea"/>
                <a:cs typeface="Times New Roman" panose="02020603050405020304" pitchFamily="18" charset="0"/>
              </a:rPr>
              <a:t>Model</a:t>
            </a:r>
            <a:r>
              <a:rPr lang="zh-TW" altLang="en-US" dirty="0">
                <a:ea typeface="+mj-ea"/>
                <a:cs typeface="Times New Roman" panose="02020603050405020304" pitchFamily="18" charset="0"/>
              </a:rPr>
              <a:t>、</a:t>
            </a:r>
            <a:r>
              <a:rPr lang="en-US" altLang="zh-TW" dirty="0">
                <a:ea typeface="+mj-ea"/>
                <a:cs typeface="Times New Roman" panose="02020603050405020304" pitchFamily="18" charset="0"/>
              </a:rPr>
              <a:t>View</a:t>
            </a:r>
            <a:r>
              <a:rPr lang="zh-TW" altLang="en-US" dirty="0">
                <a:ea typeface="+mj-ea"/>
                <a:cs typeface="Times New Roman" panose="02020603050405020304" pitchFamily="18" charset="0"/>
              </a:rPr>
              <a:t>、</a:t>
            </a:r>
            <a:r>
              <a:rPr lang="en-US" altLang="zh-TW" dirty="0">
                <a:ea typeface="+mj-ea"/>
                <a:cs typeface="Times New Roman" panose="02020603050405020304" pitchFamily="18" charset="0"/>
              </a:rPr>
              <a:t>Controller</a:t>
            </a:r>
          </a:p>
        </p:txBody>
      </p:sp>
      <p:sp>
        <p:nvSpPr>
          <p:cNvPr id="7" name="投影片編號版面配置區 6"/>
          <p:cNvSpPr>
            <a:spLocks noGrp="1"/>
          </p:cNvSpPr>
          <p:nvPr>
            <p:ph type="sldNum" sz="quarter" idx="12"/>
          </p:nvPr>
        </p:nvSpPr>
        <p:spPr/>
        <p:txBody>
          <a:bodyPr/>
          <a:lstStyle/>
          <a:p>
            <a:fld id="{D57F1E4F-1CFF-5643-939E-217C01CDF565}" type="slidenum">
              <a:rPr lang="en-US" smtClean="0">
                <a:ea typeface="+mj-ea"/>
                <a:cs typeface="Times New Roman" panose="02020603050405020304" pitchFamily="18" charset="0"/>
              </a:rPr>
              <a:pPr/>
              <a:t>2</a:t>
            </a:fld>
            <a:endParaRPr lang="en-US" dirty="0">
              <a:ea typeface="+mj-ea"/>
              <a:cs typeface="Times New Roman" panose="02020603050405020304" pitchFamily="18" charset="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79713"/>
            <a:ext cx="9760684" cy="4765466"/>
          </a:xfrm>
          <a:prstGeom prst="rect">
            <a:avLst/>
          </a:prstGeom>
        </p:spPr>
      </p:pic>
      <p:sp>
        <p:nvSpPr>
          <p:cNvPr id="5" name="矩形 4"/>
          <p:cNvSpPr/>
          <p:nvPr/>
        </p:nvSpPr>
        <p:spPr>
          <a:xfrm>
            <a:off x="804436" y="5620347"/>
            <a:ext cx="1524776" cy="369332"/>
          </a:xfrm>
          <a:prstGeom prst="rect">
            <a:avLst/>
          </a:prstGeom>
          <a:ln w="28575">
            <a:solidFill>
              <a:srgbClr val="FF0000"/>
            </a:solidFill>
            <a:prstDash val="solid"/>
          </a:ln>
        </p:spPr>
        <p:txBody>
          <a:bodyPr wrap="none">
            <a:spAutoFit/>
          </a:bodyPr>
          <a:lstStyle/>
          <a:p>
            <a:r>
              <a:rPr lang="en-US" altLang="zh-TW" kern="0" dirty="0" err="1">
                <a:solidFill>
                  <a:srgbClr val="666666"/>
                </a:solidFill>
                <a:ea typeface="+mj-ea"/>
                <a:cs typeface="Times New Roman" panose="02020603050405020304" pitchFamily="18" charset="0"/>
              </a:rPr>
              <a:t>TxBean</a:t>
            </a:r>
            <a:r>
              <a:rPr lang="en-US" altLang="zh-TW" kern="0" dirty="0">
                <a:solidFill>
                  <a:srgbClr val="666666"/>
                </a:solidFill>
                <a:ea typeface="+mj-ea"/>
                <a:cs typeface="Times New Roman" panose="02020603050405020304" pitchFamily="18" charset="0"/>
              </a:rPr>
              <a:t> </a:t>
            </a:r>
            <a:r>
              <a:rPr lang="en-US" altLang="zh-TW" kern="0" dirty="0" smtClean="0">
                <a:solidFill>
                  <a:srgbClr val="666666"/>
                </a:solidFill>
                <a:ea typeface="+mj-ea"/>
                <a:cs typeface="Times New Roman" panose="02020603050405020304" pitchFamily="18" charset="0"/>
              </a:rPr>
              <a:t>Name</a:t>
            </a:r>
            <a:endParaRPr lang="zh-TW" altLang="en-US" dirty="0">
              <a:ea typeface="+mj-ea"/>
              <a:cs typeface="Times New Roman" panose="02020603050405020304" pitchFamily="18" charset="0"/>
            </a:endParaRPr>
          </a:p>
        </p:txBody>
      </p:sp>
      <p:sp>
        <p:nvSpPr>
          <p:cNvPr id="6" name="矩形 5"/>
          <p:cNvSpPr/>
          <p:nvPr/>
        </p:nvSpPr>
        <p:spPr>
          <a:xfrm>
            <a:off x="2730428" y="5620347"/>
            <a:ext cx="1479892" cy="369332"/>
          </a:xfrm>
          <a:prstGeom prst="rect">
            <a:avLst/>
          </a:prstGeom>
          <a:ln w="28575">
            <a:solidFill>
              <a:srgbClr val="FF0000"/>
            </a:solidFill>
          </a:ln>
        </p:spPr>
        <p:txBody>
          <a:bodyPr wrap="none">
            <a:spAutoFit/>
          </a:bodyPr>
          <a:lstStyle/>
          <a:p>
            <a:r>
              <a:rPr lang="en-US" altLang="zh-TW" kern="0" dirty="0">
                <a:solidFill>
                  <a:srgbClr val="666666"/>
                </a:solidFill>
                <a:ea typeface="+mj-ea"/>
                <a:cs typeface="Times New Roman" panose="02020603050405020304" pitchFamily="18" charset="0"/>
              </a:rPr>
              <a:t>Action Name </a:t>
            </a:r>
            <a:endParaRPr lang="zh-TW" altLang="en-US" dirty="0">
              <a:ea typeface="+mj-ea"/>
              <a:cs typeface="Times New Roman" panose="02020603050405020304" pitchFamily="18" charset="0"/>
            </a:endParaRPr>
          </a:p>
        </p:txBody>
      </p:sp>
      <p:sp>
        <p:nvSpPr>
          <p:cNvPr id="8" name="矩形 7"/>
          <p:cNvSpPr/>
          <p:nvPr/>
        </p:nvSpPr>
        <p:spPr>
          <a:xfrm>
            <a:off x="408562" y="3978613"/>
            <a:ext cx="2733472" cy="14105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1</a:t>
            </a:r>
            <a:endParaRPr lang="zh-TW" altLang="en-US" dirty="0">
              <a:solidFill>
                <a:srgbClr val="FF0000"/>
              </a:solidFill>
              <a:ea typeface="+mj-ea"/>
              <a:cs typeface="Times New Roman" panose="02020603050405020304" pitchFamily="18" charset="0"/>
            </a:endParaRPr>
          </a:p>
        </p:txBody>
      </p:sp>
      <p:sp>
        <p:nvSpPr>
          <p:cNvPr id="9" name="矩形 8"/>
          <p:cNvSpPr/>
          <p:nvPr/>
        </p:nvSpPr>
        <p:spPr>
          <a:xfrm>
            <a:off x="3229517" y="3978613"/>
            <a:ext cx="2387512" cy="14105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2</a:t>
            </a:r>
            <a:endParaRPr lang="zh-TW" altLang="en-US" dirty="0">
              <a:solidFill>
                <a:srgbClr val="FF0000"/>
              </a:solidFill>
              <a:ea typeface="+mj-ea"/>
              <a:cs typeface="Times New Roman" panose="02020603050405020304" pitchFamily="18" charset="0"/>
            </a:endParaRPr>
          </a:p>
        </p:txBody>
      </p:sp>
      <p:sp>
        <p:nvSpPr>
          <p:cNvPr id="10" name="矩形 9"/>
          <p:cNvSpPr/>
          <p:nvPr/>
        </p:nvSpPr>
        <p:spPr>
          <a:xfrm>
            <a:off x="2942651" y="2150193"/>
            <a:ext cx="2189186" cy="12729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3</a:t>
            </a:r>
            <a:endParaRPr lang="zh-TW" altLang="en-US" dirty="0">
              <a:solidFill>
                <a:srgbClr val="FF0000"/>
              </a:solidFill>
              <a:ea typeface="+mj-ea"/>
              <a:cs typeface="Times New Roman" panose="02020603050405020304" pitchFamily="18" charset="0"/>
            </a:endParaRPr>
          </a:p>
        </p:txBody>
      </p:sp>
      <p:sp>
        <p:nvSpPr>
          <p:cNvPr id="11" name="矩形 10"/>
          <p:cNvSpPr/>
          <p:nvPr/>
        </p:nvSpPr>
        <p:spPr>
          <a:xfrm>
            <a:off x="5704512" y="3978613"/>
            <a:ext cx="1480059" cy="12729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4</a:t>
            </a:r>
            <a:endParaRPr lang="zh-TW" altLang="en-US" dirty="0">
              <a:solidFill>
                <a:srgbClr val="FF0000"/>
              </a:solidFill>
              <a:ea typeface="+mj-ea"/>
              <a:cs typeface="Times New Roman" panose="02020603050405020304" pitchFamily="18" charset="0"/>
            </a:endParaRPr>
          </a:p>
        </p:txBody>
      </p:sp>
      <p:sp>
        <p:nvSpPr>
          <p:cNvPr id="12" name="矩形 11"/>
          <p:cNvSpPr/>
          <p:nvPr/>
        </p:nvSpPr>
        <p:spPr>
          <a:xfrm>
            <a:off x="7397154" y="1856792"/>
            <a:ext cx="3040864" cy="37635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dirty="0" smtClean="0">
                <a:solidFill>
                  <a:srgbClr val="FF0000"/>
                </a:solidFill>
                <a:ea typeface="+mj-ea"/>
                <a:cs typeface="Times New Roman" panose="02020603050405020304" pitchFamily="18" charset="0"/>
              </a:rPr>
              <a:t>5</a:t>
            </a:r>
            <a:endParaRPr lang="zh-TW" altLang="en-US" dirty="0">
              <a:solidFill>
                <a:srgbClr val="FF0000"/>
              </a:solidFill>
              <a:ea typeface="+mj-ea"/>
              <a:cs typeface="Times New Roman" panose="02020603050405020304" pitchFamily="18" charset="0"/>
            </a:endParaRPr>
          </a:p>
        </p:txBody>
      </p:sp>
      <p:sp>
        <p:nvSpPr>
          <p:cNvPr id="15" name="弧形箭號 (上彎) 14"/>
          <p:cNvSpPr/>
          <p:nvPr/>
        </p:nvSpPr>
        <p:spPr>
          <a:xfrm flipH="1">
            <a:off x="1184987" y="4935895"/>
            <a:ext cx="4884194" cy="1184112"/>
          </a:xfrm>
          <a:prstGeom prst="curvedUpArrow">
            <a:avLst>
              <a:gd name="adj1" fmla="val 25000"/>
              <a:gd name="adj2" fmla="val 50000"/>
              <a:gd name="adj3" fmla="val 3180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solidFill>
                <a:schemeClr val="tx1"/>
              </a:solidFill>
              <a:ea typeface="+mj-ea"/>
              <a:cs typeface="Times New Roman" panose="02020603050405020304" pitchFamily="18" charset="0"/>
            </a:endParaRPr>
          </a:p>
        </p:txBody>
      </p:sp>
    </p:spTree>
    <p:extLst>
      <p:ext uri="{BB962C8B-B14F-4D97-AF65-F5344CB8AC3E}">
        <p14:creationId xmlns:p14="http://schemas.microsoft.com/office/powerpoint/2010/main" val="3219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9" grpId="0" animBg="1"/>
      <p:bldP spid="10" grpId="0" animBg="1"/>
      <p:bldP spid="11" grpId="0" animBg="1"/>
      <p:bldP spid="12"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err="1" smtClean="0">
                <a:solidFill>
                  <a:srgbClr val="DC9E1F"/>
                </a:solidFill>
              </a:rPr>
              <a:t>PhoneGap</a:t>
            </a:r>
            <a:r>
              <a:rPr kumimoji="1" lang="en-US" altLang="zh-TW" b="1" dirty="0" smtClean="0">
                <a:solidFill>
                  <a:srgbClr val="DC9E1F"/>
                </a:solidFill>
              </a:rPr>
              <a:t> </a:t>
            </a:r>
            <a:r>
              <a:rPr kumimoji="1" lang="zh-TW" altLang="en-US" b="1" dirty="0" smtClean="0">
                <a:solidFill>
                  <a:srgbClr val="DC9E1F"/>
                </a:solidFill>
              </a:rPr>
              <a:t>與 </a:t>
            </a:r>
            <a:r>
              <a:rPr kumimoji="1" lang="en-US" altLang="zh-TW" b="1" dirty="0" smtClean="0">
                <a:solidFill>
                  <a:srgbClr val="DC9E1F"/>
                </a:solidFill>
              </a:rPr>
              <a:t>Cordova</a:t>
            </a:r>
            <a:r>
              <a:rPr kumimoji="1" lang="zh-TW" altLang="en-US" b="1" dirty="0">
                <a:solidFill>
                  <a:srgbClr val="DC9E1F"/>
                </a:solidFill>
              </a:rPr>
              <a:t>（二）</a:t>
            </a:r>
            <a:endParaRPr lang="zh-TW" altLang="en-US" b="1" dirty="0"/>
          </a:p>
        </p:txBody>
      </p:sp>
      <p:pic>
        <p:nvPicPr>
          <p:cNvPr id="4" name="內容版面配置區 3" descr="螢幕快照 2016-06-27 下午12.47.22.png"/>
          <p:cNvPicPr>
            <a:picLocks noGrp="1" noChangeAspect="1"/>
          </p:cNvPicPr>
          <p:nvPr>
            <p:ph idx="1"/>
          </p:nvPr>
        </p:nvPicPr>
        <p:blipFill>
          <a:blip r:embed="rId2">
            <a:extLst>
              <a:ext uri="{28A0092B-C50C-407E-A947-70E740481C1C}">
                <a14:useLocalDpi xmlns:a14="http://schemas.microsoft.com/office/drawing/2010/main" val="0"/>
              </a:ext>
            </a:extLst>
          </a:blip>
          <a:srcRect l="-15848" r="-15848"/>
          <a:stretch>
            <a:fillRect/>
          </a:stretch>
        </p:blipFill>
        <p:spPr>
          <a:xfrm>
            <a:off x="677333" y="1530569"/>
            <a:ext cx="8957479" cy="4831319"/>
          </a:xfrm>
        </p:spPr>
      </p:pic>
      <p:sp>
        <p:nvSpPr>
          <p:cNvPr id="5" name="投影片編號版面配置區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501508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26658" y="390154"/>
            <a:ext cx="9086993" cy="6194301"/>
          </a:xfrm>
          <a:prstGeom prst="rect">
            <a:avLst/>
          </a:prstGeom>
        </p:spPr>
      </p:pic>
      <p:sp>
        <p:nvSpPr>
          <p:cNvPr id="5" name="投影片編號版面配置區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826481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b="1" dirty="0" smtClean="0"/>
              <a:t>IBM MobileFirst Hybrid Application</a:t>
            </a:r>
            <a:endParaRPr lang="zh-TW" altLang="en-US" b="1" dirty="0"/>
          </a:p>
        </p:txBody>
      </p:sp>
      <p:sp>
        <p:nvSpPr>
          <p:cNvPr id="3" name="內容版面配置區 2"/>
          <p:cNvSpPr>
            <a:spLocks noGrp="1"/>
          </p:cNvSpPr>
          <p:nvPr>
            <p:ph idx="1"/>
          </p:nvPr>
        </p:nvSpPr>
        <p:spPr>
          <a:xfrm>
            <a:off x="677334" y="1488332"/>
            <a:ext cx="8596668" cy="5369668"/>
          </a:xfrm>
        </p:spPr>
        <p:txBody>
          <a:bodyPr>
            <a:normAutofit lnSpcReduction="10000"/>
          </a:bodyPr>
          <a:lstStyle/>
          <a:p>
            <a:r>
              <a:rPr kumimoji="1" lang="zh-TW" altLang="en-US" dirty="0" smtClean="0">
                <a:latin typeface="+mj-lt"/>
                <a:ea typeface="+mj-ea"/>
              </a:rPr>
              <a:t>以</a:t>
            </a:r>
            <a:r>
              <a:rPr kumimoji="1" lang="en-US" altLang="zh-TW" dirty="0" smtClean="0">
                <a:latin typeface="+mj-lt"/>
                <a:ea typeface="+mj-ea"/>
              </a:rPr>
              <a:t> </a:t>
            </a:r>
            <a:r>
              <a:rPr kumimoji="1" lang="en-US" altLang="zh-TW" dirty="0">
                <a:latin typeface="+mj-lt"/>
                <a:ea typeface="+mj-ea"/>
              </a:rPr>
              <a:t>“Single-Page Application” (SPA) </a:t>
            </a:r>
            <a:r>
              <a:rPr kumimoji="1" lang="zh-TW" altLang="en-US" dirty="0">
                <a:latin typeface="+mj-lt"/>
                <a:ea typeface="+mj-ea"/>
              </a:rPr>
              <a:t>概念為基礎的一種手持裝置</a:t>
            </a:r>
            <a:r>
              <a:rPr kumimoji="1" lang="en-US" altLang="zh-TW" dirty="0">
                <a:latin typeface="+mj-lt"/>
                <a:ea typeface="+mj-ea"/>
              </a:rPr>
              <a:t>APP</a:t>
            </a:r>
            <a:r>
              <a:rPr kumimoji="1" lang="zh-TW" altLang="en-US" dirty="0" smtClean="0">
                <a:latin typeface="+mj-lt"/>
                <a:ea typeface="+mj-ea"/>
              </a:rPr>
              <a:t>開發。</a:t>
            </a:r>
            <a:endParaRPr kumimoji="1" lang="en-US" altLang="zh-TW" dirty="0" smtClean="0">
              <a:latin typeface="+mj-lt"/>
              <a:ea typeface="+mj-ea"/>
            </a:endParaRPr>
          </a:p>
          <a:p>
            <a:endParaRPr kumimoji="1" lang="en-US" altLang="zh-TW" dirty="0">
              <a:latin typeface="+mj-lt"/>
              <a:ea typeface="+mj-ea"/>
            </a:endParaRPr>
          </a:p>
          <a:p>
            <a:r>
              <a:rPr kumimoji="1" lang="zh-TW" altLang="en-US" dirty="0" smtClean="0">
                <a:latin typeface="+mj-lt"/>
                <a:ea typeface="+mj-ea"/>
              </a:rPr>
              <a:t>一個</a:t>
            </a:r>
            <a:r>
              <a:rPr kumimoji="1" lang="en-US" altLang="zh-TW" dirty="0" smtClean="0">
                <a:latin typeface="+mj-lt"/>
                <a:ea typeface="+mj-ea"/>
              </a:rPr>
              <a:t>Cordova</a:t>
            </a:r>
            <a:r>
              <a:rPr kumimoji="1" lang="zh-TW" altLang="en-US" dirty="0" smtClean="0">
                <a:latin typeface="+mj-lt"/>
                <a:ea typeface="+mj-ea"/>
              </a:rPr>
              <a:t>應用程式。</a:t>
            </a:r>
            <a:endParaRPr kumimoji="1" lang="en-US" altLang="zh-TW" dirty="0" smtClean="0">
              <a:latin typeface="+mj-lt"/>
              <a:ea typeface="+mj-ea"/>
            </a:endParaRPr>
          </a:p>
          <a:p>
            <a:pPr marL="0" indent="0">
              <a:buNone/>
            </a:pPr>
            <a:r>
              <a:rPr kumimoji="1" lang="en-US" altLang="zh-TW" dirty="0">
                <a:latin typeface="+mj-lt"/>
                <a:ea typeface="+mj-ea"/>
              </a:rPr>
              <a:t>	</a:t>
            </a:r>
            <a:r>
              <a:rPr kumimoji="1" lang="en-US" altLang="zh-TW" dirty="0" smtClean="0">
                <a:latin typeface="+mj-lt"/>
                <a:ea typeface="+mj-ea"/>
              </a:rPr>
              <a:t> (</a:t>
            </a:r>
            <a:r>
              <a:rPr kumimoji="1" lang="zh-TW" altLang="en-US" dirty="0" smtClean="0">
                <a:latin typeface="+mj-lt"/>
                <a:ea typeface="+mj-ea"/>
              </a:rPr>
              <a:t>使用</a:t>
            </a:r>
            <a:r>
              <a:rPr kumimoji="1" lang="en-US" altLang="zh-TW" dirty="0" smtClean="0">
                <a:latin typeface="+mj-lt"/>
                <a:ea typeface="+mj-ea"/>
              </a:rPr>
              <a:t>MobileFirst SDK </a:t>
            </a:r>
            <a:r>
              <a:rPr kumimoji="1" lang="zh-TW" altLang="en-US" dirty="0" smtClean="0">
                <a:latin typeface="+mj-lt"/>
                <a:ea typeface="+mj-ea"/>
              </a:rPr>
              <a:t>作為插件來創建</a:t>
            </a:r>
            <a:r>
              <a:rPr kumimoji="1" lang="en-US" altLang="zh-TW" dirty="0" smtClean="0">
                <a:latin typeface="+mj-lt"/>
                <a:ea typeface="+mj-ea"/>
              </a:rPr>
              <a:t>iOS </a:t>
            </a:r>
            <a:r>
              <a:rPr kumimoji="1" lang="zh-TW" altLang="en-US" dirty="0" smtClean="0">
                <a:latin typeface="+mj-lt"/>
                <a:ea typeface="+mj-ea"/>
              </a:rPr>
              <a:t>和</a:t>
            </a:r>
            <a:r>
              <a:rPr kumimoji="1" lang="en-US" altLang="zh-TW" dirty="0" smtClean="0">
                <a:latin typeface="+mj-lt"/>
                <a:ea typeface="+mj-ea"/>
              </a:rPr>
              <a:t>Android Cordova </a:t>
            </a:r>
            <a:r>
              <a:rPr kumimoji="1" lang="zh-TW" altLang="en-US" dirty="0" smtClean="0">
                <a:latin typeface="+mj-lt"/>
                <a:ea typeface="+mj-ea"/>
              </a:rPr>
              <a:t>應用程序</a:t>
            </a:r>
            <a:r>
              <a:rPr kumimoji="1" lang="en-US" altLang="zh-TW" dirty="0" smtClean="0">
                <a:latin typeface="+mj-lt"/>
                <a:ea typeface="+mj-ea"/>
              </a:rPr>
              <a:t>)</a:t>
            </a:r>
          </a:p>
          <a:p>
            <a:pPr marL="0" indent="0">
              <a:buNone/>
            </a:pPr>
            <a:endParaRPr kumimoji="1" lang="en-US" altLang="zh-TW" dirty="0" smtClean="0">
              <a:latin typeface="+mj-lt"/>
              <a:ea typeface="+mj-ea"/>
            </a:endParaRPr>
          </a:p>
          <a:p>
            <a:r>
              <a:rPr kumimoji="1" lang="zh-TW" altLang="en-US" dirty="0" smtClean="0">
                <a:latin typeface="+mj-lt"/>
                <a:ea typeface="+mj-ea"/>
              </a:rPr>
              <a:t>不</a:t>
            </a:r>
            <a:r>
              <a:rPr kumimoji="1" lang="zh-TW" altLang="en-US" dirty="0">
                <a:latin typeface="+mj-lt"/>
                <a:ea typeface="+mj-ea"/>
              </a:rPr>
              <a:t>需要太多的原生碼實作下</a:t>
            </a:r>
            <a:r>
              <a:rPr kumimoji="1" lang="zh-TW" altLang="en-US" dirty="0" smtClean="0">
                <a:latin typeface="+mj-lt"/>
                <a:ea typeface="+mj-ea"/>
              </a:rPr>
              <a:t>開發，又</a:t>
            </a:r>
            <a:r>
              <a:rPr kumimoji="1" lang="zh-TW" altLang="en-US" dirty="0">
                <a:latin typeface="+mj-lt"/>
                <a:ea typeface="+mj-ea"/>
              </a:rPr>
              <a:t>能享受部份硬體與相關原生實作套件</a:t>
            </a:r>
            <a:r>
              <a:rPr kumimoji="1" lang="zh-TW" altLang="en-US" dirty="0" smtClean="0">
                <a:latin typeface="+mj-lt"/>
                <a:ea typeface="+mj-ea"/>
              </a:rPr>
              <a:t>支援</a:t>
            </a:r>
            <a:endParaRPr kumimoji="1" lang="en-US" altLang="zh-TW" dirty="0" smtClean="0">
              <a:latin typeface="+mj-lt"/>
              <a:ea typeface="+mj-ea"/>
            </a:endParaRPr>
          </a:p>
          <a:p>
            <a:endParaRPr kumimoji="1" lang="en-US" altLang="zh-TW" dirty="0">
              <a:latin typeface="+mj-lt"/>
              <a:ea typeface="+mj-ea"/>
            </a:endParaRPr>
          </a:p>
          <a:p>
            <a:r>
              <a:rPr kumimoji="1" lang="zh-TW" altLang="en-US" dirty="0" smtClean="0">
                <a:latin typeface="+mj-lt"/>
                <a:ea typeface="+mj-ea"/>
              </a:rPr>
              <a:t>依據</a:t>
            </a:r>
            <a:r>
              <a:rPr kumimoji="1" lang="zh-TW" altLang="en-US" dirty="0">
                <a:latin typeface="+mj-lt"/>
                <a:ea typeface="+mj-ea"/>
              </a:rPr>
              <a:t>團隊狀況來評估使用開發框架</a:t>
            </a:r>
            <a:r>
              <a:rPr kumimoji="1" lang="en-US" altLang="zh-TW" dirty="0">
                <a:latin typeface="+mj-lt"/>
                <a:ea typeface="+mj-ea"/>
              </a:rPr>
              <a:t>,</a:t>
            </a:r>
            <a:r>
              <a:rPr kumimoji="1" lang="zh-TW" altLang="en-US" dirty="0">
                <a:latin typeface="+mj-lt"/>
                <a:ea typeface="+mj-ea"/>
              </a:rPr>
              <a:t>如</a:t>
            </a:r>
            <a:r>
              <a:rPr kumimoji="1" lang="en-US" altLang="zh-TW" dirty="0">
                <a:latin typeface="+mj-lt"/>
                <a:ea typeface="+mj-ea"/>
              </a:rPr>
              <a:t>JQM</a:t>
            </a:r>
            <a:r>
              <a:rPr kumimoji="1" lang="zh-TW" altLang="en-US" dirty="0">
                <a:latin typeface="+mj-lt"/>
                <a:ea typeface="+mj-ea"/>
              </a:rPr>
              <a:t>、</a:t>
            </a:r>
            <a:r>
              <a:rPr kumimoji="1" lang="en-US" altLang="zh-TW" dirty="0">
                <a:latin typeface="+mj-lt"/>
                <a:ea typeface="+mj-ea"/>
              </a:rPr>
              <a:t>Dojo </a:t>
            </a:r>
            <a:r>
              <a:rPr kumimoji="1" lang="zh-TW" altLang="en-US" dirty="0">
                <a:latin typeface="+mj-lt"/>
                <a:ea typeface="+mj-ea"/>
              </a:rPr>
              <a:t>、</a:t>
            </a:r>
            <a:r>
              <a:rPr kumimoji="1" lang="en-US" altLang="zh-TW" dirty="0" err="1">
                <a:latin typeface="+mj-lt"/>
                <a:ea typeface="+mj-ea"/>
              </a:rPr>
              <a:t>sencha</a:t>
            </a:r>
            <a:r>
              <a:rPr kumimoji="1" lang="zh-TW" altLang="en-US" dirty="0">
                <a:latin typeface="+mj-lt"/>
                <a:ea typeface="+mj-ea"/>
              </a:rPr>
              <a:t>或是</a:t>
            </a:r>
            <a:r>
              <a:rPr kumimoji="1" lang="en-US" altLang="zh-TW" dirty="0">
                <a:latin typeface="+mj-lt"/>
                <a:ea typeface="+mj-ea"/>
              </a:rPr>
              <a:t>ionic </a:t>
            </a:r>
            <a:r>
              <a:rPr kumimoji="1" lang="zh-TW" altLang="en-US" dirty="0">
                <a:latin typeface="+mj-lt"/>
                <a:ea typeface="+mj-ea"/>
              </a:rPr>
              <a:t>＋</a:t>
            </a:r>
            <a:r>
              <a:rPr kumimoji="1" lang="en-US" altLang="zh-TW" dirty="0">
                <a:latin typeface="+mj-lt"/>
                <a:ea typeface="+mj-ea"/>
              </a:rPr>
              <a:t> Angular </a:t>
            </a:r>
            <a:r>
              <a:rPr kumimoji="1" lang="en-US" altLang="zh-TW" dirty="0" smtClean="0">
                <a:latin typeface="+mj-lt"/>
                <a:ea typeface="+mj-ea"/>
              </a:rPr>
              <a:t>JS</a:t>
            </a:r>
            <a:r>
              <a:rPr kumimoji="1" lang="zh-TW" altLang="en-US" dirty="0" smtClean="0">
                <a:latin typeface="+mj-lt"/>
                <a:ea typeface="+mj-ea"/>
              </a:rPr>
              <a:t> 。</a:t>
            </a:r>
            <a:endParaRPr kumimoji="1" lang="en-US" altLang="zh-TW" dirty="0" smtClean="0">
              <a:latin typeface="+mj-lt"/>
              <a:ea typeface="+mj-ea"/>
            </a:endParaRPr>
          </a:p>
          <a:p>
            <a:endParaRPr kumimoji="1" lang="en-US" altLang="zh-TW" dirty="0">
              <a:latin typeface="+mj-lt"/>
              <a:ea typeface="+mj-ea"/>
            </a:endParaRPr>
          </a:p>
          <a:p>
            <a:r>
              <a:rPr kumimoji="1" lang="zh-TW" altLang="en-US" dirty="0"/>
              <a:t>透過</a:t>
            </a:r>
            <a:r>
              <a:rPr kumimoji="1" lang="en-US" altLang="zh-TW" dirty="0"/>
              <a:t>IBM </a:t>
            </a:r>
            <a:r>
              <a:rPr kumimoji="1" lang="en-US" altLang="zh-TW" dirty="0" err="1"/>
              <a:t>MobileFirst</a:t>
            </a:r>
            <a:r>
              <a:rPr kumimoji="1" lang="en-US" altLang="zh-TW" dirty="0"/>
              <a:t> Platform</a:t>
            </a:r>
            <a:r>
              <a:rPr kumimoji="1" lang="zh-TW" altLang="en-US" dirty="0"/>
              <a:t>可以有效控管版本，避免無限制性的版本在外造成維運的困難</a:t>
            </a:r>
            <a:r>
              <a:rPr kumimoji="1" lang="zh-TW" altLang="en-US" dirty="0" smtClean="0"/>
              <a:t>。</a:t>
            </a:r>
            <a:endParaRPr kumimoji="1" lang="en-US" altLang="zh-TW" dirty="0"/>
          </a:p>
          <a:p>
            <a:pPr marL="685800" lvl="1">
              <a:buFont typeface="Wingdings" panose="05000000000000000000" pitchFamily="2" charset="2"/>
              <a:buChar char="ü"/>
            </a:pPr>
            <a:r>
              <a:rPr kumimoji="1" lang="en-US" altLang="zh-TW" dirty="0" smtClean="0">
                <a:latin typeface="+mj-lt"/>
                <a:ea typeface="+mj-ea"/>
              </a:rPr>
              <a:t>IBM </a:t>
            </a:r>
            <a:r>
              <a:rPr kumimoji="1" lang="en-US" altLang="zh-TW" dirty="0">
                <a:latin typeface="+mj-lt"/>
                <a:ea typeface="+mj-ea"/>
              </a:rPr>
              <a:t>MobileFirst Platform Application Center Console</a:t>
            </a:r>
            <a:r>
              <a:rPr kumimoji="1" lang="zh-TW" altLang="en-US" dirty="0">
                <a:latin typeface="+mj-lt"/>
                <a:ea typeface="+mj-ea"/>
              </a:rPr>
              <a:t>與</a:t>
            </a:r>
            <a:r>
              <a:rPr kumimoji="1" lang="en-US" altLang="zh-TW" dirty="0">
                <a:latin typeface="+mj-lt"/>
                <a:ea typeface="+mj-ea"/>
              </a:rPr>
              <a:t>MobileFirst Platform Operations </a:t>
            </a:r>
            <a:endParaRPr kumimoji="1" lang="en-US" altLang="zh-TW" dirty="0" smtClean="0">
              <a:latin typeface="+mj-lt"/>
              <a:ea typeface="+mj-ea"/>
            </a:endParaRPr>
          </a:p>
          <a:p>
            <a:pPr marL="685800" lvl="1">
              <a:buFont typeface="Wingdings" panose="05000000000000000000" pitchFamily="2" charset="2"/>
              <a:buChar char="ü"/>
            </a:pPr>
            <a:r>
              <a:rPr kumimoji="1" lang="en-US" altLang="zh-TW" dirty="0" smtClean="0">
                <a:latin typeface="+mj-lt"/>
                <a:ea typeface="+mj-ea"/>
              </a:rPr>
              <a:t>Console </a:t>
            </a:r>
            <a:r>
              <a:rPr kumimoji="1" lang="en-US" altLang="zh-TW" dirty="0">
                <a:latin typeface="+mj-lt"/>
                <a:ea typeface="+mj-ea"/>
              </a:rPr>
              <a:t>APK / IPA</a:t>
            </a:r>
            <a:r>
              <a:rPr kumimoji="1" lang="zh-TW" altLang="en-US" dirty="0">
                <a:latin typeface="+mj-lt"/>
                <a:ea typeface="+mj-ea"/>
              </a:rPr>
              <a:t>與相關</a:t>
            </a:r>
            <a:r>
              <a:rPr kumimoji="1" lang="en-US" altLang="zh-TW" dirty="0">
                <a:latin typeface="+mj-lt"/>
                <a:ea typeface="+mj-ea"/>
              </a:rPr>
              <a:t>HTML / JS / CSS</a:t>
            </a:r>
            <a:r>
              <a:rPr kumimoji="1" lang="zh-TW" altLang="en-US" dirty="0">
                <a:latin typeface="+mj-lt"/>
                <a:ea typeface="+mj-ea"/>
              </a:rPr>
              <a:t>壓縮包裝部署與</a:t>
            </a:r>
            <a:r>
              <a:rPr kumimoji="1" lang="zh-TW" altLang="en-US" dirty="0" smtClean="0">
                <a:latin typeface="+mj-lt"/>
                <a:ea typeface="+mj-ea"/>
              </a:rPr>
              <a:t>更新</a:t>
            </a:r>
            <a:endParaRPr kumimoji="1" lang="en-US" altLang="zh-TW" dirty="0" smtClean="0">
              <a:latin typeface="+mj-lt"/>
              <a:ea typeface="+mj-ea"/>
            </a:endParaRPr>
          </a:p>
          <a:p>
            <a:pPr marL="685800" lvl="1">
              <a:buFont typeface="Wingdings" panose="05000000000000000000" pitchFamily="2" charset="2"/>
              <a:buChar char="ü"/>
            </a:pPr>
            <a:r>
              <a:rPr kumimoji="1" lang="zh-TW" altLang="en-US" dirty="0" smtClean="0">
                <a:latin typeface="+mj-lt"/>
                <a:ea typeface="+mj-ea"/>
              </a:rPr>
              <a:t>方便</a:t>
            </a:r>
            <a:r>
              <a:rPr kumimoji="1" lang="zh-TW" altLang="en-US" dirty="0">
                <a:latin typeface="+mj-lt"/>
                <a:ea typeface="+mj-ea"/>
              </a:rPr>
              <a:t>進行開發與上架後的換版通知與壓縮包同步</a:t>
            </a:r>
            <a:r>
              <a:rPr kumimoji="1" lang="zh-TW" altLang="en-US" dirty="0" smtClean="0">
                <a:latin typeface="+mj-lt"/>
                <a:ea typeface="+mj-ea"/>
              </a:rPr>
              <a:t>更新</a:t>
            </a:r>
            <a:r>
              <a:rPr kumimoji="1" lang="zh-TW" altLang="en-US" dirty="0">
                <a:latin typeface="+mj-lt"/>
                <a:ea typeface="+mj-ea"/>
              </a:rPr>
              <a:t>。</a:t>
            </a:r>
            <a:endParaRPr kumimoji="1" lang="en-US" altLang="zh-TW" dirty="0">
              <a:latin typeface="+mj-lt"/>
              <a:ea typeface="+mj-ea"/>
            </a:endParaRPr>
          </a:p>
          <a:p>
            <a:endParaRPr lang="zh-TW" altLang="en-US" dirty="0">
              <a:latin typeface="+mj-lt"/>
              <a:ea typeface="+mj-ea"/>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41147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Times New Roman" panose="02020603050405020304" pitchFamily="18" charset="0"/>
                <a:ea typeface="+mn-ea"/>
                <a:cs typeface="Times New Roman" panose="02020603050405020304" pitchFamily="18" charset="0"/>
              </a:rPr>
              <a:t>IBM MobileFirst </a:t>
            </a:r>
            <a:r>
              <a:rPr lang="zh-TW" altLang="en-US" b="1" dirty="0" smtClean="0">
                <a:latin typeface="Times New Roman" panose="02020603050405020304" pitchFamily="18" charset="0"/>
                <a:ea typeface="+mn-ea"/>
                <a:cs typeface="Times New Roman" panose="02020603050405020304" pitchFamily="18" charset="0"/>
              </a:rPr>
              <a:t>主要特色</a:t>
            </a:r>
            <a:endParaRPr lang="zh-TW" altLang="en-US" b="1" dirty="0">
              <a:latin typeface="Times New Roman" panose="02020603050405020304" pitchFamily="18" charset="0"/>
              <a:ea typeface="+mn-ea"/>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9" name="矩形 18"/>
          <p:cNvSpPr/>
          <p:nvPr/>
        </p:nvSpPr>
        <p:spPr>
          <a:xfrm>
            <a:off x="784595" y="1930400"/>
            <a:ext cx="3980586" cy="144335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b="1" dirty="0" smtClean="0">
                <a:cs typeface="Times New Roman" panose="02020603050405020304" pitchFamily="18" charset="0"/>
              </a:rPr>
              <a:t>統一利用 </a:t>
            </a:r>
            <a:r>
              <a:rPr lang="en-US" altLang="zh-TW" sz="1400" b="1" dirty="0" smtClean="0">
                <a:cs typeface="Times New Roman" panose="02020603050405020304" pitchFamily="18" charset="0"/>
              </a:rPr>
              <a:t>HTML5 + JS </a:t>
            </a:r>
            <a:r>
              <a:rPr lang="zh-TW" altLang="en-US" sz="1400" b="1" dirty="0" smtClean="0">
                <a:cs typeface="Times New Roman" panose="02020603050405020304" pitchFamily="18" charset="0"/>
              </a:rPr>
              <a:t>開發，所有平台都適</a:t>
            </a:r>
            <a:endParaRPr lang="en-US" altLang="zh-TW" sz="1400" b="1" dirty="0" smtClean="0">
              <a:cs typeface="Times New Roman" panose="02020603050405020304" pitchFamily="18" charset="0"/>
            </a:endParaRPr>
          </a:p>
          <a:p>
            <a:r>
              <a:rPr lang="zh-TW" altLang="en-US" sz="1400" b="1" dirty="0" smtClean="0">
                <a:cs typeface="Times New Roman" panose="02020603050405020304" pitchFamily="18" charset="0"/>
              </a:rPr>
              <a:t>用，避免重複開發，只要會寫網</a:t>
            </a:r>
            <a:endParaRPr lang="en-US" altLang="zh-TW" sz="1400" b="1" dirty="0" smtClean="0">
              <a:cs typeface="Times New Roman" panose="02020603050405020304" pitchFamily="18" charset="0"/>
            </a:endParaRPr>
          </a:p>
          <a:p>
            <a:r>
              <a:rPr lang="zh-TW" altLang="en-US" sz="1400" b="1" dirty="0" smtClean="0">
                <a:cs typeface="Times New Roman" panose="02020603050405020304" pitchFamily="18" charset="0"/>
              </a:rPr>
              <a:t>頁的人都可以開發。</a:t>
            </a:r>
            <a:endParaRPr lang="en-US" altLang="zh-TW" sz="1400" b="1" dirty="0" smtClean="0">
              <a:cs typeface="Times New Roman" panose="02020603050405020304" pitchFamily="18" charset="0"/>
            </a:endParaRPr>
          </a:p>
          <a:p>
            <a:endParaRPr lang="en-US" altLang="zh-TW" sz="1400" b="1" dirty="0" smtClean="0">
              <a:cs typeface="Times New Roman" panose="02020603050405020304" pitchFamily="18" charset="0"/>
            </a:endParaRPr>
          </a:p>
        </p:txBody>
      </p:sp>
      <p:sp>
        <p:nvSpPr>
          <p:cNvPr id="20" name="矩形 19"/>
          <p:cNvSpPr/>
          <p:nvPr/>
        </p:nvSpPr>
        <p:spPr>
          <a:xfrm>
            <a:off x="784595" y="3416322"/>
            <a:ext cx="3980586" cy="1306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zh-TW" altLang="en-US" sz="1400" b="1" dirty="0" smtClean="0">
                <a:cs typeface="Times New Roman" panose="02020603050405020304" pitchFamily="18" charset="0"/>
              </a:rPr>
              <a:t>擁有</a:t>
            </a:r>
            <a:r>
              <a:rPr lang="zh-TW" altLang="en-US" sz="1400" b="1" dirty="0" smtClean="0">
                <a:solidFill>
                  <a:srgbClr val="FF0000"/>
                </a:solidFill>
                <a:cs typeface="Times New Roman" panose="02020603050405020304" pitchFamily="18" charset="0"/>
              </a:rPr>
              <a:t>完整的管理平台</a:t>
            </a:r>
            <a:r>
              <a:rPr lang="zh-TW" altLang="en-US" sz="1400" b="1" dirty="0" smtClean="0">
                <a:cs typeface="Times New Roman" panose="02020603050405020304" pitchFamily="18" charset="0"/>
              </a:rPr>
              <a:t>，嚴格控制</a:t>
            </a:r>
            <a:endParaRPr lang="en-US" altLang="zh-TW" sz="1400" b="1" dirty="0" smtClean="0">
              <a:cs typeface="Times New Roman" panose="02020603050405020304" pitchFamily="18" charset="0"/>
            </a:endParaRPr>
          </a:p>
          <a:p>
            <a:pPr marL="0" lvl="1"/>
            <a:r>
              <a:rPr lang="zh-TW" altLang="en-US" sz="1400" b="1" dirty="0" smtClean="0">
                <a:cs typeface="Times New Roman" panose="02020603050405020304" pitchFamily="18" charset="0"/>
              </a:rPr>
              <a:t>各版本的產出，避免版本錯誤</a:t>
            </a:r>
            <a:endParaRPr lang="en-US" altLang="zh-TW" sz="1400" b="1" dirty="0" smtClean="0">
              <a:cs typeface="Times New Roman" panose="02020603050405020304" pitchFamily="18" charset="0"/>
            </a:endParaRPr>
          </a:p>
          <a:p>
            <a:pPr marL="0" lvl="1"/>
            <a:r>
              <a:rPr lang="zh-TW" altLang="en-US" sz="1400" b="1" dirty="0" smtClean="0">
                <a:cs typeface="Times New Roman" panose="02020603050405020304" pitchFamily="18" charset="0"/>
              </a:rPr>
              <a:t>帶來的損失。</a:t>
            </a:r>
            <a:endParaRPr lang="en-US" altLang="zh-TW" sz="1400" b="1" dirty="0" smtClean="0">
              <a:cs typeface="Times New Roman" panose="02020603050405020304" pitchFamily="18" charset="0"/>
            </a:endParaRPr>
          </a:p>
          <a:p>
            <a:pPr marL="0" lvl="1"/>
            <a:endParaRPr lang="en-US" altLang="zh-TW" sz="1400" b="1" dirty="0" smtClean="0">
              <a:cs typeface="Times New Roman" panose="02020603050405020304" pitchFamily="18" charset="0"/>
            </a:endParaRPr>
          </a:p>
        </p:txBody>
      </p:sp>
      <p:sp>
        <p:nvSpPr>
          <p:cNvPr id="21" name="矩形 20"/>
          <p:cNvSpPr/>
          <p:nvPr/>
        </p:nvSpPr>
        <p:spPr>
          <a:xfrm>
            <a:off x="4670796" y="1930400"/>
            <a:ext cx="3919867" cy="14433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2" indent="-285750">
              <a:buFont typeface="Arial" panose="020B0604020202020204" pitchFamily="34" charset="0"/>
              <a:buChar char="•"/>
            </a:pPr>
            <a:r>
              <a:rPr lang="zh-TW" altLang="en-US" sz="1400" b="1" dirty="0" smtClean="0">
                <a:cs typeface="Times New Roman" panose="02020603050405020304" pitchFamily="18" charset="0"/>
              </a:rPr>
              <a:t>可根據不同平台，打包成符合規格</a:t>
            </a:r>
            <a:endParaRPr lang="en-US" altLang="zh-TW" sz="1400" b="1" dirty="0" smtClean="0">
              <a:cs typeface="Times New Roman" panose="02020603050405020304" pitchFamily="18" charset="0"/>
            </a:endParaRPr>
          </a:p>
          <a:p>
            <a:pPr marL="457200" lvl="2"/>
            <a:r>
              <a:rPr lang="zh-TW" altLang="en-US" sz="1400" b="1" dirty="0" smtClean="0">
                <a:cs typeface="Times New Roman" panose="02020603050405020304" pitchFamily="18" charset="0"/>
              </a:rPr>
              <a:t>的</a:t>
            </a:r>
            <a:r>
              <a:rPr lang="en-US" altLang="zh-TW" sz="1400" b="1" dirty="0" smtClean="0">
                <a:cs typeface="Times New Roman" panose="02020603050405020304" pitchFamily="18" charset="0"/>
              </a:rPr>
              <a:t>App</a:t>
            </a:r>
            <a:r>
              <a:rPr lang="zh-TW" altLang="en-US" sz="1400" b="1" dirty="0">
                <a:cs typeface="Times New Roman" panose="02020603050405020304" pitchFamily="18" charset="0"/>
              </a:rPr>
              <a:t>程式送</a:t>
            </a:r>
            <a:r>
              <a:rPr lang="zh-TW" altLang="en-US" sz="1400" b="1" dirty="0" smtClean="0">
                <a:cs typeface="Times New Roman" panose="02020603050405020304" pitchFamily="18" charset="0"/>
              </a:rPr>
              <a:t>審上架。</a:t>
            </a:r>
            <a:endParaRPr lang="en-US" altLang="zh-TW" sz="1400" b="1" dirty="0" smtClean="0">
              <a:cs typeface="Times New Roman" panose="02020603050405020304" pitchFamily="18" charset="0"/>
            </a:endParaRPr>
          </a:p>
          <a:p>
            <a:pPr marL="285750" lvl="1" indent="-285750">
              <a:buFont typeface="Arial" panose="020B0604020202020204" pitchFamily="34" charset="0"/>
              <a:buChar char="•"/>
            </a:pPr>
            <a:r>
              <a:rPr lang="en-US" altLang="zh-TW" sz="1400" b="1" dirty="0" smtClean="0">
                <a:cs typeface="Times New Roman" panose="02020603050405020304" pitchFamily="18" charset="0"/>
              </a:rPr>
              <a:t>  </a:t>
            </a:r>
          </a:p>
          <a:p>
            <a:pPr marL="1200150" lvl="3" indent="-285750">
              <a:buFont typeface="Arial" panose="020B0604020202020204" pitchFamily="34" charset="0"/>
              <a:buChar char="•"/>
            </a:pPr>
            <a:r>
              <a:rPr lang="en-US" altLang="zh-TW" sz="1400" b="1" dirty="0" smtClean="0">
                <a:solidFill>
                  <a:srgbClr val="FF0000"/>
                </a:solidFill>
                <a:cs typeface="Times New Roman" panose="02020603050405020304" pitchFamily="18" charset="0"/>
              </a:rPr>
              <a:t>Direct Update</a:t>
            </a:r>
            <a:r>
              <a:rPr lang="zh-TW" altLang="en-US" sz="1400" b="1" dirty="0" smtClean="0">
                <a:cs typeface="Times New Roman" panose="02020603050405020304" pitchFamily="18" charset="0"/>
              </a:rPr>
              <a:t>，若只更新</a:t>
            </a:r>
            <a:r>
              <a:rPr lang="en-US" altLang="zh-TW" sz="1400" b="1" dirty="0" smtClean="0">
                <a:cs typeface="Times New Roman" panose="02020603050405020304" pitchFamily="18" charset="0"/>
              </a:rPr>
              <a:t>HTML</a:t>
            </a:r>
            <a:r>
              <a:rPr lang="zh-TW" altLang="en-US" sz="1400" b="1" dirty="0" smtClean="0">
                <a:cs typeface="Times New Roman" panose="02020603050405020304" pitchFamily="18" charset="0"/>
              </a:rPr>
              <a:t>部份，不必重新送審</a:t>
            </a:r>
            <a:endParaRPr lang="en-US" altLang="zh-TW" sz="1400" b="1" dirty="0" smtClean="0">
              <a:cs typeface="Times New Roman" panose="02020603050405020304" pitchFamily="18" charset="0"/>
            </a:endParaRPr>
          </a:p>
          <a:p>
            <a:endParaRPr lang="zh-TW" altLang="en-US" sz="1400" b="1" dirty="0">
              <a:cs typeface="Times New Roman" panose="02020603050405020304" pitchFamily="18" charset="0"/>
            </a:endParaRPr>
          </a:p>
        </p:txBody>
      </p:sp>
      <p:sp>
        <p:nvSpPr>
          <p:cNvPr id="22" name="矩形 21"/>
          <p:cNvSpPr/>
          <p:nvPr/>
        </p:nvSpPr>
        <p:spPr>
          <a:xfrm>
            <a:off x="4670797" y="3430597"/>
            <a:ext cx="3919866" cy="12914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r"/>
            <a:r>
              <a:rPr lang="zh-TW" altLang="en-US" sz="1400" b="1" dirty="0" smtClean="0">
                <a:solidFill>
                  <a:srgbClr val="FF0000"/>
                </a:solidFill>
                <a:cs typeface="Times New Roman" panose="02020603050405020304" pitchFamily="18" charset="0"/>
              </a:rPr>
              <a:t>私有的</a:t>
            </a:r>
            <a:r>
              <a:rPr lang="en-US" altLang="zh-TW" sz="1400" b="1" dirty="0" smtClean="0">
                <a:solidFill>
                  <a:srgbClr val="FF0000"/>
                </a:solidFill>
                <a:cs typeface="Times New Roman" panose="02020603050405020304" pitchFamily="18" charset="0"/>
              </a:rPr>
              <a:t>App Store</a:t>
            </a:r>
            <a:r>
              <a:rPr lang="zh-TW" altLang="en-US" sz="1400" b="1" dirty="0" smtClean="0">
                <a:cs typeface="Times New Roman" panose="02020603050405020304" pitchFamily="18" charset="0"/>
              </a:rPr>
              <a:t>，讓企業內部可</a:t>
            </a:r>
            <a:endParaRPr lang="en-US" altLang="zh-TW" sz="1400" b="1" dirty="0" smtClean="0">
              <a:cs typeface="Times New Roman" panose="02020603050405020304" pitchFamily="18" charset="0"/>
            </a:endParaRPr>
          </a:p>
          <a:p>
            <a:pPr marL="0" lvl="1" algn="r"/>
            <a:r>
              <a:rPr lang="zh-TW" altLang="en-US" sz="1400" b="1" dirty="0" smtClean="0">
                <a:cs typeface="Times New Roman" panose="02020603050405020304" pitchFamily="18" charset="0"/>
              </a:rPr>
              <a:t>以發行專屬的手機</a:t>
            </a:r>
            <a:r>
              <a:rPr lang="en-US" altLang="zh-TW" sz="1400" b="1" dirty="0" smtClean="0">
                <a:cs typeface="Times New Roman" panose="02020603050405020304" pitchFamily="18" charset="0"/>
              </a:rPr>
              <a:t>App</a:t>
            </a:r>
            <a:r>
              <a:rPr lang="zh-TW" altLang="en-US" sz="1400" b="1" dirty="0" smtClean="0">
                <a:cs typeface="Times New Roman" panose="02020603050405020304" pitchFamily="18" charset="0"/>
              </a:rPr>
              <a:t>，而不須透</a:t>
            </a:r>
            <a:endParaRPr lang="en-US" altLang="zh-TW" sz="1400" b="1" dirty="0" smtClean="0">
              <a:cs typeface="Times New Roman" panose="02020603050405020304" pitchFamily="18" charset="0"/>
            </a:endParaRPr>
          </a:p>
          <a:p>
            <a:pPr marL="0" lvl="1" algn="r"/>
            <a:r>
              <a:rPr lang="zh-TW" altLang="en-US" sz="1400" b="1" dirty="0" smtClean="0">
                <a:cs typeface="Times New Roman" panose="02020603050405020304" pitchFamily="18" charset="0"/>
              </a:rPr>
              <a:t>過</a:t>
            </a:r>
            <a:r>
              <a:rPr lang="en-US" altLang="zh-TW" sz="1400" b="1" dirty="0" smtClean="0">
                <a:cs typeface="Times New Roman" panose="02020603050405020304" pitchFamily="18" charset="0"/>
              </a:rPr>
              <a:t>Google Play</a:t>
            </a:r>
            <a:r>
              <a:rPr lang="zh-TW" altLang="en-US" sz="1400" b="1" dirty="0" smtClean="0">
                <a:cs typeface="Times New Roman" panose="02020603050405020304" pitchFamily="18" charset="0"/>
              </a:rPr>
              <a:t>、</a:t>
            </a:r>
            <a:r>
              <a:rPr lang="en-US" altLang="zh-TW" sz="1400" b="1" dirty="0" smtClean="0">
                <a:cs typeface="Times New Roman" panose="02020603050405020304" pitchFamily="18" charset="0"/>
              </a:rPr>
              <a:t>Apple App Store</a:t>
            </a:r>
            <a:r>
              <a:rPr lang="zh-TW" altLang="en-US" sz="1400" b="1" dirty="0" smtClean="0">
                <a:cs typeface="Times New Roman" panose="02020603050405020304" pitchFamily="18" charset="0"/>
              </a:rPr>
              <a:t>、</a:t>
            </a:r>
            <a:endParaRPr lang="en-US" altLang="zh-TW" sz="1400" b="1" dirty="0" smtClean="0">
              <a:cs typeface="Times New Roman" panose="02020603050405020304" pitchFamily="18" charset="0"/>
            </a:endParaRPr>
          </a:p>
          <a:p>
            <a:pPr marL="0" lvl="1" algn="r"/>
            <a:r>
              <a:rPr lang="en-US" altLang="zh-TW" sz="1400" b="1" dirty="0" smtClean="0">
                <a:cs typeface="Times New Roman" panose="02020603050405020304" pitchFamily="18" charset="0"/>
              </a:rPr>
              <a:t>Window App Store</a:t>
            </a:r>
            <a:r>
              <a:rPr lang="zh-TW" altLang="en-US" sz="1400" b="1" dirty="0" smtClean="0">
                <a:cs typeface="Times New Roman" panose="02020603050405020304" pitchFamily="18" charset="0"/>
              </a:rPr>
              <a:t>。</a:t>
            </a:r>
          </a:p>
        </p:txBody>
      </p:sp>
      <p:sp>
        <p:nvSpPr>
          <p:cNvPr id="23" name="橢圓 22"/>
          <p:cNvSpPr/>
          <p:nvPr/>
        </p:nvSpPr>
        <p:spPr>
          <a:xfrm>
            <a:off x="3556336" y="2573340"/>
            <a:ext cx="2172653" cy="167124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ln w="22225">
                  <a:solidFill>
                    <a:srgbClr val="00B0F0"/>
                  </a:solidFill>
                  <a:prstDash val="solid"/>
                </a:ln>
                <a:solidFill>
                  <a:srgbClr val="00B0F0"/>
                </a:solidFill>
                <a:cs typeface="Times New Roman" panose="02020603050405020304" pitchFamily="18" charset="0"/>
              </a:rPr>
              <a:t>IBM </a:t>
            </a:r>
          </a:p>
          <a:p>
            <a:pPr algn="ctr"/>
            <a:r>
              <a:rPr lang="en-US" altLang="zh-TW" b="1" dirty="0" smtClean="0">
                <a:ln w="22225">
                  <a:solidFill>
                    <a:srgbClr val="00B0F0"/>
                  </a:solidFill>
                  <a:prstDash val="solid"/>
                </a:ln>
                <a:solidFill>
                  <a:srgbClr val="00B0F0"/>
                </a:solidFill>
                <a:cs typeface="Times New Roman" panose="02020603050405020304" pitchFamily="18" charset="0"/>
              </a:rPr>
              <a:t>MobileFirst</a:t>
            </a:r>
            <a:endParaRPr lang="zh-TW" altLang="en-US" b="1" dirty="0">
              <a:ln w="22225">
                <a:solidFill>
                  <a:srgbClr val="00B0F0"/>
                </a:solidFill>
                <a:prstDash val="solid"/>
              </a:ln>
              <a:solidFill>
                <a:srgbClr val="00B0F0"/>
              </a:solidFill>
              <a:cs typeface="Times New Roman" panose="02020603050405020304" pitchFamily="18" charset="0"/>
            </a:endParaRPr>
          </a:p>
        </p:txBody>
      </p:sp>
      <p:sp>
        <p:nvSpPr>
          <p:cNvPr id="24" name="拱形 23"/>
          <p:cNvSpPr/>
          <p:nvPr/>
        </p:nvSpPr>
        <p:spPr>
          <a:xfrm rot="16200000">
            <a:off x="3591635" y="2352340"/>
            <a:ext cx="2066263" cy="2051081"/>
          </a:xfrm>
          <a:prstGeom prst="blockArc">
            <a:avLst>
              <a:gd name="adj1" fmla="val 16108852"/>
              <a:gd name="adj2" fmla="val 105012"/>
              <a:gd name="adj3" fmla="val 13640"/>
            </a:avLst>
          </a:prstGeom>
          <a:solidFill>
            <a:srgbClr val="00B050"/>
          </a:solidFill>
          <a:ln>
            <a:solidFill>
              <a:srgbClr val="00B05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5" name="拱形 24"/>
          <p:cNvSpPr/>
          <p:nvPr/>
        </p:nvSpPr>
        <p:spPr>
          <a:xfrm rot="10800000">
            <a:off x="3599226" y="2359026"/>
            <a:ext cx="2066261" cy="2051079"/>
          </a:xfrm>
          <a:prstGeom prst="blockArc">
            <a:avLst>
              <a:gd name="adj1" fmla="val 16108852"/>
              <a:gd name="adj2" fmla="val 105012"/>
              <a:gd name="adj3" fmla="val 13640"/>
            </a:avLst>
          </a:prstGeom>
          <a:solidFill>
            <a:schemeClr val="accent4">
              <a:lumMod val="50000"/>
            </a:schemeClr>
          </a:solidFill>
          <a:ln>
            <a:solidFill>
              <a:schemeClr val="accent4">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6" name="拱形 25"/>
          <p:cNvSpPr/>
          <p:nvPr/>
        </p:nvSpPr>
        <p:spPr>
          <a:xfrm>
            <a:off x="3656388" y="2359026"/>
            <a:ext cx="2066261" cy="2051079"/>
          </a:xfrm>
          <a:prstGeom prst="blockArc">
            <a:avLst>
              <a:gd name="adj1" fmla="val 16139320"/>
              <a:gd name="adj2" fmla="val 105012"/>
              <a:gd name="adj3" fmla="val 13640"/>
            </a:avLst>
          </a:prstGeom>
          <a:solidFill>
            <a:schemeClr val="tx2">
              <a:lumMod val="75000"/>
            </a:schemeClr>
          </a:solidFill>
          <a:ln>
            <a:solidFill>
              <a:schemeClr val="tx2">
                <a:lumMod val="75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7" name="拱形 26"/>
          <p:cNvSpPr/>
          <p:nvPr/>
        </p:nvSpPr>
        <p:spPr>
          <a:xfrm rot="5400000">
            <a:off x="3634524" y="2366619"/>
            <a:ext cx="2066263" cy="2051081"/>
          </a:xfrm>
          <a:prstGeom prst="blockArc">
            <a:avLst>
              <a:gd name="adj1" fmla="val 16108852"/>
              <a:gd name="adj2" fmla="val 134614"/>
              <a:gd name="adj3" fmla="val 12941"/>
            </a:avLst>
          </a:prstGeom>
          <a:solidFill>
            <a:schemeClr val="accent6">
              <a:lumMod val="50000"/>
            </a:schemeClr>
          </a:solidFill>
          <a:ln>
            <a:solidFill>
              <a:schemeClr val="accent6">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mn-ea"/>
              <a:cs typeface="Times New Roman" panose="02020603050405020304" pitchFamily="18" charset="0"/>
            </a:endParaRPr>
          </a:p>
        </p:txBody>
      </p:sp>
      <p:sp>
        <p:nvSpPr>
          <p:cNvPr id="28" name="等腰三角形 27"/>
          <p:cNvSpPr/>
          <p:nvPr/>
        </p:nvSpPr>
        <p:spPr>
          <a:xfrm>
            <a:off x="3456351" y="3001969"/>
            <a:ext cx="607728" cy="303864"/>
          </a:xfrm>
          <a:prstGeom prst="triangle">
            <a:avLst>
              <a:gd name="adj" fmla="val 52319"/>
            </a:avLst>
          </a:prstGeom>
          <a:solidFill>
            <a:schemeClr val="accent4">
              <a:lumMod val="50000"/>
            </a:schemeClr>
          </a:solidFill>
          <a:ln>
            <a:solidFill>
              <a:schemeClr val="accent4">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29" name="等腰三角形 28"/>
          <p:cNvSpPr/>
          <p:nvPr/>
        </p:nvSpPr>
        <p:spPr>
          <a:xfrm rot="5400000">
            <a:off x="4375989" y="2368082"/>
            <a:ext cx="607727" cy="303864"/>
          </a:xfrm>
          <a:prstGeom prst="triangle">
            <a:avLst>
              <a:gd name="adj" fmla="val 52319"/>
            </a:avLst>
          </a:prstGeom>
          <a:solidFill>
            <a:srgbClr val="00B050"/>
          </a:solidFill>
          <a:ln>
            <a:solidFill>
              <a:srgbClr val="00B05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0" name="等腰三角形 29"/>
          <p:cNvSpPr/>
          <p:nvPr/>
        </p:nvSpPr>
        <p:spPr>
          <a:xfrm rot="10800000">
            <a:off x="5170863" y="3287721"/>
            <a:ext cx="607728" cy="303864"/>
          </a:xfrm>
          <a:prstGeom prst="triangle">
            <a:avLst>
              <a:gd name="adj" fmla="val 52319"/>
            </a:avLst>
          </a:prstGeom>
          <a:solidFill>
            <a:schemeClr val="tx2">
              <a:lumMod val="75000"/>
            </a:schemeClr>
          </a:solidFill>
          <a:ln>
            <a:solidFill>
              <a:schemeClr val="tx2">
                <a:lumMod val="75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
        <p:nvSpPr>
          <p:cNvPr id="31" name="等腰三角形 30"/>
          <p:cNvSpPr/>
          <p:nvPr/>
        </p:nvSpPr>
        <p:spPr>
          <a:xfrm rot="16200000">
            <a:off x="4233113" y="4011156"/>
            <a:ext cx="607727" cy="303864"/>
          </a:xfrm>
          <a:prstGeom prst="triangle">
            <a:avLst>
              <a:gd name="adj" fmla="val 52319"/>
            </a:avLst>
          </a:prstGeom>
          <a:solidFill>
            <a:schemeClr val="accent6">
              <a:lumMod val="50000"/>
            </a:schemeClr>
          </a:solidFill>
          <a:ln>
            <a:solidFill>
              <a:schemeClr val="accent6">
                <a:lumMod val="5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cs typeface="Times New Roman" panose="02020603050405020304" pitchFamily="18" charset="0"/>
            </a:endParaRPr>
          </a:p>
        </p:txBody>
      </p:sp>
    </p:spTree>
    <p:extLst>
      <p:ext uri="{BB962C8B-B14F-4D97-AF65-F5344CB8AC3E}">
        <p14:creationId xmlns:p14="http://schemas.microsoft.com/office/powerpoint/2010/main" val="2456516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開發環境</a:t>
            </a:r>
            <a:endParaRPr lang="zh-TW" altLang="en-US" b="1" dirty="0"/>
          </a:p>
        </p:txBody>
      </p:sp>
      <p:pic>
        <p:nvPicPr>
          <p:cNvPr id="4" name="內容版面配置區 3"/>
          <p:cNvPicPr>
            <a:picLocks noGrp="1" noChangeAspect="1"/>
          </p:cNvPicPr>
          <p:nvPr>
            <p:ph idx="1"/>
          </p:nvPr>
        </p:nvPicPr>
        <p:blipFill rotWithShape="1">
          <a:blip r:embed="rId2"/>
          <a:srcRect l="27308" t="18393"/>
          <a:stretch/>
        </p:blipFill>
        <p:spPr>
          <a:xfrm>
            <a:off x="849085" y="2127380"/>
            <a:ext cx="6811347" cy="4739557"/>
          </a:xfrm>
          <a:prstGeom prst="rect">
            <a:avLst/>
          </a:prstGeom>
        </p:spPr>
      </p:pic>
      <p:sp>
        <p:nvSpPr>
          <p:cNvPr id="5" name="投影片編號版面配置區 4"/>
          <p:cNvSpPr>
            <a:spLocks noGrp="1"/>
          </p:cNvSpPr>
          <p:nvPr>
            <p:ph type="sldNum" sz="quarter" idx="12"/>
          </p:nvPr>
        </p:nvSpPr>
        <p:spPr/>
        <p:txBody>
          <a:bodyPr/>
          <a:lstStyle/>
          <a:p>
            <a:fld id="{D57F1E4F-1CFF-5643-939E-217C01CDF565}" type="slidenum">
              <a:rPr lang="en-US" smtClean="0">
                <a:latin typeface="+mj-lt"/>
                <a:ea typeface="+mj-ea"/>
              </a:rPr>
              <a:pPr/>
              <a:t>24</a:t>
            </a:fld>
            <a:endParaRPr lang="en-US" dirty="0">
              <a:latin typeface="+mj-lt"/>
              <a:ea typeface="+mj-ea"/>
            </a:endParaRPr>
          </a:p>
        </p:txBody>
      </p:sp>
      <p:sp>
        <p:nvSpPr>
          <p:cNvPr id="6" name="文字方塊 5"/>
          <p:cNvSpPr txBox="1"/>
          <p:nvPr/>
        </p:nvSpPr>
        <p:spPr>
          <a:xfrm>
            <a:off x="677334" y="1513594"/>
            <a:ext cx="9911688" cy="923330"/>
          </a:xfrm>
          <a:prstGeom prst="rect">
            <a:avLst/>
          </a:prstGeom>
          <a:noFill/>
        </p:spPr>
        <p:txBody>
          <a:bodyPr wrap="none" rtlCol="0">
            <a:spAutoFit/>
          </a:bodyPr>
          <a:lstStyle/>
          <a:p>
            <a:pPr marL="285750" indent="-285750">
              <a:buFont typeface="Arial" panose="020B0604020202020204" pitchFamily="34" charset="0"/>
              <a:buChar char="•"/>
            </a:pPr>
            <a:r>
              <a:rPr lang="zh-TW" altLang="en-US" dirty="0" smtClean="0">
                <a:latin typeface="+mj-lt"/>
                <a:ea typeface="+mj-ea"/>
              </a:rPr>
              <a:t>使用</a:t>
            </a:r>
            <a:r>
              <a:rPr lang="en-US" altLang="zh-TW" dirty="0" smtClean="0">
                <a:latin typeface="+mj-lt"/>
                <a:ea typeface="+mj-ea"/>
              </a:rPr>
              <a:t>Eclipse</a:t>
            </a:r>
            <a:r>
              <a:rPr lang="zh-TW" altLang="en-US" dirty="0" smtClean="0">
                <a:latin typeface="+mj-lt"/>
                <a:ea typeface="+mj-ea"/>
              </a:rPr>
              <a:t>，安裝</a:t>
            </a:r>
            <a:r>
              <a:rPr lang="en-US" altLang="zh-TW" dirty="0" err="1" smtClean="0">
                <a:latin typeface="+mj-lt"/>
                <a:ea typeface="+mj-ea"/>
              </a:rPr>
              <a:t>MobileFirstPlatform</a:t>
            </a:r>
            <a:r>
              <a:rPr lang="zh-TW" altLang="en-US" dirty="0" smtClean="0">
                <a:latin typeface="+mj-lt"/>
                <a:ea typeface="+mj-ea"/>
              </a:rPr>
              <a:t>外掛程式</a:t>
            </a:r>
            <a:endParaRPr lang="en-US" altLang="zh-TW" dirty="0" smtClean="0">
              <a:latin typeface="+mj-lt"/>
              <a:ea typeface="+mj-ea"/>
            </a:endParaRPr>
          </a:p>
          <a:p>
            <a:pPr marL="285750" indent="-285750">
              <a:buFont typeface="Arial" panose="020B0604020202020204" pitchFamily="34" charset="0"/>
              <a:buChar char="•"/>
            </a:pPr>
            <a:r>
              <a:rPr lang="en-US" altLang="zh-TW" dirty="0" smtClean="0">
                <a:latin typeface="+mj-lt"/>
                <a:ea typeface="+mj-ea"/>
              </a:rPr>
              <a:t>Preview</a:t>
            </a:r>
            <a:r>
              <a:rPr lang="zh-TW" altLang="en-US" dirty="0" smtClean="0">
                <a:latin typeface="+mj-lt"/>
                <a:ea typeface="+mj-ea"/>
              </a:rPr>
              <a:t>模式開發測試，手機可直接可以在</a:t>
            </a:r>
            <a:r>
              <a:rPr lang="en-US" altLang="zh-TW" dirty="0" smtClean="0">
                <a:latin typeface="+mj-lt"/>
                <a:ea typeface="+mj-ea"/>
              </a:rPr>
              <a:t>chrome or safari</a:t>
            </a:r>
            <a:r>
              <a:rPr lang="zh-TW" altLang="en-US" dirty="0" smtClean="0">
                <a:latin typeface="+mj-lt"/>
                <a:ea typeface="+mj-ea"/>
              </a:rPr>
              <a:t>瀏覽器</a:t>
            </a:r>
            <a:r>
              <a:rPr lang="en-US" altLang="zh-TW" dirty="0" smtClean="0">
                <a:latin typeface="+mj-lt"/>
                <a:ea typeface="+mj-ea"/>
              </a:rPr>
              <a:t>console</a:t>
            </a:r>
            <a:r>
              <a:rPr lang="zh-TW" altLang="en-US" dirty="0" smtClean="0">
                <a:latin typeface="+mj-lt"/>
                <a:ea typeface="+mj-ea"/>
              </a:rPr>
              <a:t>偵錯，所見即所得開發</a:t>
            </a:r>
            <a:endParaRPr lang="en-US" altLang="zh-TW" dirty="0" smtClean="0">
              <a:latin typeface="+mj-lt"/>
              <a:ea typeface="+mj-ea"/>
            </a:endParaRPr>
          </a:p>
          <a:p>
            <a:endParaRPr lang="zh-TW" altLang="en-US" dirty="0">
              <a:latin typeface="+mj-lt"/>
              <a:ea typeface="+mj-ea"/>
            </a:endParaRPr>
          </a:p>
        </p:txBody>
      </p:sp>
    </p:spTree>
    <p:extLst>
      <p:ext uri="{BB962C8B-B14F-4D97-AF65-F5344CB8AC3E}">
        <p14:creationId xmlns:p14="http://schemas.microsoft.com/office/powerpoint/2010/main" val="3183485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版本控制</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677333" y="1270000"/>
            <a:ext cx="7990011" cy="5422798"/>
          </a:xfrm>
          <a:prstGeom prst="rect">
            <a:avLst/>
          </a:prstGeom>
        </p:spPr>
      </p:pic>
      <p:sp>
        <p:nvSpPr>
          <p:cNvPr id="5" name="投影片編號版面配置區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65234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743339"/>
          </a:xfrm>
        </p:spPr>
        <p:txBody>
          <a:bodyPr/>
          <a:lstStyle/>
          <a:p>
            <a:r>
              <a:rPr lang="en-US" altLang="zh-TW" b="1" dirty="0">
                <a:cs typeface="Times New Roman" panose="02020603050405020304" pitchFamily="18" charset="0"/>
              </a:rPr>
              <a:t>Direct Update</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96890" y="1253857"/>
            <a:ext cx="7861918" cy="5470958"/>
          </a:xfrm>
          <a:prstGeom prst="rect">
            <a:avLst/>
          </a:prstGeom>
        </p:spPr>
      </p:pic>
      <p:sp>
        <p:nvSpPr>
          <p:cNvPr id="5" name="投影片編號版面配置區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70049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靈活可訂製的</a:t>
            </a:r>
            <a:r>
              <a:rPr lang="en-US" altLang="zh-TW" b="1" dirty="0" smtClean="0"/>
              <a:t>UI/UE</a:t>
            </a:r>
            <a:endParaRPr lang="zh-TW" altLang="en-US" b="1" dirty="0"/>
          </a:p>
        </p:txBody>
      </p:sp>
      <p:pic>
        <p:nvPicPr>
          <p:cNvPr id="4" name="內容版面配置區 3"/>
          <p:cNvPicPr>
            <a:picLocks noGrp="1" noChangeAspect="1"/>
          </p:cNvPicPr>
          <p:nvPr>
            <p:ph idx="1"/>
          </p:nvPr>
        </p:nvPicPr>
        <p:blipFill>
          <a:blip r:embed="rId2"/>
          <a:stretch>
            <a:fillRect/>
          </a:stretch>
        </p:blipFill>
        <p:spPr>
          <a:xfrm>
            <a:off x="1037032" y="2160588"/>
            <a:ext cx="7877974" cy="3881437"/>
          </a:xfrm>
          <a:prstGeom prst="rect">
            <a:avLst/>
          </a:prstGeom>
        </p:spPr>
      </p:pic>
      <p:sp>
        <p:nvSpPr>
          <p:cNvPr id="5" name="投影片編號版面配置區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571563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使用</a:t>
            </a:r>
            <a:r>
              <a:rPr lang="zh-TW" altLang="en-US" b="1" dirty="0"/>
              <a:t>心得</a:t>
            </a:r>
          </a:p>
        </p:txBody>
      </p:sp>
      <p:sp>
        <p:nvSpPr>
          <p:cNvPr id="3" name="內容版面配置區 2"/>
          <p:cNvSpPr>
            <a:spLocks noGrp="1"/>
          </p:cNvSpPr>
          <p:nvPr>
            <p:ph idx="1"/>
          </p:nvPr>
        </p:nvSpPr>
        <p:spPr>
          <a:xfrm>
            <a:off x="677334" y="1334278"/>
            <a:ext cx="8596668" cy="5523721"/>
          </a:xfrm>
        </p:spPr>
        <p:txBody>
          <a:bodyPr>
            <a:normAutofit lnSpcReduction="10000"/>
          </a:bodyPr>
          <a:lstStyle/>
          <a:p>
            <a:pPr>
              <a:lnSpc>
                <a:spcPct val="150000"/>
              </a:lnSpc>
            </a:pPr>
            <a:r>
              <a:rPr lang="zh-TW" altLang="en-US" dirty="0">
                <a:latin typeface="+mj-lt"/>
                <a:ea typeface="+mj-ea"/>
              </a:rPr>
              <a:t>行動裝置</a:t>
            </a:r>
            <a:r>
              <a:rPr lang="en-US" altLang="zh-TW" dirty="0">
                <a:latin typeface="+mj-lt"/>
                <a:ea typeface="+mj-ea"/>
              </a:rPr>
              <a:t>Hybrid Application</a:t>
            </a:r>
            <a:r>
              <a:rPr lang="zh-TW" altLang="en-US" dirty="0">
                <a:latin typeface="+mj-lt"/>
                <a:ea typeface="+mj-ea"/>
              </a:rPr>
              <a:t>的瀏覽器組件</a:t>
            </a:r>
            <a:r>
              <a:rPr lang="en-US" altLang="zh-TW" dirty="0">
                <a:latin typeface="+mj-lt"/>
                <a:ea typeface="+mj-ea"/>
              </a:rPr>
              <a:t>(</a:t>
            </a:r>
            <a:r>
              <a:rPr lang="en-US" altLang="zh-TW" dirty="0" err="1">
                <a:latin typeface="+mj-lt"/>
                <a:ea typeface="+mj-ea"/>
              </a:rPr>
              <a:t>WebView</a:t>
            </a:r>
            <a:r>
              <a:rPr lang="en-US" altLang="zh-TW" dirty="0">
                <a:latin typeface="+mj-lt"/>
                <a:ea typeface="+mj-ea"/>
              </a:rPr>
              <a:t> / </a:t>
            </a:r>
            <a:r>
              <a:rPr lang="en-US" altLang="zh-TW" dirty="0" err="1">
                <a:latin typeface="+mj-lt"/>
                <a:ea typeface="+mj-ea"/>
              </a:rPr>
              <a:t>UIWebView</a:t>
            </a:r>
            <a:r>
              <a:rPr lang="en-US" altLang="zh-TW" dirty="0">
                <a:latin typeface="+mj-lt"/>
                <a:ea typeface="+mj-ea"/>
              </a:rPr>
              <a:t>) </a:t>
            </a:r>
            <a:r>
              <a:rPr lang="zh-TW" altLang="en-US" dirty="0">
                <a:latin typeface="+mj-lt"/>
                <a:ea typeface="+mj-ea"/>
              </a:rPr>
              <a:t>不等同行動裝置上提供的瀏覽器</a:t>
            </a:r>
            <a:r>
              <a:rPr lang="en-US" altLang="zh-TW" dirty="0">
                <a:latin typeface="+mj-lt"/>
                <a:ea typeface="+mj-ea"/>
              </a:rPr>
              <a:t>APP( Chrome / Safari )</a:t>
            </a:r>
          </a:p>
          <a:p>
            <a:pPr>
              <a:lnSpc>
                <a:spcPct val="150000"/>
              </a:lnSpc>
            </a:pPr>
            <a:r>
              <a:rPr lang="en-US" altLang="zh-TW" dirty="0">
                <a:latin typeface="+mj-lt"/>
                <a:ea typeface="+mj-ea"/>
              </a:rPr>
              <a:t>UI / UX</a:t>
            </a:r>
            <a:r>
              <a:rPr lang="zh-TW" altLang="en-US" dirty="0">
                <a:latin typeface="+mj-lt"/>
                <a:ea typeface="+mj-ea"/>
              </a:rPr>
              <a:t>設計的重要性 </a:t>
            </a:r>
            <a:r>
              <a:rPr lang="en-US" altLang="zh-TW" dirty="0">
                <a:latin typeface="+mj-lt"/>
                <a:ea typeface="+mj-ea"/>
              </a:rPr>
              <a:t>– Art Editor</a:t>
            </a:r>
          </a:p>
          <a:p>
            <a:pPr>
              <a:lnSpc>
                <a:spcPct val="150000"/>
              </a:lnSpc>
            </a:pPr>
            <a:r>
              <a:rPr lang="zh-TW" altLang="en-US" dirty="0">
                <a:latin typeface="+mj-lt"/>
                <a:ea typeface="+mj-ea"/>
              </a:rPr>
              <a:t>避免複雜的</a:t>
            </a:r>
            <a:r>
              <a:rPr lang="en-US" altLang="zh-TW" dirty="0">
                <a:latin typeface="+mj-lt"/>
                <a:ea typeface="+mj-ea"/>
              </a:rPr>
              <a:t>DOM</a:t>
            </a:r>
            <a:r>
              <a:rPr lang="zh-TW" altLang="en-US" dirty="0">
                <a:latin typeface="+mj-lt"/>
                <a:ea typeface="+mj-ea"/>
              </a:rPr>
              <a:t>與過大的圖片資源設計</a:t>
            </a:r>
          </a:p>
          <a:p>
            <a:pPr>
              <a:lnSpc>
                <a:spcPct val="150000"/>
              </a:lnSpc>
            </a:pPr>
            <a:r>
              <a:rPr lang="zh-TW" altLang="en-US" dirty="0" smtClean="0">
                <a:latin typeface="+mj-lt"/>
                <a:ea typeface="+mj-ea"/>
              </a:rPr>
              <a:t>不同作業系統</a:t>
            </a:r>
            <a:r>
              <a:rPr lang="zh-TW" altLang="en-US" dirty="0">
                <a:latin typeface="+mj-lt"/>
                <a:ea typeface="+mj-ea"/>
              </a:rPr>
              <a:t>下的共通性</a:t>
            </a:r>
            <a:r>
              <a:rPr lang="en-US" altLang="zh-TW" dirty="0">
                <a:latin typeface="+mj-lt"/>
                <a:ea typeface="+mj-ea"/>
              </a:rPr>
              <a:t>( </a:t>
            </a:r>
            <a:r>
              <a:rPr lang="zh-TW" altLang="en-US" dirty="0">
                <a:latin typeface="+mj-lt"/>
                <a:ea typeface="+mj-ea"/>
              </a:rPr>
              <a:t>與</a:t>
            </a:r>
            <a:r>
              <a:rPr lang="en-US" altLang="zh-TW" dirty="0">
                <a:latin typeface="+mj-lt"/>
                <a:ea typeface="+mj-ea"/>
              </a:rPr>
              <a:t>Web</a:t>
            </a:r>
            <a:r>
              <a:rPr lang="zh-TW" altLang="en-US" dirty="0">
                <a:latin typeface="+mj-lt"/>
                <a:ea typeface="+mj-ea"/>
              </a:rPr>
              <a:t>開發考量跨瀏覽器顯示一樣的道理 </a:t>
            </a:r>
            <a:r>
              <a:rPr lang="en-US" altLang="zh-TW" dirty="0">
                <a:latin typeface="+mj-lt"/>
                <a:ea typeface="+mj-ea"/>
              </a:rPr>
              <a:t>)</a:t>
            </a:r>
          </a:p>
          <a:p>
            <a:pPr>
              <a:lnSpc>
                <a:spcPct val="150000"/>
              </a:lnSpc>
            </a:pPr>
            <a:r>
              <a:rPr lang="en-US" altLang="zh-TW" dirty="0">
                <a:latin typeface="+mj-lt"/>
                <a:ea typeface="+mj-ea"/>
              </a:rPr>
              <a:t>Single page application conception</a:t>
            </a:r>
          </a:p>
          <a:p>
            <a:pPr>
              <a:lnSpc>
                <a:spcPct val="150000"/>
              </a:lnSpc>
            </a:pPr>
            <a:r>
              <a:rPr lang="zh-TW" altLang="en-US" dirty="0">
                <a:latin typeface="+mj-lt"/>
                <a:ea typeface="+mj-ea"/>
              </a:rPr>
              <a:t>善用</a:t>
            </a:r>
            <a:r>
              <a:rPr lang="en-US" altLang="zh-TW" dirty="0">
                <a:latin typeface="+mj-lt"/>
                <a:ea typeface="+mj-ea"/>
              </a:rPr>
              <a:t>Cordova</a:t>
            </a:r>
            <a:r>
              <a:rPr lang="zh-TW" altLang="en-US" dirty="0">
                <a:latin typeface="+mj-lt"/>
                <a:ea typeface="+mj-ea"/>
              </a:rPr>
              <a:t>封裝的</a:t>
            </a:r>
            <a:r>
              <a:rPr lang="en-US" altLang="zh-TW" dirty="0">
                <a:latin typeface="+mj-lt"/>
                <a:ea typeface="+mj-ea"/>
              </a:rPr>
              <a:t>plug in</a:t>
            </a:r>
            <a:r>
              <a:rPr lang="zh-TW" altLang="en-US" dirty="0">
                <a:latin typeface="+mj-lt"/>
                <a:ea typeface="+mj-ea"/>
              </a:rPr>
              <a:t>來發揮原生與硬體支援</a:t>
            </a:r>
          </a:p>
          <a:p>
            <a:pPr>
              <a:lnSpc>
                <a:spcPct val="150000"/>
              </a:lnSpc>
            </a:pPr>
            <a:r>
              <a:rPr lang="en-US" altLang="zh-TW" dirty="0">
                <a:latin typeface="+mj-lt"/>
                <a:ea typeface="+mj-ea"/>
              </a:rPr>
              <a:t>Html template </a:t>
            </a:r>
            <a:r>
              <a:rPr lang="zh-TW" altLang="en-US" dirty="0">
                <a:latin typeface="+mj-lt"/>
                <a:ea typeface="+mj-ea"/>
              </a:rPr>
              <a:t>與 </a:t>
            </a:r>
            <a:r>
              <a:rPr lang="en-US" altLang="zh-TW" dirty="0">
                <a:latin typeface="+mj-lt"/>
                <a:ea typeface="+mj-ea"/>
              </a:rPr>
              <a:t>JS plug in</a:t>
            </a:r>
            <a:r>
              <a:rPr lang="zh-TW" altLang="en-US" dirty="0">
                <a:latin typeface="+mj-lt"/>
                <a:ea typeface="+mj-ea"/>
              </a:rPr>
              <a:t>的運用</a:t>
            </a:r>
          </a:p>
          <a:p>
            <a:pPr>
              <a:lnSpc>
                <a:spcPct val="150000"/>
              </a:lnSpc>
            </a:pPr>
            <a:r>
              <a:rPr lang="zh-TW" altLang="en-US" dirty="0">
                <a:latin typeface="+mj-lt"/>
                <a:ea typeface="+mj-ea"/>
              </a:rPr>
              <a:t>數據傳輸 </a:t>
            </a:r>
            <a:r>
              <a:rPr lang="en-US" altLang="zh-TW" dirty="0">
                <a:latin typeface="+mj-lt"/>
                <a:ea typeface="+mj-ea"/>
              </a:rPr>
              <a:t>- Using JSON replace  XML </a:t>
            </a:r>
          </a:p>
          <a:p>
            <a:pPr>
              <a:lnSpc>
                <a:spcPct val="150000"/>
              </a:lnSpc>
            </a:pPr>
            <a:r>
              <a:rPr lang="zh-TW" altLang="en-US" dirty="0">
                <a:latin typeface="+mj-lt"/>
                <a:ea typeface="+mj-ea"/>
              </a:rPr>
              <a:t>自行開發</a:t>
            </a:r>
            <a:r>
              <a:rPr lang="en-US" altLang="zh-TW" dirty="0">
                <a:latin typeface="+mj-lt"/>
                <a:ea typeface="+mj-ea"/>
              </a:rPr>
              <a:t>Cordova plug in</a:t>
            </a:r>
            <a:r>
              <a:rPr lang="zh-TW" altLang="en-US" dirty="0">
                <a:latin typeface="+mj-lt"/>
                <a:ea typeface="+mj-ea"/>
              </a:rPr>
              <a:t>套件</a:t>
            </a:r>
            <a:r>
              <a:rPr lang="en-US" altLang="zh-TW" dirty="0">
                <a:latin typeface="+mj-lt"/>
                <a:ea typeface="+mj-ea"/>
              </a:rPr>
              <a:t>,</a:t>
            </a:r>
            <a:r>
              <a:rPr lang="zh-TW" altLang="en-US" dirty="0">
                <a:latin typeface="+mj-lt"/>
                <a:ea typeface="+mj-ea"/>
              </a:rPr>
              <a:t>有效利用</a:t>
            </a:r>
            <a:r>
              <a:rPr lang="en-US" altLang="zh-TW" dirty="0">
                <a:latin typeface="+mj-lt"/>
                <a:ea typeface="+mj-ea"/>
              </a:rPr>
              <a:t>Native</a:t>
            </a:r>
            <a:r>
              <a:rPr lang="zh-TW" altLang="en-US" dirty="0">
                <a:latin typeface="+mj-lt"/>
                <a:ea typeface="+mj-ea"/>
              </a:rPr>
              <a:t>優勢或與第三方</a:t>
            </a:r>
            <a:r>
              <a:rPr lang="en-US" altLang="zh-TW" dirty="0">
                <a:latin typeface="+mj-lt"/>
                <a:ea typeface="+mj-ea"/>
              </a:rPr>
              <a:t>Native</a:t>
            </a:r>
            <a:r>
              <a:rPr lang="zh-TW" altLang="en-US" dirty="0">
                <a:latin typeface="+mj-lt"/>
                <a:ea typeface="+mj-ea"/>
              </a:rPr>
              <a:t>套件進行整合</a:t>
            </a:r>
            <a:r>
              <a:rPr lang="en-US" altLang="zh-TW" dirty="0">
                <a:latin typeface="+mj-lt"/>
                <a:ea typeface="+mj-ea"/>
              </a:rPr>
              <a:t>( </a:t>
            </a:r>
            <a:r>
              <a:rPr lang="zh-TW" altLang="en-US" dirty="0">
                <a:latin typeface="+mj-lt"/>
                <a:ea typeface="+mj-ea"/>
              </a:rPr>
              <a:t>例如憑證 </a:t>
            </a:r>
            <a:r>
              <a:rPr lang="en-US" altLang="zh-TW" dirty="0">
                <a:latin typeface="+mj-lt"/>
                <a:ea typeface="+mj-ea"/>
              </a:rPr>
              <a:t>)</a:t>
            </a:r>
          </a:p>
          <a:p>
            <a:endParaRPr lang="zh-TW" altLang="en-US" dirty="0">
              <a:latin typeface="+mj-lt"/>
              <a:ea typeface="+mj-ea"/>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173560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Case Share</a:t>
            </a:r>
            <a:endParaRPr lang="zh-TW" altLang="en-US" b="1"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圖片 4"/>
          <p:cNvPicPr>
            <a:picLocks noChangeAspect="1"/>
          </p:cNvPicPr>
          <p:nvPr/>
        </p:nvPicPr>
        <p:blipFill>
          <a:blip r:embed="rId3"/>
          <a:stretch>
            <a:fillRect/>
          </a:stretch>
        </p:blipFill>
        <p:spPr>
          <a:xfrm>
            <a:off x="331251" y="2086075"/>
            <a:ext cx="4702700" cy="2709859"/>
          </a:xfrm>
          <a:prstGeom prst="rect">
            <a:avLst/>
          </a:prstGeom>
        </p:spPr>
      </p:pic>
      <p:pic>
        <p:nvPicPr>
          <p:cNvPr id="6" name="圖片 5"/>
          <p:cNvPicPr>
            <a:picLocks noChangeAspect="1"/>
          </p:cNvPicPr>
          <p:nvPr/>
        </p:nvPicPr>
        <p:blipFill>
          <a:blip r:embed="rId4"/>
          <a:stretch>
            <a:fillRect/>
          </a:stretch>
        </p:blipFill>
        <p:spPr>
          <a:xfrm>
            <a:off x="5145068" y="2086076"/>
            <a:ext cx="3585554" cy="3139067"/>
          </a:xfrm>
          <a:prstGeom prst="rect">
            <a:avLst/>
          </a:prstGeom>
        </p:spPr>
      </p:pic>
      <p:pic>
        <p:nvPicPr>
          <p:cNvPr id="7" name="圖片 6"/>
          <p:cNvPicPr>
            <a:picLocks noChangeAspect="1"/>
          </p:cNvPicPr>
          <p:nvPr/>
        </p:nvPicPr>
        <p:blipFill>
          <a:blip r:embed="rId5"/>
          <a:stretch>
            <a:fillRect/>
          </a:stretch>
        </p:blipFill>
        <p:spPr>
          <a:xfrm>
            <a:off x="8845421" y="1586202"/>
            <a:ext cx="3023118" cy="4235781"/>
          </a:xfrm>
          <a:prstGeom prst="rect">
            <a:avLst/>
          </a:prstGeom>
        </p:spPr>
      </p:pic>
      <p:sp>
        <p:nvSpPr>
          <p:cNvPr id="8" name="文字方塊 7"/>
          <p:cNvSpPr txBox="1"/>
          <p:nvPr/>
        </p:nvSpPr>
        <p:spPr>
          <a:xfrm>
            <a:off x="1839783" y="4951609"/>
            <a:ext cx="1399550" cy="369332"/>
          </a:xfrm>
          <a:prstGeom prst="rect">
            <a:avLst/>
          </a:prstGeom>
          <a:noFill/>
        </p:spPr>
        <p:txBody>
          <a:bodyPr wrap="none" rtlCol="0">
            <a:spAutoFit/>
          </a:bodyPr>
          <a:lstStyle/>
          <a:p>
            <a:r>
              <a:rPr lang="en-US" altLang="zh-TW" dirty="0" smtClean="0"/>
              <a:t>PC Web</a:t>
            </a:r>
            <a:r>
              <a:rPr lang="zh-TW" altLang="en-US" dirty="0" smtClean="0"/>
              <a:t>網頁</a:t>
            </a:r>
            <a:endParaRPr lang="zh-TW" altLang="en-US" dirty="0"/>
          </a:p>
        </p:txBody>
      </p:sp>
      <p:sp>
        <p:nvSpPr>
          <p:cNvPr id="9" name="文字方塊 8"/>
          <p:cNvSpPr txBox="1"/>
          <p:nvPr/>
        </p:nvSpPr>
        <p:spPr>
          <a:xfrm>
            <a:off x="6239911" y="5344040"/>
            <a:ext cx="527645" cy="369332"/>
          </a:xfrm>
          <a:prstGeom prst="rect">
            <a:avLst/>
          </a:prstGeom>
          <a:noFill/>
        </p:spPr>
        <p:txBody>
          <a:bodyPr wrap="none" rtlCol="0">
            <a:spAutoFit/>
          </a:bodyPr>
          <a:lstStyle/>
          <a:p>
            <a:r>
              <a:rPr lang="en-US" altLang="zh-TW" dirty="0" smtClean="0"/>
              <a:t>Tab</a:t>
            </a:r>
            <a:endParaRPr lang="zh-TW" altLang="en-US" dirty="0"/>
          </a:p>
        </p:txBody>
      </p:sp>
      <p:sp>
        <p:nvSpPr>
          <p:cNvPr id="10" name="文字方塊 9"/>
          <p:cNvSpPr txBox="1"/>
          <p:nvPr/>
        </p:nvSpPr>
        <p:spPr>
          <a:xfrm>
            <a:off x="10059242" y="5868378"/>
            <a:ext cx="761747" cy="369332"/>
          </a:xfrm>
          <a:prstGeom prst="rect">
            <a:avLst/>
          </a:prstGeom>
          <a:noFill/>
        </p:spPr>
        <p:txBody>
          <a:bodyPr wrap="none" rtlCol="0">
            <a:spAutoFit/>
          </a:bodyPr>
          <a:lstStyle/>
          <a:p>
            <a:r>
              <a:rPr lang="en-US" altLang="zh-TW" dirty="0" smtClean="0"/>
              <a:t>Phone</a:t>
            </a:r>
            <a:endParaRPr lang="zh-TW" altLang="en-US" dirty="0"/>
          </a:p>
        </p:txBody>
      </p:sp>
    </p:spTree>
    <p:extLst>
      <p:ext uri="{BB962C8B-B14F-4D97-AF65-F5344CB8AC3E}">
        <p14:creationId xmlns:p14="http://schemas.microsoft.com/office/powerpoint/2010/main" val="326015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Exception</a:t>
            </a:r>
            <a:endParaRPr lang="zh-TW" altLang="en-US" b="1" dirty="0"/>
          </a:p>
        </p:txBody>
      </p:sp>
      <p:sp>
        <p:nvSpPr>
          <p:cNvPr id="3" name="投影片編號版面配置區 2"/>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圖片 4" descr="http://ws93006ed:8080/JSPWiki/attach/CM_Freshman_Develop_norm/EBAF%E5%B8%B8%E8%A6%8BException.jpg"/>
          <p:cNvPicPr/>
          <p:nvPr/>
        </p:nvPicPr>
        <p:blipFill>
          <a:blip r:embed="rId3">
            <a:extLst>
              <a:ext uri="{28A0092B-C50C-407E-A947-70E740481C1C}">
                <a14:useLocalDpi xmlns:a14="http://schemas.microsoft.com/office/drawing/2010/main" val="0"/>
              </a:ext>
            </a:extLst>
          </a:blip>
          <a:srcRect/>
          <a:stretch>
            <a:fillRect/>
          </a:stretch>
        </p:blipFill>
        <p:spPr bwMode="auto">
          <a:xfrm>
            <a:off x="833685" y="1501650"/>
            <a:ext cx="8692870" cy="4386364"/>
          </a:xfrm>
          <a:prstGeom prst="rect">
            <a:avLst/>
          </a:prstGeom>
          <a:noFill/>
          <a:ln>
            <a:noFill/>
          </a:ln>
        </p:spPr>
      </p:pic>
      <p:pic>
        <p:nvPicPr>
          <p:cNvPr id="4" name="圖片 3" descr="http://ws93006ed:8080/JSPWiki/attach/CM_Freshman_Develop_norm/Exception%E6%B5%81%E7%A8%8B%E5%9C%96.jpg"/>
          <p:cNvPicPr/>
          <p:nvPr/>
        </p:nvPicPr>
        <p:blipFill>
          <a:blip r:embed="rId4">
            <a:extLst>
              <a:ext uri="{28A0092B-C50C-407E-A947-70E740481C1C}">
                <a14:useLocalDpi xmlns:a14="http://schemas.microsoft.com/office/drawing/2010/main" val="0"/>
              </a:ext>
            </a:extLst>
          </a:blip>
          <a:srcRect/>
          <a:stretch>
            <a:fillRect/>
          </a:stretch>
        </p:blipFill>
        <p:spPr bwMode="auto">
          <a:xfrm>
            <a:off x="1176098" y="5397965"/>
            <a:ext cx="9405193" cy="4797599"/>
          </a:xfrm>
          <a:prstGeom prst="rect">
            <a:avLst/>
          </a:prstGeom>
          <a:noFill/>
          <a:ln>
            <a:noFill/>
          </a:ln>
        </p:spPr>
      </p:pic>
    </p:spTree>
    <p:extLst>
      <p:ext uri="{BB962C8B-B14F-4D97-AF65-F5344CB8AC3E}">
        <p14:creationId xmlns:p14="http://schemas.microsoft.com/office/powerpoint/2010/main" val="3001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96416"/>
            <a:ext cx="8596668" cy="640702"/>
          </a:xfrm>
        </p:spPr>
        <p:txBody>
          <a:bodyPr/>
          <a:lstStyle/>
          <a:p>
            <a:r>
              <a:rPr lang="zh-TW" altLang="en-US" b="1" dirty="0" smtClean="0"/>
              <a:t>特色</a:t>
            </a:r>
            <a:endParaRPr lang="zh-TW" altLang="en-US" b="1" dirty="0"/>
          </a:p>
        </p:txBody>
      </p:sp>
      <p:sp>
        <p:nvSpPr>
          <p:cNvPr id="3" name="內容版面配置區 2"/>
          <p:cNvSpPr>
            <a:spLocks noGrp="1"/>
          </p:cNvSpPr>
          <p:nvPr>
            <p:ph idx="1"/>
          </p:nvPr>
        </p:nvSpPr>
        <p:spPr>
          <a:xfrm>
            <a:off x="677334" y="709532"/>
            <a:ext cx="9413150" cy="6148468"/>
          </a:xfrm>
        </p:spPr>
        <p:txBody>
          <a:bodyPr>
            <a:normAutofit/>
          </a:bodyPr>
          <a:lstStyle/>
          <a:p>
            <a:r>
              <a:rPr lang="zh-TW" altLang="en-US" sz="2000" dirty="0" smtClean="0">
                <a:ea typeface="+mj-ea"/>
              </a:rPr>
              <a:t>使用</a:t>
            </a:r>
            <a:r>
              <a:rPr lang="en-US" altLang="zh-TW" sz="2000" dirty="0">
                <a:ea typeface="+mj-ea"/>
              </a:rPr>
              <a:t>Bootstrap RWD </a:t>
            </a:r>
            <a:r>
              <a:rPr lang="zh-TW" altLang="en-US" sz="2000" dirty="0">
                <a:ea typeface="+mj-ea"/>
              </a:rPr>
              <a:t>設計同時開發電腦版、行動版頁面與</a:t>
            </a:r>
            <a:r>
              <a:rPr lang="en-US" altLang="zh-TW" sz="2000" dirty="0" smtClean="0">
                <a:ea typeface="+mj-ea"/>
              </a:rPr>
              <a:t>APP</a:t>
            </a:r>
            <a:r>
              <a:rPr lang="zh-TW" altLang="en-US" sz="2000" dirty="0">
                <a:ea typeface="+mj-ea"/>
              </a:rPr>
              <a:t>頁面</a:t>
            </a:r>
            <a:r>
              <a:rPr lang="zh-TW" altLang="en-US" sz="2000" dirty="0" smtClean="0">
                <a:ea typeface="+mj-ea"/>
              </a:rPr>
              <a:t>。</a:t>
            </a:r>
            <a:endParaRPr lang="en-US" altLang="zh-TW" sz="2000" dirty="0" smtClean="0">
              <a:ea typeface="+mj-ea"/>
            </a:endParaRPr>
          </a:p>
          <a:p>
            <a:r>
              <a:rPr lang="en-US" altLang="zh-TW" sz="2000" dirty="0" smtClean="0">
                <a:ea typeface="+mj-ea"/>
              </a:rPr>
              <a:t>JSP</a:t>
            </a:r>
            <a:r>
              <a:rPr lang="en-US" altLang="zh-TW" sz="2000" dirty="0">
                <a:ea typeface="+mj-ea"/>
              </a:rPr>
              <a:t>, </a:t>
            </a:r>
            <a:r>
              <a:rPr lang="en-US" altLang="zh-TW" sz="2000" dirty="0" smtClean="0">
                <a:ea typeface="+mj-ea"/>
              </a:rPr>
              <a:t> </a:t>
            </a:r>
            <a:r>
              <a:rPr lang="en-US" altLang="zh-TW" sz="2000" dirty="0" err="1" smtClean="0">
                <a:ea typeface="+mj-ea"/>
              </a:rPr>
              <a:t>Javascript</a:t>
            </a:r>
            <a:r>
              <a:rPr lang="en-US" altLang="zh-TW" sz="2000" dirty="0" smtClean="0">
                <a:ea typeface="+mj-ea"/>
              </a:rPr>
              <a:t> </a:t>
            </a:r>
            <a:r>
              <a:rPr lang="zh-TW" altLang="en-US" sz="2000" dirty="0" smtClean="0">
                <a:ea typeface="+mj-ea"/>
              </a:rPr>
              <a:t>前</a:t>
            </a:r>
            <a:r>
              <a:rPr lang="zh-TW" altLang="en-US" sz="2000" dirty="0">
                <a:ea typeface="+mj-ea"/>
              </a:rPr>
              <a:t>端 </a:t>
            </a:r>
            <a:r>
              <a:rPr lang="en-US" altLang="zh-TW" sz="2000" dirty="0">
                <a:ea typeface="+mj-ea"/>
              </a:rPr>
              <a:t>Web </a:t>
            </a:r>
            <a:r>
              <a:rPr lang="zh-TW" altLang="en-US" sz="2000" dirty="0">
                <a:ea typeface="+mj-ea"/>
              </a:rPr>
              <a:t>程式</a:t>
            </a:r>
            <a:r>
              <a:rPr lang="zh-TW" altLang="en-US" sz="2000" dirty="0" smtClean="0">
                <a:ea typeface="+mj-ea"/>
              </a:rPr>
              <a:t>開發</a:t>
            </a:r>
            <a:endParaRPr lang="en-US" altLang="zh-TW" sz="2000" dirty="0" smtClean="0">
              <a:ea typeface="+mj-ea"/>
            </a:endParaRPr>
          </a:p>
          <a:p>
            <a:r>
              <a:rPr lang="zh-TW" altLang="en-US" sz="2000" dirty="0" smtClean="0">
                <a:ea typeface="+mj-ea"/>
              </a:rPr>
              <a:t>後</a:t>
            </a:r>
            <a:r>
              <a:rPr lang="zh-TW" altLang="en-US" sz="2000" dirty="0">
                <a:ea typeface="+mj-ea"/>
              </a:rPr>
              <a:t>端</a:t>
            </a:r>
            <a:r>
              <a:rPr lang="zh-TW" altLang="en-US" sz="2000" dirty="0" smtClean="0">
                <a:ea typeface="+mj-ea"/>
              </a:rPr>
              <a:t>使用</a:t>
            </a:r>
            <a:r>
              <a:rPr lang="en-US" altLang="zh-TW" sz="2000" dirty="0" smtClean="0">
                <a:ea typeface="+mj-ea"/>
              </a:rPr>
              <a:t>Spring  MVC</a:t>
            </a:r>
            <a:r>
              <a:rPr lang="zh-TW" altLang="en-US" sz="2000" dirty="0" smtClean="0">
                <a:ea typeface="+mj-ea"/>
              </a:rPr>
              <a:t>框架開發</a:t>
            </a:r>
            <a:endParaRPr lang="en-US" altLang="zh-TW" sz="2000" dirty="0" smtClean="0">
              <a:ea typeface="+mj-ea"/>
            </a:endParaRPr>
          </a:p>
          <a:p>
            <a:pPr marL="0" indent="0">
              <a:buNone/>
            </a:pPr>
            <a:r>
              <a:rPr lang="en-US" altLang="zh-TW" sz="2000" dirty="0" smtClean="0">
                <a:ea typeface="+mj-ea"/>
              </a:rPr>
              <a:t>APP</a:t>
            </a:r>
            <a:r>
              <a:rPr lang="zh-TW" altLang="en-US" sz="2000" dirty="0" smtClean="0">
                <a:ea typeface="+mj-ea"/>
              </a:rPr>
              <a:t>部份：</a:t>
            </a:r>
            <a:endParaRPr lang="en-US" altLang="zh-TW" sz="2000" dirty="0" smtClean="0">
              <a:ea typeface="+mj-ea"/>
            </a:endParaRPr>
          </a:p>
          <a:p>
            <a:r>
              <a:rPr lang="zh-TW" altLang="en-US" sz="2000" dirty="0" smtClean="0">
                <a:ea typeface="+mj-ea"/>
              </a:rPr>
              <a:t>需求：在</a:t>
            </a:r>
            <a:r>
              <a:rPr lang="zh-TW" altLang="en-US" sz="2000" dirty="0">
                <a:ea typeface="+mj-ea"/>
              </a:rPr>
              <a:t>原有</a:t>
            </a:r>
            <a:r>
              <a:rPr lang="en-US" altLang="zh-TW" sz="2000" dirty="0">
                <a:ea typeface="+mj-ea"/>
              </a:rPr>
              <a:t>Cordova</a:t>
            </a:r>
            <a:r>
              <a:rPr lang="zh-TW" altLang="en-US" sz="2000" dirty="0">
                <a:ea typeface="+mj-ea"/>
              </a:rPr>
              <a:t>框架</a:t>
            </a:r>
            <a:r>
              <a:rPr lang="zh-TW" altLang="en-US" sz="2000" dirty="0" smtClean="0">
                <a:ea typeface="+mj-ea"/>
              </a:rPr>
              <a:t>中嵌入網頁</a:t>
            </a:r>
            <a:r>
              <a:rPr lang="zh-TW" altLang="en-US" sz="2000" dirty="0">
                <a:ea typeface="+mj-ea"/>
              </a:rPr>
              <a:t>，並且整合台</a:t>
            </a:r>
            <a:r>
              <a:rPr lang="zh-TW" altLang="en-US" sz="2000" dirty="0" smtClean="0">
                <a:ea typeface="+mj-ea"/>
              </a:rPr>
              <a:t>網憑證</a:t>
            </a:r>
            <a:r>
              <a:rPr lang="zh-TW" altLang="en-US" sz="2000" dirty="0">
                <a:ea typeface="+mj-ea"/>
              </a:rPr>
              <a:t>產生元件來進行</a:t>
            </a:r>
            <a:r>
              <a:rPr lang="zh-TW" altLang="en-US" sz="2000" dirty="0" smtClean="0">
                <a:ea typeface="+mj-ea"/>
              </a:rPr>
              <a:t>相關交易</a:t>
            </a:r>
            <a:r>
              <a:rPr lang="zh-TW" altLang="en-US" sz="2000" dirty="0">
                <a:ea typeface="+mj-ea"/>
              </a:rPr>
              <a:t>行為所需。</a:t>
            </a:r>
            <a:endParaRPr lang="en-US" altLang="zh-TW" sz="2000" dirty="0" smtClean="0">
              <a:ea typeface="+mj-ea"/>
            </a:endParaRPr>
          </a:p>
          <a:p>
            <a:r>
              <a:rPr lang="zh-TW" altLang="en-US" sz="2000" dirty="0" smtClean="0">
                <a:ea typeface="+mj-ea"/>
              </a:rPr>
              <a:t>使用</a:t>
            </a:r>
            <a:r>
              <a:rPr lang="en-US" altLang="zh-TW" sz="2000" dirty="0">
                <a:ea typeface="+mj-ea"/>
              </a:rPr>
              <a:t>IBM MF</a:t>
            </a:r>
            <a:r>
              <a:rPr lang="zh-TW" altLang="en-US" sz="2000" dirty="0">
                <a:ea typeface="+mj-ea"/>
              </a:rPr>
              <a:t>框架為基礎</a:t>
            </a:r>
          </a:p>
          <a:p>
            <a:r>
              <a:rPr lang="zh-TW" altLang="en-US" sz="2000" dirty="0" smtClean="0">
                <a:ea typeface="+mj-ea"/>
              </a:rPr>
              <a:t>研發 </a:t>
            </a:r>
            <a:r>
              <a:rPr lang="en-US" altLang="zh-TW" sz="2000" dirty="0" smtClean="0">
                <a:ea typeface="+mj-ea"/>
              </a:rPr>
              <a:t>Hybrid </a:t>
            </a:r>
            <a:r>
              <a:rPr lang="en-US" altLang="zh-TW" sz="2000" dirty="0">
                <a:ea typeface="+mj-ea"/>
              </a:rPr>
              <a:t>APP </a:t>
            </a:r>
            <a:r>
              <a:rPr lang="zh-TW" altLang="en-US" sz="2000" dirty="0">
                <a:ea typeface="+mj-ea"/>
              </a:rPr>
              <a:t>的 </a:t>
            </a:r>
            <a:r>
              <a:rPr lang="en-US" altLang="zh-TW" sz="2000" dirty="0">
                <a:ea typeface="+mj-ea"/>
              </a:rPr>
              <a:t>2 </a:t>
            </a:r>
            <a:r>
              <a:rPr lang="en-US" altLang="zh-TW" sz="2000" dirty="0" err="1">
                <a:ea typeface="+mj-ea"/>
              </a:rPr>
              <a:t>Webview</a:t>
            </a:r>
            <a:r>
              <a:rPr lang="en-US" altLang="zh-TW" sz="2000" dirty="0">
                <a:ea typeface="+mj-ea"/>
              </a:rPr>
              <a:t> </a:t>
            </a:r>
            <a:r>
              <a:rPr lang="zh-TW" altLang="en-US" sz="2000" dirty="0" smtClean="0">
                <a:ea typeface="+mj-ea"/>
              </a:rPr>
              <a:t>框架：</a:t>
            </a:r>
            <a:endParaRPr lang="en-US" altLang="zh-TW" sz="2000" dirty="0" smtClean="0">
              <a:ea typeface="+mj-ea"/>
            </a:endParaRPr>
          </a:p>
          <a:p>
            <a:pPr lvl="1"/>
            <a:r>
              <a:rPr lang="zh-TW" altLang="en-US" sz="2000" dirty="0">
                <a:ea typeface="+mj-ea"/>
              </a:rPr>
              <a:t>當</a:t>
            </a:r>
            <a:r>
              <a:rPr lang="en-US" altLang="zh-TW" sz="2000" dirty="0">
                <a:ea typeface="+mj-ea"/>
              </a:rPr>
              <a:t>Cordova base APP</a:t>
            </a:r>
            <a:r>
              <a:rPr lang="zh-TW" altLang="en-US" sz="2000" dirty="0">
                <a:ea typeface="+mj-ea"/>
              </a:rPr>
              <a:t>啟動後，於視窗</a:t>
            </a:r>
            <a:r>
              <a:rPr lang="en-US" altLang="zh-TW" sz="2000" dirty="0">
                <a:ea typeface="+mj-ea"/>
              </a:rPr>
              <a:t>UI</a:t>
            </a:r>
            <a:r>
              <a:rPr lang="zh-TW" altLang="en-US" sz="2000" dirty="0">
                <a:ea typeface="+mj-ea"/>
              </a:rPr>
              <a:t>建立產生後，取得視窗最上層的</a:t>
            </a:r>
            <a:r>
              <a:rPr lang="en-US" altLang="zh-TW" sz="2000" dirty="0">
                <a:ea typeface="+mj-ea"/>
              </a:rPr>
              <a:t>UI</a:t>
            </a:r>
            <a:r>
              <a:rPr lang="zh-TW" altLang="en-US" sz="2000" dirty="0">
                <a:ea typeface="+mj-ea"/>
              </a:rPr>
              <a:t>管理，並動態透過程式流程建置一個自己的</a:t>
            </a:r>
            <a:r>
              <a:rPr lang="en-US" altLang="zh-TW" sz="2000" dirty="0" err="1">
                <a:ea typeface="+mj-ea"/>
              </a:rPr>
              <a:t>WebView</a:t>
            </a:r>
            <a:r>
              <a:rPr lang="zh-TW" altLang="en-US" sz="2000" dirty="0">
                <a:ea typeface="+mj-ea"/>
              </a:rPr>
              <a:t>並且加入現有的視窗群組中，並透過後續流程控制兩個</a:t>
            </a:r>
            <a:r>
              <a:rPr lang="en-US" altLang="zh-TW" sz="2000" dirty="0">
                <a:ea typeface="+mj-ea"/>
              </a:rPr>
              <a:t>UI</a:t>
            </a:r>
            <a:r>
              <a:rPr lang="zh-TW" altLang="en-US" sz="2000" dirty="0">
                <a:ea typeface="+mj-ea"/>
              </a:rPr>
              <a:t>實體的切換顯示</a:t>
            </a:r>
            <a:r>
              <a:rPr lang="zh-TW" altLang="en-US" sz="2000" dirty="0" smtClean="0">
                <a:ea typeface="+mj-ea"/>
              </a:rPr>
              <a:t>。</a:t>
            </a:r>
            <a:endParaRPr lang="en-US" altLang="zh-TW" sz="2000" dirty="0" smtClean="0">
              <a:ea typeface="+mj-ea"/>
            </a:endParaRPr>
          </a:p>
          <a:p>
            <a:pPr lvl="1"/>
            <a:r>
              <a:rPr lang="zh-TW" altLang="en-US" sz="2000" dirty="0" smtClean="0">
                <a:ea typeface="+mj-ea"/>
              </a:rPr>
              <a:t>達成</a:t>
            </a:r>
            <a:r>
              <a:rPr lang="en-US" altLang="zh-TW" sz="2000" dirty="0">
                <a:ea typeface="+mj-ea"/>
              </a:rPr>
              <a:t>Cordova </a:t>
            </a:r>
            <a:r>
              <a:rPr lang="en-US" altLang="zh-TW" sz="2000" dirty="0" err="1" smtClean="0">
                <a:ea typeface="+mj-ea"/>
              </a:rPr>
              <a:t>WebView</a:t>
            </a:r>
            <a:r>
              <a:rPr lang="en-US" altLang="zh-TW" sz="2000" dirty="0" smtClean="0">
                <a:ea typeface="+mj-ea"/>
              </a:rPr>
              <a:t>, Native, customer </a:t>
            </a:r>
            <a:r>
              <a:rPr lang="en-US" altLang="zh-TW" sz="2000" dirty="0" err="1">
                <a:ea typeface="+mj-ea"/>
              </a:rPr>
              <a:t>WebView</a:t>
            </a:r>
            <a:r>
              <a:rPr lang="zh-TW" altLang="en-US" sz="2000" dirty="0">
                <a:ea typeface="+mj-ea"/>
              </a:rPr>
              <a:t>三向訊息溝通</a:t>
            </a:r>
            <a:r>
              <a:rPr lang="zh-TW" altLang="en-US" sz="2000" dirty="0" smtClean="0">
                <a:ea typeface="+mj-ea"/>
              </a:rPr>
              <a:t>。</a:t>
            </a:r>
            <a:endParaRPr lang="en-US" altLang="zh-TW" sz="2000" dirty="0" smtClean="0">
              <a:ea typeface="+mj-ea"/>
            </a:endParaRPr>
          </a:p>
          <a:p>
            <a:pPr lvl="1"/>
            <a:r>
              <a:rPr lang="en-US" altLang="zh-TW" sz="2000" dirty="0" smtClean="0">
                <a:ea typeface="+mj-ea"/>
              </a:rPr>
              <a:t>APP</a:t>
            </a:r>
            <a:r>
              <a:rPr lang="zh-TW" altLang="en-US" sz="2000" dirty="0">
                <a:ea typeface="+mj-ea"/>
              </a:rPr>
              <a:t>將具有</a:t>
            </a:r>
            <a:r>
              <a:rPr lang="en-US" altLang="zh-TW" sz="2000" dirty="0">
                <a:ea typeface="+mj-ea"/>
              </a:rPr>
              <a:t>Hybrid</a:t>
            </a:r>
            <a:r>
              <a:rPr lang="zh-TW" altLang="en-US" sz="2000" dirty="0">
                <a:ea typeface="+mj-ea"/>
              </a:rPr>
              <a:t>與連結外部網站的特性，並可透過</a:t>
            </a:r>
            <a:r>
              <a:rPr lang="en-US" altLang="zh-TW" sz="2000" dirty="0">
                <a:ea typeface="+mj-ea"/>
              </a:rPr>
              <a:t>Native Layer</a:t>
            </a:r>
            <a:r>
              <a:rPr lang="zh-TW" altLang="en-US" sz="2000" dirty="0">
                <a:ea typeface="+mj-ea"/>
              </a:rPr>
              <a:t>進行</a:t>
            </a:r>
            <a:r>
              <a:rPr lang="en-US" altLang="zh-TW" sz="2000" dirty="0">
                <a:ea typeface="+mj-ea"/>
              </a:rPr>
              <a:t>MQTT</a:t>
            </a:r>
            <a:r>
              <a:rPr lang="zh-TW" altLang="en-US" sz="2000" dirty="0">
                <a:ea typeface="+mj-ea"/>
              </a:rPr>
              <a:t>、</a:t>
            </a:r>
            <a:r>
              <a:rPr lang="en-US" altLang="zh-TW" sz="2000" dirty="0">
                <a:ea typeface="+mj-ea"/>
              </a:rPr>
              <a:t>Socket</a:t>
            </a:r>
            <a:r>
              <a:rPr lang="zh-TW" altLang="en-US" sz="2000" dirty="0">
                <a:ea typeface="+mj-ea"/>
              </a:rPr>
              <a:t>或是</a:t>
            </a:r>
            <a:r>
              <a:rPr lang="en-US" altLang="zh-TW" sz="2000" dirty="0">
                <a:ea typeface="+mj-ea"/>
              </a:rPr>
              <a:t>Http Web site</a:t>
            </a:r>
            <a:r>
              <a:rPr lang="zh-TW" altLang="en-US" sz="2000" dirty="0">
                <a:ea typeface="+mj-ea"/>
              </a:rPr>
              <a:t>等</a:t>
            </a:r>
            <a:r>
              <a:rPr lang="en-US" altLang="zh-TW" sz="2000" dirty="0">
                <a:ea typeface="+mj-ea"/>
              </a:rPr>
              <a:t>server</a:t>
            </a:r>
            <a:r>
              <a:rPr lang="zh-TW" altLang="en-US" sz="2000" dirty="0">
                <a:ea typeface="+mj-ea"/>
              </a:rPr>
              <a:t>進行資料交換或與手持裝置系統功能串</a:t>
            </a:r>
            <a:r>
              <a:rPr lang="zh-TW" altLang="en-US" sz="2000" dirty="0" smtClean="0">
                <a:ea typeface="+mj-ea"/>
              </a:rPr>
              <a:t>接。</a:t>
            </a:r>
            <a:endParaRPr lang="en-US" altLang="zh-TW" sz="2000" dirty="0" smtClean="0">
              <a:ea typeface="+mj-ea"/>
            </a:endParaRPr>
          </a:p>
          <a:p>
            <a:pPr lvl="1"/>
            <a:r>
              <a:rPr lang="zh-TW" altLang="en-US" sz="2000" dirty="0" smtClean="0">
                <a:ea typeface="+mj-ea"/>
              </a:rPr>
              <a:t>減少送審上架次數，若修改文字直接改網頁即可</a:t>
            </a:r>
            <a:endParaRPr lang="en-US" altLang="zh-TW" sz="2000" dirty="0" smtClean="0">
              <a:ea typeface="+mj-ea"/>
            </a:endParaRPr>
          </a:p>
          <a:p>
            <a:pPr lvl="1"/>
            <a:endParaRPr lang="zh-TW" altLang="en-US" dirty="0">
              <a:ea typeface="+mj-ea"/>
            </a:endParaRPr>
          </a:p>
          <a:p>
            <a:pPr lvl="1"/>
            <a:endParaRPr lang="zh-TW" altLang="en-US" dirty="0">
              <a:ea typeface="+mj-ea"/>
            </a:endParaRPr>
          </a:p>
          <a:p>
            <a:pPr lvl="1"/>
            <a:endParaRPr lang="zh-TW" altLang="en-US" dirty="0">
              <a:ea typeface="+mj-ea"/>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750484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t>感謝聆聽，敬請指教</a:t>
            </a:r>
            <a:endParaRPr lang="zh-TW" altLang="en-US" b="1" dirty="0"/>
          </a:p>
        </p:txBody>
      </p:sp>
      <p:sp>
        <p:nvSpPr>
          <p:cNvPr id="3" name="副標題 2"/>
          <p:cNvSpPr>
            <a:spLocks noGrp="1"/>
          </p:cNvSpPr>
          <p:nvPr>
            <p:ph type="subTitle" idx="1"/>
          </p:nvPr>
        </p:nvSpPr>
        <p:spPr/>
        <p:txBody>
          <a:bodyPr/>
          <a:lstStyle/>
          <a:p>
            <a:r>
              <a:rPr lang="zh-TW" altLang="en-US" dirty="0" smtClean="0"/>
              <a:t>報告人：李思穎</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147584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stretch>
            <a:fillRect/>
          </a:stretch>
        </p:blipFill>
        <p:spPr>
          <a:xfrm>
            <a:off x="677334" y="2159925"/>
            <a:ext cx="5024731" cy="3881437"/>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8400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mn-lt"/>
              </a:rPr>
              <a:t>Transaction</a:t>
            </a:r>
            <a:endParaRPr lang="zh-TW" altLang="en-US" b="1" dirty="0">
              <a:latin typeface="+mn-lt"/>
            </a:endParaRPr>
          </a:p>
        </p:txBody>
      </p:sp>
      <p:sp>
        <p:nvSpPr>
          <p:cNvPr id="3" name="內容版面配置區 2"/>
          <p:cNvSpPr>
            <a:spLocks noGrp="1"/>
          </p:cNvSpPr>
          <p:nvPr>
            <p:ph idx="1"/>
          </p:nvPr>
        </p:nvSpPr>
        <p:spPr>
          <a:xfrm>
            <a:off x="677334" y="1614791"/>
            <a:ext cx="8596668" cy="4426571"/>
          </a:xfrm>
        </p:spPr>
        <p:txBody>
          <a:bodyPr>
            <a:normAutofit fontScale="92500" lnSpcReduction="10000"/>
          </a:bodyPr>
          <a:lstStyle/>
          <a:p>
            <a:r>
              <a:rPr lang="zh-TW" altLang="en-US" dirty="0" smtClean="0">
                <a:ea typeface="+mj-ea"/>
              </a:rPr>
              <a:t>交易符合</a:t>
            </a:r>
            <a:r>
              <a:rPr lang="en-US" altLang="zh-TW" dirty="0" smtClean="0">
                <a:ea typeface="+mj-ea"/>
              </a:rPr>
              <a:t>ACID</a:t>
            </a:r>
            <a:r>
              <a:rPr lang="zh-TW" altLang="en-US" dirty="0" smtClean="0">
                <a:ea typeface="+mj-ea"/>
              </a:rPr>
              <a:t>原則</a:t>
            </a:r>
            <a:endParaRPr lang="en-US" altLang="zh-TW" dirty="0" smtClean="0">
              <a:ea typeface="+mj-ea"/>
            </a:endParaRPr>
          </a:p>
          <a:p>
            <a:r>
              <a:rPr lang="zh-TW" altLang="en-US" dirty="0" smtClean="0">
                <a:ea typeface="+mj-ea"/>
              </a:rPr>
              <a:t>一個作業單元：</a:t>
            </a:r>
            <a:r>
              <a:rPr lang="en-US" altLang="zh-TW" dirty="0" err="1" smtClean="0">
                <a:ea typeface="+mj-ea"/>
              </a:rPr>
              <a:t>Transaction.begin</a:t>
            </a:r>
            <a:r>
              <a:rPr lang="en-US" altLang="zh-TW" dirty="0">
                <a:ea typeface="+mj-ea"/>
              </a:rPr>
              <a:t>() </a:t>
            </a:r>
            <a:r>
              <a:rPr lang="zh-TW" altLang="zh-TW" dirty="0">
                <a:ea typeface="+mj-ea"/>
              </a:rPr>
              <a:t>、</a:t>
            </a:r>
            <a:r>
              <a:rPr lang="en-US" altLang="zh-TW" dirty="0">
                <a:ea typeface="+mj-ea"/>
              </a:rPr>
              <a:t> </a:t>
            </a:r>
            <a:r>
              <a:rPr lang="en-US" altLang="zh-TW" dirty="0" err="1">
                <a:ea typeface="+mj-ea"/>
              </a:rPr>
              <a:t>Transaction.commit</a:t>
            </a:r>
            <a:r>
              <a:rPr lang="en-US" altLang="zh-TW" dirty="0">
                <a:ea typeface="+mj-ea"/>
              </a:rPr>
              <a:t>() </a:t>
            </a:r>
            <a:r>
              <a:rPr lang="zh-TW" altLang="zh-TW" dirty="0">
                <a:ea typeface="+mj-ea"/>
              </a:rPr>
              <a:t>及</a:t>
            </a:r>
            <a:r>
              <a:rPr lang="en-US" altLang="zh-TW" dirty="0">
                <a:ea typeface="+mj-ea"/>
              </a:rPr>
              <a:t> </a:t>
            </a:r>
            <a:r>
              <a:rPr lang="en-US" altLang="zh-TW" dirty="0" err="1">
                <a:ea typeface="+mj-ea"/>
              </a:rPr>
              <a:t>Transaction.rollback</a:t>
            </a:r>
            <a:r>
              <a:rPr lang="en-US" altLang="zh-TW" dirty="0" smtClean="0">
                <a:ea typeface="+mj-ea"/>
              </a:rPr>
              <a:t>()</a:t>
            </a:r>
          </a:p>
          <a:p>
            <a:r>
              <a:rPr lang="en-US" altLang="zh-TW" b="1" dirty="0" err="1" smtClean="0">
                <a:ea typeface="+mj-ea"/>
              </a:rPr>
              <a:t>Transaction.getDateSet</a:t>
            </a:r>
            <a:r>
              <a:rPr lang="en-US" altLang="zh-TW" b="1" dirty="0" smtClean="0">
                <a:ea typeface="+mj-ea"/>
              </a:rPr>
              <a:t>()</a:t>
            </a:r>
          </a:p>
          <a:p>
            <a:pPr lvl="1"/>
            <a:r>
              <a:rPr lang="zh-TW" altLang="en-US" dirty="0">
                <a:ea typeface="+mj-ea"/>
              </a:rPr>
              <a:t>交易控制如何操作在同一個 </a:t>
            </a:r>
            <a:r>
              <a:rPr lang="en-US" altLang="zh-TW" dirty="0">
                <a:ea typeface="+mj-ea"/>
              </a:rPr>
              <a:t>JDBC connection</a:t>
            </a:r>
            <a:r>
              <a:rPr lang="zh-TW" altLang="en-US" dirty="0" smtClean="0">
                <a:ea typeface="+mj-ea"/>
              </a:rPr>
              <a:t>？</a:t>
            </a:r>
            <a:endParaRPr lang="en-US" altLang="zh-TW" dirty="0" smtClean="0">
              <a:ea typeface="+mj-ea"/>
            </a:endParaRPr>
          </a:p>
          <a:p>
            <a:pPr lvl="1"/>
            <a:r>
              <a:rPr lang="zh-TW" altLang="en-US" dirty="0" smtClean="0">
                <a:ea typeface="+mj-ea"/>
              </a:rPr>
              <a:t>若不在</a:t>
            </a:r>
            <a:r>
              <a:rPr lang="en-US" altLang="zh-TW" dirty="0" err="1">
                <a:ea typeface="+mj-ea"/>
              </a:rPr>
              <a:t>Transaction.begin</a:t>
            </a:r>
            <a:r>
              <a:rPr lang="en-US" altLang="zh-TW" dirty="0">
                <a:ea typeface="+mj-ea"/>
              </a:rPr>
              <a:t>() </a:t>
            </a:r>
            <a:r>
              <a:rPr lang="zh-TW" altLang="en-US" dirty="0" smtClean="0">
                <a:ea typeface="+mj-ea"/>
              </a:rPr>
              <a:t>間 </a:t>
            </a:r>
            <a:r>
              <a:rPr lang="en-US" altLang="zh-TW" dirty="0" err="1">
                <a:ea typeface="+mj-ea"/>
              </a:rPr>
              <a:t>Transaction.commit</a:t>
            </a:r>
            <a:r>
              <a:rPr lang="en-US" altLang="zh-TW" dirty="0" smtClean="0">
                <a:ea typeface="+mj-ea"/>
              </a:rPr>
              <a:t>()</a:t>
            </a:r>
            <a:r>
              <a:rPr lang="zh-TW" altLang="en-US" dirty="0">
                <a:ea typeface="+mj-ea"/>
              </a:rPr>
              <a:t>以 </a:t>
            </a:r>
            <a:r>
              <a:rPr lang="en-US" altLang="zh-TW" dirty="0" err="1">
                <a:ea typeface="+mj-ea"/>
              </a:rPr>
              <a:t>Transaction.getDataSet</a:t>
            </a:r>
            <a:r>
              <a:rPr lang="en-US" altLang="zh-TW" dirty="0">
                <a:ea typeface="+mj-ea"/>
              </a:rPr>
              <a:t>() </a:t>
            </a:r>
            <a:r>
              <a:rPr lang="zh-TW" altLang="en-US" dirty="0">
                <a:ea typeface="+mj-ea"/>
              </a:rPr>
              <a:t>取得 </a:t>
            </a:r>
            <a:r>
              <a:rPr lang="en-US" altLang="zh-TW" dirty="0" err="1" smtClean="0">
                <a:ea typeface="+mj-ea"/>
              </a:rPr>
              <a:t>DataSet</a:t>
            </a:r>
            <a:r>
              <a:rPr lang="zh-TW" altLang="en-US" dirty="0" smtClean="0">
                <a:ea typeface="+mj-ea"/>
              </a:rPr>
              <a:t>？</a:t>
            </a:r>
            <a:endParaRPr lang="en-US" altLang="zh-TW" dirty="0" smtClean="0">
              <a:ea typeface="+mj-ea"/>
            </a:endParaRPr>
          </a:p>
          <a:p>
            <a:pPr lvl="1"/>
            <a:r>
              <a:rPr lang="zh-TW" altLang="en-US" b="1" dirty="0">
                <a:ea typeface="+mj-ea"/>
              </a:rPr>
              <a:t>如只是初次取得 </a:t>
            </a:r>
            <a:r>
              <a:rPr lang="en-US" altLang="zh-TW" b="1" dirty="0" err="1">
                <a:ea typeface="+mj-ea"/>
              </a:rPr>
              <a:t>DataSet</a:t>
            </a:r>
            <a:r>
              <a:rPr lang="zh-TW" altLang="en-US" b="1" dirty="0">
                <a:ea typeface="+mj-ea"/>
              </a:rPr>
              <a:t>，不需執行 </a:t>
            </a:r>
            <a:r>
              <a:rPr lang="en-US" altLang="zh-TW" b="1" dirty="0">
                <a:ea typeface="+mj-ea"/>
              </a:rPr>
              <a:t>clear()</a:t>
            </a:r>
            <a:r>
              <a:rPr lang="zh-TW" altLang="en-US" b="1" dirty="0">
                <a:ea typeface="+mj-ea"/>
              </a:rPr>
              <a:t>；同一 </a:t>
            </a:r>
            <a:r>
              <a:rPr lang="en-US" altLang="zh-TW" b="1" dirty="0" err="1">
                <a:ea typeface="+mj-ea"/>
              </a:rPr>
              <a:t>DataSet</a:t>
            </a:r>
            <a:r>
              <a:rPr lang="en-US" altLang="zh-TW" b="1" dirty="0">
                <a:ea typeface="+mj-ea"/>
              </a:rPr>
              <a:t> </a:t>
            </a:r>
            <a:r>
              <a:rPr lang="zh-TW" altLang="en-US" b="1" dirty="0">
                <a:ea typeface="+mj-ea"/>
              </a:rPr>
              <a:t>需重複使用時，每次使用前都須執行 </a:t>
            </a:r>
            <a:r>
              <a:rPr lang="en-US" altLang="zh-TW" b="1" dirty="0">
                <a:ea typeface="+mj-ea"/>
              </a:rPr>
              <a:t>clear() </a:t>
            </a:r>
            <a:r>
              <a:rPr lang="zh-TW" altLang="en-US" b="1" dirty="0">
                <a:ea typeface="+mj-ea"/>
              </a:rPr>
              <a:t>清除</a:t>
            </a:r>
            <a:r>
              <a:rPr lang="zh-TW" altLang="en-US" b="1" dirty="0" smtClean="0">
                <a:ea typeface="+mj-ea"/>
              </a:rPr>
              <a:t>內容</a:t>
            </a:r>
            <a:endParaRPr lang="en-US" altLang="zh-TW" b="1" dirty="0" smtClean="0">
              <a:ea typeface="+mj-ea"/>
            </a:endParaRPr>
          </a:p>
          <a:p>
            <a:pPr lvl="1"/>
            <a:r>
              <a:rPr lang="zh-TW" altLang="en-US" b="1" dirty="0">
                <a:ea typeface="+mj-ea"/>
              </a:rPr>
              <a:t>非必要，請勿在模組內做 </a:t>
            </a:r>
            <a:r>
              <a:rPr lang="en-US" altLang="zh-TW" b="1" dirty="0">
                <a:ea typeface="+mj-ea"/>
              </a:rPr>
              <a:t>Transaction </a:t>
            </a:r>
            <a:r>
              <a:rPr lang="zh-TW" altLang="en-US" b="1" dirty="0">
                <a:ea typeface="+mj-ea"/>
              </a:rPr>
              <a:t>的 </a:t>
            </a:r>
            <a:r>
              <a:rPr lang="en-US" altLang="zh-TW" b="1" dirty="0">
                <a:ea typeface="+mj-ea"/>
              </a:rPr>
              <a:t>begin, commit, rollback </a:t>
            </a:r>
            <a:r>
              <a:rPr lang="zh-TW" altLang="en-US" b="1" dirty="0">
                <a:ea typeface="+mj-ea"/>
              </a:rPr>
              <a:t>的動作</a:t>
            </a:r>
            <a:endParaRPr lang="en-US" altLang="zh-TW" b="1" dirty="0">
              <a:ea typeface="+mj-ea"/>
            </a:endParaRPr>
          </a:p>
          <a:p>
            <a:pPr lvl="1"/>
            <a:r>
              <a:rPr lang="zh-TW" altLang="en-US" dirty="0" smtClean="0">
                <a:ea typeface="+mj-ea"/>
              </a:rPr>
              <a:t>優點＆缺點</a:t>
            </a:r>
            <a:endParaRPr lang="en-US" altLang="zh-TW" dirty="0" smtClean="0">
              <a:ea typeface="+mj-ea"/>
            </a:endParaRPr>
          </a:p>
          <a:p>
            <a:r>
              <a:rPr lang="en-US" altLang="zh-TW" b="1" dirty="0" err="1" smtClean="0">
                <a:ea typeface="+mj-ea"/>
              </a:rPr>
              <a:t>DBModule</a:t>
            </a:r>
            <a:r>
              <a:rPr lang="en-US" altLang="zh-TW" b="1" dirty="0" smtClean="0">
                <a:ea typeface="+mj-ea"/>
              </a:rPr>
              <a:t> </a:t>
            </a:r>
            <a:r>
              <a:rPr lang="zh-TW" altLang="en-US" b="1" dirty="0" smtClean="0">
                <a:ea typeface="+mj-ea"/>
              </a:rPr>
              <a:t>的</a:t>
            </a:r>
            <a:r>
              <a:rPr lang="en-US" altLang="zh-TW" b="1" dirty="0" err="1" smtClean="0">
                <a:ea typeface="+mj-ea"/>
              </a:rPr>
              <a:t>getDataSet</a:t>
            </a:r>
            <a:r>
              <a:rPr lang="en-US" altLang="zh-TW" b="1" dirty="0" smtClean="0">
                <a:ea typeface="+mj-ea"/>
              </a:rPr>
              <a:t>()</a:t>
            </a:r>
            <a:r>
              <a:rPr lang="zh-TW" altLang="en-US" b="1" dirty="0" smtClean="0">
                <a:ea typeface="+mj-ea"/>
              </a:rPr>
              <a:t> 取得</a:t>
            </a:r>
            <a:r>
              <a:rPr lang="zh-TW" altLang="en-US" b="1" dirty="0">
                <a:ea typeface="+mj-ea"/>
              </a:rPr>
              <a:t>獨立連線</a:t>
            </a:r>
            <a:r>
              <a:rPr lang="en-US" altLang="zh-TW" b="1" dirty="0" smtClean="0">
                <a:ea typeface="+mj-ea"/>
              </a:rPr>
              <a:t>DS</a:t>
            </a:r>
          </a:p>
          <a:p>
            <a:pPr lvl="1"/>
            <a:r>
              <a:rPr lang="zh-TW" altLang="zh-TW" dirty="0">
                <a:ea typeface="+mj-ea"/>
              </a:rPr>
              <a:t>此時無論是否有用</a:t>
            </a:r>
            <a:r>
              <a:rPr lang="en-US" altLang="zh-TW" dirty="0">
                <a:ea typeface="+mj-ea"/>
              </a:rPr>
              <a:t> Transaction </a:t>
            </a:r>
            <a:r>
              <a:rPr lang="zh-TW" altLang="zh-TW" dirty="0">
                <a:ea typeface="+mj-ea"/>
              </a:rPr>
              <a:t>宣告交易起始，只要跨子系統存取，便會改用該子系統對應的</a:t>
            </a:r>
            <a:r>
              <a:rPr lang="en-US" altLang="zh-TW" dirty="0">
                <a:ea typeface="+mj-ea"/>
              </a:rPr>
              <a:t> </a:t>
            </a:r>
            <a:r>
              <a:rPr lang="en-US" altLang="zh-TW" dirty="0" err="1">
                <a:ea typeface="+mj-ea"/>
              </a:rPr>
              <a:t>DataSource</a:t>
            </a:r>
            <a:r>
              <a:rPr lang="en-US" altLang="zh-TW" dirty="0">
                <a:ea typeface="+mj-ea"/>
              </a:rPr>
              <a:t> </a:t>
            </a:r>
            <a:r>
              <a:rPr lang="zh-TW" altLang="zh-TW" dirty="0">
                <a:ea typeface="+mj-ea"/>
              </a:rPr>
              <a:t>進行連線</a:t>
            </a:r>
            <a:r>
              <a:rPr lang="zh-TW" altLang="zh-TW" dirty="0" smtClean="0">
                <a:ea typeface="+mj-ea"/>
              </a:rPr>
              <a:t>。</a:t>
            </a:r>
            <a:endParaRPr lang="en-US" altLang="zh-TW" dirty="0" smtClean="0">
              <a:ea typeface="+mj-ea"/>
            </a:endParaRPr>
          </a:p>
          <a:p>
            <a:pPr lvl="1"/>
            <a:r>
              <a:rPr lang="zh-TW" altLang="en-US" dirty="0">
                <a:ea typeface="+mj-ea"/>
              </a:rPr>
              <a:t>優點＆缺點</a:t>
            </a:r>
            <a:endParaRPr lang="en-US" altLang="zh-TW" dirty="0">
              <a:ea typeface="+mj-ea"/>
            </a:endParaRPr>
          </a:p>
          <a:p>
            <a:pPr lvl="1"/>
            <a:endParaRPr lang="en-US" altLang="zh-TW" dirty="0" smtClean="0">
              <a:ea typeface="+mj-ea"/>
            </a:endParaRPr>
          </a:p>
        </p:txBody>
      </p:sp>
      <p:sp>
        <p:nvSpPr>
          <p:cNvPr id="4" name="投影片編號版面配置區 3"/>
          <p:cNvSpPr>
            <a:spLocks noGrp="1"/>
          </p:cNvSpPr>
          <p:nvPr>
            <p:ph type="sldNum" sz="quarter" idx="12"/>
          </p:nvPr>
        </p:nvSpPr>
        <p:spPr/>
        <p:txBody>
          <a:bodyPr/>
          <a:lstStyle/>
          <a:p>
            <a:fld id="{D57F1E4F-1CFF-5643-939E-217C01CDF565}" type="slidenum">
              <a:rPr lang="en-US" smtClean="0">
                <a:ea typeface="+mj-ea"/>
              </a:rPr>
              <a:pPr/>
              <a:t>5</a:t>
            </a:fld>
            <a:endParaRPr lang="en-US" dirty="0">
              <a:ea typeface="+mj-ea"/>
            </a:endParaRPr>
          </a:p>
        </p:txBody>
      </p:sp>
    </p:spTree>
    <p:extLst>
      <p:ext uri="{BB962C8B-B14F-4D97-AF65-F5344CB8AC3E}">
        <p14:creationId xmlns:p14="http://schemas.microsoft.com/office/powerpoint/2010/main" val="2775142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圖片 4"/>
          <p:cNvPicPr>
            <a:picLocks noChangeAspect="1"/>
          </p:cNvPicPr>
          <p:nvPr/>
        </p:nvPicPr>
        <p:blipFill>
          <a:blip r:embed="rId2"/>
          <a:stretch>
            <a:fillRect/>
          </a:stretch>
        </p:blipFill>
        <p:spPr>
          <a:xfrm>
            <a:off x="1071562" y="2366962"/>
            <a:ext cx="10048875" cy="2124075"/>
          </a:xfrm>
          <a:prstGeom prst="rect">
            <a:avLst/>
          </a:prstGeom>
        </p:spPr>
      </p:pic>
    </p:spTree>
    <p:extLst>
      <p:ext uri="{BB962C8B-B14F-4D97-AF65-F5344CB8AC3E}">
        <p14:creationId xmlns:p14="http://schemas.microsoft.com/office/powerpoint/2010/main" val="414340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Dead Luck</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3498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Transaction – 2 Phase Commit</a:t>
            </a:r>
            <a:endParaRPr lang="zh-TW" altLang="en-US" b="1" dirty="0"/>
          </a:p>
        </p:txBody>
      </p:sp>
      <p:sp>
        <p:nvSpPr>
          <p:cNvPr id="3" name="內容版面配置區 2"/>
          <p:cNvSpPr>
            <a:spLocks noGrp="1"/>
          </p:cNvSpPr>
          <p:nvPr>
            <p:ph idx="1"/>
          </p:nvPr>
        </p:nvSpPr>
        <p:spPr>
          <a:xfrm>
            <a:off x="677334" y="1382547"/>
            <a:ext cx="8596668" cy="3880773"/>
          </a:xfrm>
        </p:spPr>
        <p:txBody>
          <a:bodyPr>
            <a:normAutofit/>
          </a:bodyPr>
          <a:lstStyle/>
          <a:p>
            <a:r>
              <a:rPr lang="en-US" altLang="zh-TW" dirty="0" err="1">
                <a:latin typeface="+mj-lt"/>
                <a:ea typeface="+mj-ea"/>
              </a:rPr>
              <a:t>Transaction.setXAMode</a:t>
            </a:r>
            <a:r>
              <a:rPr lang="en-US" altLang="zh-TW" dirty="0" smtClean="0">
                <a:latin typeface="+mj-lt"/>
                <a:ea typeface="+mj-ea"/>
              </a:rPr>
              <a:t>()</a:t>
            </a:r>
          </a:p>
          <a:p>
            <a:r>
              <a:rPr lang="zh-TW" altLang="en-US" dirty="0" smtClean="0">
                <a:latin typeface="+mj-lt"/>
                <a:ea typeface="+mj-ea"/>
              </a:rPr>
              <a:t>使用</a:t>
            </a:r>
            <a:r>
              <a:rPr lang="en-US" altLang="zh-TW" dirty="0" smtClean="0">
                <a:latin typeface="+mj-lt"/>
                <a:ea typeface="+mj-ea"/>
              </a:rPr>
              <a:t>Driver</a:t>
            </a:r>
            <a:r>
              <a:rPr lang="zh-TW" altLang="en-US" dirty="0">
                <a:latin typeface="+mj-lt"/>
                <a:ea typeface="+mj-ea"/>
              </a:rPr>
              <a:t>「</a:t>
            </a:r>
            <a:r>
              <a:rPr lang="en-US" altLang="zh-TW" dirty="0">
                <a:latin typeface="+mj-lt"/>
                <a:ea typeface="+mj-ea"/>
              </a:rPr>
              <a:t>com.ibm.db2.jcc.DB2XADataSource</a:t>
            </a:r>
            <a:r>
              <a:rPr lang="zh-TW" altLang="en-US" dirty="0">
                <a:latin typeface="+mj-lt"/>
                <a:ea typeface="+mj-ea"/>
              </a:rPr>
              <a:t>」進行</a:t>
            </a:r>
            <a:r>
              <a:rPr lang="zh-TW" altLang="en-US" dirty="0" smtClean="0">
                <a:latin typeface="+mj-lt"/>
                <a:ea typeface="+mj-ea"/>
              </a:rPr>
              <a:t>連線</a:t>
            </a:r>
            <a:endParaRPr lang="en-US" altLang="zh-TW" dirty="0" smtClean="0">
              <a:latin typeface="+mj-lt"/>
              <a:ea typeface="+mj-ea"/>
            </a:endParaRPr>
          </a:p>
          <a:p>
            <a:r>
              <a:rPr lang="zh-TW" altLang="en-US" dirty="0" smtClean="0">
                <a:latin typeface="+mj-lt"/>
                <a:ea typeface="+mj-ea"/>
              </a:rPr>
              <a:t>優點 ＆ 缺點</a:t>
            </a:r>
            <a:endParaRPr lang="en-US" altLang="zh-TW" dirty="0" smtClean="0">
              <a:latin typeface="+mj-lt"/>
              <a:ea typeface="+mj-ea"/>
            </a:endParaRPr>
          </a:p>
          <a:p>
            <a:pPr marL="342900" lvl="1" indent="-342900"/>
            <a:r>
              <a:rPr lang="zh-TW" altLang="en-US" dirty="0" smtClean="0">
                <a:latin typeface="+mj-lt"/>
                <a:ea typeface="+mj-ea"/>
              </a:rPr>
              <a:t>要注意：</a:t>
            </a:r>
            <a:r>
              <a:rPr lang="zh-TW" altLang="zh-TW" dirty="0">
                <a:latin typeface="+mj-lt"/>
                <a:ea typeface="+mj-ea"/>
              </a:rPr>
              <a:t>此機制需看伺服器及資料庫是否有提供支援，並非所有皆有支援。</a:t>
            </a:r>
            <a:endParaRPr lang="zh-TW" altLang="zh-TW" sz="2800" dirty="0">
              <a:latin typeface="+mj-lt"/>
              <a:ea typeface="+mj-ea"/>
            </a:endParaRPr>
          </a:p>
          <a:p>
            <a:pPr marL="0" indent="0">
              <a:buNone/>
            </a:pPr>
            <a:endParaRPr lang="zh-TW" altLang="en-US" dirty="0">
              <a:latin typeface="+mj-lt"/>
              <a:ea typeface="+mj-ea"/>
            </a:endParaRPr>
          </a:p>
          <a:p>
            <a:endParaRPr lang="zh-TW" altLang="en-US" dirty="0">
              <a:latin typeface="+mj-lt"/>
              <a:ea typeface="+mj-ea"/>
            </a:endParaRPr>
          </a:p>
        </p:txBody>
      </p:sp>
      <p:sp>
        <p:nvSpPr>
          <p:cNvPr id="5" name="投影片編號版面配置區 4"/>
          <p:cNvSpPr>
            <a:spLocks noGrp="1"/>
          </p:cNvSpPr>
          <p:nvPr>
            <p:ph type="sldNum" sz="quarter" idx="12"/>
          </p:nvPr>
        </p:nvSpPr>
        <p:spPr/>
        <p:txBody>
          <a:bodyPr/>
          <a:lstStyle/>
          <a:p>
            <a:fld id="{D57F1E4F-1CFF-5643-939E-217C01CDF565}" type="slidenum">
              <a:rPr lang="en-US" smtClean="0">
                <a:latin typeface="+mj-lt"/>
                <a:ea typeface="+mj-ea"/>
              </a:rPr>
              <a:pPr/>
              <a:t>8</a:t>
            </a:fld>
            <a:endParaRPr lang="en-US" dirty="0">
              <a:latin typeface="+mj-lt"/>
              <a:ea typeface="+mj-ea"/>
            </a:endParaRPr>
          </a:p>
        </p:txBody>
      </p:sp>
      <p:pic>
        <p:nvPicPr>
          <p:cNvPr id="4" name="圖片 3" descr="http://ws93006ed:8080/JSPWiki/attach/CM_Freshman_Develop_norm/twoPhaseCommit_03.png"/>
          <p:cNvPicPr/>
          <p:nvPr/>
        </p:nvPicPr>
        <p:blipFill>
          <a:blip r:embed="rId2">
            <a:extLst>
              <a:ext uri="{28A0092B-C50C-407E-A947-70E740481C1C}">
                <a14:useLocalDpi xmlns:a14="http://schemas.microsoft.com/office/drawing/2010/main" val="0"/>
              </a:ext>
            </a:extLst>
          </a:blip>
          <a:srcRect/>
          <a:stretch>
            <a:fillRect/>
          </a:stretch>
        </p:blipFill>
        <p:spPr bwMode="auto">
          <a:xfrm>
            <a:off x="1957137" y="2891701"/>
            <a:ext cx="5390148" cy="3966299"/>
          </a:xfrm>
          <a:prstGeom prst="rect">
            <a:avLst/>
          </a:prstGeom>
          <a:noFill/>
          <a:ln>
            <a:noFill/>
          </a:ln>
        </p:spPr>
      </p:pic>
      <p:sp>
        <p:nvSpPr>
          <p:cNvPr id="6" name="文字方塊 5"/>
          <p:cNvSpPr txBox="1"/>
          <p:nvPr/>
        </p:nvSpPr>
        <p:spPr>
          <a:xfrm>
            <a:off x="3104147" y="6280484"/>
            <a:ext cx="779381" cy="369332"/>
          </a:xfrm>
          <a:prstGeom prst="rect">
            <a:avLst/>
          </a:prstGeom>
          <a:noFill/>
        </p:spPr>
        <p:txBody>
          <a:bodyPr wrap="none" rtlCol="0">
            <a:spAutoFit/>
          </a:bodyPr>
          <a:lstStyle/>
          <a:p>
            <a:r>
              <a:rPr lang="zh-TW" altLang="en-US" dirty="0" smtClean="0">
                <a:latin typeface="+mj-lt"/>
                <a:ea typeface="+mj-ea"/>
              </a:rPr>
              <a:t>階段</a:t>
            </a:r>
            <a:r>
              <a:rPr lang="en-US" altLang="zh-TW" dirty="0" smtClean="0">
                <a:latin typeface="+mj-lt"/>
                <a:ea typeface="+mj-ea"/>
              </a:rPr>
              <a:t>1</a:t>
            </a:r>
            <a:endParaRPr lang="zh-TW" altLang="en-US" dirty="0">
              <a:latin typeface="+mj-lt"/>
              <a:ea typeface="+mj-ea"/>
            </a:endParaRPr>
          </a:p>
        </p:txBody>
      </p:sp>
      <p:sp>
        <p:nvSpPr>
          <p:cNvPr id="7" name="文字方塊 6"/>
          <p:cNvSpPr txBox="1"/>
          <p:nvPr/>
        </p:nvSpPr>
        <p:spPr>
          <a:xfrm>
            <a:off x="4270067" y="6280484"/>
            <a:ext cx="779381" cy="369332"/>
          </a:xfrm>
          <a:prstGeom prst="rect">
            <a:avLst/>
          </a:prstGeom>
          <a:noFill/>
        </p:spPr>
        <p:txBody>
          <a:bodyPr wrap="none" rtlCol="0">
            <a:spAutoFit/>
          </a:bodyPr>
          <a:lstStyle/>
          <a:p>
            <a:r>
              <a:rPr lang="zh-TW" altLang="en-US" dirty="0" smtClean="0">
                <a:latin typeface="+mj-lt"/>
                <a:ea typeface="+mj-ea"/>
              </a:rPr>
              <a:t>階段</a:t>
            </a:r>
            <a:r>
              <a:rPr lang="en-US" altLang="zh-TW" dirty="0" smtClean="0">
                <a:latin typeface="+mj-lt"/>
                <a:ea typeface="+mj-ea"/>
              </a:rPr>
              <a:t>2</a:t>
            </a:r>
            <a:endParaRPr lang="zh-TW" altLang="en-US" dirty="0">
              <a:latin typeface="+mj-lt"/>
              <a:ea typeface="+mj-ea"/>
            </a:endParaRPr>
          </a:p>
        </p:txBody>
      </p:sp>
    </p:spTree>
    <p:extLst>
      <p:ext uri="{BB962C8B-B14F-4D97-AF65-F5344CB8AC3E}">
        <p14:creationId xmlns:p14="http://schemas.microsoft.com/office/powerpoint/2010/main" val="4257328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3"/>
          <a:stretch>
            <a:fillRect/>
          </a:stretch>
        </p:blipFill>
        <p:spPr>
          <a:xfrm>
            <a:off x="677334" y="2342487"/>
            <a:ext cx="4917361" cy="3881437"/>
          </a:xfrm>
          <a:prstGeom prst="rect">
            <a:avLst/>
          </a:prstGeom>
        </p:spPr>
      </p:pic>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文字方塊 5"/>
          <p:cNvSpPr txBox="1"/>
          <p:nvPr/>
        </p:nvSpPr>
        <p:spPr>
          <a:xfrm>
            <a:off x="6137564" y="2507673"/>
            <a:ext cx="4839786" cy="369332"/>
          </a:xfrm>
          <a:prstGeom prst="rect">
            <a:avLst/>
          </a:prstGeom>
          <a:noFill/>
        </p:spPr>
        <p:txBody>
          <a:bodyPr wrap="none" rtlCol="0">
            <a:spAutoFit/>
          </a:bodyPr>
          <a:lstStyle/>
          <a:p>
            <a:r>
              <a:rPr lang="zh-TW" altLang="en-US" dirty="0" smtClean="0"/>
              <a:t>就算</a:t>
            </a:r>
            <a:r>
              <a:rPr lang="en-US" altLang="zh-TW" dirty="0" smtClean="0"/>
              <a:t>commit or rollback</a:t>
            </a:r>
            <a:r>
              <a:rPr lang="zh-TW" altLang="en-US" dirty="0" smtClean="0"/>
              <a:t>，直到</a:t>
            </a:r>
            <a:r>
              <a:rPr lang="en-US" altLang="zh-TW" dirty="0" smtClean="0"/>
              <a:t>response</a:t>
            </a:r>
            <a:r>
              <a:rPr lang="zh-TW" altLang="en-US" dirty="0" smtClean="0"/>
              <a:t>才會結束</a:t>
            </a:r>
            <a:endParaRPr lang="zh-TW" altLang="en-US" dirty="0"/>
          </a:p>
        </p:txBody>
      </p:sp>
    </p:spTree>
    <p:extLst>
      <p:ext uri="{BB962C8B-B14F-4D97-AF65-F5344CB8AC3E}">
        <p14:creationId xmlns:p14="http://schemas.microsoft.com/office/powerpoint/2010/main" val="3100563842"/>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自訂 1">
      <a:majorFont>
        <a:latin typeface="Times New Roman"/>
        <a:ea typeface="微軟正黑體"/>
        <a:cs typeface=""/>
      </a:majorFont>
      <a:minorFont>
        <a:latin typeface="Times New Roman"/>
        <a:ea typeface="微軟正黑體"/>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1054</TotalTime>
  <Words>1765</Words>
  <Application>Microsoft Office PowerPoint</Application>
  <PresentationFormat>寬螢幕</PresentationFormat>
  <Paragraphs>269</Paragraphs>
  <Slides>31</Slides>
  <Notes>12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31</vt:i4>
      </vt:variant>
    </vt:vector>
  </HeadingPairs>
  <TitlesOfParts>
    <vt:vector size="39" baseType="lpstr">
      <vt:lpstr>微軟正黑體</vt:lpstr>
      <vt:lpstr>新細明體</vt:lpstr>
      <vt:lpstr>Arial</vt:lpstr>
      <vt:lpstr>Calibri</vt:lpstr>
      <vt:lpstr>Times New Roman</vt:lpstr>
      <vt:lpstr>Wingdings</vt:lpstr>
      <vt:lpstr>Wingdings 3</vt:lpstr>
      <vt:lpstr>多面向</vt:lpstr>
      <vt:lpstr>新人期末報告</vt:lpstr>
      <vt:lpstr>E-BAF (E-Business Application Framework) </vt:lpstr>
      <vt:lpstr>Exception</vt:lpstr>
      <vt:lpstr>PowerPoint 簡報</vt:lpstr>
      <vt:lpstr>Transaction</vt:lpstr>
      <vt:lpstr>PowerPoint 簡報</vt:lpstr>
      <vt:lpstr>Dead Luck</vt:lpstr>
      <vt:lpstr>Transaction – 2 Phase Commit</vt:lpstr>
      <vt:lpstr>PowerPoint 簡報</vt:lpstr>
      <vt:lpstr>DB2 Isolation Levels </vt:lpstr>
      <vt:lpstr>SQL Injection</vt:lpstr>
      <vt:lpstr>Cross-Site Scripting (XSS)</vt:lpstr>
      <vt:lpstr>補充報告(四)</vt:lpstr>
      <vt:lpstr>心得</vt:lpstr>
      <vt:lpstr>PowerPoint 簡報</vt:lpstr>
      <vt:lpstr> Hybrid App Develop With IBM MobileFirst Introduction</vt:lpstr>
      <vt:lpstr>APP開發種類</vt:lpstr>
      <vt:lpstr>行動裝置開發模式</vt:lpstr>
      <vt:lpstr>PhoneGap 與 Cordova（一）</vt:lpstr>
      <vt:lpstr>PhoneGap 與 Cordova（二）</vt:lpstr>
      <vt:lpstr>PowerPoint 簡報</vt:lpstr>
      <vt:lpstr>IBM MobileFirst Hybrid Application</vt:lpstr>
      <vt:lpstr>IBM MobileFirst 主要特色</vt:lpstr>
      <vt:lpstr>開發環境</vt:lpstr>
      <vt:lpstr>版本控制</vt:lpstr>
      <vt:lpstr>Direct Update</vt:lpstr>
      <vt:lpstr>靈活可訂製的UI/UE</vt:lpstr>
      <vt:lpstr>使用心得</vt:lpstr>
      <vt:lpstr>Case Share</vt:lpstr>
      <vt:lpstr>特色</vt:lpstr>
      <vt:lpstr>感謝聆聽，敬請指教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Szying Li</dc:creator>
  <cp:lastModifiedBy>李思穎</cp:lastModifiedBy>
  <cp:revision>56</cp:revision>
  <dcterms:created xsi:type="dcterms:W3CDTF">2017-06-25T12:57:16Z</dcterms:created>
  <dcterms:modified xsi:type="dcterms:W3CDTF">2017-06-30T09:28:51Z</dcterms:modified>
</cp:coreProperties>
</file>