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744" r:id="rId2"/>
  </p:sldMasterIdLst>
  <p:notesMasterIdLst>
    <p:notesMasterId r:id="rId35"/>
  </p:notesMasterIdLst>
  <p:handoutMasterIdLst>
    <p:handoutMasterId r:id="rId36"/>
  </p:handoutMasterIdLst>
  <p:sldIdLst>
    <p:sldId id="256" r:id="rId3"/>
    <p:sldId id="275" r:id="rId4"/>
    <p:sldId id="269" r:id="rId5"/>
    <p:sldId id="273" r:id="rId6"/>
    <p:sldId id="271" r:id="rId7"/>
    <p:sldId id="276" r:id="rId8"/>
    <p:sldId id="274" r:id="rId9"/>
    <p:sldId id="287" r:id="rId10"/>
    <p:sldId id="270" r:id="rId11"/>
    <p:sldId id="290" r:id="rId12"/>
    <p:sldId id="289" r:id="rId13"/>
    <p:sldId id="257" r:id="rId14"/>
    <p:sldId id="260" r:id="rId15"/>
    <p:sldId id="258" r:id="rId16"/>
    <p:sldId id="259" r:id="rId17"/>
    <p:sldId id="266" r:id="rId18"/>
    <p:sldId id="288" r:id="rId19"/>
    <p:sldId id="261" r:id="rId20"/>
    <p:sldId id="265" r:id="rId21"/>
    <p:sldId id="284" r:id="rId22"/>
    <p:sldId id="268" r:id="rId23"/>
    <p:sldId id="283" r:id="rId24"/>
    <p:sldId id="281" r:id="rId25"/>
    <p:sldId id="262" r:id="rId26"/>
    <p:sldId id="277" r:id="rId27"/>
    <p:sldId id="280" r:id="rId28"/>
    <p:sldId id="282" r:id="rId29"/>
    <p:sldId id="263" r:id="rId30"/>
    <p:sldId id="264" r:id="rId31"/>
    <p:sldId id="285" r:id="rId32"/>
    <p:sldId id="286" r:id="rId33"/>
    <p:sldId id="267" r:id="rId3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40AF2-2316-4F99-AE47-609B5CF2F0D0}" type="datetimeFigureOut">
              <a:rPr lang="zh-TW" altLang="en-US" smtClean="0"/>
              <a:t>2017/7/11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A46436-2B57-4BEA-85D0-9527F9D23C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5155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E875FD-0D15-486B-B104-0CA48E79F9C2}" type="datetimeFigureOut">
              <a:rPr lang="zh-TW" altLang="en-US" smtClean="0"/>
              <a:t>2017/7/11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8F17E-DEB8-4D69-A0E3-EE82E1895B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9797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A8F17E-DEB8-4D69-A0E3-EE82E1895B42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5511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114C-F9CE-48E6-A756-EC092383D54A}" type="datetime1">
              <a:rPr lang="zh-TW" altLang="en-US" smtClean="0"/>
              <a:t>2017/7/11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2481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E3E9-F4D8-4DFF-B18E-65F92EFE63D1}" type="datetime1">
              <a:rPr lang="zh-TW" altLang="en-US" smtClean="0"/>
              <a:t>2017/7/11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684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AEE3-DCD9-4916-8B0F-8F0AC575667E}" type="datetime1">
              <a:rPr lang="zh-TW" altLang="en-US" smtClean="0"/>
              <a:t>2017/7/11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1284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114C-F9CE-48E6-A756-EC092383D54A}" type="datetime1">
              <a:rPr lang="zh-TW" altLang="en-US" smtClean="0"/>
              <a:t>2017/7/11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02617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0999-0A77-4CD3-83AD-12E1A41AD1A6}" type="datetime1">
              <a:rPr lang="zh-TW" altLang="en-US" smtClean="0"/>
              <a:t>2017/7/11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4849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021C-A141-411E-B403-F34999F645CF}" type="datetime1">
              <a:rPr lang="zh-TW" altLang="en-US" smtClean="0"/>
              <a:t>2017/7/11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69116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75AAD-C9EA-4D30-B5B2-64B3C9E3B526}" type="datetime1">
              <a:rPr lang="zh-TW" altLang="en-US" smtClean="0"/>
              <a:t>2017/7/11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4125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7A59-0B0C-4001-9320-3BED68816E2C}" type="datetime1">
              <a:rPr lang="zh-TW" altLang="en-US" smtClean="0"/>
              <a:t>2017/7/11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4631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ABE28-EAE0-4125-95DF-7DCFD2741D4B}" type="datetime1">
              <a:rPr lang="zh-TW" altLang="en-US" smtClean="0"/>
              <a:t>2017/7/11</a:t>
            </a:fld>
            <a:endParaRPr lang="zh-TW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30100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70627-F99A-4081-BC89-5D2CC6331884}" type="datetime1">
              <a:rPr lang="zh-TW" altLang="en-US" smtClean="0"/>
              <a:t>2017/7/11</a:t>
            </a:fld>
            <a:endParaRPr lang="zh-TW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87255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11D49-8EBD-4177-835B-7FB9B4F463BF}" type="datetime1">
              <a:rPr lang="zh-TW" altLang="en-US" smtClean="0"/>
              <a:t>2017/7/11</a:t>
            </a:fld>
            <a:endParaRPr lang="zh-TW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8109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0999-0A77-4CD3-83AD-12E1A41AD1A6}" type="datetime1">
              <a:rPr lang="zh-TW" altLang="en-US" smtClean="0"/>
              <a:t>2017/7/11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38251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36E07-66C5-466E-A96A-28A79796E49B}" type="datetime1">
              <a:rPr lang="zh-TW" altLang="en-US" smtClean="0"/>
              <a:t>2017/7/11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9399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7A9D-B67E-46DB-94BB-973451E8B73B}" type="datetime1">
              <a:rPr lang="zh-TW" altLang="en-US" smtClean="0"/>
              <a:t>2017/7/11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029691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7A9D-B67E-46DB-94BB-973451E8B73B}" type="datetime1">
              <a:rPr lang="zh-TW" altLang="en-US" smtClean="0"/>
              <a:t>2017/7/11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5139639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7A9D-B67E-46DB-94BB-973451E8B73B}" type="datetime1">
              <a:rPr lang="zh-TW" altLang="en-US" smtClean="0"/>
              <a:t>2017/7/11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1402650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7A9D-B67E-46DB-94BB-973451E8B73B}" type="datetime1">
              <a:rPr lang="zh-TW" altLang="en-US" smtClean="0"/>
              <a:t>2017/7/11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5507475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7A9D-B67E-46DB-94BB-973451E8B73B}" type="datetime1">
              <a:rPr lang="zh-TW" altLang="en-US" smtClean="0"/>
              <a:t>2017/7/11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4059070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7A9D-B67E-46DB-94BB-973451E8B73B}" type="datetime1">
              <a:rPr lang="zh-TW" altLang="en-US" smtClean="0"/>
              <a:t>2017/7/11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7048831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E3E9-F4D8-4DFF-B18E-65F92EFE63D1}" type="datetime1">
              <a:rPr lang="zh-TW" altLang="en-US" smtClean="0"/>
              <a:t>2017/7/11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14621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AEE3-DCD9-4916-8B0F-8F0AC575667E}" type="datetime1">
              <a:rPr lang="zh-TW" altLang="en-US" smtClean="0"/>
              <a:t>2017/7/11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4547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021C-A141-411E-B403-F34999F645CF}" type="datetime1">
              <a:rPr lang="zh-TW" altLang="en-US" smtClean="0"/>
              <a:t>2017/7/11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9571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75AAD-C9EA-4D30-B5B2-64B3C9E3B526}" type="datetime1">
              <a:rPr lang="zh-TW" altLang="en-US" smtClean="0"/>
              <a:t>2017/7/11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9847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7A59-0B0C-4001-9320-3BED68816E2C}" type="datetime1">
              <a:rPr lang="zh-TW" altLang="en-US" smtClean="0"/>
              <a:t>2017/7/11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64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ABE28-EAE0-4125-95DF-7DCFD2741D4B}" type="datetime1">
              <a:rPr lang="zh-TW" altLang="en-US" smtClean="0"/>
              <a:t>2017/7/11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58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70627-F99A-4081-BC89-5D2CC6331884}" type="datetime1">
              <a:rPr lang="zh-TW" altLang="en-US" smtClean="0"/>
              <a:t>2017/7/11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6714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11D49-8EBD-4177-835B-7FB9B4F463BF}" type="datetime1">
              <a:rPr lang="zh-TW" altLang="en-US" smtClean="0"/>
              <a:t>2017/7/11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6827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36E07-66C5-466E-A96A-28A79796E49B}" type="datetime1">
              <a:rPr lang="zh-TW" altLang="en-US" smtClean="0"/>
              <a:t>2017/7/11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2252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31F7A9D-B67E-46DB-94BB-973451E8B73B}" type="datetime1">
              <a:rPr lang="zh-TW" altLang="en-US" smtClean="0"/>
              <a:t>2017/7/11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A38C4-728D-4C6D-B45A-B952D9AC7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46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31F7A9D-B67E-46DB-94BB-973451E8B73B}" type="datetime1">
              <a:rPr lang="zh-TW" altLang="en-US" smtClean="0"/>
              <a:t>2017/7/11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A38C4-728D-4C6D-B45A-B952D9AC72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41932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7200" b="1" dirty="0" smtClean="0"/>
              <a:t>補充報告</a:t>
            </a:r>
            <a:endParaRPr lang="zh-TW" altLang="en-US" sz="7200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TW" altLang="en-US" dirty="0" smtClean="0"/>
              <a:t>報告人：李思</a:t>
            </a:r>
            <a:r>
              <a:rPr lang="zh-TW" altLang="en-US" dirty="0"/>
              <a:t>穎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287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chemeClr val="tx1"/>
                </a:solidFill>
              </a:rPr>
              <a:t>getRootException</a:t>
            </a:r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zh-TW" altLang="zh-TW" dirty="0" smtClean="0">
                <a:solidFill>
                  <a:schemeClr val="tx1"/>
                </a:solidFill>
              </a:rPr>
              <a:t>說明</a:t>
            </a:r>
            <a:r>
              <a:rPr lang="en-US" altLang="zh-TW" dirty="0" smtClean="0">
                <a:solidFill>
                  <a:schemeClr val="tx1"/>
                </a:solidFill>
              </a:rPr>
              <a:t>(2)</a:t>
            </a:r>
            <a:r>
              <a:rPr lang="en-US" altLang="zh-TW" dirty="0" smtClean="0">
                <a:solidFill>
                  <a:srgbClr val="FF0000"/>
                </a:solidFill>
              </a:rPr>
              <a:t/>
            </a:r>
            <a:br>
              <a:rPr lang="en-US" altLang="zh-TW" dirty="0" smtClean="0">
                <a:solidFill>
                  <a:srgbClr val="FF0000"/>
                </a:solidFill>
              </a:rPr>
            </a:br>
            <a:r>
              <a:rPr lang="en-US" altLang="zh-TW" dirty="0" smtClean="0">
                <a:solidFill>
                  <a:srgbClr val="FF0000"/>
                </a:solidFill>
              </a:rPr>
              <a:t>==null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42" y="2349457"/>
            <a:ext cx="5114925" cy="18954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2776" y="2738952"/>
            <a:ext cx="4200525" cy="14954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4"/>
          <a:srcRect l="22826"/>
          <a:stretch/>
        </p:blipFill>
        <p:spPr>
          <a:xfrm>
            <a:off x="609598" y="4346675"/>
            <a:ext cx="10526130" cy="218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60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chemeClr val="tx1"/>
                </a:solidFill>
              </a:rPr>
              <a:t>getRootException</a:t>
            </a:r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zh-TW" altLang="zh-TW" dirty="0" smtClean="0">
                <a:solidFill>
                  <a:schemeClr val="tx1"/>
                </a:solidFill>
              </a:rPr>
              <a:t>說明</a:t>
            </a:r>
            <a:r>
              <a:rPr lang="en-US" altLang="zh-TW" dirty="0" smtClean="0">
                <a:solidFill>
                  <a:schemeClr val="tx1"/>
                </a:solidFill>
              </a:rPr>
              <a:t>(3)</a:t>
            </a:r>
            <a:r>
              <a:rPr lang="en-US" altLang="zh-TW" dirty="0" smtClean="0">
                <a:solidFill>
                  <a:srgbClr val="FF0000"/>
                </a:solidFill>
              </a:rPr>
              <a:t/>
            </a:r>
            <a:br>
              <a:rPr lang="en-US" altLang="zh-TW" dirty="0" smtClean="0">
                <a:solidFill>
                  <a:srgbClr val="FF0000"/>
                </a:solidFill>
              </a:rPr>
            </a:br>
            <a:r>
              <a:rPr lang="en-US" altLang="zh-TW" dirty="0" smtClean="0">
                <a:solidFill>
                  <a:srgbClr val="FF0000"/>
                </a:solidFill>
              </a:rPr>
              <a:t>!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=null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7292" y="1952366"/>
            <a:ext cx="8147478" cy="4160109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893" y="3297581"/>
            <a:ext cx="3462082" cy="143929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90" y="1949279"/>
            <a:ext cx="31242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74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主程式擲</a:t>
            </a:r>
            <a:r>
              <a:rPr lang="zh-TW" altLang="en-US" dirty="0" smtClean="0"/>
              <a:t>出</a:t>
            </a:r>
            <a:r>
              <a:rPr lang="en-US" altLang="zh-TW" dirty="0" smtClean="0"/>
              <a:t>Exception</a:t>
            </a:r>
            <a:r>
              <a:rPr lang="zh-TW" altLang="en-US" dirty="0" smtClean="0"/>
              <a:t>狀況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4532243" cy="4023360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688" y="2079719"/>
            <a:ext cx="5025885" cy="231928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1694" y="512525"/>
            <a:ext cx="3869008" cy="549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97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pPr/>
              <a:t>13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530" y="2819537"/>
            <a:ext cx="7360837" cy="237424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199" y="1071770"/>
            <a:ext cx="545782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8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主程式擲出</a:t>
            </a:r>
            <a:r>
              <a:rPr lang="en-US" altLang="zh-TW" dirty="0"/>
              <a:t>Exception</a:t>
            </a:r>
            <a:r>
              <a:rPr lang="zh-TW" altLang="en-US" dirty="0"/>
              <a:t>狀況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Ajax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10738" y="691763"/>
            <a:ext cx="4544942" cy="2718849"/>
          </a:xfrm>
          <a:prstGeom prst="rect">
            <a:avLst/>
          </a:prstGeom>
        </p:spPr>
      </p:pic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0793" y="3592899"/>
            <a:ext cx="6304887" cy="251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55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主程式擲出</a:t>
            </a:r>
            <a:r>
              <a:rPr lang="en-US" altLang="zh-TW" dirty="0"/>
              <a:t>Exception</a:t>
            </a:r>
            <a:r>
              <a:rPr lang="zh-TW" altLang="en-US" dirty="0" smtClean="0"/>
              <a:t>狀況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Post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1097280" y="1965004"/>
            <a:ext cx="10058400" cy="4023360"/>
          </a:xfrm>
        </p:spPr>
        <p:txBody>
          <a:bodyPr/>
          <a:lstStyle/>
          <a:p>
            <a:pPr marL="0" indent="0" algn="ctr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pPr/>
              <a:t>15</a:t>
            </a:fld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337" y="1431692"/>
            <a:ext cx="6791751" cy="3675037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375" y="2428875"/>
            <a:ext cx="4667250" cy="200025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625" y="4142665"/>
            <a:ext cx="3559621" cy="1928128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1673" y="1349263"/>
            <a:ext cx="5915563" cy="2146721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714" y="1431692"/>
            <a:ext cx="55245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32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3600" dirty="0">
                <a:solidFill>
                  <a:schemeClr val="tx1"/>
                </a:solidFill>
              </a:rPr>
              <a:t>若需要查問題需要</a:t>
            </a:r>
            <a:r>
              <a:rPr lang="en-US" altLang="zh-TW" sz="3600" dirty="0">
                <a:solidFill>
                  <a:schemeClr val="tx1"/>
                </a:solidFill>
              </a:rPr>
              <a:t> debug </a:t>
            </a:r>
            <a:r>
              <a:rPr lang="zh-TW" altLang="zh-TW" sz="3600" dirty="0">
                <a:solidFill>
                  <a:schemeClr val="tx1"/>
                </a:solidFill>
              </a:rPr>
              <a:t>層級，需要怎麼處理？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pPr/>
              <a:t>16</a:t>
            </a:fld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08" y="1837189"/>
            <a:ext cx="8703901" cy="47146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298" y="2575218"/>
            <a:ext cx="357187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30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571" y="3648298"/>
            <a:ext cx="10731221" cy="3082015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28" y="1253628"/>
            <a:ext cx="11365929" cy="228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939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isDebugEnabled</a:t>
            </a:r>
            <a:r>
              <a:rPr lang="zh-TW" altLang="en-US" dirty="0"/>
              <a:t>的用途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b="1" dirty="0">
                <a:latin typeface="+mn-lt"/>
              </a:rPr>
              <a:t>使用 </a:t>
            </a:r>
            <a:r>
              <a:rPr lang="en-US" altLang="zh-TW" b="1" dirty="0" err="1">
                <a:latin typeface="+mn-lt"/>
              </a:rPr>
              <a:t>isDebugEnabled</a:t>
            </a:r>
            <a:r>
              <a:rPr lang="en-US" altLang="zh-TW" b="1" dirty="0">
                <a:latin typeface="+mn-lt"/>
              </a:rPr>
              <a:t> </a:t>
            </a:r>
            <a:r>
              <a:rPr lang="zh-TW" altLang="en-US" b="1" dirty="0">
                <a:latin typeface="+mn-lt"/>
              </a:rPr>
              <a:t>減少效能的負擔</a:t>
            </a:r>
            <a:endParaRPr lang="zh-TW" altLang="en-US" dirty="0">
              <a:latin typeface="+mn-lt"/>
            </a:endParaRPr>
          </a:p>
          <a:p>
            <a:r>
              <a:rPr lang="zh-TW" altLang="en-US" dirty="0">
                <a:latin typeface="+mn-lt"/>
              </a:rPr>
              <a:t>透過一個 </a:t>
            </a:r>
            <a:r>
              <a:rPr lang="en-US" altLang="zh-TW" dirty="0" err="1">
                <a:latin typeface="+mn-lt"/>
              </a:rPr>
              <a:t>isDebugEnabled</a:t>
            </a:r>
            <a:r>
              <a:rPr lang="en-US" altLang="zh-TW" dirty="0">
                <a:latin typeface="+mn-lt"/>
              </a:rPr>
              <a:t>() </a:t>
            </a:r>
            <a:r>
              <a:rPr lang="zh-TW" altLang="en-US" dirty="0">
                <a:latin typeface="+mn-lt"/>
              </a:rPr>
              <a:t>方法的呼叫，來判斷目前 </a:t>
            </a:r>
            <a:r>
              <a:rPr lang="en-US" altLang="zh-TW" dirty="0">
                <a:latin typeface="+mn-lt"/>
              </a:rPr>
              <a:t>Log4j </a:t>
            </a:r>
            <a:r>
              <a:rPr lang="zh-TW" altLang="en-US" dirty="0">
                <a:latin typeface="+mn-lt"/>
              </a:rPr>
              <a:t>的 </a:t>
            </a:r>
            <a:r>
              <a:rPr lang="en-US" altLang="zh-TW" dirty="0">
                <a:latin typeface="+mn-lt"/>
              </a:rPr>
              <a:t>level </a:t>
            </a:r>
            <a:r>
              <a:rPr lang="zh-TW" altLang="en-US" dirty="0">
                <a:latin typeface="+mn-lt"/>
              </a:rPr>
              <a:t>是否為 </a:t>
            </a:r>
            <a:r>
              <a:rPr lang="en-US" altLang="zh-TW" dirty="0" smtClean="0">
                <a:latin typeface="+mn-lt"/>
              </a:rPr>
              <a:t>debug</a:t>
            </a:r>
            <a:endParaRPr lang="en-US" altLang="zh-TW" dirty="0">
              <a:latin typeface="+mn-lt"/>
            </a:endParaRPr>
          </a:p>
          <a:p>
            <a:r>
              <a:rPr lang="zh-TW" altLang="en-US" dirty="0" smtClean="0">
                <a:latin typeface="+mn-lt"/>
              </a:rPr>
              <a:t>若</a:t>
            </a:r>
            <a:r>
              <a:rPr lang="zh-TW" altLang="en-US" dirty="0">
                <a:latin typeface="+mn-lt"/>
              </a:rPr>
              <a:t>不是，便不會執行參數組成的</a:t>
            </a:r>
            <a:r>
              <a:rPr lang="zh-TW" altLang="en-US" dirty="0" smtClean="0">
                <a:latin typeface="+mn-lt"/>
              </a:rPr>
              <a:t>程式碼</a:t>
            </a:r>
            <a:endParaRPr lang="en-US" altLang="zh-TW" dirty="0" smtClean="0">
              <a:latin typeface="+mn-lt"/>
            </a:endParaRPr>
          </a:p>
          <a:p>
            <a:r>
              <a:rPr lang="zh-TW" altLang="en-US" dirty="0" smtClean="0">
                <a:latin typeface="+mn-lt"/>
              </a:rPr>
              <a:t>較好的做法是，將</a:t>
            </a:r>
            <a:r>
              <a:rPr lang="zh-TW" altLang="en-US" dirty="0">
                <a:latin typeface="+mn-lt"/>
              </a:rPr>
              <a:t>需要 </a:t>
            </a:r>
            <a:r>
              <a:rPr lang="en-US" altLang="zh-TW" dirty="0">
                <a:latin typeface="+mn-lt"/>
              </a:rPr>
              <a:t>debug </a:t>
            </a:r>
            <a:r>
              <a:rPr lang="zh-TW" altLang="en-US" dirty="0">
                <a:latin typeface="+mn-lt"/>
              </a:rPr>
              <a:t>的所有</a:t>
            </a:r>
            <a:r>
              <a:rPr lang="zh-TW" altLang="en-US" dirty="0" smtClean="0">
                <a:latin typeface="+mn-lt"/>
              </a:rPr>
              <a:t>訊息，整理</a:t>
            </a:r>
            <a:r>
              <a:rPr lang="zh-TW" altLang="en-US" dirty="0">
                <a:latin typeface="+mn-lt"/>
              </a:rPr>
              <a:t>在同一個判斷區</a:t>
            </a:r>
            <a:r>
              <a:rPr lang="zh-TW" altLang="en-US" dirty="0" smtClean="0">
                <a:latin typeface="+mn-lt"/>
              </a:rPr>
              <a:t>塊</a:t>
            </a:r>
            <a:endParaRPr lang="en-US" altLang="zh-TW" dirty="0">
              <a:latin typeface="+mn-lt"/>
            </a:endParaRPr>
          </a:p>
          <a:p>
            <a:pPr marL="0" indent="0">
              <a:buNone/>
            </a:pPr>
            <a:r>
              <a:rPr lang="en-US" altLang="zh-TW" dirty="0" smtClean="0">
                <a:latin typeface="+mn-lt"/>
              </a:rPr>
              <a:t>E.g.</a:t>
            </a:r>
          </a:p>
          <a:p>
            <a:pPr marL="0" indent="0">
              <a:buNone/>
            </a:pPr>
            <a:r>
              <a:rPr lang="en-US" altLang="zh-TW" dirty="0">
                <a:latin typeface="+mn-lt"/>
              </a:rPr>
              <a:t>if (</a:t>
            </a:r>
            <a:r>
              <a:rPr lang="en-US" altLang="zh-TW" dirty="0" err="1">
                <a:latin typeface="+mn-lt"/>
              </a:rPr>
              <a:t>isDebug</a:t>
            </a:r>
            <a:r>
              <a:rPr lang="en-US" altLang="zh-TW" dirty="0">
                <a:latin typeface="+mn-lt"/>
              </a:rPr>
              <a:t>) {</a:t>
            </a:r>
          </a:p>
          <a:p>
            <a:pPr marL="0" indent="0">
              <a:buNone/>
            </a:pPr>
            <a:r>
              <a:rPr lang="en-US" altLang="zh-TW" dirty="0" smtClean="0">
                <a:latin typeface="+mn-lt"/>
              </a:rPr>
              <a:t>  </a:t>
            </a:r>
            <a:r>
              <a:rPr lang="en-US" altLang="zh-TW" dirty="0" err="1" smtClean="0">
                <a:latin typeface="+mn-lt"/>
              </a:rPr>
              <a:t>log.debug</a:t>
            </a:r>
            <a:r>
              <a:rPr lang="en-US" altLang="zh-TW" dirty="0">
                <a:latin typeface="+mn-lt"/>
              </a:rPr>
              <a:t>("</a:t>
            </a:r>
            <a:r>
              <a:rPr lang="en-US" altLang="zh-TW" dirty="0" err="1">
                <a:latin typeface="+mn-lt"/>
              </a:rPr>
              <a:t>reqMap</a:t>
            </a:r>
            <a:r>
              <a:rPr lang="en-US" altLang="zh-TW" dirty="0">
                <a:latin typeface="+mn-lt"/>
              </a:rPr>
              <a:t>==&gt;" + </a:t>
            </a:r>
            <a:r>
              <a:rPr lang="en-US" altLang="zh-TW" dirty="0" err="1">
                <a:latin typeface="+mn-lt"/>
              </a:rPr>
              <a:t>reqMap</a:t>
            </a:r>
            <a:r>
              <a:rPr lang="en-US" altLang="zh-TW" dirty="0">
                <a:latin typeface="+mn-lt"/>
              </a:rPr>
              <a:t>);</a:t>
            </a:r>
          </a:p>
          <a:p>
            <a:pPr marL="0" indent="0">
              <a:buNone/>
            </a:pPr>
            <a:r>
              <a:rPr lang="en-US" altLang="zh-TW" dirty="0" smtClean="0">
                <a:latin typeface="+mn-lt"/>
              </a:rPr>
              <a:t>  </a:t>
            </a:r>
            <a:r>
              <a:rPr lang="en-US" altLang="zh-TW" dirty="0" err="1" smtClean="0">
                <a:latin typeface="+mn-lt"/>
              </a:rPr>
              <a:t>log.debug</a:t>
            </a:r>
            <a:r>
              <a:rPr lang="en-US" altLang="zh-TW" dirty="0">
                <a:latin typeface="+mn-lt"/>
              </a:rPr>
              <a:t>("</a:t>
            </a:r>
            <a:r>
              <a:rPr lang="en-US" altLang="zh-TW" dirty="0" err="1">
                <a:latin typeface="+mn-lt"/>
              </a:rPr>
              <a:t>returnList</a:t>
            </a:r>
            <a:r>
              <a:rPr lang="en-US" altLang="zh-TW" dirty="0">
                <a:latin typeface="+mn-lt"/>
              </a:rPr>
              <a:t>==&gt;" + </a:t>
            </a:r>
            <a:r>
              <a:rPr lang="en-US" altLang="zh-TW" dirty="0" err="1">
                <a:latin typeface="+mn-lt"/>
              </a:rPr>
              <a:t>returnList</a:t>
            </a:r>
            <a:r>
              <a:rPr lang="en-US" altLang="zh-TW" dirty="0">
                <a:latin typeface="+mn-lt"/>
              </a:rPr>
              <a:t>);</a:t>
            </a:r>
          </a:p>
          <a:p>
            <a:pPr marL="0" indent="0">
              <a:buNone/>
            </a:pPr>
            <a:r>
              <a:rPr lang="en-US" altLang="zh-TW" dirty="0" smtClean="0">
                <a:latin typeface="+mn-lt"/>
              </a:rPr>
              <a:t>  </a:t>
            </a:r>
            <a:r>
              <a:rPr lang="en-US" altLang="zh-TW" dirty="0" err="1" smtClean="0">
                <a:latin typeface="+mn-lt"/>
              </a:rPr>
              <a:t>log.debug</a:t>
            </a:r>
            <a:r>
              <a:rPr lang="en-US" altLang="zh-TW" dirty="0">
                <a:latin typeface="+mn-lt"/>
              </a:rPr>
              <a:t>("key==&gt;" + key);</a:t>
            </a:r>
          </a:p>
          <a:p>
            <a:pPr marL="0" indent="0">
              <a:buNone/>
            </a:pPr>
            <a:r>
              <a:rPr lang="en-US" altLang="zh-TW" dirty="0" smtClean="0">
                <a:latin typeface="+mn-lt"/>
              </a:rPr>
              <a:t>}</a:t>
            </a:r>
            <a:endParaRPr lang="zh-TW" altLang="en-US" dirty="0">
              <a:latin typeface="+mn-lt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pPr/>
              <a:t>18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9130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批次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32609" y="1484507"/>
            <a:ext cx="8946541" cy="419548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批次可以做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2PC </a:t>
            </a:r>
            <a:r>
              <a:rPr lang="zh-TW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嗎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>
              <a:buNone/>
            </a:pP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批次</a:t>
            </a:r>
            <a:r>
              <a:rPr lang="zh-TW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與線上程式執行有何不同？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pPr/>
              <a:t>19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33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DB2PoolSvc.xml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Sever </a:t>
            </a:r>
            <a:r>
              <a:rPr lang="zh-TW" altLang="en-US" dirty="0"/>
              <a:t>啟動時建 </a:t>
            </a:r>
            <a:r>
              <a:rPr lang="en-US" altLang="zh-TW" dirty="0" err="1"/>
              <a:t>DataSource</a:t>
            </a:r>
            <a:r>
              <a:rPr lang="zh-TW" altLang="en-US" dirty="0"/>
              <a:t>是</a:t>
            </a:r>
            <a:r>
              <a:rPr lang="en-US" altLang="zh-TW" dirty="0"/>
              <a:t>DB2PoolSvc.xml</a:t>
            </a:r>
            <a:r>
              <a:rPr lang="zh-TW" altLang="en-US" dirty="0"/>
              <a:t>建立？還是如何驅動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marL="400050" lvl="1" indent="0">
              <a:buNone/>
            </a:pPr>
            <a:r>
              <a:rPr lang="zh-TW" altLang="en-US" dirty="0" smtClean="0">
                <a:solidFill>
                  <a:srgbClr val="FFFF00"/>
                </a:solidFill>
              </a:rPr>
              <a:t>設定在</a:t>
            </a:r>
            <a:r>
              <a:rPr lang="en-US" altLang="zh-TW" dirty="0" smtClean="0">
                <a:solidFill>
                  <a:srgbClr val="FFFF00"/>
                </a:solidFill>
              </a:rPr>
              <a:t>EAR</a:t>
            </a:r>
            <a:r>
              <a:rPr lang="zh-TW" altLang="en-US" dirty="0" smtClean="0">
                <a:solidFill>
                  <a:srgbClr val="FFFF00"/>
                </a:solidFill>
              </a:rPr>
              <a:t>的</a:t>
            </a:r>
            <a:r>
              <a:rPr lang="en-US" altLang="zh-TW" dirty="0" smtClean="0">
                <a:solidFill>
                  <a:srgbClr val="FFFF00"/>
                </a:solidFill>
              </a:rPr>
              <a:t>application.xml</a:t>
            </a:r>
            <a:r>
              <a:rPr lang="zh-TW" altLang="en-US" dirty="0" smtClean="0">
                <a:solidFill>
                  <a:srgbClr val="FFFF00"/>
                </a:solidFill>
              </a:rPr>
              <a:t>；</a:t>
            </a:r>
            <a:endParaRPr lang="en-US" altLang="zh-TW" dirty="0" smtClean="0">
              <a:solidFill>
                <a:srgbClr val="FFFF00"/>
              </a:solidFill>
            </a:endParaRPr>
          </a:p>
          <a:p>
            <a:pPr marL="400050" lvl="1" indent="0">
              <a:buNone/>
            </a:pPr>
            <a:r>
              <a:rPr lang="zh-TW" altLang="en-US" dirty="0" smtClean="0">
                <a:solidFill>
                  <a:srgbClr val="FFFF00"/>
                </a:solidFill>
              </a:rPr>
              <a:t>當</a:t>
            </a:r>
            <a:r>
              <a:rPr lang="en-US" altLang="zh-TW" dirty="0" smtClean="0">
                <a:solidFill>
                  <a:srgbClr val="FFFF00"/>
                </a:solidFill>
              </a:rPr>
              <a:t>Server</a:t>
            </a:r>
            <a:r>
              <a:rPr lang="zh-TW" altLang="en-US" dirty="0" smtClean="0">
                <a:solidFill>
                  <a:srgbClr val="FFFF00"/>
                </a:solidFill>
              </a:rPr>
              <a:t>啟動時，</a:t>
            </a:r>
            <a:r>
              <a:rPr lang="en-US" altLang="zh-TW" dirty="0" smtClean="0">
                <a:solidFill>
                  <a:srgbClr val="FFFF00"/>
                </a:solidFill>
              </a:rPr>
              <a:t>EAR</a:t>
            </a:r>
            <a:r>
              <a:rPr lang="zh-TW" altLang="en-US" dirty="0" smtClean="0">
                <a:solidFill>
                  <a:srgbClr val="FFFF00"/>
                </a:solidFill>
              </a:rPr>
              <a:t>的連線會載入到</a:t>
            </a:r>
            <a:r>
              <a:rPr lang="en-US" altLang="zh-TW" dirty="0" smtClean="0">
                <a:solidFill>
                  <a:srgbClr val="FFFF00"/>
                </a:solidFill>
              </a:rPr>
              <a:t>Server</a:t>
            </a:r>
            <a:r>
              <a:rPr lang="zh-TW" altLang="en-US" dirty="0" smtClean="0">
                <a:solidFill>
                  <a:srgbClr val="FFFF00"/>
                </a:solidFill>
              </a:rPr>
              <a:t>上的</a:t>
            </a:r>
            <a:r>
              <a:rPr lang="en-US" altLang="zh-TW" dirty="0" smtClean="0">
                <a:solidFill>
                  <a:srgbClr val="FFFF00"/>
                </a:solidFill>
              </a:rPr>
              <a:t>pool</a:t>
            </a:r>
            <a:r>
              <a:rPr lang="zh-TW" altLang="en-US" dirty="0" smtClean="0">
                <a:solidFill>
                  <a:srgbClr val="FFFF00"/>
                </a:solidFill>
              </a:rPr>
              <a:t>連線池，統一控管；</a:t>
            </a:r>
            <a:endParaRPr lang="en-US" altLang="zh-TW" dirty="0" smtClean="0">
              <a:solidFill>
                <a:srgbClr val="FFFF00"/>
              </a:solidFill>
            </a:endParaRPr>
          </a:p>
          <a:p>
            <a:pPr marL="400050" lvl="1" indent="0">
              <a:buNone/>
            </a:pPr>
            <a:endParaRPr lang="en-US" altLang="zh-TW" dirty="0" smtClean="0">
              <a:solidFill>
                <a:srgbClr val="FFFF0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DB2PoolSvc.xml  type pool</a:t>
            </a:r>
            <a:r>
              <a:rPr lang="zh-TW" altLang="en-US" dirty="0"/>
              <a:t>與 </a:t>
            </a:r>
            <a:r>
              <a:rPr lang="en-US" altLang="zh-TW" dirty="0" err="1"/>
              <a:t>dbcp</a:t>
            </a:r>
            <a:r>
              <a:rPr lang="en-US" altLang="zh-TW" dirty="0"/>
              <a:t> </a:t>
            </a:r>
            <a:r>
              <a:rPr lang="zh-TW" altLang="en-US" dirty="0"/>
              <a:t>差異為何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048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chemeClr val="tx1"/>
                </a:solidFill>
              </a:rPr>
              <a:t>DBMudule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16134" y="1353203"/>
            <a:ext cx="6847992" cy="4195481"/>
          </a:xfrm>
        </p:spPr>
        <p:txBody>
          <a:bodyPr/>
          <a:lstStyle/>
          <a:p>
            <a:r>
              <a:rPr lang="en-US" altLang="zh-TW" dirty="0" err="1"/>
              <a:t>DBMudule</a:t>
            </a:r>
            <a:r>
              <a:rPr lang="zh-TW" altLang="zh-TW" dirty="0"/>
              <a:t>使用的時機？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A</a:t>
            </a:r>
            <a:r>
              <a:rPr lang="zh-TW" altLang="zh-TW" dirty="0"/>
              <a:t>系統作業的主程式，呼叫</a:t>
            </a:r>
            <a:r>
              <a:rPr lang="en-US" altLang="zh-TW" dirty="0"/>
              <a:t>B</a:t>
            </a:r>
            <a:r>
              <a:rPr lang="zh-TW" altLang="zh-TW" dirty="0"/>
              <a:t>系統模組，此模組繼承</a:t>
            </a:r>
            <a:r>
              <a:rPr lang="en-US" altLang="zh-TW" dirty="0"/>
              <a:t>C </a:t>
            </a:r>
            <a:r>
              <a:rPr lang="zh-TW" altLang="zh-TW" dirty="0"/>
              <a:t>系統的</a:t>
            </a:r>
            <a:r>
              <a:rPr lang="en-US" altLang="zh-TW" dirty="0" err="1"/>
              <a:t>DBModule</a:t>
            </a:r>
            <a:r>
              <a:rPr lang="zh-TW" altLang="zh-TW" dirty="0"/>
              <a:t>，當在</a:t>
            </a:r>
            <a:r>
              <a:rPr lang="en-US" altLang="zh-TW" dirty="0"/>
              <a:t>B</a:t>
            </a:r>
            <a:r>
              <a:rPr lang="zh-TW" altLang="zh-TW" dirty="0"/>
              <a:t>系統模組內使用</a:t>
            </a:r>
            <a:r>
              <a:rPr lang="en-US" altLang="zh-TW" dirty="0"/>
              <a:t> </a:t>
            </a:r>
            <a:r>
              <a:rPr lang="en-US" altLang="zh-TW" dirty="0" err="1"/>
              <a:t>getDataSet</a:t>
            </a:r>
            <a:r>
              <a:rPr lang="en-US" altLang="zh-TW" dirty="0"/>
              <a:t>() </a:t>
            </a:r>
            <a:r>
              <a:rPr lang="zh-TW" altLang="zh-TW" dirty="0"/>
              <a:t>取得連線，那此時取得的連線會使用哪一條連線？為什麼</a:t>
            </a:r>
            <a:r>
              <a:rPr lang="zh-TW" altLang="zh-TW" dirty="0" smtClean="0"/>
              <a:t>？</a:t>
            </a:r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使用</a:t>
            </a:r>
            <a:r>
              <a:rPr lang="en-US" altLang="zh-TW" dirty="0"/>
              <a:t>DS_C</a:t>
            </a:r>
            <a:r>
              <a:rPr lang="zh-TW" altLang="en-US" dirty="0"/>
              <a:t>系統</a:t>
            </a:r>
            <a:r>
              <a:rPr lang="zh-TW" altLang="en-US" dirty="0" smtClean="0"/>
              <a:t>代碼這條</a:t>
            </a:r>
            <a:r>
              <a:rPr lang="zh-TW" altLang="zh-TW" dirty="0" smtClean="0"/>
              <a:t>連線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因</a:t>
            </a:r>
            <a:r>
              <a:rPr lang="en-US" altLang="zh-TW" dirty="0"/>
              <a:t>B</a:t>
            </a:r>
            <a:r>
              <a:rPr lang="zh-TW" altLang="en-US" dirty="0"/>
              <a:t>模組繼承 </a:t>
            </a:r>
            <a:r>
              <a:rPr lang="en-US" altLang="zh-TW" dirty="0"/>
              <a:t>” C </a:t>
            </a:r>
            <a:r>
              <a:rPr lang="zh-TW" altLang="zh-TW" dirty="0" smtClean="0"/>
              <a:t>系統</a:t>
            </a:r>
            <a:r>
              <a:rPr lang="zh-TW" altLang="en-US" dirty="0"/>
              <a:t>代碼</a:t>
            </a:r>
            <a:r>
              <a:rPr lang="en-US" altLang="zh-TW" dirty="0" smtClean="0"/>
              <a:t>_</a:t>
            </a:r>
            <a:r>
              <a:rPr lang="en-US" altLang="zh-TW" dirty="0" err="1"/>
              <a:t>DBModule</a:t>
            </a:r>
            <a:r>
              <a:rPr lang="en-US" altLang="zh-TW" dirty="0"/>
              <a:t>”</a:t>
            </a:r>
            <a:r>
              <a:rPr lang="zh-TW" altLang="en-US" dirty="0"/>
              <a:t>，會取得該子系統的獨立 </a:t>
            </a:r>
            <a:r>
              <a:rPr lang="en-US" altLang="zh-TW" dirty="0" err="1"/>
              <a:t>DataSet</a:t>
            </a:r>
            <a:r>
              <a:rPr lang="en-US" altLang="zh-TW" dirty="0"/>
              <a:t> </a:t>
            </a:r>
            <a:r>
              <a:rPr lang="zh-TW" altLang="en-US" dirty="0"/>
              <a:t>進行連線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8557" y="1771814"/>
            <a:ext cx="43053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22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FF0000"/>
                </a:solidFill>
              </a:rPr>
              <a:t>DBMudule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04814" y="1480424"/>
            <a:ext cx="7833955" cy="4195481"/>
          </a:xfrm>
        </p:spPr>
        <p:txBody>
          <a:bodyPr/>
          <a:lstStyle/>
          <a:p>
            <a:r>
              <a:rPr lang="en-US" altLang="zh-TW" dirty="0" err="1" smtClean="0"/>
              <a:t>DBMudule</a:t>
            </a:r>
            <a:r>
              <a:rPr lang="en-US" altLang="zh-TW" dirty="0" smtClean="0"/>
              <a:t> </a:t>
            </a:r>
            <a:r>
              <a:rPr lang="zh-TW" altLang="zh-TW" dirty="0"/>
              <a:t>取得獨立連線，若須同時更新不同</a:t>
            </a:r>
            <a:r>
              <a:rPr lang="en-US" altLang="zh-TW" dirty="0"/>
              <a:t> table</a:t>
            </a:r>
            <a:r>
              <a:rPr lang="zh-TW" altLang="zh-TW" dirty="0"/>
              <a:t>資料一起要進行交易控制，該如何做到交易控制</a:t>
            </a:r>
            <a:r>
              <a:rPr lang="zh-TW" altLang="zh-TW" dirty="0" smtClean="0"/>
              <a:t>？</a:t>
            </a:r>
            <a:endParaRPr lang="en-US" altLang="zh-TW" dirty="0" smtClean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pPr/>
              <a:t>21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705" y="2502590"/>
            <a:ext cx="364807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16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98" y="182878"/>
            <a:ext cx="10157303" cy="420042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b="63937"/>
          <a:stretch/>
        </p:blipFill>
        <p:spPr>
          <a:xfrm>
            <a:off x="204154" y="4317633"/>
            <a:ext cx="11294955" cy="162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16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23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61988" y="2790825"/>
            <a:ext cx="1351597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70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測試</a:t>
            </a:r>
            <a:r>
              <a:rPr lang="en-US" altLang="zh-TW" dirty="0" smtClean="0"/>
              <a:t>Dataset Clear(1)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07387" y="1506164"/>
            <a:ext cx="8946541" cy="5244493"/>
          </a:xfrm>
        </p:spPr>
        <p:txBody>
          <a:bodyPr>
            <a:normAutofit/>
          </a:bodyPr>
          <a:lstStyle/>
          <a:p>
            <a:r>
              <a:rPr lang="zh-TW" altLang="en-US" dirty="0"/>
              <a:t>不做</a:t>
            </a:r>
            <a:r>
              <a:rPr lang="en-US" altLang="zh-TW" dirty="0"/>
              <a:t>clear</a:t>
            </a:r>
            <a:r>
              <a:rPr lang="zh-TW" altLang="en-US" dirty="0"/>
              <a:t>會不會生效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pPr/>
              <a:t>24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863" y="3986171"/>
            <a:ext cx="7439025" cy="6667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274" y="1994701"/>
            <a:ext cx="3895725" cy="196215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663" y="1989939"/>
            <a:ext cx="4015657" cy="197167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8960" y="423076"/>
            <a:ext cx="6781800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77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測試</a:t>
            </a:r>
            <a:r>
              <a:rPr lang="en-US" altLang="zh-TW" dirty="0"/>
              <a:t>Dataset </a:t>
            </a:r>
            <a:r>
              <a:rPr lang="en-US" altLang="zh-TW" dirty="0" smtClean="0"/>
              <a:t>Clear(2)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21649" y="1305496"/>
            <a:ext cx="8946541" cy="4195481"/>
          </a:xfrm>
        </p:spPr>
        <p:txBody>
          <a:bodyPr/>
          <a:lstStyle/>
          <a:p>
            <a:r>
              <a:rPr lang="zh-TW" altLang="en-US" dirty="0"/>
              <a:t>各情況模擬測試</a:t>
            </a:r>
            <a:endParaRPr lang="en-US" altLang="zh-TW" dirty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 smtClean="0"/>
              <a:t>使用</a:t>
            </a:r>
            <a:r>
              <a:rPr lang="en-US" altLang="zh-TW" dirty="0" smtClean="0"/>
              <a:t>2</a:t>
            </a:r>
            <a:r>
              <a:rPr lang="zh-TW" altLang="en-US" dirty="0"/>
              <a:t>個</a:t>
            </a:r>
            <a:r>
              <a:rPr lang="zh-TW" altLang="en-US" dirty="0" smtClean="0"/>
              <a:t>條件，使用</a:t>
            </a:r>
            <a:r>
              <a:rPr lang="en-US" altLang="zh-TW" dirty="0" smtClean="0"/>
              <a:t>3</a:t>
            </a:r>
            <a:r>
              <a:rPr lang="zh-TW" altLang="en-US" dirty="0"/>
              <a:t>個</a:t>
            </a:r>
            <a:r>
              <a:rPr lang="zh-TW" altLang="en-US" dirty="0" smtClean="0"/>
              <a:t>條件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25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830" y="2390402"/>
            <a:ext cx="3457575" cy="164782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33224" y="2059590"/>
            <a:ext cx="4044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1.</a:t>
            </a:r>
            <a:r>
              <a:rPr lang="zh-TW" altLang="en-US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INSERT </a:t>
            </a:r>
            <a:r>
              <a:rPr lang="en-US" altLang="zh-TW" dirty="0">
                <a:solidFill>
                  <a:srgbClr val="FFFF00"/>
                </a:solidFill>
                <a:latin typeface="Courier New" panose="02070309020205020404" pitchFamily="49" charset="0"/>
              </a:rPr>
              <a:t>INTO DBXX.DTXXTP01</a:t>
            </a:r>
            <a:endParaRPr lang="zh-TW" altLang="en-US" dirty="0">
              <a:solidFill>
                <a:srgbClr val="FFFF00"/>
              </a:solidFill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341" y="2710649"/>
            <a:ext cx="2390775" cy="51435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712388" y="2059590"/>
            <a:ext cx="25282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2.INSERT </a:t>
            </a:r>
            <a:r>
              <a:rPr lang="en-US" altLang="zh-TW" dirty="0">
                <a:solidFill>
                  <a:srgbClr val="FFFF00"/>
                </a:solidFill>
                <a:latin typeface="Courier New" panose="02070309020205020404" pitchFamily="49" charset="0"/>
              </a:rPr>
              <a:t>INTO </a:t>
            </a:r>
            <a:endParaRPr lang="en-US" altLang="zh-TW" dirty="0" smtClean="0">
              <a:solidFill>
                <a:srgbClr val="FFFF00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DBXX.DTXXTP01_BAK</a:t>
            </a:r>
            <a:endParaRPr lang="zh-TW" altLang="en-US" dirty="0">
              <a:solidFill>
                <a:srgbClr val="FFFF00"/>
              </a:solidFill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429" y="4537999"/>
            <a:ext cx="2886075" cy="67627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14582" y="4158733"/>
            <a:ext cx="4733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3.</a:t>
            </a:r>
            <a:r>
              <a:rPr lang="zh-TW" altLang="en-US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INSERT </a:t>
            </a:r>
            <a:r>
              <a:rPr lang="en-US" altLang="zh-TW" dirty="0">
                <a:solidFill>
                  <a:srgbClr val="FFFF00"/>
                </a:solidFill>
                <a:latin typeface="Courier New" panose="02070309020205020404" pitchFamily="49" charset="0"/>
              </a:rPr>
              <a:t>INTO DBXX.DTXXTP01_BAK2</a:t>
            </a:r>
            <a:endParaRPr lang="zh-TW" altLang="en-US" dirty="0">
              <a:solidFill>
                <a:srgbClr val="FFFF00"/>
              </a:solidFill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3809" y="5412519"/>
            <a:ext cx="5343525" cy="53340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3953020" y="4986994"/>
            <a:ext cx="4733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4.</a:t>
            </a:r>
            <a:r>
              <a:rPr lang="zh-TW" altLang="en-US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INSERT </a:t>
            </a:r>
            <a:r>
              <a:rPr lang="en-US" altLang="zh-TW" dirty="0">
                <a:solidFill>
                  <a:srgbClr val="FFFF00"/>
                </a:solidFill>
                <a:latin typeface="Courier New" panose="02070309020205020404" pitchFamily="49" charset="0"/>
              </a:rPr>
              <a:t>INTO DBXX.DTXXTP01_BAK2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399081" y="5995486"/>
            <a:ext cx="4188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前端並沒有</a:t>
            </a:r>
            <a:r>
              <a:rPr lang="en-US" altLang="zh-TW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setField</a:t>
            </a:r>
            <a:r>
              <a:rPr lang="en-US" altLang="zh-TW" b="1" dirty="0">
                <a:solidFill>
                  <a:srgbClr val="FF0000"/>
                </a:solidFill>
                <a:latin typeface="Courier New" panose="02070309020205020404" pitchFamily="49" charset="0"/>
              </a:rPr>
              <a:t>[EMP_NAME]</a:t>
            </a:r>
            <a:r>
              <a:rPr lang="zh-TW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值</a:t>
            </a:r>
            <a:r>
              <a:rPr lang="en-US" altLang="zh-TW" b="1" dirty="0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7351" y="1324390"/>
            <a:ext cx="4036902" cy="3470116"/>
          </a:xfrm>
          <a:prstGeom prst="rect">
            <a:avLst/>
          </a:prstGeom>
        </p:spPr>
      </p:pic>
      <p:sp>
        <p:nvSpPr>
          <p:cNvPr id="18" name="文字方塊 17"/>
          <p:cNvSpPr txBox="1"/>
          <p:nvPr/>
        </p:nvSpPr>
        <p:spPr>
          <a:xfrm>
            <a:off x="7410613" y="3498576"/>
            <a:ext cx="4094923" cy="13234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altLang="zh-TW" sz="1200" dirty="0" smtClean="0">
                <a:solidFill>
                  <a:srgbClr val="FF0000"/>
                </a:solidFill>
              </a:rPr>
              <a:t>2</a:t>
            </a:r>
          </a:p>
          <a:p>
            <a:r>
              <a:rPr lang="en-US" altLang="zh-TW" sz="1200" dirty="0" smtClean="0">
                <a:solidFill>
                  <a:srgbClr val="FF0000"/>
                </a:solidFill>
              </a:rPr>
              <a:t>3</a:t>
            </a:r>
          </a:p>
          <a:p>
            <a:endParaRPr lang="en-US" altLang="zh-TW" sz="1200" dirty="0">
              <a:solidFill>
                <a:srgbClr val="FF0000"/>
              </a:solidFill>
            </a:endParaRPr>
          </a:p>
          <a:p>
            <a:endParaRPr lang="en-US" altLang="zh-TW" sz="1200" dirty="0" smtClean="0">
              <a:solidFill>
                <a:srgbClr val="FF0000"/>
              </a:solidFill>
            </a:endParaRPr>
          </a:p>
          <a:p>
            <a:endParaRPr lang="en-US" altLang="zh-TW" sz="500" dirty="0" smtClean="0">
              <a:solidFill>
                <a:srgbClr val="FF0000"/>
              </a:solidFill>
            </a:endParaRPr>
          </a:p>
          <a:p>
            <a:r>
              <a:rPr lang="en-US" altLang="zh-TW" sz="1200" dirty="0" smtClean="0">
                <a:solidFill>
                  <a:srgbClr val="FF0000"/>
                </a:solidFill>
              </a:rPr>
              <a:t>4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90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26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790" y="1080986"/>
            <a:ext cx="7223961" cy="268002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984" y="3833883"/>
            <a:ext cx="7679135" cy="285670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4130" y="1475216"/>
            <a:ext cx="3429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99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27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40" y="848054"/>
            <a:ext cx="4219575" cy="18192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536" y="1824320"/>
            <a:ext cx="10764002" cy="303643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988" y="4284115"/>
            <a:ext cx="9580645" cy="238514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3904" y="428749"/>
            <a:ext cx="319087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34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HttpDispatcher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3698" y="1281642"/>
            <a:ext cx="8946541" cy="555110"/>
          </a:xfrm>
        </p:spPr>
        <p:txBody>
          <a:bodyPr/>
          <a:lstStyle/>
          <a:p>
            <a:r>
              <a:rPr lang="en-US" altLang="zh-TW" dirty="0" err="1"/>
              <a:t>HttpDispatcher</a:t>
            </a:r>
            <a:r>
              <a:rPr lang="zh-TW" altLang="zh-TW" dirty="0"/>
              <a:t>是什麼？接受任何</a:t>
            </a:r>
            <a:r>
              <a:rPr lang="en-US" altLang="zh-TW" dirty="0"/>
              <a:t> Request </a:t>
            </a:r>
            <a:r>
              <a:rPr lang="zh-TW" altLang="zh-TW" dirty="0"/>
              <a:t>會解析</a:t>
            </a:r>
            <a:r>
              <a:rPr lang="en-US" altLang="zh-TW" dirty="0"/>
              <a:t>URL</a:t>
            </a:r>
            <a:r>
              <a:rPr lang="zh-TW" altLang="zh-TW" dirty="0"/>
              <a:t>嗎？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pPr/>
              <a:t>28</a:t>
            </a:fld>
            <a:endParaRPr lang="zh-TW" altLang="en-US" dirty="0"/>
          </a:p>
        </p:txBody>
      </p:sp>
      <p:grpSp>
        <p:nvGrpSpPr>
          <p:cNvPr id="9" name="群組 8"/>
          <p:cNvGrpSpPr/>
          <p:nvPr/>
        </p:nvGrpSpPr>
        <p:grpSpPr>
          <a:xfrm>
            <a:off x="384602" y="2662668"/>
            <a:ext cx="9515646" cy="2143125"/>
            <a:chOff x="401077" y="1838884"/>
            <a:chExt cx="9515646" cy="2143125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20548" y="1838884"/>
              <a:ext cx="7496175" cy="2143125"/>
            </a:xfrm>
            <a:prstGeom prst="rect">
              <a:avLst/>
            </a:prstGeom>
          </p:spPr>
        </p:pic>
        <p:sp>
          <p:nvSpPr>
            <p:cNvPr id="6" name="文字方塊 5"/>
            <p:cNvSpPr txBox="1"/>
            <p:nvPr/>
          </p:nvSpPr>
          <p:spPr>
            <a:xfrm>
              <a:off x="401077" y="3439764"/>
              <a:ext cx="2308645" cy="3693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找出</a:t>
              </a:r>
              <a:r>
                <a:rPr lang="en-US" altLang="zh-TW" dirty="0" smtClean="0"/>
                <a:t>Servlet</a:t>
              </a:r>
              <a:r>
                <a:rPr lang="zh-TW" altLang="en-US" dirty="0" smtClean="0"/>
                <a:t>註冊名稱</a:t>
              </a:r>
              <a:endParaRPr lang="zh-TW" altLang="en-US" dirty="0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1027619" y="2311788"/>
              <a:ext cx="1569660" cy="3693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對應註冊名稱</a:t>
              </a:r>
              <a:endParaRPr lang="zh-TW" altLang="en-US" dirty="0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1087609" y="1547281"/>
            <a:ext cx="95556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由</a:t>
            </a:r>
            <a:r>
              <a:rPr lang="en-US" altLang="zh-TW" dirty="0" smtClean="0"/>
              <a:t>Web</a:t>
            </a:r>
            <a:r>
              <a:rPr lang="zh-TW" altLang="en-US" dirty="0" smtClean="0"/>
              <a:t>容器對應至實際處理請求的檔案或程式實體名稱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 smtClean="0"/>
              <a:t>url</a:t>
            </a:r>
            <a:r>
              <a:rPr lang="en-US" altLang="zh-TW" dirty="0" smtClean="0"/>
              <a:t>-pattern</a:t>
            </a:r>
            <a:r>
              <a:rPr lang="zh-TW" altLang="en-US" dirty="0" smtClean="0"/>
              <a:t>設定的邏輯</a:t>
            </a:r>
            <a:r>
              <a:rPr lang="zh-TW" altLang="en-US" dirty="0" smtClean="0"/>
              <a:t>名稱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70014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圖片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2" y="3205909"/>
            <a:ext cx="3152775" cy="130492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Dead Lock</a:t>
            </a:r>
            <a:r>
              <a:rPr lang="zh-TW" altLang="zh-TW" dirty="0"/>
              <a:t>案例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pPr/>
              <a:t>29</a:t>
            </a:fld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57" y="1388142"/>
            <a:ext cx="11157822" cy="101315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0550" y="3180645"/>
            <a:ext cx="3162300" cy="1514475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8949" y="3181390"/>
            <a:ext cx="3607117" cy="1939897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3737113" y="2528515"/>
            <a:ext cx="2794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2. XX_ZX0100</a:t>
            </a:r>
            <a:r>
              <a:rPr lang="zh-TW" altLang="en-US" b="1" dirty="0" smtClean="0"/>
              <a:t>模組</a:t>
            </a:r>
            <a:endParaRPr lang="en-US" altLang="zh-TW" b="1" dirty="0" smtClean="0"/>
          </a:p>
          <a:p>
            <a:r>
              <a:rPr lang="en-US" altLang="zh-TW" b="1" dirty="0" smtClean="0"/>
              <a:t>Update </a:t>
            </a:r>
            <a:r>
              <a:rPr lang="en-US" altLang="zh-TW" b="1" dirty="0"/>
              <a:t>DBXX.DTXXTP01</a:t>
            </a:r>
            <a:endParaRPr lang="zh-TW" altLang="en-US" b="1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7316526" y="2498035"/>
            <a:ext cx="2794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3. XX_ZX0101</a:t>
            </a:r>
            <a:r>
              <a:rPr lang="zh-TW" altLang="en-US" b="1" dirty="0" smtClean="0"/>
              <a:t>模組</a:t>
            </a:r>
            <a:endParaRPr lang="en-US" altLang="zh-TW" b="1" dirty="0" smtClean="0"/>
          </a:p>
          <a:p>
            <a:r>
              <a:rPr lang="en-US" altLang="zh-TW" b="1" dirty="0" smtClean="0"/>
              <a:t>Update </a:t>
            </a:r>
            <a:r>
              <a:rPr lang="en-US" altLang="zh-TW" b="1" dirty="0"/>
              <a:t>DBXX.DTXXTP01</a:t>
            </a:r>
            <a:endParaRPr lang="zh-TW" altLang="en-US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486357" y="2657061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1. XXZX_0101</a:t>
            </a:r>
            <a:r>
              <a:rPr lang="zh-TW" altLang="en-US" b="1" dirty="0" smtClean="0"/>
              <a:t>主程式</a:t>
            </a:r>
            <a:endParaRPr lang="en-US" altLang="zh-TW" b="1" dirty="0" smtClean="0"/>
          </a:p>
        </p:txBody>
      </p:sp>
      <p:sp>
        <p:nvSpPr>
          <p:cNvPr id="18" name="文字方塊 17"/>
          <p:cNvSpPr txBox="1"/>
          <p:nvPr/>
        </p:nvSpPr>
        <p:spPr>
          <a:xfrm>
            <a:off x="3228230" y="3419062"/>
            <a:ext cx="269626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2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3229554" y="3698682"/>
            <a:ext cx="269626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3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cxnSp>
        <p:nvCxnSpPr>
          <p:cNvPr id="23" name="肘形接點 22"/>
          <p:cNvCxnSpPr>
            <a:stCxn id="19" idx="2"/>
          </p:cNvCxnSpPr>
          <p:nvPr/>
        </p:nvCxnSpPr>
        <p:spPr>
          <a:xfrm rot="16200000" flipH="1">
            <a:off x="4556682" y="2783366"/>
            <a:ext cx="1510545" cy="389517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>
            <a:off x="3514477" y="3578087"/>
            <a:ext cx="40551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36" name="圖片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2176" y="5184374"/>
            <a:ext cx="322897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5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SQL</a:t>
            </a:r>
            <a:r>
              <a:rPr lang="zh-TW" altLang="zh-TW" dirty="0">
                <a:solidFill>
                  <a:srgbClr val="FF0000"/>
                </a:solidFill>
              </a:rPr>
              <a:t>未進行更新，是什麼原因？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98512" y="1319750"/>
            <a:ext cx="8946541" cy="4891580"/>
          </a:xfrm>
        </p:spPr>
        <p:txBody>
          <a:bodyPr/>
          <a:lstStyle/>
          <a:p>
            <a:r>
              <a:rPr lang="zh-TW" altLang="zh-TW" dirty="0"/>
              <a:t>本機</a:t>
            </a:r>
            <a:r>
              <a:rPr lang="en-US" altLang="zh-TW" dirty="0"/>
              <a:t>server SQL </a:t>
            </a:r>
            <a:r>
              <a:rPr lang="zh-TW" altLang="zh-TW" dirty="0"/>
              <a:t>寫錯，重新修改後執行，執行時發現</a:t>
            </a:r>
            <a:r>
              <a:rPr lang="en-US" altLang="zh-TW" dirty="0"/>
              <a:t>SQL </a:t>
            </a:r>
            <a:r>
              <a:rPr lang="zh-TW" altLang="zh-TW" dirty="0"/>
              <a:t>未進行更新，是什麼原因？應該如何處理</a:t>
            </a:r>
            <a:r>
              <a:rPr lang="zh-TW" altLang="zh-TW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 smtClean="0">
                <a:solidFill>
                  <a:srgbClr val="FFFF00"/>
                </a:solidFill>
              </a:rPr>
              <a:t>確認本機的</a:t>
            </a:r>
            <a:r>
              <a:rPr lang="en-US" altLang="zh-TW" dirty="0" smtClean="0">
                <a:solidFill>
                  <a:srgbClr val="FFFF00"/>
                </a:solidFill>
              </a:rPr>
              <a:t>DB2PoolSvc.xml</a:t>
            </a:r>
            <a:r>
              <a:rPr lang="zh-TW" altLang="en-US" dirty="0" smtClean="0">
                <a:solidFill>
                  <a:srgbClr val="FFFF00"/>
                </a:solidFill>
              </a:rPr>
              <a:t>中，</a:t>
            </a:r>
            <a:r>
              <a:rPr lang="en-US" altLang="zh-TW" dirty="0" err="1" smtClean="0">
                <a:solidFill>
                  <a:srgbClr val="FFFF00"/>
                </a:solidFill>
              </a:rPr>
              <a:t>sqlcmd</a:t>
            </a:r>
            <a:r>
              <a:rPr lang="en-US" altLang="zh-TW" dirty="0" smtClean="0">
                <a:solidFill>
                  <a:srgbClr val="FFFF00"/>
                </a:solidFill>
              </a:rPr>
              <a:t>-</a:t>
            </a:r>
            <a:r>
              <a:rPr lang="en-US" altLang="zh-TW" dirty="0" err="1" smtClean="0">
                <a:solidFill>
                  <a:srgbClr val="FFFF00"/>
                </a:solidFill>
              </a:rPr>
              <a:t>param</a:t>
            </a:r>
            <a:r>
              <a:rPr lang="en-US" altLang="zh-TW" dirty="0" smtClean="0">
                <a:solidFill>
                  <a:srgbClr val="FFFF00"/>
                </a:solidFill>
              </a:rPr>
              <a:t>-list</a:t>
            </a:r>
            <a:r>
              <a:rPr lang="zh-TW" altLang="en-US" dirty="0" smtClean="0">
                <a:solidFill>
                  <a:srgbClr val="FFFF00"/>
                </a:solidFill>
              </a:rPr>
              <a:t>資訊</a:t>
            </a:r>
            <a:endParaRPr lang="en-US" altLang="zh-TW" dirty="0" smtClean="0">
              <a:solidFill>
                <a:srgbClr val="FFFF00"/>
              </a:solidFill>
            </a:endParaRP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zh-TW" dirty="0"/>
              <a:t>測試環境執行時</a:t>
            </a:r>
            <a:r>
              <a:rPr lang="en-US" altLang="zh-TW" dirty="0"/>
              <a:t>SQL</a:t>
            </a:r>
            <a:r>
              <a:rPr lang="zh-TW" altLang="zh-TW" dirty="0"/>
              <a:t>從何而來</a:t>
            </a:r>
            <a:r>
              <a:rPr lang="zh-TW" altLang="zh-TW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部署時，</a:t>
            </a:r>
            <a:r>
              <a:rPr lang="en-US" altLang="zh-TW" dirty="0" smtClean="0"/>
              <a:t>SQL</a:t>
            </a:r>
            <a:r>
              <a:rPr lang="zh-TW" altLang="en-US" dirty="0" smtClean="0"/>
              <a:t>寫入</a:t>
            </a:r>
            <a:r>
              <a:rPr lang="en-US" altLang="zh-TW" dirty="0" smtClean="0"/>
              <a:t>DB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072" y="2590284"/>
            <a:ext cx="5876925" cy="9525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b="18411"/>
          <a:stretch/>
        </p:blipFill>
        <p:spPr>
          <a:xfrm>
            <a:off x="1375719" y="4554863"/>
            <a:ext cx="10058400" cy="224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81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30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76" y="888415"/>
            <a:ext cx="10279920" cy="533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03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31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69" y="1935037"/>
            <a:ext cx="11605209" cy="385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10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XSS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57323" y="1336226"/>
            <a:ext cx="9680018" cy="5188142"/>
          </a:xfrm>
        </p:spPr>
        <p:txBody>
          <a:bodyPr>
            <a:normAutofit/>
          </a:bodyPr>
          <a:lstStyle/>
          <a:p>
            <a:r>
              <a:rPr lang="zh-TW" altLang="zh-TW" dirty="0"/>
              <a:t>權限檢核是什麼</a:t>
            </a:r>
            <a:r>
              <a:rPr lang="zh-TW" altLang="zh-TW" dirty="0" smtClean="0"/>
              <a:t>？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保護</a:t>
            </a:r>
            <a:r>
              <a:rPr lang="zh-TW" altLang="en-US" dirty="0"/>
              <a:t>機制</a:t>
            </a:r>
            <a:r>
              <a:rPr lang="zh-TW" altLang="en-US" dirty="0" smtClean="0"/>
              <a:t>，</a:t>
            </a:r>
            <a:r>
              <a:rPr lang="zh-TW" altLang="en-US" dirty="0"/>
              <a:t>明確授予特定的使用者角色與存取權限。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確保</a:t>
            </a:r>
            <a:r>
              <a:rPr lang="zh-TW" altLang="en-US" dirty="0"/>
              <a:t>每個頁</a:t>
            </a:r>
            <a:r>
              <a:rPr lang="zh-TW" altLang="en-US" dirty="0" smtClean="0"/>
              <a:t>面的</a:t>
            </a:r>
            <a:r>
              <a:rPr lang="zh-TW" altLang="en-US" dirty="0"/>
              <a:t>存取都須經過適當的身分認證和授權，以</a:t>
            </a:r>
            <a:r>
              <a:rPr lang="zh-TW" altLang="en-US" dirty="0" smtClean="0"/>
              <a:t>防範</a:t>
            </a:r>
            <a:r>
              <a:rPr lang="zh-TW" altLang="en-US" dirty="0"/>
              <a:t>未經授權的 </a:t>
            </a:r>
            <a:r>
              <a:rPr lang="en-US" altLang="zh-TW" dirty="0"/>
              <a:t>URL </a:t>
            </a:r>
            <a:r>
              <a:rPr lang="zh-TW" altLang="en-US" dirty="0"/>
              <a:t>存取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zh-TW" dirty="0" smtClean="0"/>
              <a:t>黑名單</a:t>
            </a:r>
            <a:r>
              <a:rPr lang="en-US" altLang="zh-TW" dirty="0"/>
              <a:t>/</a:t>
            </a:r>
            <a:r>
              <a:rPr lang="zh-TW" altLang="zh-TW" dirty="0"/>
              <a:t>白名單是什麼</a:t>
            </a:r>
            <a:r>
              <a:rPr lang="zh-TW" altLang="zh-TW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黑名單</a:t>
            </a:r>
            <a:r>
              <a:rPr lang="zh-TW" altLang="en-US" dirty="0" smtClean="0"/>
              <a:t>：</a:t>
            </a:r>
            <a:r>
              <a:rPr lang="zh-TW" altLang="en-US" dirty="0"/>
              <a:t>程式是先列出「不能出現」的對象清單，然後進行過濾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針對</a:t>
            </a:r>
            <a:r>
              <a:rPr lang="zh-TW" altLang="en-US" dirty="0"/>
              <a:t>有可能造成疑慮的使用者資料進行過濾。例如，針對</a:t>
            </a:r>
            <a:r>
              <a:rPr lang="en-US" altLang="zh-TW" dirty="0"/>
              <a:t>&lt;</a:t>
            </a:r>
            <a:r>
              <a:rPr lang="zh-TW" altLang="en-US" dirty="0"/>
              <a:t>或者</a:t>
            </a:r>
            <a:r>
              <a:rPr lang="en-US" altLang="zh-TW" dirty="0"/>
              <a:t>&gt;</a:t>
            </a:r>
            <a:r>
              <a:rPr lang="zh-TW" altLang="en-US" dirty="0"/>
              <a:t>字元、或者</a:t>
            </a:r>
            <a:r>
              <a:rPr lang="en-US" altLang="zh-TW" dirty="0"/>
              <a:t>SCRIPT</a:t>
            </a:r>
            <a:r>
              <a:rPr lang="zh-TW" altLang="en-US" dirty="0"/>
              <a:t>字串進行過濾，倘若使用者的輸入資料中含有可疑的字元或字串時，則進行改寫或禁止使用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白</a:t>
            </a:r>
            <a:r>
              <a:rPr lang="zh-TW" altLang="en-US" dirty="0"/>
              <a:t>名單：程式是先列出可被接受的對象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2"/>
            <a:r>
              <a:rPr lang="zh-TW" altLang="en-US" dirty="0"/>
              <a:t>每個欄位都明確定義出它該有的形式，例如日期欄位就只能出現數字和斜線</a:t>
            </a:r>
            <a:r>
              <a:rPr lang="zh-TW" altLang="en-US" dirty="0" smtClean="0"/>
              <a:t>字元。</a:t>
            </a:r>
            <a:endParaRPr lang="en-US" altLang="zh-TW" dirty="0" smtClean="0"/>
          </a:p>
          <a:p>
            <a:r>
              <a:rPr lang="zh-TW" altLang="zh-TW" dirty="0" smtClean="0"/>
              <a:t>為防止</a:t>
            </a:r>
            <a:r>
              <a:rPr lang="en-US" altLang="zh-TW" dirty="0" smtClean="0"/>
              <a:t>XSS</a:t>
            </a:r>
            <a:r>
              <a:rPr lang="zh-TW" altLang="zh-TW" dirty="0" smtClean="0"/>
              <a:t>攻擊，過濾特殊字元，若需某些特殊字元要呈現於網頁上，需如何處理？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HTML</a:t>
            </a:r>
            <a:r>
              <a:rPr lang="zh-TW" altLang="zh-TW" dirty="0"/>
              <a:t>特殊</a:t>
            </a:r>
            <a:r>
              <a:rPr lang="zh-TW" altLang="zh-TW" dirty="0" smtClean="0"/>
              <a:t>字元</a:t>
            </a:r>
            <a:r>
              <a:rPr lang="zh-TW" altLang="en-US" dirty="0" smtClean="0"/>
              <a:t>編碼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pPr/>
              <a:t>32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272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ResponseCode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45093" y="1411895"/>
            <a:ext cx="8946541" cy="4195481"/>
          </a:xfrm>
        </p:spPr>
        <p:txBody>
          <a:bodyPr/>
          <a:lstStyle/>
          <a:p>
            <a:r>
              <a:rPr lang="zh-TW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只有一個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ResponseCode</a:t>
            </a:r>
            <a:r>
              <a:rPr lang="zh-TW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通常程式寫在哪？為什麼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zh-TW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initApp</a:t>
            </a:r>
            <a:r>
              <a:rPr lang="zh-TW" alt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時</a:t>
            </a:r>
            <a:r>
              <a:rPr lang="zh-TW" alt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設定</a:t>
            </a:r>
            <a:endParaRPr lang="en-US" altLang="zh-TW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en-US" altLang="zh-TW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zh-TW" alt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覆</a:t>
            </a:r>
            <a:r>
              <a:rPr lang="zh-TW" alt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寫父類別的 </a:t>
            </a:r>
            <a:r>
              <a:rPr lang="en-US" altLang="zh-TW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start() </a:t>
            </a:r>
            <a:r>
              <a:rPr lang="zh-TW" alt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以強制於每次 </a:t>
            </a:r>
            <a:r>
              <a:rPr lang="en-US" altLang="zh-TW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Dispatcher </a:t>
            </a:r>
            <a:r>
              <a:rPr lang="zh-TW" alt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呼叫 </a:t>
            </a:r>
            <a:r>
              <a:rPr lang="en-US" altLang="zh-TW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</a:t>
            </a:r>
            <a:r>
              <a:rPr lang="zh-TW" alt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時都執行程式自定的初始</a:t>
            </a:r>
            <a:r>
              <a:rPr lang="zh-TW" alt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動作</a:t>
            </a:r>
            <a:r>
              <a:rPr lang="en-US" altLang="zh-TW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initApp</a:t>
            </a:r>
            <a:endParaRPr lang="en-US" altLang="zh-TW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zh-TW" alt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通常</a:t>
            </a:r>
            <a:r>
              <a:rPr lang="zh-TW" alt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只有</a:t>
            </a:r>
            <a:r>
              <a:rPr lang="zh-TW" alt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一個頁面呈現，</a:t>
            </a:r>
            <a:r>
              <a:rPr lang="zh-TW" alt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所以可以先</a:t>
            </a:r>
            <a:r>
              <a:rPr lang="zh-TW" alt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設定</a:t>
            </a:r>
            <a:r>
              <a:rPr lang="en-US" altLang="zh-TW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ResponseCode</a:t>
            </a:r>
            <a:endParaRPr lang="en-US" altLang="zh-TW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5449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ReturnMessage</a:t>
            </a:r>
            <a:r>
              <a:rPr lang="en-US" altLang="zh-TW" dirty="0"/>
              <a:t> </a:t>
            </a:r>
            <a:r>
              <a:rPr lang="zh-TW" altLang="zh-TW" dirty="0"/>
              <a:t>訊息處理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6813" y="1317627"/>
            <a:ext cx="8946541" cy="4195481"/>
          </a:xfrm>
        </p:spPr>
        <p:txBody>
          <a:bodyPr/>
          <a:lstStyle/>
          <a:p>
            <a:r>
              <a:rPr lang="zh-TW" altLang="zh-TW" dirty="0"/>
              <a:t>用</a:t>
            </a:r>
            <a:r>
              <a:rPr lang="en-US" altLang="zh-TW" dirty="0"/>
              <a:t> </a:t>
            </a:r>
            <a:r>
              <a:rPr lang="en-US" altLang="zh-TW" dirty="0" err="1"/>
              <a:t>ReturnMessage</a:t>
            </a:r>
            <a:r>
              <a:rPr lang="en-US" altLang="zh-TW" dirty="0"/>
              <a:t> </a:t>
            </a:r>
            <a:r>
              <a:rPr lang="zh-TW" altLang="zh-TW" dirty="0"/>
              <a:t>訊息處理，那是如何傳至前</a:t>
            </a:r>
            <a:r>
              <a:rPr lang="zh-TW" altLang="zh-TW" dirty="0" smtClean="0"/>
              <a:t>端</a:t>
            </a:r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en-US" altLang="zh-TW" dirty="0" err="1" smtClean="0"/>
              <a:t>initApp</a:t>
            </a:r>
            <a:r>
              <a:rPr lang="zh-TW" altLang="en-US" dirty="0" smtClean="0"/>
              <a:t>時</a:t>
            </a:r>
            <a:endParaRPr lang="zh-TW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88" y="2179917"/>
            <a:ext cx="5905500" cy="24574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868" y="3827462"/>
            <a:ext cx="5124450" cy="15144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3343" y="6264500"/>
            <a:ext cx="5353050" cy="36195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187" y="585144"/>
            <a:ext cx="3819525" cy="343852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0116" y="2680641"/>
            <a:ext cx="336232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13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內容版面配置區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653" y="122047"/>
            <a:ext cx="3729303" cy="305771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ReturnCode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3096" y="1756356"/>
            <a:ext cx="5017401" cy="4195481"/>
          </a:xfrm>
        </p:spPr>
        <p:txBody>
          <a:bodyPr/>
          <a:lstStyle/>
          <a:p>
            <a:r>
              <a:rPr lang="zh-TW" altLang="zh-TW" dirty="0" smtClean="0"/>
              <a:t>有</a:t>
            </a:r>
            <a:r>
              <a:rPr lang="zh-TW" altLang="zh-TW" dirty="0"/>
              <a:t>意義嗎</a:t>
            </a:r>
            <a:r>
              <a:rPr lang="zh-TW" altLang="zh-TW" dirty="0" smtClean="0"/>
              <a:t>？</a:t>
            </a:r>
            <a:endParaRPr lang="en-US" altLang="zh-TW" dirty="0" smtClean="0"/>
          </a:p>
          <a:p>
            <a:r>
              <a:rPr lang="zh-TW" altLang="zh-TW" dirty="0" smtClean="0"/>
              <a:t>發送</a:t>
            </a:r>
            <a:r>
              <a:rPr lang="en-US" altLang="zh-TW" dirty="0" err="1"/>
              <a:t>ajax</a:t>
            </a:r>
            <a:r>
              <a:rPr lang="zh-TW" altLang="zh-TW" dirty="0"/>
              <a:t>請求如何知道作業成功</a:t>
            </a:r>
            <a:r>
              <a:rPr lang="en-US" altLang="zh-TW" dirty="0"/>
              <a:t>/</a:t>
            </a:r>
            <a:r>
              <a:rPr lang="zh-TW" altLang="zh-TW" dirty="0"/>
              <a:t>失敗</a:t>
            </a:r>
            <a:r>
              <a:rPr lang="zh-TW" altLang="zh-TW" dirty="0" smtClean="0"/>
              <a:t>？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dirty="0" err="1" smtClean="0">
                <a:solidFill>
                  <a:srgbClr val="FFFF00"/>
                </a:solidFill>
              </a:rPr>
              <a:t>returnCode</a:t>
            </a:r>
            <a:r>
              <a:rPr lang="en-US" altLang="zh-TW" dirty="0" smtClean="0">
                <a:solidFill>
                  <a:srgbClr val="FFFF00"/>
                </a:solidFill>
              </a:rPr>
              <a:t> </a:t>
            </a:r>
            <a:r>
              <a:rPr lang="en-US" altLang="zh-TW" dirty="0" smtClean="0">
                <a:solidFill>
                  <a:srgbClr val="FFFF00"/>
                </a:solidFill>
              </a:rPr>
              <a:t>=</a:t>
            </a:r>
            <a:r>
              <a:rPr lang="zh-TW" altLang="en-US" dirty="0" smtClean="0">
                <a:solidFill>
                  <a:srgbClr val="FFFF00"/>
                </a:solidFill>
              </a:rPr>
              <a:t> </a:t>
            </a:r>
            <a:r>
              <a:rPr lang="en-US" altLang="zh-TW" dirty="0" smtClean="0">
                <a:solidFill>
                  <a:srgbClr val="FFFF00"/>
                </a:solidFill>
              </a:rPr>
              <a:t>0</a:t>
            </a:r>
            <a:r>
              <a:rPr lang="zh-TW" altLang="en-US" dirty="0" smtClean="0">
                <a:solidFill>
                  <a:srgbClr val="FFFF00"/>
                </a:solidFill>
              </a:rPr>
              <a:t> 成功</a:t>
            </a:r>
            <a:r>
              <a:rPr lang="zh-TW" altLang="en-US" dirty="0" smtClean="0">
                <a:solidFill>
                  <a:srgbClr val="FFFF00"/>
                </a:solidFill>
              </a:rPr>
              <a:t>，</a:t>
            </a:r>
            <a:r>
              <a:rPr lang="en-US" altLang="zh-TW" dirty="0">
                <a:solidFill>
                  <a:srgbClr val="FFFF00"/>
                </a:solidFill>
              </a:rPr>
              <a:t> </a:t>
            </a:r>
            <a:r>
              <a:rPr lang="en-US" altLang="zh-TW" dirty="0" err="1">
                <a:solidFill>
                  <a:srgbClr val="FFFF00"/>
                </a:solidFill>
              </a:rPr>
              <a:t>returnCode</a:t>
            </a:r>
            <a:r>
              <a:rPr lang="en-US" altLang="zh-TW" dirty="0">
                <a:solidFill>
                  <a:srgbClr val="FFFF00"/>
                </a:solidFill>
              </a:rPr>
              <a:t> &lt;</a:t>
            </a:r>
            <a:r>
              <a:rPr lang="zh-TW" altLang="en-US" dirty="0" smtClean="0">
                <a:solidFill>
                  <a:srgbClr val="FFFF00"/>
                </a:solidFill>
              </a:rPr>
              <a:t> </a:t>
            </a:r>
            <a:r>
              <a:rPr lang="en-US" altLang="zh-TW" dirty="0">
                <a:solidFill>
                  <a:srgbClr val="FFFF00"/>
                </a:solidFill>
              </a:rPr>
              <a:t>0 </a:t>
            </a:r>
            <a:r>
              <a:rPr lang="zh-TW" altLang="en-US" dirty="0" smtClean="0">
                <a:solidFill>
                  <a:srgbClr val="FFFF00"/>
                </a:solidFill>
              </a:rPr>
              <a:t>失敗</a:t>
            </a:r>
            <a:endParaRPr lang="en-US" altLang="zh-TW" dirty="0" smtClean="0">
              <a:solidFill>
                <a:srgbClr val="FFFF00"/>
              </a:solidFill>
            </a:endParaRPr>
          </a:p>
          <a:p>
            <a:pPr lvl="1">
              <a:buFont typeface="Wingdings" panose="05000000000000000000" pitchFamily="2" charset="2"/>
              <a:buChar char="n"/>
            </a:pPr>
            <a:r>
              <a:rPr lang="zh-TW" altLang="en-US" dirty="0" smtClean="0">
                <a:solidFill>
                  <a:srgbClr val="FFFF00"/>
                </a:solidFill>
              </a:rPr>
              <a:t>畫面上</a:t>
            </a:r>
            <a:r>
              <a:rPr lang="en-US" altLang="zh-TW" dirty="0" smtClean="0">
                <a:solidFill>
                  <a:srgbClr val="FFFF00"/>
                </a:solidFill>
              </a:rPr>
              <a:t>alert</a:t>
            </a:r>
            <a:r>
              <a:rPr lang="zh-TW" altLang="en-US" dirty="0" smtClean="0">
                <a:solidFill>
                  <a:srgbClr val="FFFF00"/>
                </a:solidFill>
              </a:rPr>
              <a:t>訊息與狀態列</a:t>
            </a:r>
            <a:endParaRPr lang="en-US" altLang="zh-TW" dirty="0" smtClean="0">
              <a:solidFill>
                <a:srgbClr val="FFFF00"/>
              </a:solidFill>
            </a:endParaRPr>
          </a:p>
          <a:p>
            <a:pPr lvl="1">
              <a:buFont typeface="Wingdings" panose="05000000000000000000" pitchFamily="2" charset="2"/>
              <a:buChar char="n"/>
            </a:pPr>
            <a:r>
              <a:rPr lang="zh-TW" altLang="en-US" dirty="0" smtClean="0">
                <a:solidFill>
                  <a:srgbClr val="FFFF00"/>
                </a:solidFill>
              </a:rPr>
              <a:t>正數</a:t>
            </a:r>
            <a:r>
              <a:rPr lang="zh-TW" altLang="en-US" dirty="0">
                <a:solidFill>
                  <a:srgbClr val="FFFF00"/>
                </a:solidFill>
              </a:rPr>
              <a:t>或是負數來決定顯示訊息的顏色，正數為藍色、負數為紅色。</a:t>
            </a:r>
            <a:endParaRPr lang="en-US" altLang="zh-TW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zh-TW" altLang="en-US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576" y="494271"/>
            <a:ext cx="2539950" cy="228658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8334" y="3201510"/>
            <a:ext cx="5822390" cy="355651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8743" y="3730245"/>
            <a:ext cx="3362325" cy="266700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9234423" y="2000421"/>
            <a:ext cx="64633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TW" altLang="en-US" dirty="0" smtClean="0"/>
              <a:t>成功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9287969" y="5266724"/>
            <a:ext cx="64633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FF00"/>
                </a:solidFill>
              </a:rPr>
              <a:t>失敗</a:t>
            </a:r>
            <a:endParaRPr lang="en-US" altLang="zh-TW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458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chemeClr val="tx1"/>
                </a:solidFill>
              </a:rPr>
              <a:t>messageHelper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4814" y="1369178"/>
            <a:ext cx="5182159" cy="4195481"/>
          </a:xfrm>
        </p:spPr>
        <p:txBody>
          <a:bodyPr>
            <a:normAutofit/>
          </a:bodyPr>
          <a:lstStyle/>
          <a:p>
            <a:r>
              <a:rPr lang="en-US" altLang="zh-TW" sz="1800" dirty="0"/>
              <a:t>3</a:t>
            </a:r>
            <a:r>
              <a:rPr lang="zh-TW" altLang="en-US" sz="1800" dirty="0"/>
              <a:t>個參數與</a:t>
            </a:r>
            <a:r>
              <a:rPr lang="en-US" altLang="zh-TW" sz="1800" dirty="0"/>
              <a:t>5</a:t>
            </a:r>
            <a:r>
              <a:rPr lang="zh-TW" altLang="en-US" sz="1800" dirty="0"/>
              <a:t>個參數差異</a:t>
            </a:r>
            <a:r>
              <a:rPr lang="zh-TW" altLang="en-US" sz="1800" dirty="0" smtClean="0"/>
              <a:t>？</a:t>
            </a:r>
            <a:endParaRPr lang="en-US" altLang="zh-TW" sz="1800" dirty="0" smtClean="0"/>
          </a:p>
          <a:p>
            <a:pPr lvl="1"/>
            <a:r>
              <a:rPr lang="en-US" altLang="zh-TW" sz="1600" dirty="0" err="1" smtClean="0"/>
              <a:t>msg</a:t>
            </a:r>
            <a:r>
              <a:rPr lang="en-US" altLang="zh-TW" sz="1600" dirty="0" smtClean="0"/>
              <a:t> - </a:t>
            </a:r>
            <a:r>
              <a:rPr lang="en-US" altLang="zh-TW" sz="1600" dirty="0" err="1" smtClean="0"/>
              <a:t>ReturnMessage</a:t>
            </a:r>
            <a:endParaRPr lang="en-US" altLang="zh-TW" sz="1600" dirty="0" smtClean="0"/>
          </a:p>
          <a:p>
            <a:pPr lvl="1"/>
            <a:r>
              <a:rPr lang="en-US" altLang="zh-TW" sz="1600" dirty="0" err="1" smtClean="0"/>
              <a:t>returnCode</a:t>
            </a:r>
            <a:endParaRPr lang="en-US" altLang="zh-TW" sz="1600" dirty="0" smtClean="0"/>
          </a:p>
          <a:p>
            <a:pPr lvl="1"/>
            <a:r>
              <a:rPr lang="en-US" altLang="zh-TW" sz="1600" dirty="0" err="1" smtClean="0"/>
              <a:t>msgDesc</a:t>
            </a:r>
            <a:r>
              <a:rPr lang="en-US" altLang="zh-TW" sz="1600" dirty="0" smtClean="0"/>
              <a:t> – </a:t>
            </a:r>
            <a:r>
              <a:rPr lang="zh-TW" altLang="en-US" sz="1600" dirty="0" smtClean="0"/>
              <a:t>畫面</a:t>
            </a:r>
            <a:r>
              <a:rPr lang="zh-TW" altLang="en-US" sz="1600" dirty="0" smtClean="0"/>
              <a:t>上顯示錯誤訊息，應確保使用者能理解</a:t>
            </a:r>
            <a:endParaRPr lang="en-US" altLang="zh-TW" sz="1600" dirty="0" smtClean="0"/>
          </a:p>
          <a:p>
            <a:pPr lvl="1"/>
            <a:r>
              <a:rPr lang="en-US" altLang="zh-TW" sz="1600" dirty="0" smtClean="0"/>
              <a:t>t - </a:t>
            </a:r>
            <a:r>
              <a:rPr lang="en-US" altLang="zh-TW" sz="1600" dirty="0" err="1" smtClean="0"/>
              <a:t>Throwable</a:t>
            </a:r>
            <a:endParaRPr lang="en-US" altLang="zh-TW" sz="1600" dirty="0" smtClean="0"/>
          </a:p>
          <a:p>
            <a:pPr lvl="1"/>
            <a:r>
              <a:rPr lang="en-US" altLang="zh-TW" sz="1600" dirty="0" err="1" smtClean="0"/>
              <a:t>Req</a:t>
            </a:r>
            <a:endParaRPr lang="en-US" altLang="zh-TW" sz="1600" dirty="0" smtClean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574" y="1167150"/>
            <a:ext cx="6502306" cy="4266764"/>
          </a:xfrm>
          <a:prstGeom prst="rect">
            <a:avLst/>
          </a:prstGeom>
        </p:spPr>
      </p:pic>
      <p:pic>
        <p:nvPicPr>
          <p:cNvPr id="6" name="內容版面配置區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932" y="3876735"/>
            <a:ext cx="4210050" cy="149542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0572" y="4591354"/>
            <a:ext cx="4210050" cy="180022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8" name="矩形 7"/>
          <p:cNvSpPr/>
          <p:nvPr/>
        </p:nvSpPr>
        <p:spPr>
          <a:xfrm>
            <a:off x="2619439" y="4002216"/>
            <a:ext cx="100540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dirty="0"/>
              <a:t>3</a:t>
            </a:r>
            <a:r>
              <a:rPr lang="zh-TW" altLang="en-US" dirty="0"/>
              <a:t>個參數</a:t>
            </a:r>
          </a:p>
        </p:txBody>
      </p:sp>
      <p:sp>
        <p:nvSpPr>
          <p:cNvPr id="9" name="矩形 8"/>
          <p:cNvSpPr/>
          <p:nvPr/>
        </p:nvSpPr>
        <p:spPr>
          <a:xfrm>
            <a:off x="4320552" y="4788930"/>
            <a:ext cx="100540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dirty="0" smtClean="0"/>
              <a:t>5</a:t>
            </a:r>
            <a:r>
              <a:rPr lang="zh-TW" altLang="en-US" dirty="0" smtClean="0"/>
              <a:t>個</a:t>
            </a:r>
            <a:r>
              <a:rPr lang="zh-TW" altLang="en-US" dirty="0"/>
              <a:t>參數</a:t>
            </a:r>
          </a:p>
        </p:txBody>
      </p:sp>
    </p:spTree>
    <p:extLst>
      <p:ext uri="{BB962C8B-B14F-4D97-AF65-F5344CB8AC3E}">
        <p14:creationId xmlns:p14="http://schemas.microsoft.com/office/powerpoint/2010/main" val="2334321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638" y="207362"/>
            <a:ext cx="10144937" cy="5495174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8529" y="672453"/>
            <a:ext cx="7455244" cy="560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70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err="1">
                <a:solidFill>
                  <a:schemeClr val="tx1"/>
                </a:solidFill>
              </a:rPr>
              <a:t>getRootException</a:t>
            </a:r>
            <a:r>
              <a:rPr lang="en-US" altLang="zh-TW" sz="4000" dirty="0">
                <a:solidFill>
                  <a:schemeClr val="tx1"/>
                </a:solidFill>
              </a:rPr>
              <a:t> </a:t>
            </a:r>
            <a:r>
              <a:rPr lang="zh-TW" altLang="zh-TW" sz="4000" dirty="0" smtClean="0">
                <a:solidFill>
                  <a:schemeClr val="tx1"/>
                </a:solidFill>
              </a:rPr>
              <a:t>說明</a:t>
            </a:r>
            <a:r>
              <a:rPr lang="en-US" altLang="zh-TW" sz="4000" dirty="0" smtClean="0">
                <a:solidFill>
                  <a:schemeClr val="tx1"/>
                </a:solidFill>
              </a:rPr>
              <a:t>(1)</a:t>
            </a:r>
            <a:endParaRPr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A38C4-728D-4C6D-B45A-B952D9AC726F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9931" y="1332631"/>
            <a:ext cx="3924300" cy="50387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331" y="2260643"/>
            <a:ext cx="714375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866946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離子">
  <a:themeElements>
    <a:clrScheme name="離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離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離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2049</TotalTime>
  <Words>754</Words>
  <Application>Microsoft Office PowerPoint</Application>
  <PresentationFormat>寬螢幕</PresentationFormat>
  <Paragraphs>160</Paragraphs>
  <Slides>32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32</vt:i4>
      </vt:variant>
    </vt:vector>
  </HeadingPairs>
  <TitlesOfParts>
    <vt:vector size="44" baseType="lpstr">
      <vt:lpstr>新細明體</vt:lpstr>
      <vt:lpstr>Arial</vt:lpstr>
      <vt:lpstr>Calibri</vt:lpstr>
      <vt:lpstr>Calibri Light</vt:lpstr>
      <vt:lpstr>Century Gothic</vt:lpstr>
      <vt:lpstr>Courier New</vt:lpstr>
      <vt:lpstr>Times New Roman</vt:lpstr>
      <vt:lpstr>Wingdings</vt:lpstr>
      <vt:lpstr>Wingdings 2</vt:lpstr>
      <vt:lpstr>Wingdings 3</vt:lpstr>
      <vt:lpstr>HDOfficeLightV0</vt:lpstr>
      <vt:lpstr>離子</vt:lpstr>
      <vt:lpstr>補充報告</vt:lpstr>
      <vt:lpstr>DB2PoolSvc.xml</vt:lpstr>
      <vt:lpstr>SQL未進行更新，是什麼原因？</vt:lpstr>
      <vt:lpstr>ResponseCode</vt:lpstr>
      <vt:lpstr>ReturnMessage 訊息處理</vt:lpstr>
      <vt:lpstr>ReturnCode</vt:lpstr>
      <vt:lpstr>messageHelper</vt:lpstr>
      <vt:lpstr>PowerPoint 簡報</vt:lpstr>
      <vt:lpstr>getRootException 說明(1)</vt:lpstr>
      <vt:lpstr>getRootException 說明(2) ==null</vt:lpstr>
      <vt:lpstr>getRootException 說明(3) ! =null</vt:lpstr>
      <vt:lpstr>主程式擲出Exception狀況</vt:lpstr>
      <vt:lpstr>PowerPoint 簡報</vt:lpstr>
      <vt:lpstr>主程式擲出Exception狀況 Ajax</vt:lpstr>
      <vt:lpstr>主程式擲出Exception狀況 Post</vt:lpstr>
      <vt:lpstr>若需要查問題需要 debug 層級，需要怎麼處理？</vt:lpstr>
      <vt:lpstr>PowerPoint 簡報</vt:lpstr>
      <vt:lpstr>isDebugEnabled的用途</vt:lpstr>
      <vt:lpstr>批次</vt:lpstr>
      <vt:lpstr>DBMudule</vt:lpstr>
      <vt:lpstr>DBMudule</vt:lpstr>
      <vt:lpstr>PowerPoint 簡報</vt:lpstr>
      <vt:lpstr>PowerPoint 簡報</vt:lpstr>
      <vt:lpstr>測試Dataset Clear(1)</vt:lpstr>
      <vt:lpstr>測試Dataset Clear(2)</vt:lpstr>
      <vt:lpstr>PowerPoint 簡報</vt:lpstr>
      <vt:lpstr>PowerPoint 簡報</vt:lpstr>
      <vt:lpstr>HttpDispatcher</vt:lpstr>
      <vt:lpstr>Dead Lock案例</vt:lpstr>
      <vt:lpstr>PowerPoint 簡報</vt:lpstr>
      <vt:lpstr>PowerPoint 簡報</vt:lpstr>
      <vt:lpstr>XSS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補充報告</dc:title>
  <dc:creator>李思穎</dc:creator>
  <cp:lastModifiedBy>李思穎</cp:lastModifiedBy>
  <cp:revision>53</cp:revision>
  <dcterms:created xsi:type="dcterms:W3CDTF">2017-07-06T03:35:30Z</dcterms:created>
  <dcterms:modified xsi:type="dcterms:W3CDTF">2017-07-11T10:32:43Z</dcterms:modified>
</cp:coreProperties>
</file>