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374" r:id="rId3"/>
    <p:sldId id="405" r:id="rId4"/>
    <p:sldId id="375" r:id="rId5"/>
    <p:sldId id="406" r:id="rId6"/>
    <p:sldId id="383" r:id="rId7"/>
    <p:sldId id="443" r:id="rId8"/>
    <p:sldId id="444" r:id="rId9"/>
    <p:sldId id="460" r:id="rId10"/>
    <p:sldId id="463" r:id="rId11"/>
    <p:sldId id="462" r:id="rId12"/>
    <p:sldId id="414" r:id="rId13"/>
    <p:sldId id="415" r:id="rId14"/>
    <p:sldId id="407" r:id="rId15"/>
    <p:sldId id="408" r:id="rId16"/>
    <p:sldId id="442" r:id="rId17"/>
    <p:sldId id="446" r:id="rId18"/>
    <p:sldId id="447" r:id="rId19"/>
    <p:sldId id="449" r:id="rId20"/>
    <p:sldId id="450" r:id="rId21"/>
    <p:sldId id="445" r:id="rId22"/>
    <p:sldId id="410" r:id="rId23"/>
    <p:sldId id="452" r:id="rId24"/>
    <p:sldId id="454" r:id="rId25"/>
    <p:sldId id="453" r:id="rId26"/>
    <p:sldId id="455" r:id="rId27"/>
    <p:sldId id="456" r:id="rId28"/>
    <p:sldId id="457" r:id="rId29"/>
    <p:sldId id="458" r:id="rId30"/>
    <p:sldId id="459" r:id="rId31"/>
    <p:sldId id="441" r:id="rId3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99"/>
    <a:srgbClr val="006600"/>
    <a:srgbClr val="0000FF"/>
    <a:srgbClr val="009A46"/>
    <a:srgbClr val="FF66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中等深淺樣式 4 - 輔色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FD0F851-EC5A-4D38-B0AD-8093EC10F338}" styleName="淺色樣式 1 - 輔色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4B1156A-380E-4F78-BDF5-A606A8083BF9}" styleName="中等深淺樣式 4 - 輔色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75DCB02-9BB8-47FD-8907-85C794F793BA}" styleName="佈景主題樣式 1 - 輔色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D083AE6-46FA-4A59-8FB0-9F97EB10719F}" styleName="淺色樣式 3 - 輔色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42" autoAdjust="0"/>
    <p:restoredTop sz="95455" autoAdjust="0"/>
  </p:normalViewPr>
  <p:slideViewPr>
    <p:cSldViewPr>
      <p:cViewPr varScale="1">
        <p:scale>
          <a:sx n="111" d="100"/>
          <a:sy n="111" d="100"/>
        </p:scale>
        <p:origin x="1494" y="12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76A2C0-2390-4889-812F-EF69F0CFD406}" type="datetimeFigureOut">
              <a:rPr lang="zh-TW" altLang="en-US" smtClean="0"/>
              <a:pPr/>
              <a:t>2017/10/17</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8DFA4-37B1-4499-9BD0-851BF8AD052E}" type="slidenum">
              <a:rPr lang="zh-TW" altLang="en-US" smtClean="0"/>
              <a:pPr/>
              <a:t>‹#›</a:t>
            </a:fld>
            <a:endParaRPr lang="zh-TW" altLang="en-US"/>
          </a:p>
        </p:txBody>
      </p:sp>
    </p:spTree>
    <p:extLst>
      <p:ext uri="{BB962C8B-B14F-4D97-AF65-F5344CB8AC3E}">
        <p14:creationId xmlns:p14="http://schemas.microsoft.com/office/powerpoint/2010/main" val="3410840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7398DFA4-37B1-4499-9BD0-851BF8AD052E}" type="slidenum">
              <a:rPr lang="zh-TW" altLang="en-US" smtClean="0"/>
              <a:pPr/>
              <a:t>6</a:t>
            </a:fld>
            <a:endParaRPr lang="zh-TW" altLang="en-US"/>
          </a:p>
        </p:txBody>
      </p:sp>
    </p:spTree>
    <p:extLst>
      <p:ext uri="{BB962C8B-B14F-4D97-AF65-F5344CB8AC3E}">
        <p14:creationId xmlns:p14="http://schemas.microsoft.com/office/powerpoint/2010/main" val="497474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7398DFA4-37B1-4499-9BD0-851BF8AD052E}" type="slidenum">
              <a:rPr lang="zh-TW" altLang="en-US" smtClean="0"/>
              <a:pPr/>
              <a:t>8</a:t>
            </a:fld>
            <a:endParaRPr lang="zh-TW" altLang="en-US"/>
          </a:p>
        </p:txBody>
      </p:sp>
    </p:spTree>
    <p:extLst>
      <p:ext uri="{BB962C8B-B14F-4D97-AF65-F5344CB8AC3E}">
        <p14:creationId xmlns:p14="http://schemas.microsoft.com/office/powerpoint/2010/main" val="839008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7398DFA4-37B1-4499-9BD0-851BF8AD052E}" type="slidenum">
              <a:rPr lang="zh-TW" altLang="en-US" smtClean="0"/>
              <a:pPr/>
              <a:t>12</a:t>
            </a:fld>
            <a:endParaRPr lang="zh-TW" altLang="en-US"/>
          </a:p>
        </p:txBody>
      </p:sp>
    </p:spTree>
    <p:extLst>
      <p:ext uri="{BB962C8B-B14F-4D97-AF65-F5344CB8AC3E}">
        <p14:creationId xmlns:p14="http://schemas.microsoft.com/office/powerpoint/2010/main" val="721671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7398DFA4-37B1-4499-9BD0-851BF8AD052E}" type="slidenum">
              <a:rPr lang="zh-TW" altLang="en-US" smtClean="0"/>
              <a:pPr/>
              <a:t>13</a:t>
            </a:fld>
            <a:endParaRPr lang="zh-TW" altLang="en-US"/>
          </a:p>
        </p:txBody>
      </p:sp>
    </p:spTree>
    <p:extLst>
      <p:ext uri="{BB962C8B-B14F-4D97-AF65-F5344CB8AC3E}">
        <p14:creationId xmlns:p14="http://schemas.microsoft.com/office/powerpoint/2010/main" val="12604632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7398DFA4-37B1-4499-9BD0-851BF8AD052E}" type="slidenum">
              <a:rPr lang="zh-TW" altLang="en-US" smtClean="0"/>
              <a:pPr/>
              <a:t>15</a:t>
            </a:fld>
            <a:endParaRPr lang="zh-TW" altLang="en-US"/>
          </a:p>
        </p:txBody>
      </p:sp>
    </p:spTree>
    <p:extLst>
      <p:ext uri="{BB962C8B-B14F-4D97-AF65-F5344CB8AC3E}">
        <p14:creationId xmlns:p14="http://schemas.microsoft.com/office/powerpoint/2010/main" val="14678605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0198D9D8-FC4E-4F48-B4F1-3FC6494E3748}" type="datetime1">
              <a:rPr lang="zh-TW" altLang="en-US" smtClean="0"/>
              <a:pPr/>
              <a:t>2017/10/17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3EA35A70-8483-408F-A1EF-EE328C485297}" type="slidenum">
              <a:rPr lang="zh-TW" altLang="en-US" smtClean="0"/>
              <a:pPr/>
              <a:t>‹#›</a:t>
            </a:fld>
            <a:endParaRPr lang="zh-TW" altLang="en-US" dirty="0"/>
          </a:p>
        </p:txBody>
      </p:sp>
    </p:spTree>
    <p:extLst>
      <p:ext uri="{BB962C8B-B14F-4D97-AF65-F5344CB8AC3E}">
        <p14:creationId xmlns:p14="http://schemas.microsoft.com/office/powerpoint/2010/main" val="504930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4B626735-56DE-41F2-82EE-83E64B3FB9DB}" type="datetime1">
              <a:rPr lang="zh-TW" altLang="en-US" smtClean="0"/>
              <a:pPr/>
              <a:t>2017/10/17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a:xfrm>
            <a:off x="6948264" y="6356350"/>
            <a:ext cx="2133600" cy="365125"/>
          </a:xfrm>
        </p:spPr>
        <p:txBody>
          <a:bodyPr/>
          <a:lstStyle/>
          <a:p>
            <a:fld id="{3EA35A70-8483-408F-A1EF-EE328C485297}" type="slidenum">
              <a:rPr lang="zh-TW" altLang="en-US" smtClean="0"/>
              <a:pPr/>
              <a:t>‹#›</a:t>
            </a:fld>
            <a:endParaRPr lang="zh-TW" altLang="en-US" dirty="0"/>
          </a:p>
        </p:txBody>
      </p:sp>
    </p:spTree>
    <p:extLst>
      <p:ext uri="{BB962C8B-B14F-4D97-AF65-F5344CB8AC3E}">
        <p14:creationId xmlns:p14="http://schemas.microsoft.com/office/powerpoint/2010/main" val="152001353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9DBB1108-3EED-4733-941B-0089F1063412}" type="datetime1">
              <a:rPr lang="zh-TW" altLang="en-US" smtClean="0"/>
              <a:pPr/>
              <a:t>2017/10/17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3EA35A70-8483-408F-A1EF-EE328C485297}" type="slidenum">
              <a:rPr lang="zh-TW" altLang="en-US" smtClean="0"/>
              <a:pPr/>
              <a:t>‹#›</a:t>
            </a:fld>
            <a:endParaRPr lang="zh-TW" altLang="en-US"/>
          </a:p>
        </p:txBody>
      </p:sp>
    </p:spTree>
    <p:extLst>
      <p:ext uri="{BB962C8B-B14F-4D97-AF65-F5344CB8AC3E}">
        <p14:creationId xmlns:p14="http://schemas.microsoft.com/office/powerpoint/2010/main" val="2933795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34242B47-751E-4BD7-9261-35FEFD99BCE3}" type="datetime1">
              <a:rPr lang="zh-TW" altLang="en-US" smtClean="0"/>
              <a:pPr/>
              <a:t>2017/10/17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3EA35A70-8483-408F-A1EF-EE328C485297}" type="slidenum">
              <a:rPr lang="zh-TW" altLang="en-US" smtClean="0"/>
              <a:pPr/>
              <a:t>‹#›</a:t>
            </a:fld>
            <a:endParaRPr lang="zh-TW" altLang="en-US"/>
          </a:p>
        </p:txBody>
      </p:sp>
    </p:spTree>
    <p:extLst>
      <p:ext uri="{BB962C8B-B14F-4D97-AF65-F5344CB8AC3E}">
        <p14:creationId xmlns:p14="http://schemas.microsoft.com/office/powerpoint/2010/main" val="3746596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F6D98462-CD3E-4ADD-92DC-E993DD2E9C78}" type="datetime1">
              <a:rPr lang="zh-TW" altLang="en-US" smtClean="0"/>
              <a:pPr/>
              <a:t>2017/10/17</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3EA35A70-8483-408F-A1EF-EE328C485297}" type="slidenum">
              <a:rPr lang="zh-TW" altLang="en-US" smtClean="0"/>
              <a:pPr/>
              <a:t>‹#›</a:t>
            </a:fld>
            <a:endParaRPr lang="zh-TW" altLang="en-US"/>
          </a:p>
        </p:txBody>
      </p:sp>
    </p:spTree>
    <p:extLst>
      <p:ext uri="{BB962C8B-B14F-4D97-AF65-F5344CB8AC3E}">
        <p14:creationId xmlns:p14="http://schemas.microsoft.com/office/powerpoint/2010/main" val="2254414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59E91F74-2BE9-4D64-AF2A-17D6A6555469}" type="datetime1">
              <a:rPr lang="zh-TW" altLang="en-US" smtClean="0"/>
              <a:pPr/>
              <a:t>2017/10/17</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3EA35A70-8483-408F-A1EF-EE328C485297}" type="slidenum">
              <a:rPr lang="zh-TW" altLang="en-US" smtClean="0"/>
              <a:pPr/>
              <a:t>‹#›</a:t>
            </a:fld>
            <a:endParaRPr lang="zh-TW" altLang="en-US"/>
          </a:p>
        </p:txBody>
      </p:sp>
    </p:spTree>
    <p:extLst>
      <p:ext uri="{BB962C8B-B14F-4D97-AF65-F5344CB8AC3E}">
        <p14:creationId xmlns:p14="http://schemas.microsoft.com/office/powerpoint/2010/main" val="3122494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標題及直排文字">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21B91988-37D7-48ED-AF73-B24DD3310BC7}" type="datetime1">
              <a:rPr lang="zh-TW" altLang="en-US" smtClean="0"/>
              <a:pPr/>
              <a:t>2017/10/17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3EA35A70-8483-408F-A1EF-EE328C485297}" type="slidenum">
              <a:rPr lang="zh-TW" altLang="en-US" smtClean="0"/>
              <a:pPr/>
              <a:t>‹#›</a:t>
            </a:fld>
            <a:endParaRPr lang="zh-TW" altLang="en-US"/>
          </a:p>
        </p:txBody>
      </p:sp>
    </p:spTree>
    <p:extLst>
      <p:ext uri="{BB962C8B-B14F-4D97-AF65-F5344CB8AC3E}">
        <p14:creationId xmlns:p14="http://schemas.microsoft.com/office/powerpoint/2010/main" val="2628151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直排標題及文字">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8862F340-22F4-419F-B572-8B515E88696F}" type="datetime1">
              <a:rPr lang="zh-TW" altLang="en-US" smtClean="0"/>
              <a:pPr/>
              <a:t>2017/10/17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3EA35A70-8483-408F-A1EF-EE328C485297}" type="slidenum">
              <a:rPr lang="zh-TW" altLang="en-US" smtClean="0"/>
              <a:pPr/>
              <a:t>‹#›</a:t>
            </a:fld>
            <a:endParaRPr lang="zh-TW" altLang="en-US"/>
          </a:p>
        </p:txBody>
      </p:sp>
    </p:spTree>
    <p:extLst>
      <p:ext uri="{BB962C8B-B14F-4D97-AF65-F5344CB8AC3E}">
        <p14:creationId xmlns:p14="http://schemas.microsoft.com/office/powerpoint/2010/main" val="3816248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1_章節標題">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12B4C073-D97C-49B7-BA59-90EE18C2CCEC}" type="datetime1">
              <a:rPr lang="zh-TW" altLang="en-US" smtClean="0"/>
              <a:pPr/>
              <a:t>2017/10/17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3EA35A70-8483-408F-A1EF-EE328C485297}" type="slidenum">
              <a:rPr lang="zh-TW" altLang="en-US" smtClean="0"/>
              <a:pPr/>
              <a:t>‹#›</a:t>
            </a:fld>
            <a:endParaRPr lang="zh-TW" altLang="en-US"/>
          </a:p>
        </p:txBody>
      </p:sp>
    </p:spTree>
    <p:extLst>
      <p:ext uri="{BB962C8B-B14F-4D97-AF65-F5344CB8AC3E}">
        <p14:creationId xmlns:p14="http://schemas.microsoft.com/office/powerpoint/2010/main" val="1208190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7B1217-BAC0-431B-8798-C5FB0F50833E}" type="datetime1">
              <a:rPr lang="zh-TW" altLang="en-US" smtClean="0"/>
              <a:pPr/>
              <a:t>2017/10/17</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A35A70-8483-408F-A1EF-EE328C485297}" type="slidenum">
              <a:rPr lang="zh-TW" altLang="en-US" smtClean="0"/>
              <a:pPr/>
              <a:t>‹#›</a:t>
            </a:fld>
            <a:endParaRPr lang="zh-TW" altLang="en-US"/>
          </a:p>
        </p:txBody>
      </p:sp>
    </p:spTree>
    <p:extLst>
      <p:ext uri="{BB962C8B-B14F-4D97-AF65-F5344CB8AC3E}">
        <p14:creationId xmlns:p14="http://schemas.microsoft.com/office/powerpoint/2010/main" val="1165441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8" r:id="rId7"/>
    <p:sldLayoutId id="2147483659" r:id="rId8"/>
    <p:sldLayoutId id="2147483660" r:id="rId9"/>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611560" y="2130425"/>
            <a:ext cx="7772400" cy="1470025"/>
          </a:xfrm>
        </p:spPr>
        <p:txBody>
          <a:bodyPr>
            <a:normAutofit/>
          </a:bodyPr>
          <a:lstStyle/>
          <a:p>
            <a:r>
              <a:rPr lang="zh-TW" altLang="en-US" sz="4800" dirty="0" smtClean="0">
                <a:solidFill>
                  <a:schemeClr val="bg1"/>
                </a:solidFill>
                <a:latin typeface="標楷體" pitchFamily="65" charset="-120"/>
                <a:ea typeface="標楷體" pitchFamily="65" charset="-120"/>
                <a:cs typeface="Arial Unicode MS" pitchFamily="34" charset="-120"/>
              </a:rPr>
              <a:t>保全系統介紹</a:t>
            </a:r>
            <a:endParaRPr lang="zh-TW" altLang="en-US" sz="4800" dirty="0">
              <a:solidFill>
                <a:schemeClr val="bg1"/>
              </a:solidFill>
              <a:latin typeface="標楷體" pitchFamily="65" charset="-120"/>
              <a:ea typeface="標楷體" pitchFamily="65" charset="-120"/>
              <a:cs typeface="Arial Unicode MS" pitchFamily="34" charset="-120"/>
            </a:endParaRPr>
          </a:p>
        </p:txBody>
      </p:sp>
      <p:sp>
        <p:nvSpPr>
          <p:cNvPr id="3" name="副標題 2"/>
          <p:cNvSpPr>
            <a:spLocks noGrp="1"/>
          </p:cNvSpPr>
          <p:nvPr>
            <p:ph type="subTitle" idx="1"/>
          </p:nvPr>
        </p:nvSpPr>
        <p:spPr/>
        <p:txBody>
          <a:bodyPr/>
          <a:lstStyle/>
          <a:p>
            <a:endParaRPr lang="en-US" altLang="zh-TW" dirty="0" smtClean="0">
              <a:solidFill>
                <a:schemeClr val="bg1"/>
              </a:solidFill>
              <a:latin typeface="標楷體" pitchFamily="65" charset="-120"/>
              <a:ea typeface="標楷體" pitchFamily="65" charset="-120"/>
              <a:cs typeface="Arial Unicode MS" pitchFamily="34" charset="-120"/>
            </a:endParaRPr>
          </a:p>
          <a:p>
            <a:r>
              <a:rPr lang="zh-TW" altLang="en-US" sz="2400" dirty="0" smtClean="0">
                <a:solidFill>
                  <a:srgbClr val="002060"/>
                </a:solidFill>
                <a:latin typeface="Arial" pitchFamily="34" charset="0"/>
                <a:ea typeface="標楷體" pitchFamily="65" charset="-120"/>
                <a:cs typeface="Arial" pitchFamily="34" charset="0"/>
              </a:rPr>
              <a:t>簡</a:t>
            </a:r>
            <a:r>
              <a:rPr lang="zh-TW" altLang="en-US" sz="2400" dirty="0">
                <a:solidFill>
                  <a:srgbClr val="002060"/>
                </a:solidFill>
                <a:latin typeface="Arial" pitchFamily="34" charset="0"/>
                <a:ea typeface="標楷體" pitchFamily="65" charset="-120"/>
                <a:cs typeface="Arial" pitchFamily="34" charset="0"/>
              </a:rPr>
              <a:t>報</a:t>
            </a:r>
            <a:r>
              <a:rPr lang="zh-TW" altLang="en-US" sz="2400" dirty="0" smtClean="0">
                <a:solidFill>
                  <a:srgbClr val="002060"/>
                </a:solidFill>
                <a:latin typeface="Arial" pitchFamily="34" charset="0"/>
                <a:ea typeface="標楷體" pitchFamily="65" charset="-120"/>
                <a:cs typeface="Arial" pitchFamily="34" charset="0"/>
              </a:rPr>
              <a:t>人</a:t>
            </a:r>
            <a:r>
              <a:rPr lang="zh-TW" altLang="en-US" sz="2400" dirty="0" smtClean="0">
                <a:solidFill>
                  <a:srgbClr val="002060"/>
                </a:solidFill>
                <a:latin typeface="標楷體" panose="03000509000000000000" pitchFamily="65" charset="-120"/>
                <a:ea typeface="標楷體" panose="03000509000000000000" pitchFamily="65" charset="-120"/>
                <a:cs typeface="Arial" pitchFamily="34" charset="0"/>
              </a:rPr>
              <a:t>：</a:t>
            </a:r>
            <a:r>
              <a:rPr lang="zh-TW" altLang="en-US" sz="2400" dirty="0" smtClean="0">
                <a:solidFill>
                  <a:srgbClr val="002060"/>
                </a:solidFill>
                <a:latin typeface="Arial" pitchFamily="34" charset="0"/>
                <a:ea typeface="標楷體" pitchFamily="65" charset="-120"/>
                <a:cs typeface="Arial" pitchFamily="34" charset="0"/>
              </a:rPr>
              <a:t>蕭楓</a:t>
            </a:r>
            <a:r>
              <a:rPr lang="zh-TW" altLang="en-US" sz="2400" dirty="0">
                <a:solidFill>
                  <a:srgbClr val="002060"/>
                </a:solidFill>
                <a:latin typeface="Arial" pitchFamily="34" charset="0"/>
                <a:ea typeface="標楷體" pitchFamily="65" charset="-120"/>
                <a:cs typeface="Arial" pitchFamily="34" charset="0"/>
              </a:rPr>
              <a:t>穎</a:t>
            </a:r>
          </a:p>
        </p:txBody>
      </p:sp>
      <p:sp>
        <p:nvSpPr>
          <p:cNvPr id="4" name="投影片編號版面配置區 3"/>
          <p:cNvSpPr>
            <a:spLocks noGrp="1"/>
          </p:cNvSpPr>
          <p:nvPr>
            <p:ph type="sldNum" sz="quarter" idx="12"/>
          </p:nvPr>
        </p:nvSpPr>
        <p:spPr>
          <a:xfrm>
            <a:off x="6948264" y="6381328"/>
            <a:ext cx="2133600" cy="365125"/>
          </a:xfrm>
        </p:spPr>
        <p:txBody>
          <a:bodyPr/>
          <a:lstStyle/>
          <a:p>
            <a:fld id="{3EA35A70-8483-408F-A1EF-EE328C485297}" type="slidenum">
              <a:rPr lang="zh-TW" altLang="en-US" smtClean="0"/>
              <a:pPr/>
              <a:t>1</a:t>
            </a:fld>
            <a:endParaRPr lang="zh-TW" altLang="en-US" dirty="0"/>
          </a:p>
        </p:txBody>
      </p:sp>
    </p:spTree>
    <p:extLst>
      <p:ext uri="{BB962C8B-B14F-4D97-AF65-F5344CB8AC3E}">
        <p14:creationId xmlns:p14="http://schemas.microsoft.com/office/powerpoint/2010/main" val="27685906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109728" indent="0">
              <a:buNone/>
            </a:pPr>
            <a:endParaRPr lang="en-US" altLang="zh-TW" dirty="0">
              <a:latin typeface="標楷體" panose="03000509000000000000" pitchFamily="65" charset="-120"/>
              <a:ea typeface="標楷體" panose="03000509000000000000" pitchFamily="65" charset="-120"/>
            </a:endParaRPr>
          </a:p>
          <a:p>
            <a:pPr marL="109728" indent="0">
              <a:buNone/>
            </a:pPr>
            <a:endParaRPr lang="en-US" altLang="zh-TW" dirty="0" smtClean="0">
              <a:latin typeface="標楷體" panose="03000509000000000000" pitchFamily="65" charset="-120"/>
              <a:ea typeface="標楷體" panose="03000509000000000000" pitchFamily="65" charset="-120"/>
            </a:endParaRPr>
          </a:p>
        </p:txBody>
      </p:sp>
      <p:sp>
        <p:nvSpPr>
          <p:cNvPr id="3" name="投影片編號版面配置區 2"/>
          <p:cNvSpPr>
            <a:spLocks noGrp="1"/>
          </p:cNvSpPr>
          <p:nvPr>
            <p:ph type="sldNum" sz="quarter" idx="12"/>
          </p:nvPr>
        </p:nvSpPr>
        <p:spPr/>
        <p:txBody>
          <a:bodyPr/>
          <a:lstStyle/>
          <a:p>
            <a:fld id="{7EC332B1-F4FA-4C90-8613-13D645E33A3C}" type="slidenum">
              <a:rPr lang="zh-TW" altLang="en-US" smtClean="0">
                <a:latin typeface="標楷體" panose="03000509000000000000" pitchFamily="65" charset="-120"/>
                <a:ea typeface="標楷體" panose="03000509000000000000" pitchFamily="65" charset="-120"/>
              </a:rPr>
              <a:pPr/>
              <a:t>10</a:t>
            </a:fld>
            <a:endParaRPr lang="zh-TW" altLang="en-US" dirty="0">
              <a:latin typeface="標楷體" panose="03000509000000000000" pitchFamily="65" charset="-120"/>
              <a:ea typeface="標楷體" panose="03000509000000000000" pitchFamily="65" charset="-120"/>
            </a:endParaRPr>
          </a:p>
        </p:txBody>
      </p:sp>
      <p:sp>
        <p:nvSpPr>
          <p:cNvPr id="4" name="標題 3"/>
          <p:cNvSpPr>
            <a:spLocks noGrp="1"/>
          </p:cNvSpPr>
          <p:nvPr>
            <p:ph type="title"/>
          </p:nvPr>
        </p:nvSpPr>
        <p:spPr/>
        <p:txBody>
          <a:bodyPr>
            <a:normAutofit/>
          </a:bodyPr>
          <a:lstStyle/>
          <a:p>
            <a:pPr algn="l">
              <a:defRPr/>
            </a:pPr>
            <a:r>
              <a:rPr lang="en-US" altLang="zh-TW" sz="3600" b="1" dirty="0">
                <a:solidFill>
                  <a:srgbClr val="7030A0"/>
                </a:solidFill>
                <a:effectLst>
                  <a:outerShdw blurRad="38100" dist="38100" dir="2700000" algn="tl">
                    <a:srgbClr val="000000">
                      <a:alpha val="43137"/>
                    </a:srgbClr>
                  </a:outerShdw>
                </a:effectLst>
                <a:latin typeface="標楷體" pitchFamily="65" charset="-120"/>
                <a:ea typeface="標楷體" pitchFamily="65" charset="-120"/>
              </a:rPr>
              <a:t>ATM</a:t>
            </a:r>
            <a:r>
              <a:rPr lang="zh-TW" altLang="zh-TW" sz="3600" b="1" dirty="0">
                <a:solidFill>
                  <a:srgbClr val="7030A0"/>
                </a:solidFill>
                <a:effectLst>
                  <a:outerShdw blurRad="38100" dist="38100" dir="2700000" algn="tl">
                    <a:srgbClr val="000000">
                      <a:alpha val="43137"/>
                    </a:srgbClr>
                  </a:outerShdw>
                </a:effectLst>
                <a:latin typeface="標楷體" pitchFamily="65" charset="-120"/>
                <a:ea typeface="標楷體" pitchFamily="65" charset="-120"/>
              </a:rPr>
              <a:t>保單借款</a:t>
            </a:r>
            <a:endParaRPr lang="en-US" altLang="zh-TW" sz="3600" b="1" dirty="0">
              <a:solidFill>
                <a:srgbClr val="7030A0"/>
              </a:solidFill>
              <a:effectLst>
                <a:outerShdw blurRad="38100" dist="38100" dir="2700000" algn="tl">
                  <a:srgbClr val="000000">
                    <a:alpha val="43137"/>
                  </a:srgbClr>
                </a:outerShdw>
              </a:effectLst>
              <a:latin typeface="標楷體" pitchFamily="65" charset="-120"/>
              <a:ea typeface="標楷體" pitchFamily="65" charset="-120"/>
            </a:endParaRPr>
          </a:p>
        </p:txBody>
      </p:sp>
      <p:sp>
        <p:nvSpPr>
          <p:cNvPr id="5" name="內容版面配置區 1"/>
          <p:cNvSpPr txBox="1">
            <a:spLocks/>
          </p:cNvSpPr>
          <p:nvPr/>
        </p:nvSpPr>
        <p:spPr>
          <a:xfrm>
            <a:off x="609600" y="1421160"/>
            <a:ext cx="8229600" cy="4896544"/>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3200" b="1" kern="1200">
                <a:solidFill>
                  <a:schemeClr val="tx1"/>
                </a:solidFill>
                <a:latin typeface="+mn-ea"/>
                <a:ea typeface="+mn-ea"/>
                <a:cs typeface="+mn-cs"/>
              </a:defRPr>
            </a:lvl1pPr>
            <a:lvl2pPr marL="621792" indent="-228600" algn="l" rtl="0" eaLnBrk="1" latinLnBrk="0" hangingPunct="1">
              <a:spcBef>
                <a:spcPts val="324"/>
              </a:spcBef>
              <a:buClr>
                <a:schemeClr val="accent1"/>
              </a:buClr>
              <a:buFont typeface="Verdana"/>
              <a:buChar char="◦"/>
              <a:defRPr kumimoji="0" sz="2800" b="0" kern="1200">
                <a:solidFill>
                  <a:schemeClr val="tx1"/>
                </a:solidFill>
                <a:latin typeface="+mn-ea"/>
                <a:ea typeface="+mn-ea"/>
                <a:cs typeface="+mn-cs"/>
              </a:defRPr>
            </a:lvl2pPr>
            <a:lvl3pPr marL="859536" indent="-228600" algn="l" rtl="0" eaLnBrk="1" latinLnBrk="0" hangingPunct="1">
              <a:spcBef>
                <a:spcPts val="350"/>
              </a:spcBef>
              <a:buClr>
                <a:schemeClr val="accent2"/>
              </a:buClr>
              <a:buSzPct val="100000"/>
              <a:buFont typeface="Wingdings 2"/>
              <a:buChar char=""/>
              <a:defRPr kumimoji="0" sz="2400" b="0" kern="1200">
                <a:solidFill>
                  <a:schemeClr val="tx1"/>
                </a:solidFill>
                <a:latin typeface="+mn-ea"/>
                <a:ea typeface="+mn-ea"/>
                <a:cs typeface="+mn-cs"/>
              </a:defRPr>
            </a:lvl3pPr>
            <a:lvl4pPr marL="1143000" indent="-228600" algn="l" rtl="0" eaLnBrk="1" latinLnBrk="0" hangingPunct="1">
              <a:spcBef>
                <a:spcPts val="350"/>
              </a:spcBef>
              <a:buClr>
                <a:schemeClr val="accent2"/>
              </a:buClr>
              <a:buFont typeface="Wingdings 2"/>
              <a:buChar char=""/>
              <a:defRPr kumimoji="0" sz="2000" b="0" kern="1200">
                <a:solidFill>
                  <a:schemeClr val="tx1"/>
                </a:solidFill>
                <a:latin typeface="+mn-ea"/>
                <a:ea typeface="+mn-ea"/>
                <a:cs typeface="+mn-cs"/>
              </a:defRPr>
            </a:lvl4pPr>
            <a:lvl5pPr marL="1371600" indent="-228600" algn="l" rtl="0" eaLnBrk="1" latinLnBrk="0" hangingPunct="1">
              <a:spcBef>
                <a:spcPts val="350"/>
              </a:spcBef>
              <a:buClr>
                <a:schemeClr val="accent2"/>
              </a:buClr>
              <a:buFont typeface="Wingdings 2"/>
              <a:buChar char=""/>
              <a:defRPr kumimoji="0" sz="1600" b="0" kern="1200">
                <a:solidFill>
                  <a:schemeClr val="tx1"/>
                </a:solidFill>
                <a:latin typeface="+mn-ea"/>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SzPct val="100000"/>
              <a:buNone/>
            </a:pPr>
            <a:endParaRPr lang="en-US" altLang="zh-TW" dirty="0" smtClean="0">
              <a:latin typeface="標楷體" panose="03000509000000000000" pitchFamily="65" charset="-120"/>
              <a:ea typeface="標楷體" panose="03000509000000000000" pitchFamily="65" charset="-120"/>
            </a:endParaRPr>
          </a:p>
          <a:p>
            <a:pPr marL="624078" indent="-514350">
              <a:buSzPct val="100000"/>
              <a:buFont typeface="+mj-lt"/>
              <a:buAutoNum type="arabicPeriod"/>
            </a:pPr>
            <a:endParaRPr lang="en-US" altLang="zh-TW" dirty="0" smtClean="0">
              <a:latin typeface="標楷體" panose="03000509000000000000" pitchFamily="65" charset="-120"/>
              <a:ea typeface="標楷體" panose="03000509000000000000" pitchFamily="65" charset="-120"/>
            </a:endParaRPr>
          </a:p>
          <a:p>
            <a:pPr marL="109728" indent="0">
              <a:buSzPct val="100000"/>
              <a:buFont typeface="Wingdings 3"/>
              <a:buNone/>
            </a:pPr>
            <a:endParaRPr lang="en-US" altLang="zh-TW" dirty="0">
              <a:latin typeface="標楷體" panose="03000509000000000000" pitchFamily="65" charset="-120"/>
              <a:ea typeface="標楷體" panose="03000509000000000000" pitchFamily="65" charset="-120"/>
            </a:endParaRPr>
          </a:p>
        </p:txBody>
      </p:sp>
      <p:sp>
        <p:nvSpPr>
          <p:cNvPr id="6"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latin typeface="標楷體" panose="03000509000000000000" pitchFamily="65" charset="-120"/>
              <a:ea typeface="標楷體" panose="03000509000000000000" pitchFamily="65" charset="-120"/>
            </a:endParaRPr>
          </a:p>
        </p:txBody>
      </p:sp>
      <p:sp>
        <p:nvSpPr>
          <p:cNvPr id="9"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latin typeface="標楷體" panose="03000509000000000000" pitchFamily="65" charset="-120"/>
              <a:ea typeface="標楷體" panose="03000509000000000000" pitchFamily="65" charset="-120"/>
            </a:endParaRPr>
          </a:p>
        </p:txBody>
      </p:sp>
      <p:sp>
        <p:nvSpPr>
          <p:cNvPr id="11" name="Rectangle 6"/>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latin typeface="標楷體" panose="03000509000000000000" pitchFamily="65" charset="-120"/>
              <a:ea typeface="標楷體" panose="03000509000000000000" pitchFamily="65" charset="-120"/>
            </a:endParaRPr>
          </a:p>
        </p:txBody>
      </p:sp>
      <p:sp>
        <p:nvSpPr>
          <p:cNvPr id="13" name="Rectangle 8"/>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latin typeface="標楷體" panose="03000509000000000000" pitchFamily="65" charset="-120"/>
              <a:ea typeface="標楷體" panose="03000509000000000000" pitchFamily="65" charset="-120"/>
            </a:endParaRPr>
          </a:p>
        </p:txBody>
      </p:sp>
      <p:sp>
        <p:nvSpPr>
          <p:cNvPr id="12" name="內容版面配置區 1"/>
          <p:cNvSpPr txBox="1">
            <a:spLocks/>
          </p:cNvSpPr>
          <p:nvPr/>
        </p:nvSpPr>
        <p:spPr>
          <a:xfrm>
            <a:off x="467544" y="1268760"/>
            <a:ext cx="8229600" cy="4896544"/>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3200" b="1" kern="1200">
                <a:solidFill>
                  <a:schemeClr val="tx1"/>
                </a:solidFill>
                <a:latin typeface="+mn-ea"/>
                <a:ea typeface="+mn-ea"/>
                <a:cs typeface="+mn-cs"/>
              </a:defRPr>
            </a:lvl1pPr>
            <a:lvl2pPr marL="621792" indent="-228600" algn="l" rtl="0" eaLnBrk="1" latinLnBrk="0" hangingPunct="1">
              <a:spcBef>
                <a:spcPts val="324"/>
              </a:spcBef>
              <a:buClr>
                <a:schemeClr val="accent1"/>
              </a:buClr>
              <a:buFont typeface="Verdana"/>
              <a:buChar char="◦"/>
              <a:defRPr kumimoji="0" sz="2800" b="0" kern="1200">
                <a:solidFill>
                  <a:schemeClr val="tx1"/>
                </a:solidFill>
                <a:latin typeface="+mn-ea"/>
                <a:ea typeface="+mn-ea"/>
                <a:cs typeface="+mn-cs"/>
              </a:defRPr>
            </a:lvl2pPr>
            <a:lvl3pPr marL="859536" indent="-228600" algn="l" rtl="0" eaLnBrk="1" latinLnBrk="0" hangingPunct="1">
              <a:spcBef>
                <a:spcPts val="350"/>
              </a:spcBef>
              <a:buClr>
                <a:schemeClr val="accent2"/>
              </a:buClr>
              <a:buSzPct val="100000"/>
              <a:buFont typeface="Wingdings 2"/>
              <a:buChar char=""/>
              <a:defRPr kumimoji="0" sz="2400" b="0" kern="1200">
                <a:solidFill>
                  <a:schemeClr val="tx1"/>
                </a:solidFill>
                <a:latin typeface="+mn-ea"/>
                <a:ea typeface="+mn-ea"/>
                <a:cs typeface="+mn-cs"/>
              </a:defRPr>
            </a:lvl3pPr>
            <a:lvl4pPr marL="1143000" indent="-228600" algn="l" rtl="0" eaLnBrk="1" latinLnBrk="0" hangingPunct="1">
              <a:spcBef>
                <a:spcPts val="350"/>
              </a:spcBef>
              <a:buClr>
                <a:schemeClr val="accent2"/>
              </a:buClr>
              <a:buFont typeface="Wingdings 2"/>
              <a:buChar char=""/>
              <a:defRPr kumimoji="0" sz="2000" b="0" kern="1200">
                <a:solidFill>
                  <a:schemeClr val="tx1"/>
                </a:solidFill>
                <a:latin typeface="+mn-ea"/>
                <a:ea typeface="+mn-ea"/>
                <a:cs typeface="+mn-cs"/>
              </a:defRPr>
            </a:lvl4pPr>
            <a:lvl5pPr marL="1371600" indent="-228600" algn="l" rtl="0" eaLnBrk="1" latinLnBrk="0" hangingPunct="1">
              <a:spcBef>
                <a:spcPts val="350"/>
              </a:spcBef>
              <a:buClr>
                <a:schemeClr val="accent2"/>
              </a:buClr>
              <a:buFont typeface="Wingdings 2"/>
              <a:buChar char=""/>
              <a:defRPr kumimoji="0" sz="1600" b="0" kern="1200">
                <a:solidFill>
                  <a:schemeClr val="tx1"/>
                </a:solidFill>
                <a:latin typeface="+mn-ea"/>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624078" indent="-514350">
              <a:buSzPct val="100000"/>
              <a:buFont typeface="+mj-lt"/>
              <a:buAutoNum type="arabicPeriod"/>
            </a:pPr>
            <a:r>
              <a:rPr lang="zh-TW" altLang="en-US" dirty="0" smtClean="0">
                <a:latin typeface="標楷體" panose="03000509000000000000" pitchFamily="65" charset="-120"/>
                <a:ea typeface="標楷體" panose="03000509000000000000" pitchFamily="65" charset="-120"/>
              </a:rPr>
              <a:t>連結</a:t>
            </a:r>
            <a:r>
              <a:rPr lang="zh-TW" altLang="en-US" dirty="0">
                <a:latin typeface="標楷體" panose="03000509000000000000" pitchFamily="65" charset="-120"/>
                <a:ea typeface="標楷體" panose="03000509000000000000" pitchFamily="65" charset="-120"/>
              </a:rPr>
              <a:t>國泰世華銀行帳戶及金融卡，存款帳戶不足時自動動用保單</a:t>
            </a:r>
            <a:r>
              <a:rPr lang="zh-TW" altLang="en-US" dirty="0" smtClean="0">
                <a:latin typeface="標楷體" panose="03000509000000000000" pitchFamily="65" charset="-120"/>
                <a:ea typeface="標楷體" panose="03000509000000000000" pitchFamily="65" charset="-120"/>
              </a:rPr>
              <a:t>借款</a:t>
            </a:r>
            <a:endParaRPr lang="en-US" altLang="zh-TW" dirty="0" smtClean="0">
              <a:latin typeface="標楷體" panose="03000509000000000000" pitchFamily="65" charset="-120"/>
              <a:ea typeface="標楷體" panose="03000509000000000000" pitchFamily="65" charset="-120"/>
            </a:endParaRPr>
          </a:p>
          <a:p>
            <a:pPr marL="624078" indent="-514350">
              <a:buSzPct val="100000"/>
              <a:buFont typeface="+mj-lt"/>
              <a:buAutoNum type="arabicPeriod"/>
            </a:pPr>
            <a:r>
              <a:rPr lang="en-US" altLang="zh-TW" dirty="0">
                <a:latin typeface="標楷體" panose="03000509000000000000" pitchFamily="65" charset="-120"/>
                <a:ea typeface="標楷體" panose="03000509000000000000" pitchFamily="65" charset="-120"/>
              </a:rPr>
              <a:t>24</a:t>
            </a:r>
            <a:r>
              <a:rPr lang="zh-TW" altLang="en-US" dirty="0">
                <a:latin typeface="標楷體" panose="03000509000000000000" pitchFamily="65" charset="-120"/>
                <a:ea typeface="標楷體" panose="03000509000000000000" pitchFamily="65" charset="-120"/>
              </a:rPr>
              <a:t>小時全年無休</a:t>
            </a:r>
            <a:endParaRPr lang="en-US" altLang="zh-TW" dirty="0">
              <a:latin typeface="標楷體" panose="03000509000000000000" pitchFamily="65" charset="-120"/>
              <a:ea typeface="標楷體" panose="03000509000000000000" pitchFamily="65" charset="-120"/>
            </a:endParaRPr>
          </a:p>
          <a:p>
            <a:pPr marL="624078" indent="-514350">
              <a:buSzPct val="100000"/>
              <a:buFont typeface="+mj-lt"/>
              <a:buAutoNum type="arabicPeriod"/>
            </a:pPr>
            <a:r>
              <a:rPr lang="zh-TW" altLang="en-US" dirty="0" smtClean="0">
                <a:latin typeface="標楷體" panose="03000509000000000000" pitchFamily="65" charset="-120"/>
                <a:ea typeface="標楷體" panose="03000509000000000000" pitchFamily="65" charset="-120"/>
              </a:rPr>
              <a:t>要保人歸戶方式動支保單借款</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系統自動分配動支多張保單</a:t>
            </a:r>
            <a:r>
              <a:rPr lang="en-US" altLang="zh-TW" dirty="0" smtClean="0">
                <a:latin typeface="標楷體" panose="03000509000000000000" pitchFamily="65" charset="-120"/>
                <a:ea typeface="標楷體" panose="03000509000000000000" pitchFamily="65" charset="-120"/>
              </a:rPr>
              <a:t>)</a:t>
            </a:r>
          </a:p>
          <a:p>
            <a:pPr marL="624078" indent="-514350">
              <a:buSzPct val="100000"/>
              <a:buFont typeface="+mj-lt"/>
              <a:buAutoNum type="arabicPeriod"/>
            </a:pPr>
            <a:r>
              <a:rPr lang="zh-TW" altLang="en-US" dirty="0" smtClean="0">
                <a:latin typeface="標楷體" panose="03000509000000000000" pitchFamily="65" charset="-120"/>
                <a:ea typeface="標楷體" panose="03000509000000000000" pitchFamily="65" charset="-120"/>
              </a:rPr>
              <a:t>借款時先動用低利率保單</a:t>
            </a:r>
            <a:endParaRPr lang="en-US" altLang="zh-TW" dirty="0" smtClean="0">
              <a:latin typeface="標楷體" panose="03000509000000000000" pitchFamily="65" charset="-120"/>
              <a:ea typeface="標楷體" panose="03000509000000000000" pitchFamily="65" charset="-120"/>
            </a:endParaRPr>
          </a:p>
          <a:p>
            <a:pPr marL="624078" indent="-514350">
              <a:buSzPct val="100000"/>
              <a:buFont typeface="+mj-lt"/>
              <a:buAutoNum type="arabicPeriod"/>
            </a:pPr>
            <a:r>
              <a:rPr lang="zh-TW" altLang="en-US" dirty="0" smtClean="0">
                <a:latin typeface="標楷體" panose="03000509000000000000" pitchFamily="65" charset="-120"/>
                <a:ea typeface="標楷體" panose="03000509000000000000" pitchFamily="65" charset="-120"/>
              </a:rPr>
              <a:t>還款時先償還高利率保單</a:t>
            </a:r>
            <a:endParaRPr lang="en-US" altLang="zh-TW" dirty="0" smtClean="0">
              <a:latin typeface="標楷體" panose="03000509000000000000" pitchFamily="65" charset="-120"/>
              <a:ea typeface="標楷體" panose="03000509000000000000" pitchFamily="65" charset="-120"/>
            </a:endParaRPr>
          </a:p>
          <a:p>
            <a:pPr marL="624078" indent="-514350">
              <a:buSzPct val="100000"/>
              <a:buFont typeface="+mj-lt"/>
              <a:buAutoNum type="arabicPeriod"/>
            </a:pPr>
            <a:r>
              <a:rPr lang="zh-TW" altLang="en-US" dirty="0" smtClean="0">
                <a:latin typeface="標楷體" panose="03000509000000000000" pitchFamily="65" charset="-120"/>
                <a:ea typeface="標楷體" panose="03000509000000000000" pitchFamily="65" charset="-120"/>
              </a:rPr>
              <a:t>非約定轉帳每日最高</a:t>
            </a:r>
            <a:r>
              <a:rPr lang="en-US" altLang="zh-TW" dirty="0" smtClean="0">
                <a:latin typeface="標楷體" panose="03000509000000000000" pitchFamily="65" charset="-120"/>
                <a:ea typeface="標楷體" panose="03000509000000000000" pitchFamily="65" charset="-120"/>
              </a:rPr>
              <a:t>10</a:t>
            </a:r>
            <a:r>
              <a:rPr lang="zh-TW" altLang="en-US" dirty="0" smtClean="0">
                <a:latin typeface="標楷體" panose="03000509000000000000" pitchFamily="65" charset="-120"/>
                <a:ea typeface="標楷體" panose="03000509000000000000" pitchFamily="65" charset="-120"/>
              </a:rPr>
              <a:t>萬，約定轉帳每日最高</a:t>
            </a:r>
            <a:r>
              <a:rPr lang="en-US" altLang="zh-TW" dirty="0" smtClean="0">
                <a:latin typeface="標楷體" panose="03000509000000000000" pitchFamily="65" charset="-120"/>
                <a:ea typeface="標楷體" panose="03000509000000000000" pitchFamily="65" charset="-120"/>
              </a:rPr>
              <a:t>300</a:t>
            </a:r>
            <a:r>
              <a:rPr lang="zh-TW" altLang="en-US" dirty="0" smtClean="0">
                <a:latin typeface="標楷體" panose="03000509000000000000" pitchFamily="65" charset="-120"/>
                <a:ea typeface="標楷體" panose="03000509000000000000" pitchFamily="65" charset="-120"/>
              </a:rPr>
              <a:t>萬</a:t>
            </a:r>
            <a:endParaRPr lang="en-US" altLang="zh-TW" dirty="0" smtClean="0">
              <a:latin typeface="標楷體" panose="03000509000000000000" pitchFamily="65" charset="-120"/>
              <a:ea typeface="標楷體" panose="03000509000000000000" pitchFamily="65" charset="-120"/>
            </a:endParaRPr>
          </a:p>
          <a:p>
            <a:pPr marL="624078" indent="-514350">
              <a:buSzPct val="100000"/>
              <a:buFont typeface="+mj-lt"/>
              <a:buAutoNum type="arabicPeriod"/>
            </a:pPr>
            <a:endParaRPr lang="en-US" altLang="zh-TW" dirty="0" smtClean="0">
              <a:latin typeface="標楷體" panose="03000509000000000000" pitchFamily="65" charset="-120"/>
              <a:ea typeface="標楷體" panose="03000509000000000000" pitchFamily="65" charset="-120"/>
            </a:endParaRPr>
          </a:p>
          <a:p>
            <a:pPr marL="109728" indent="0">
              <a:buSzPct val="100000"/>
              <a:buFont typeface="Wingdings 3"/>
              <a:buNone/>
            </a:pPr>
            <a:endParaRPr lang="en-US" altLang="zh-TW"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6985265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1"/>
          <p:cNvSpPr txBox="1">
            <a:spLocks/>
          </p:cNvSpPr>
          <p:nvPr/>
        </p:nvSpPr>
        <p:spPr>
          <a:xfrm>
            <a:off x="323528" y="44624"/>
            <a:ext cx="8496944" cy="564865"/>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TW" altLang="en-US" sz="3200" b="1" dirty="0" smtClean="0">
                <a:solidFill>
                  <a:srgbClr val="7030A0"/>
                </a:solidFill>
                <a:effectLst>
                  <a:outerShdw blurRad="38100" dist="38100" dir="2700000" algn="tl">
                    <a:srgbClr val="000000">
                      <a:alpha val="43137"/>
                    </a:srgbClr>
                  </a:outerShdw>
                </a:effectLst>
                <a:latin typeface="標楷體" pitchFamily="65" charset="-120"/>
                <a:ea typeface="標楷體" pitchFamily="65" charset="-120"/>
                <a:cs typeface="+mj-cs"/>
              </a:rPr>
              <a:t>保全</a:t>
            </a:r>
            <a:r>
              <a:rPr lang="zh-TW" altLang="en-US" sz="3200" b="1" dirty="0">
                <a:solidFill>
                  <a:srgbClr val="7030A0"/>
                </a:solidFill>
                <a:effectLst>
                  <a:outerShdw blurRad="38100" dist="38100" dir="2700000" algn="tl">
                    <a:srgbClr val="000000">
                      <a:alpha val="43137"/>
                    </a:srgbClr>
                  </a:outerShdw>
                </a:effectLst>
                <a:latin typeface="標楷體" pitchFamily="65" charset="-120"/>
                <a:ea typeface="標楷體" pitchFamily="65" charset="-120"/>
                <a:cs typeface="+mj-cs"/>
              </a:rPr>
              <a:t>給付</a:t>
            </a:r>
            <a:r>
              <a:rPr lang="en-US" altLang="zh-TW" sz="2400" b="1" dirty="0" smtClean="0">
                <a:solidFill>
                  <a:srgbClr val="7030A0"/>
                </a:solidFill>
                <a:effectLst>
                  <a:outerShdw blurRad="38100" dist="38100" dir="2700000" algn="tl">
                    <a:srgbClr val="000000">
                      <a:alpha val="43137"/>
                    </a:srgbClr>
                  </a:outerShdw>
                </a:effectLst>
                <a:latin typeface="標楷體" pitchFamily="65" charset="-120"/>
                <a:ea typeface="標楷體" pitchFamily="65" charset="-120"/>
                <a:cs typeface="+mj-cs"/>
              </a:rPr>
              <a:t>-</a:t>
            </a:r>
            <a:r>
              <a:rPr lang="zh-TW" altLang="en-US" sz="2400" b="1" dirty="0" smtClean="0">
                <a:solidFill>
                  <a:srgbClr val="7030A0"/>
                </a:solidFill>
                <a:effectLst>
                  <a:outerShdw blurRad="38100" dist="38100" dir="2700000" algn="tl">
                    <a:srgbClr val="000000">
                      <a:alpha val="43137"/>
                    </a:srgbClr>
                  </a:outerShdw>
                </a:effectLst>
                <a:latin typeface="標楷體" pitchFamily="65" charset="-120"/>
                <a:ea typeface="標楷體" pitchFamily="65" charset="-120"/>
                <a:cs typeface="+mj-cs"/>
              </a:rPr>
              <a:t>滿期</a:t>
            </a:r>
            <a:endParaRPr lang="zh-TW" altLang="en-US" sz="2400" b="1" dirty="0">
              <a:solidFill>
                <a:srgbClr val="7030A0"/>
              </a:solidFill>
              <a:effectLst>
                <a:outerShdw blurRad="38100" dist="38100" dir="2700000" algn="tl">
                  <a:srgbClr val="000000">
                    <a:alpha val="43137"/>
                  </a:srgbClr>
                </a:outerShdw>
              </a:effectLst>
              <a:latin typeface="標楷體" pitchFamily="65" charset="-120"/>
              <a:ea typeface="標楷體" pitchFamily="65" charset="-120"/>
              <a:cs typeface="+mj-cs"/>
            </a:endParaRPr>
          </a:p>
        </p:txBody>
      </p:sp>
      <p:sp>
        <p:nvSpPr>
          <p:cNvPr id="6" name="矩形 5"/>
          <p:cNvSpPr/>
          <p:nvPr/>
        </p:nvSpPr>
        <p:spPr>
          <a:xfrm>
            <a:off x="179512" y="646978"/>
            <a:ext cx="8784976" cy="45719"/>
          </a:xfrm>
          <a:prstGeom prst="rect">
            <a:avLst/>
          </a:prstGeom>
          <a:solidFill>
            <a:srgbClr val="009A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4" name="內容版面配置區 6"/>
          <p:cNvGraphicFramePr>
            <a:graphicFrameLocks noGrp="1"/>
          </p:cNvGraphicFramePr>
          <p:nvPr>
            <p:ph idx="1"/>
            <p:extLst>
              <p:ext uri="{D42A27DB-BD31-4B8C-83A1-F6EECF244321}">
                <p14:modId xmlns:p14="http://schemas.microsoft.com/office/powerpoint/2010/main" val="534769785"/>
              </p:ext>
            </p:extLst>
          </p:nvPr>
        </p:nvGraphicFramePr>
        <p:xfrm>
          <a:off x="251520" y="764704"/>
          <a:ext cx="8712968" cy="2804160"/>
        </p:xfrm>
        <a:graphic>
          <a:graphicData uri="http://schemas.openxmlformats.org/drawingml/2006/table">
            <a:tbl>
              <a:tblPr firstRow="1" bandRow="1">
                <a:tableStyleId>{5C22544A-7EE6-4342-B048-85BDC9FD1C3A}</a:tableStyleId>
              </a:tblPr>
              <a:tblGrid>
                <a:gridCol w="1572633"/>
                <a:gridCol w="7140335"/>
              </a:tblGrid>
              <a:tr h="370840">
                <a:tc>
                  <a:txBody>
                    <a:bodyPr/>
                    <a:lstStyle/>
                    <a:p>
                      <a:r>
                        <a:rPr lang="zh-TW" altLang="en-US" sz="2800" dirty="0" smtClean="0">
                          <a:latin typeface="標楷體" panose="03000509000000000000" pitchFamily="65" charset="-120"/>
                          <a:ea typeface="標楷體" panose="03000509000000000000" pitchFamily="65" charset="-120"/>
                        </a:rPr>
                        <a:t>項目</a:t>
                      </a:r>
                      <a:endParaRPr lang="zh-TW" altLang="en-US" sz="2800" dirty="0">
                        <a:solidFill>
                          <a:schemeClr val="bg1"/>
                        </a:solidFill>
                        <a:latin typeface="標楷體" panose="03000509000000000000" pitchFamily="65" charset="-120"/>
                        <a:ea typeface="標楷體" panose="03000509000000000000" pitchFamily="65" charset="-120"/>
                      </a:endParaRPr>
                    </a:p>
                  </a:txBody>
                  <a:tcPr/>
                </a:tc>
                <a:tc>
                  <a:txBody>
                    <a:bodyPr/>
                    <a:lstStyle/>
                    <a:p>
                      <a:r>
                        <a:rPr lang="zh-TW" altLang="en-US" sz="2800" dirty="0" smtClean="0">
                          <a:latin typeface="標楷體" panose="03000509000000000000" pitchFamily="65" charset="-120"/>
                          <a:ea typeface="標楷體" panose="03000509000000000000" pitchFamily="65" charset="-120"/>
                        </a:rPr>
                        <a:t>說明</a:t>
                      </a:r>
                      <a:endParaRPr lang="zh-TW" altLang="en-US" sz="2800" dirty="0">
                        <a:solidFill>
                          <a:sysClr val="windowText" lastClr="000000"/>
                        </a:solidFill>
                        <a:latin typeface="標楷體" panose="03000509000000000000" pitchFamily="65" charset="-120"/>
                        <a:ea typeface="標楷體" panose="03000509000000000000" pitchFamily="65" charset="-120"/>
                      </a:endParaRPr>
                    </a:p>
                  </a:txBody>
                  <a:tcPr/>
                </a:tc>
              </a:tr>
              <a:tr h="370840">
                <a:tc>
                  <a:txBody>
                    <a:bodyPr/>
                    <a:lstStyle/>
                    <a:p>
                      <a:pPr marL="0" indent="0">
                        <a:buFont typeface="Wingdings" pitchFamily="2" charset="2"/>
                        <a:buNone/>
                      </a:pPr>
                      <a:r>
                        <a:rPr lang="zh-TW" altLang="en-US" sz="2400" dirty="0" smtClean="0">
                          <a:latin typeface="標楷體" panose="03000509000000000000" pitchFamily="65" charset="-120"/>
                          <a:ea typeface="標楷體" panose="03000509000000000000" pitchFamily="65" charset="-120"/>
                        </a:rPr>
                        <a:t>滿期</a:t>
                      </a:r>
                      <a:endParaRPr lang="en-US" altLang="zh-TW" sz="2400" b="1" dirty="0" smtClean="0">
                        <a:solidFill>
                          <a:srgbClr val="002060"/>
                        </a:solidFill>
                        <a:latin typeface="標楷體" panose="03000509000000000000" pitchFamily="65" charset="-120"/>
                        <a:ea typeface="標楷體" panose="03000509000000000000" pitchFamily="65" charset="-120"/>
                      </a:endParaRPr>
                    </a:p>
                  </a:txBody>
                  <a:tcPr/>
                </a:tc>
                <a:tc>
                  <a:txBody>
                    <a:bodyPr/>
                    <a:lstStyle/>
                    <a:p>
                      <a:pPr marL="342900" indent="-342900">
                        <a:buFont typeface="Wingdings" panose="05000000000000000000" pitchFamily="2" charset="2"/>
                        <a:buChar char="u"/>
                      </a:pPr>
                      <a:r>
                        <a:rPr lang="zh-TW" altLang="en-US" sz="2400" dirty="0" smtClean="0">
                          <a:latin typeface="標楷體" panose="03000509000000000000" pitchFamily="65" charset="-120"/>
                          <a:ea typeface="標楷體" panose="03000509000000000000" pitchFamily="65" charset="-120"/>
                        </a:rPr>
                        <a:t>兼顧儲蓄還本功能之商品，被保險人於契約有效且繳費期滿時仍生存者，保險公司按保險單約定之保險金額，給付滿期保險金。</a:t>
                      </a:r>
                      <a:endParaRPr lang="en-US" altLang="zh-TW" sz="2400" dirty="0" smtClean="0">
                        <a:latin typeface="標楷體" panose="03000509000000000000" pitchFamily="65" charset="-120"/>
                        <a:ea typeface="標楷體" panose="03000509000000000000" pitchFamily="65" charset="-120"/>
                      </a:endParaRPr>
                    </a:p>
                    <a:p>
                      <a:pPr marL="342900" indent="-342900">
                        <a:buFont typeface="Wingdings" panose="05000000000000000000" pitchFamily="2" charset="2"/>
                        <a:buChar char="u"/>
                      </a:pPr>
                      <a:r>
                        <a:rPr lang="zh-TW" altLang="en-US" sz="2400" dirty="0" smtClean="0">
                          <a:latin typeface="標楷體" panose="03000509000000000000" pitchFamily="65" charset="-120"/>
                          <a:ea typeface="標楷體" panose="03000509000000000000" pitchFamily="65" charset="-120"/>
                        </a:rPr>
                        <a:t>滿期金一般常見為保險金額的一倍。</a:t>
                      </a:r>
                    </a:p>
                    <a:p>
                      <a:pPr marL="342900" indent="-342900">
                        <a:buFont typeface="Wingdings" panose="05000000000000000000" pitchFamily="2" charset="2"/>
                        <a:buChar char="u"/>
                      </a:pPr>
                      <a:r>
                        <a:rPr lang="zh-TW" altLang="en-US" sz="2400" dirty="0" smtClean="0">
                          <a:latin typeface="標楷體" panose="03000509000000000000" pitchFamily="65" charset="-120"/>
                          <a:ea typeface="標楷體" panose="03000509000000000000" pitchFamily="65" charset="-120"/>
                        </a:rPr>
                        <a:t>終身險若有滿期金，滿期金提領後，身故保額隨之下降。</a:t>
                      </a:r>
                      <a:endParaRPr lang="en-US" altLang="zh-TW" sz="2400" b="0" dirty="0" smtClean="0">
                        <a:latin typeface="標楷體" panose="03000509000000000000" pitchFamily="65" charset="-120"/>
                        <a:ea typeface="標楷體" panose="03000509000000000000" pitchFamily="65" charset="-120"/>
                      </a:endParaRPr>
                    </a:p>
                  </a:txBody>
                  <a:tcPr/>
                </a:tc>
              </a:tr>
            </a:tbl>
          </a:graphicData>
        </a:graphic>
      </p:graphicFrame>
    </p:spTree>
    <p:extLst>
      <p:ext uri="{BB962C8B-B14F-4D97-AF65-F5344CB8AC3E}">
        <p14:creationId xmlns:p14="http://schemas.microsoft.com/office/powerpoint/2010/main" val="22733730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1"/>
          <p:cNvSpPr>
            <a:spLocks noGrp="1"/>
          </p:cNvSpPr>
          <p:nvPr>
            <p:ph type="title"/>
          </p:nvPr>
        </p:nvSpPr>
        <p:spPr>
          <a:xfrm>
            <a:off x="323528" y="44624"/>
            <a:ext cx="8496944" cy="564865"/>
          </a:xfrm>
        </p:spPr>
        <p:txBody>
          <a:bodyPr>
            <a:noAutofit/>
          </a:bodyPr>
          <a:lstStyle/>
          <a:p>
            <a:pPr algn="l"/>
            <a:r>
              <a:rPr lang="zh-TW" altLang="en-US" sz="3200" b="1" dirty="0" smtClean="0">
                <a:solidFill>
                  <a:srgbClr val="7030A0"/>
                </a:solidFill>
                <a:effectLst>
                  <a:outerShdw blurRad="38100" dist="38100" dir="2700000" algn="tl">
                    <a:srgbClr val="000000">
                      <a:alpha val="43137"/>
                    </a:srgbClr>
                  </a:outerShdw>
                </a:effectLst>
                <a:latin typeface="標楷體" pitchFamily="65" charset="-120"/>
                <a:ea typeface="標楷體" pitchFamily="65" charset="-120"/>
              </a:rPr>
              <a:t>保全</a:t>
            </a:r>
            <a:r>
              <a:rPr lang="zh-TW" altLang="en-US" sz="3200" b="1" dirty="0">
                <a:solidFill>
                  <a:srgbClr val="7030A0"/>
                </a:solidFill>
                <a:effectLst>
                  <a:outerShdw blurRad="38100" dist="38100" dir="2700000" algn="tl">
                    <a:srgbClr val="000000">
                      <a:alpha val="43137"/>
                    </a:srgbClr>
                  </a:outerShdw>
                </a:effectLst>
                <a:latin typeface="標楷體" pitchFamily="65" charset="-120"/>
                <a:ea typeface="標楷體" pitchFamily="65" charset="-120"/>
              </a:rPr>
              <a:t>給付</a:t>
            </a:r>
            <a:r>
              <a:rPr lang="en-US" altLang="zh-TW" sz="2400" b="1" dirty="0" smtClean="0">
                <a:solidFill>
                  <a:srgbClr val="7030A0"/>
                </a:solidFill>
                <a:effectLst>
                  <a:outerShdw blurRad="38100" dist="38100" dir="2700000" algn="tl">
                    <a:srgbClr val="000000">
                      <a:alpha val="43137"/>
                    </a:srgbClr>
                  </a:outerShdw>
                </a:effectLst>
                <a:latin typeface="標楷體" pitchFamily="65" charset="-120"/>
                <a:ea typeface="標楷體" pitchFamily="65" charset="-120"/>
              </a:rPr>
              <a:t>-</a:t>
            </a:r>
            <a:r>
              <a:rPr lang="zh-TW" altLang="en-US" sz="2400" b="1" dirty="0" smtClean="0">
                <a:solidFill>
                  <a:srgbClr val="7030A0"/>
                </a:solidFill>
                <a:effectLst>
                  <a:outerShdw blurRad="38100" dist="38100" dir="2700000" algn="tl">
                    <a:srgbClr val="000000">
                      <a:alpha val="43137"/>
                    </a:srgbClr>
                  </a:outerShdw>
                </a:effectLst>
                <a:latin typeface="標楷體" pitchFamily="65" charset="-120"/>
                <a:ea typeface="標楷體" pitchFamily="65" charset="-120"/>
              </a:rPr>
              <a:t>年金、解約</a:t>
            </a:r>
            <a:endParaRPr lang="zh-TW" altLang="en-US" sz="2400" b="1" dirty="0">
              <a:solidFill>
                <a:srgbClr val="7030A0"/>
              </a:solidFill>
              <a:effectLst>
                <a:outerShdw blurRad="38100" dist="38100" dir="2700000" algn="tl">
                  <a:srgbClr val="000000">
                    <a:alpha val="43137"/>
                  </a:srgbClr>
                </a:outerShdw>
              </a:effectLst>
              <a:latin typeface="標楷體" pitchFamily="65" charset="-120"/>
              <a:ea typeface="標楷體" pitchFamily="65" charset="-120"/>
            </a:endParaRPr>
          </a:p>
        </p:txBody>
      </p:sp>
      <p:sp>
        <p:nvSpPr>
          <p:cNvPr id="6" name="矩形 5"/>
          <p:cNvSpPr/>
          <p:nvPr/>
        </p:nvSpPr>
        <p:spPr>
          <a:xfrm>
            <a:off x="179512" y="646978"/>
            <a:ext cx="8784976" cy="45719"/>
          </a:xfrm>
          <a:prstGeom prst="rect">
            <a:avLst/>
          </a:prstGeom>
          <a:solidFill>
            <a:srgbClr val="009A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7" name="內容版面配置區 6"/>
          <p:cNvGraphicFramePr>
            <a:graphicFrameLocks noGrp="1"/>
          </p:cNvGraphicFramePr>
          <p:nvPr>
            <p:ph idx="1"/>
            <p:extLst>
              <p:ext uri="{D42A27DB-BD31-4B8C-83A1-F6EECF244321}">
                <p14:modId xmlns:p14="http://schemas.microsoft.com/office/powerpoint/2010/main" val="1987781397"/>
              </p:ext>
            </p:extLst>
          </p:nvPr>
        </p:nvGraphicFramePr>
        <p:xfrm>
          <a:off x="251520" y="764704"/>
          <a:ext cx="8712968" cy="5904656"/>
        </p:xfrm>
        <a:graphic>
          <a:graphicData uri="http://schemas.openxmlformats.org/drawingml/2006/table">
            <a:tbl>
              <a:tblPr firstRow="1" bandRow="1">
                <a:tableStyleId>{5C22544A-7EE6-4342-B048-85BDC9FD1C3A}</a:tableStyleId>
              </a:tblPr>
              <a:tblGrid>
                <a:gridCol w="1572633"/>
                <a:gridCol w="7140335"/>
              </a:tblGrid>
              <a:tr h="648072">
                <a:tc>
                  <a:txBody>
                    <a:bodyPr/>
                    <a:lstStyle/>
                    <a:p>
                      <a:r>
                        <a:rPr lang="zh-TW" altLang="en-US" sz="2800" dirty="0" smtClean="0">
                          <a:latin typeface="標楷體" panose="03000509000000000000" pitchFamily="65" charset="-120"/>
                          <a:ea typeface="標楷體" panose="03000509000000000000" pitchFamily="65" charset="-120"/>
                        </a:rPr>
                        <a:t>項目</a:t>
                      </a:r>
                      <a:endParaRPr lang="zh-TW" altLang="en-US" sz="2800" dirty="0">
                        <a:solidFill>
                          <a:schemeClr val="bg1"/>
                        </a:solidFill>
                        <a:latin typeface="標楷體" panose="03000509000000000000" pitchFamily="65" charset="-120"/>
                        <a:ea typeface="標楷體" panose="03000509000000000000" pitchFamily="65" charset="-120"/>
                      </a:endParaRPr>
                    </a:p>
                  </a:txBody>
                  <a:tcPr/>
                </a:tc>
                <a:tc>
                  <a:txBody>
                    <a:bodyPr/>
                    <a:lstStyle/>
                    <a:p>
                      <a:r>
                        <a:rPr lang="zh-TW" altLang="en-US" sz="2800" dirty="0" smtClean="0">
                          <a:latin typeface="標楷體" panose="03000509000000000000" pitchFamily="65" charset="-120"/>
                          <a:ea typeface="標楷體" panose="03000509000000000000" pitchFamily="65" charset="-120"/>
                        </a:rPr>
                        <a:t>說明</a:t>
                      </a:r>
                      <a:endParaRPr lang="zh-TW" altLang="en-US" sz="2800" dirty="0">
                        <a:solidFill>
                          <a:sysClr val="windowText" lastClr="000000"/>
                        </a:solidFill>
                        <a:latin typeface="標楷體" panose="03000509000000000000" pitchFamily="65" charset="-120"/>
                        <a:ea typeface="標楷體" panose="03000509000000000000" pitchFamily="65" charset="-120"/>
                      </a:endParaRPr>
                    </a:p>
                  </a:txBody>
                  <a:tcPr/>
                </a:tc>
              </a:tr>
              <a:tr h="2304256">
                <a:tc>
                  <a:txBody>
                    <a:bodyPr/>
                    <a:lstStyle/>
                    <a:p>
                      <a:pPr marL="0" indent="0">
                        <a:buFont typeface="Wingdings" pitchFamily="2" charset="2"/>
                        <a:buNone/>
                      </a:pPr>
                      <a:r>
                        <a:rPr lang="zh-TW" altLang="en-US" sz="2400" dirty="0" smtClean="0">
                          <a:latin typeface="標楷體" panose="03000509000000000000" pitchFamily="65" charset="-120"/>
                          <a:ea typeface="標楷體" panose="03000509000000000000" pitchFamily="65" charset="-120"/>
                        </a:rPr>
                        <a:t>年金</a:t>
                      </a:r>
                      <a:endParaRPr lang="zh-TW" altLang="en-US" sz="2400" b="1" dirty="0" smtClean="0">
                        <a:solidFill>
                          <a:srgbClr val="002060"/>
                        </a:solidFill>
                        <a:latin typeface="標楷體" panose="03000509000000000000" pitchFamily="65" charset="-120"/>
                        <a:ea typeface="標楷體" panose="03000509000000000000" pitchFamily="65" charset="-120"/>
                      </a:endParaRPr>
                    </a:p>
                  </a:txBody>
                  <a:tcPr/>
                </a:tc>
                <a:tc>
                  <a:txBody>
                    <a:bodyPr/>
                    <a:lstStyle/>
                    <a:p>
                      <a:pPr>
                        <a:buFont typeface="Wingdings" panose="05000000000000000000" pitchFamily="2" charset="2"/>
                        <a:buChar char="u"/>
                      </a:pPr>
                      <a:r>
                        <a:rPr lang="zh-TW" altLang="en-US" sz="2400" dirty="0" smtClean="0">
                          <a:latin typeface="標楷體" panose="03000509000000000000" pitchFamily="65" charset="-120"/>
                          <a:ea typeface="標楷體" panose="03000509000000000000" pitchFamily="65" charset="-120"/>
                        </a:rPr>
                        <a:t>被保人生存期間或特定期間內，保險公司一次或分期給付年金。</a:t>
                      </a:r>
                      <a:endParaRPr lang="en-US" altLang="zh-TW" sz="2400" dirty="0" smtClean="0">
                        <a:latin typeface="標楷體" panose="03000509000000000000" pitchFamily="65" charset="-120"/>
                        <a:ea typeface="標楷體" panose="03000509000000000000" pitchFamily="65" charset="-120"/>
                      </a:endParaRPr>
                    </a:p>
                    <a:p>
                      <a:pPr>
                        <a:buFont typeface="Wingdings" panose="05000000000000000000" pitchFamily="2" charset="2"/>
                        <a:buChar char="u"/>
                      </a:pPr>
                      <a:r>
                        <a:rPr lang="zh-TW" altLang="en-US" sz="2400" dirty="0" smtClean="0">
                          <a:latin typeface="標楷體" panose="03000509000000000000" pitchFamily="65" charset="-120"/>
                          <a:ea typeface="標楷體" panose="03000509000000000000" pitchFamily="65" charset="-120"/>
                        </a:rPr>
                        <a:t>可依年金給付開始日區分為</a:t>
                      </a:r>
                      <a:endParaRPr lang="en-US" altLang="zh-TW" sz="2400" dirty="0" smtClean="0">
                        <a:latin typeface="標楷體" panose="03000509000000000000" pitchFamily="65" charset="-120"/>
                        <a:ea typeface="標楷體" panose="03000509000000000000" pitchFamily="65" charset="-120"/>
                      </a:endParaRPr>
                    </a:p>
                    <a:p>
                      <a:pPr>
                        <a:buFont typeface="Wingdings" panose="05000000000000000000" pitchFamily="2" charset="2"/>
                        <a:buNone/>
                      </a:pPr>
                      <a:r>
                        <a:rPr lang="zh-TW" altLang="en-US" sz="2400" kern="1200" dirty="0" smtClean="0">
                          <a:latin typeface="標楷體" panose="03000509000000000000" pitchFamily="65" charset="-120"/>
                          <a:ea typeface="標楷體" panose="03000509000000000000" pitchFamily="65" charset="-120"/>
                        </a:rPr>
                        <a:t>即期年金</a:t>
                      </a:r>
                      <a:r>
                        <a:rPr lang="en-US" altLang="zh-TW" sz="2000" dirty="0" smtClean="0">
                          <a:latin typeface="標楷體" panose="03000509000000000000" pitchFamily="65" charset="-120"/>
                          <a:ea typeface="標楷體" panose="03000509000000000000" pitchFamily="65" charset="-120"/>
                        </a:rPr>
                        <a:t>-</a:t>
                      </a:r>
                      <a:r>
                        <a:rPr lang="zh-TW" altLang="en-US" sz="2000" dirty="0" smtClean="0">
                          <a:latin typeface="標楷體" panose="03000509000000000000" pitchFamily="65" charset="-120"/>
                          <a:ea typeface="標楷體" panose="03000509000000000000" pitchFamily="65" charset="-120"/>
                        </a:rPr>
                        <a:t>保戶躉繳保費後，即開始分期領取年金</a:t>
                      </a:r>
                      <a:endParaRPr lang="en-US" altLang="zh-TW" sz="2000" dirty="0" smtClean="0">
                        <a:latin typeface="標楷體" panose="03000509000000000000" pitchFamily="65" charset="-120"/>
                        <a:ea typeface="標楷體" panose="03000509000000000000" pitchFamily="65" charset="-120"/>
                      </a:endParaRPr>
                    </a:p>
                    <a:p>
                      <a:pPr>
                        <a:buFont typeface="Wingdings" panose="05000000000000000000" pitchFamily="2" charset="2"/>
                        <a:buNone/>
                      </a:pPr>
                      <a:r>
                        <a:rPr lang="zh-TW" altLang="en-US" sz="2400" kern="1200" dirty="0" smtClean="0">
                          <a:latin typeface="標楷體" panose="03000509000000000000" pitchFamily="65" charset="-120"/>
                          <a:ea typeface="標楷體" panose="03000509000000000000" pitchFamily="65" charset="-120"/>
                        </a:rPr>
                        <a:t>遞延年金</a:t>
                      </a:r>
                      <a:r>
                        <a:rPr lang="en-US" altLang="zh-TW" sz="2000" dirty="0" smtClean="0">
                          <a:latin typeface="標楷體" panose="03000509000000000000" pitchFamily="65" charset="-120"/>
                          <a:ea typeface="標楷體" panose="03000509000000000000" pitchFamily="65" charset="-120"/>
                        </a:rPr>
                        <a:t>-</a:t>
                      </a:r>
                      <a:r>
                        <a:rPr lang="zh-TW" altLang="en-US" sz="2000" dirty="0" smtClean="0">
                          <a:latin typeface="標楷體" panose="03000509000000000000" pitchFamily="65" charset="-120"/>
                          <a:ea typeface="標楷體" panose="03000509000000000000" pitchFamily="65" charset="-120"/>
                        </a:rPr>
                        <a:t>契約經過一段約定時間或被保人達一定年齡，若被保人仍生存可領取年金</a:t>
                      </a:r>
                      <a:endParaRPr lang="en-US" altLang="zh-TW" sz="2000" b="0" dirty="0" smtClean="0">
                        <a:latin typeface="標楷體" panose="03000509000000000000" pitchFamily="65" charset="-120"/>
                        <a:ea typeface="標楷體" panose="03000509000000000000" pitchFamily="65" charset="-120"/>
                      </a:endParaRPr>
                    </a:p>
                  </a:txBody>
                  <a:tcPr/>
                </a:tc>
              </a:tr>
              <a:tr h="2952328">
                <a:tc>
                  <a:txBody>
                    <a:bodyPr/>
                    <a:lstStyle/>
                    <a:p>
                      <a:pPr marL="0" indent="0">
                        <a:buFont typeface="Wingdings" pitchFamily="2" charset="2"/>
                        <a:buNone/>
                      </a:pPr>
                      <a:r>
                        <a:rPr lang="zh-TW" altLang="en-US" sz="2400" dirty="0" smtClean="0">
                          <a:latin typeface="標楷體" panose="03000509000000000000" pitchFamily="65" charset="-120"/>
                          <a:ea typeface="標楷體" panose="03000509000000000000" pitchFamily="65" charset="-120"/>
                        </a:rPr>
                        <a:t>解約</a:t>
                      </a:r>
                      <a:endParaRPr lang="en-US" altLang="zh-TW" sz="2400" b="1" dirty="0" smtClean="0">
                        <a:solidFill>
                          <a:srgbClr val="002060"/>
                        </a:solidFill>
                        <a:latin typeface="標楷體" panose="03000509000000000000" pitchFamily="65" charset="-120"/>
                        <a:ea typeface="標楷體" panose="03000509000000000000" pitchFamily="65" charset="-120"/>
                      </a:endParaRPr>
                    </a:p>
                  </a:txBody>
                  <a:tcPr/>
                </a:tc>
                <a:tc>
                  <a:txBody>
                    <a:bodyPr/>
                    <a:lstStyle/>
                    <a:p>
                      <a:pPr>
                        <a:buFont typeface="Wingdings" panose="05000000000000000000" pitchFamily="2" charset="2"/>
                        <a:buChar char="u"/>
                      </a:pPr>
                      <a:r>
                        <a:rPr lang="zh-TW" altLang="en-US" sz="2400" dirty="0" smtClean="0">
                          <a:latin typeface="標楷體" panose="03000509000000000000" pitchFamily="65" charset="-120"/>
                          <a:ea typeface="標楷體" panose="03000509000000000000" pitchFamily="65" charset="-120"/>
                        </a:rPr>
                        <a:t>保戶在無法繼續繳交保費時，可選擇終止契約，即為解約。</a:t>
                      </a:r>
                      <a:endParaRPr lang="en-US" altLang="zh-TW" sz="2400" dirty="0" smtClean="0">
                        <a:latin typeface="標楷體" panose="03000509000000000000" pitchFamily="65" charset="-120"/>
                        <a:ea typeface="標楷體" panose="03000509000000000000" pitchFamily="65" charset="-120"/>
                      </a:endParaRPr>
                    </a:p>
                    <a:p>
                      <a:pPr>
                        <a:buFont typeface="Wingdings" panose="05000000000000000000" pitchFamily="2" charset="2"/>
                        <a:buChar char="u"/>
                      </a:pPr>
                      <a:r>
                        <a:rPr lang="zh-TW" altLang="en-US" sz="2400" dirty="0" smtClean="0">
                          <a:latin typeface="標楷體" panose="03000509000000000000" pitchFamily="65" charset="-120"/>
                          <a:ea typeface="標楷體" panose="03000509000000000000" pitchFamily="65" charset="-120"/>
                        </a:rPr>
                        <a:t>由保戶繳交保費所累積的保單價值去計算解約金。</a:t>
                      </a:r>
                      <a:endParaRPr lang="en-US" altLang="zh-TW" sz="2400" dirty="0" smtClean="0">
                        <a:latin typeface="標楷體" panose="03000509000000000000" pitchFamily="65" charset="-120"/>
                        <a:ea typeface="標楷體" panose="03000509000000000000" pitchFamily="65" charset="-120"/>
                      </a:endParaRPr>
                    </a:p>
                    <a:p>
                      <a:pPr>
                        <a:buFont typeface="Wingdings" panose="05000000000000000000" pitchFamily="2" charset="2"/>
                        <a:buNone/>
                      </a:pPr>
                      <a:endParaRPr lang="en-US" altLang="zh-TW" sz="2400" dirty="0" smtClean="0">
                        <a:latin typeface="標楷體" panose="03000509000000000000" pitchFamily="65" charset="-120"/>
                        <a:ea typeface="標楷體" panose="03000509000000000000" pitchFamily="65" charset="-120"/>
                      </a:endParaRPr>
                    </a:p>
                    <a:p>
                      <a:pPr>
                        <a:buFont typeface="Wingdings" panose="05000000000000000000" pitchFamily="2" charset="2"/>
                        <a:buNone/>
                      </a:pPr>
                      <a:endParaRPr lang="en-US" altLang="zh-TW" sz="2400" b="0" dirty="0">
                        <a:latin typeface="標楷體" panose="03000509000000000000" pitchFamily="65" charset="-120"/>
                        <a:ea typeface="標楷體" panose="03000509000000000000" pitchFamily="65" charset="-120"/>
                      </a:endParaRPr>
                    </a:p>
                  </a:txBody>
                  <a:tcPr/>
                </a:tc>
              </a:tr>
            </a:tbl>
          </a:graphicData>
        </a:graphic>
      </p:graphicFrame>
    </p:spTree>
    <p:extLst>
      <p:ext uri="{BB962C8B-B14F-4D97-AF65-F5344CB8AC3E}">
        <p14:creationId xmlns:p14="http://schemas.microsoft.com/office/powerpoint/2010/main" val="22517336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1"/>
          <p:cNvSpPr>
            <a:spLocks noGrp="1"/>
          </p:cNvSpPr>
          <p:nvPr>
            <p:ph type="title"/>
          </p:nvPr>
        </p:nvSpPr>
        <p:spPr>
          <a:xfrm>
            <a:off x="323528" y="44624"/>
            <a:ext cx="8496944" cy="564865"/>
          </a:xfrm>
        </p:spPr>
        <p:txBody>
          <a:bodyPr>
            <a:noAutofit/>
          </a:bodyPr>
          <a:lstStyle/>
          <a:p>
            <a:pPr algn="l"/>
            <a:r>
              <a:rPr lang="zh-TW" altLang="en-US" sz="3200" b="1" dirty="0" smtClean="0">
                <a:solidFill>
                  <a:srgbClr val="7030A0"/>
                </a:solidFill>
                <a:effectLst>
                  <a:outerShdw blurRad="38100" dist="38100" dir="2700000" algn="tl">
                    <a:srgbClr val="000000">
                      <a:alpha val="43137"/>
                    </a:srgbClr>
                  </a:outerShdw>
                </a:effectLst>
                <a:latin typeface="標楷體" pitchFamily="65" charset="-120"/>
                <a:ea typeface="標楷體" pitchFamily="65" charset="-120"/>
              </a:rPr>
              <a:t>保全</a:t>
            </a:r>
            <a:r>
              <a:rPr lang="zh-TW" altLang="en-US" sz="3200" b="1" dirty="0">
                <a:solidFill>
                  <a:srgbClr val="7030A0"/>
                </a:solidFill>
                <a:effectLst>
                  <a:outerShdw blurRad="38100" dist="38100" dir="2700000" algn="tl">
                    <a:srgbClr val="000000">
                      <a:alpha val="43137"/>
                    </a:srgbClr>
                  </a:outerShdw>
                </a:effectLst>
                <a:latin typeface="標楷體" pitchFamily="65" charset="-120"/>
                <a:ea typeface="標楷體" pitchFamily="65" charset="-120"/>
              </a:rPr>
              <a:t>給付</a:t>
            </a:r>
            <a:r>
              <a:rPr lang="en-US" altLang="zh-TW" sz="2400" b="1" dirty="0" smtClean="0">
                <a:solidFill>
                  <a:srgbClr val="7030A0"/>
                </a:solidFill>
                <a:effectLst>
                  <a:outerShdw blurRad="38100" dist="38100" dir="2700000" algn="tl">
                    <a:srgbClr val="000000">
                      <a:alpha val="43137"/>
                    </a:srgbClr>
                  </a:outerShdw>
                </a:effectLst>
                <a:latin typeface="標楷體" pitchFamily="65" charset="-120"/>
                <a:ea typeface="標楷體" pitchFamily="65" charset="-120"/>
              </a:rPr>
              <a:t>-</a:t>
            </a:r>
            <a:r>
              <a:rPr lang="zh-TW" altLang="en-US" sz="2400" b="1" dirty="0" smtClean="0">
                <a:solidFill>
                  <a:srgbClr val="7030A0"/>
                </a:solidFill>
                <a:effectLst>
                  <a:outerShdw blurRad="38100" dist="38100" dir="2700000" algn="tl">
                    <a:srgbClr val="000000">
                      <a:alpha val="43137"/>
                    </a:srgbClr>
                  </a:outerShdw>
                </a:effectLst>
                <a:latin typeface="標楷體" pitchFamily="65" charset="-120"/>
                <a:ea typeface="標楷體" pitchFamily="65" charset="-120"/>
              </a:rPr>
              <a:t>紅利</a:t>
            </a:r>
            <a:endParaRPr lang="zh-TW" altLang="en-US" sz="2400" b="1" dirty="0">
              <a:solidFill>
                <a:srgbClr val="7030A0"/>
              </a:solidFill>
              <a:effectLst>
                <a:outerShdw blurRad="38100" dist="38100" dir="2700000" algn="tl">
                  <a:srgbClr val="000000">
                    <a:alpha val="43137"/>
                  </a:srgbClr>
                </a:outerShdw>
              </a:effectLst>
              <a:latin typeface="標楷體" pitchFamily="65" charset="-120"/>
              <a:ea typeface="標楷體" pitchFamily="65" charset="-120"/>
            </a:endParaRPr>
          </a:p>
        </p:txBody>
      </p:sp>
      <p:sp>
        <p:nvSpPr>
          <p:cNvPr id="6" name="矩形 5"/>
          <p:cNvSpPr/>
          <p:nvPr/>
        </p:nvSpPr>
        <p:spPr>
          <a:xfrm>
            <a:off x="179512" y="646978"/>
            <a:ext cx="8784976" cy="45719"/>
          </a:xfrm>
          <a:prstGeom prst="rect">
            <a:avLst/>
          </a:prstGeom>
          <a:solidFill>
            <a:srgbClr val="009A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7" name="內容版面配置區 6"/>
          <p:cNvGraphicFramePr>
            <a:graphicFrameLocks noGrp="1"/>
          </p:cNvGraphicFramePr>
          <p:nvPr>
            <p:ph idx="1"/>
            <p:extLst>
              <p:ext uri="{D42A27DB-BD31-4B8C-83A1-F6EECF244321}">
                <p14:modId xmlns:p14="http://schemas.microsoft.com/office/powerpoint/2010/main" val="1318906498"/>
              </p:ext>
            </p:extLst>
          </p:nvPr>
        </p:nvGraphicFramePr>
        <p:xfrm>
          <a:off x="251520" y="764704"/>
          <a:ext cx="8712968" cy="5184576"/>
        </p:xfrm>
        <a:graphic>
          <a:graphicData uri="http://schemas.openxmlformats.org/drawingml/2006/table">
            <a:tbl>
              <a:tblPr firstRow="1" bandRow="1">
                <a:tableStyleId>{5C22544A-7EE6-4342-B048-85BDC9FD1C3A}</a:tableStyleId>
              </a:tblPr>
              <a:tblGrid>
                <a:gridCol w="1572633"/>
                <a:gridCol w="7140335"/>
              </a:tblGrid>
              <a:tr h="592183">
                <a:tc>
                  <a:txBody>
                    <a:bodyPr/>
                    <a:lstStyle/>
                    <a:p>
                      <a:r>
                        <a:rPr lang="zh-TW" altLang="en-US" sz="2800" dirty="0" smtClean="0">
                          <a:latin typeface="標楷體" panose="03000509000000000000" pitchFamily="65" charset="-120"/>
                          <a:ea typeface="標楷體" panose="03000509000000000000" pitchFamily="65" charset="-120"/>
                        </a:rPr>
                        <a:t>項目</a:t>
                      </a:r>
                      <a:endParaRPr lang="zh-TW" altLang="en-US" sz="2800" dirty="0">
                        <a:solidFill>
                          <a:schemeClr val="bg1"/>
                        </a:solidFill>
                        <a:latin typeface="標楷體" panose="03000509000000000000" pitchFamily="65" charset="-120"/>
                        <a:ea typeface="標楷體" panose="03000509000000000000" pitchFamily="65" charset="-120"/>
                      </a:endParaRPr>
                    </a:p>
                  </a:txBody>
                  <a:tcPr/>
                </a:tc>
                <a:tc>
                  <a:txBody>
                    <a:bodyPr/>
                    <a:lstStyle/>
                    <a:p>
                      <a:r>
                        <a:rPr lang="zh-TW" altLang="en-US" sz="2800" dirty="0" smtClean="0">
                          <a:latin typeface="標楷體" panose="03000509000000000000" pitchFamily="65" charset="-120"/>
                          <a:ea typeface="標楷體" panose="03000509000000000000" pitchFamily="65" charset="-120"/>
                        </a:rPr>
                        <a:t>說明</a:t>
                      </a:r>
                      <a:endParaRPr lang="zh-TW" altLang="en-US" sz="2800" dirty="0">
                        <a:solidFill>
                          <a:sysClr val="windowText" lastClr="000000"/>
                        </a:solidFill>
                        <a:latin typeface="標楷體" panose="03000509000000000000" pitchFamily="65" charset="-120"/>
                        <a:ea typeface="標楷體" panose="03000509000000000000" pitchFamily="65" charset="-120"/>
                      </a:endParaRPr>
                    </a:p>
                  </a:txBody>
                  <a:tcPr/>
                </a:tc>
              </a:tr>
              <a:tr h="4592393">
                <a:tc>
                  <a:txBody>
                    <a:bodyPr/>
                    <a:lstStyle/>
                    <a:p>
                      <a:pPr marL="0" indent="0">
                        <a:buFont typeface="Wingdings" pitchFamily="2" charset="2"/>
                        <a:buNone/>
                      </a:pPr>
                      <a:r>
                        <a:rPr lang="zh-TW" altLang="en-US" sz="2400" dirty="0" smtClean="0">
                          <a:latin typeface="標楷體" panose="03000509000000000000" pitchFamily="65" charset="-120"/>
                          <a:ea typeface="標楷體" panose="03000509000000000000" pitchFamily="65" charset="-120"/>
                        </a:rPr>
                        <a:t>紅利</a:t>
                      </a:r>
                      <a:endParaRPr lang="en-US" altLang="zh-TW" sz="2400" b="1" dirty="0" smtClean="0">
                        <a:solidFill>
                          <a:srgbClr val="002060"/>
                        </a:solidFill>
                        <a:latin typeface="標楷體" panose="03000509000000000000" pitchFamily="65" charset="-120"/>
                        <a:ea typeface="標楷體" panose="03000509000000000000" pitchFamily="65" charset="-120"/>
                      </a:endParaRPr>
                    </a:p>
                  </a:txBody>
                  <a:tcPr/>
                </a:tc>
                <a:tc>
                  <a:txBody>
                    <a:bodyPr/>
                    <a:lstStyle/>
                    <a:p>
                      <a:pPr marL="342900" indent="-342900">
                        <a:buFont typeface="Wingdings" panose="05000000000000000000" pitchFamily="2" charset="2"/>
                        <a:buChar char="u"/>
                      </a:pPr>
                      <a:r>
                        <a:rPr lang="zh-TW" altLang="en-US" sz="2400" dirty="0" smtClean="0">
                          <a:latin typeface="標楷體" panose="03000509000000000000" pitchFamily="65" charset="-120"/>
                          <a:ea typeface="標楷體" panose="03000509000000000000" pitchFamily="65" charset="-120"/>
                        </a:rPr>
                        <a:t>保險公司依各項預定率向保戶收取的金額與實際支付金額的差額產生盈餘時，將盈餘依保險種類、保險經過期間、保險金額等計算返還保戶，謂之「保單紅利」。</a:t>
                      </a:r>
                      <a:endParaRPr lang="en-US" altLang="zh-TW" sz="2400" dirty="0" smtClean="0">
                        <a:latin typeface="標楷體" panose="03000509000000000000" pitchFamily="65" charset="-120"/>
                        <a:ea typeface="標楷體" panose="03000509000000000000" pitchFamily="65" charset="-120"/>
                      </a:endParaRPr>
                    </a:p>
                    <a:p>
                      <a:pPr>
                        <a:buFont typeface="Wingdings" panose="05000000000000000000" pitchFamily="2" charset="2"/>
                        <a:buNone/>
                      </a:pPr>
                      <a:endParaRPr lang="en-US" altLang="zh-TW" sz="2400" b="0" dirty="0">
                        <a:latin typeface="標楷體" panose="03000509000000000000" pitchFamily="65" charset="-120"/>
                        <a:ea typeface="標楷體" panose="03000509000000000000" pitchFamily="65" charset="-120"/>
                      </a:endParaRPr>
                    </a:p>
                  </a:txBody>
                  <a:tcPr/>
                </a:tc>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2928209983"/>
              </p:ext>
            </p:extLst>
          </p:nvPr>
        </p:nvGraphicFramePr>
        <p:xfrm>
          <a:off x="2051720" y="2996952"/>
          <a:ext cx="6096000" cy="2865120"/>
        </p:xfrm>
        <a:graphic>
          <a:graphicData uri="http://schemas.openxmlformats.org/drawingml/2006/table">
            <a:tbl>
              <a:tblPr firstRow="1" bandRow="1">
                <a:tableStyleId>{5C22544A-7EE6-4342-B048-85BDC9FD1C3A}</a:tableStyleId>
              </a:tblPr>
              <a:tblGrid>
                <a:gridCol w="1728192"/>
                <a:gridCol w="4367808"/>
              </a:tblGrid>
              <a:tr h="139040">
                <a:tc>
                  <a:txBody>
                    <a:bodyPr/>
                    <a:lstStyle/>
                    <a:p>
                      <a:r>
                        <a:rPr lang="zh-TW" altLang="en-US" dirty="0" smtClean="0">
                          <a:latin typeface="標楷體" panose="03000509000000000000" pitchFamily="65" charset="-120"/>
                          <a:ea typeface="標楷體" panose="03000509000000000000" pitchFamily="65" charset="-120"/>
                        </a:rPr>
                        <a:t>紅利回饋方式</a:t>
                      </a:r>
                      <a:endParaRPr lang="zh-TW" altLang="en-US" dirty="0">
                        <a:latin typeface="標楷體" panose="03000509000000000000" pitchFamily="65" charset="-120"/>
                        <a:ea typeface="標楷體" panose="03000509000000000000" pitchFamily="65" charset="-12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latin typeface="標楷體" panose="03000509000000000000" pitchFamily="65" charset="-120"/>
                          <a:ea typeface="標楷體" panose="03000509000000000000" pitchFamily="65" charset="-120"/>
                        </a:rPr>
                        <a:t>說明</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2000" dirty="0" smtClean="0">
                          <a:latin typeface="標楷體" panose="03000509000000000000" pitchFamily="65" charset="-120"/>
                          <a:ea typeface="標楷體" panose="03000509000000000000" pitchFamily="65" charset="-120"/>
                        </a:rPr>
                        <a:t>現金給付</a:t>
                      </a:r>
                      <a:endParaRPr lang="zh-TW" altLang="en-US" sz="2000" b="1" dirty="0" smtClean="0">
                        <a:solidFill>
                          <a:schemeClr val="tx1"/>
                        </a:solidFill>
                        <a:latin typeface="標楷體" panose="03000509000000000000" pitchFamily="65" charset="-120"/>
                        <a:ea typeface="標楷體" panose="03000509000000000000" pitchFamily="65" charset="-120"/>
                      </a:endParaRPr>
                    </a:p>
                  </a:txBody>
                  <a:tcPr/>
                </a:tc>
                <a:tc>
                  <a:txBody>
                    <a:bodyPr/>
                    <a:lstStyle/>
                    <a:p>
                      <a:r>
                        <a:rPr lang="zh-TW" altLang="en-US" sz="2000" dirty="0" smtClean="0">
                          <a:effectLst/>
                          <a:latin typeface="標楷體" panose="03000509000000000000" pitchFamily="65" charset="-120"/>
                          <a:ea typeface="標楷體" panose="03000509000000000000" pitchFamily="65" charset="-120"/>
                        </a:rPr>
                        <a:t>公司應按時主動以現金給付，若未按時給付時應加計利息給付</a:t>
                      </a:r>
                      <a:endParaRPr lang="zh-TW" altLang="en-US" sz="2000" b="1" dirty="0">
                        <a:solidFill>
                          <a:schemeClr val="tx1"/>
                        </a:solidFill>
                        <a:effectLst/>
                        <a:latin typeface="標楷體" panose="03000509000000000000" pitchFamily="65" charset="-120"/>
                        <a:ea typeface="標楷體" panose="03000509000000000000" pitchFamily="65" charset="-120"/>
                      </a:endParaRPr>
                    </a:p>
                  </a:txBody>
                  <a:tcPr/>
                </a:tc>
              </a:tr>
              <a:tr h="2182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2000" dirty="0" smtClean="0">
                          <a:latin typeface="標楷體" panose="03000509000000000000" pitchFamily="65" charset="-120"/>
                          <a:ea typeface="標楷體" panose="03000509000000000000" pitchFamily="65" charset="-120"/>
                        </a:rPr>
                        <a:t>抵繳保費</a:t>
                      </a:r>
                      <a:endParaRPr lang="zh-TW" altLang="en-US" sz="2000" b="1" dirty="0" smtClean="0">
                        <a:solidFill>
                          <a:schemeClr val="tx1"/>
                        </a:solidFill>
                        <a:latin typeface="標楷體" panose="03000509000000000000" pitchFamily="65" charset="-120"/>
                        <a:ea typeface="標楷體" panose="03000509000000000000" pitchFamily="65" charset="-12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2000" dirty="0" smtClean="0">
                          <a:effectLst/>
                          <a:latin typeface="標楷體" panose="03000509000000000000" pitchFamily="65" charset="-120"/>
                          <a:ea typeface="標楷體" panose="03000509000000000000" pitchFamily="65" charset="-120"/>
                        </a:rPr>
                        <a:t>以當年度累積的紅利抵繳下一年度的保費</a:t>
                      </a:r>
                      <a:endParaRPr lang="en-US" altLang="zh-TW" sz="2000" b="1" dirty="0" smtClean="0">
                        <a:solidFill>
                          <a:schemeClr val="tx1"/>
                        </a:solidFill>
                        <a:effectLst/>
                        <a:latin typeface="標楷體" panose="03000509000000000000" pitchFamily="65" charset="-120"/>
                        <a:ea typeface="標楷體" panose="03000509000000000000" pitchFamily="65" charset="-120"/>
                      </a:endParaRPr>
                    </a:p>
                  </a:txBody>
                  <a:tcPr/>
                </a:tc>
              </a:tr>
              <a:tr h="2845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2000" dirty="0" smtClean="0">
                          <a:latin typeface="標楷體" panose="03000509000000000000" pitchFamily="65" charset="-120"/>
                          <a:ea typeface="標楷體" panose="03000509000000000000" pitchFamily="65" charset="-120"/>
                        </a:rPr>
                        <a:t>儲存生息</a:t>
                      </a:r>
                      <a:endParaRPr lang="en-US" altLang="zh-TW" sz="2000" b="1" dirty="0" smtClean="0">
                        <a:solidFill>
                          <a:schemeClr val="tx1"/>
                        </a:solidFill>
                        <a:latin typeface="標楷體" panose="03000509000000000000" pitchFamily="65" charset="-120"/>
                        <a:ea typeface="標楷體" panose="03000509000000000000" pitchFamily="65" charset="-12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2000" dirty="0" smtClean="0">
                          <a:effectLst/>
                          <a:latin typeface="標楷體" panose="03000509000000000000" pitchFamily="65" charset="-120"/>
                          <a:ea typeface="標楷體" panose="03000509000000000000" pitchFamily="65" charset="-120"/>
                        </a:rPr>
                        <a:t>各年度紅利以複利之方式，累積至要保人請求給付日</a:t>
                      </a:r>
                      <a:endParaRPr lang="en-US" altLang="zh-TW" sz="2000" b="1" dirty="0" smtClean="0">
                        <a:solidFill>
                          <a:schemeClr val="tx1"/>
                        </a:solidFill>
                        <a:effectLst/>
                        <a:latin typeface="標楷體" panose="03000509000000000000" pitchFamily="65" charset="-120"/>
                        <a:ea typeface="標楷體" panose="03000509000000000000" pitchFamily="65" charset="-120"/>
                      </a:endParaRPr>
                    </a:p>
                  </a:txBody>
                  <a:tcPr/>
                </a:tc>
              </a:tr>
              <a:tr h="370840">
                <a:tc>
                  <a:txBody>
                    <a:bodyPr/>
                    <a:lstStyle/>
                    <a:p>
                      <a:r>
                        <a:rPr lang="zh-TW" altLang="en-US" sz="2000" dirty="0" smtClean="0">
                          <a:latin typeface="標楷體" panose="03000509000000000000" pitchFamily="65" charset="-120"/>
                          <a:ea typeface="標楷體" panose="03000509000000000000" pitchFamily="65" charset="-120"/>
                        </a:rPr>
                        <a:t>增額繳清</a:t>
                      </a:r>
                      <a:endParaRPr lang="zh-TW" altLang="en-US" sz="2000" b="1" dirty="0">
                        <a:solidFill>
                          <a:schemeClr val="tx1"/>
                        </a:solidFill>
                        <a:latin typeface="標楷體" panose="03000509000000000000" pitchFamily="65" charset="-120"/>
                        <a:ea typeface="標楷體" panose="03000509000000000000" pitchFamily="65" charset="-120"/>
                      </a:endParaRPr>
                    </a:p>
                  </a:txBody>
                  <a:tcPr/>
                </a:tc>
                <a:tc>
                  <a:txBody>
                    <a:bodyPr/>
                    <a:lstStyle/>
                    <a:p>
                      <a:r>
                        <a:rPr lang="zh-TW" altLang="en-US" sz="2000" dirty="0" smtClean="0">
                          <a:effectLst/>
                          <a:latin typeface="標楷體" panose="03000509000000000000" pitchFamily="65" charset="-120"/>
                          <a:ea typeface="標楷體" panose="03000509000000000000" pitchFamily="65" charset="-120"/>
                        </a:rPr>
                        <a:t>以紅利增購保額</a:t>
                      </a:r>
                      <a:endParaRPr lang="zh-TW" altLang="en-US" sz="2000" b="1" dirty="0">
                        <a:solidFill>
                          <a:schemeClr val="tx1"/>
                        </a:solidFill>
                        <a:effectLst/>
                        <a:latin typeface="標楷體" panose="03000509000000000000" pitchFamily="65" charset="-120"/>
                        <a:ea typeface="標楷體" panose="03000509000000000000" pitchFamily="65" charset="-120"/>
                      </a:endParaRPr>
                    </a:p>
                  </a:txBody>
                  <a:tcPr/>
                </a:tc>
              </a:tr>
            </a:tbl>
          </a:graphicData>
        </a:graphic>
      </p:graphicFrame>
    </p:spTree>
    <p:extLst>
      <p:ext uri="{BB962C8B-B14F-4D97-AF65-F5344CB8AC3E}">
        <p14:creationId xmlns:p14="http://schemas.microsoft.com/office/powerpoint/2010/main" val="2101241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3EA35A70-8483-408F-A1EF-EE328C485297}" type="slidenum">
              <a:rPr lang="zh-TW" altLang="en-US" smtClean="0"/>
              <a:pPr/>
              <a:t>14</a:t>
            </a:fld>
            <a:endParaRPr lang="zh-TW" altLang="en-US" dirty="0"/>
          </a:p>
        </p:txBody>
      </p:sp>
      <p:sp>
        <p:nvSpPr>
          <p:cNvPr id="5" name="標題 1"/>
          <p:cNvSpPr>
            <a:spLocks noGrp="1"/>
          </p:cNvSpPr>
          <p:nvPr>
            <p:ph type="title"/>
          </p:nvPr>
        </p:nvSpPr>
        <p:spPr>
          <a:xfrm>
            <a:off x="323528" y="44624"/>
            <a:ext cx="8496944" cy="564865"/>
          </a:xfrm>
        </p:spPr>
        <p:txBody>
          <a:bodyPr>
            <a:noAutofit/>
          </a:bodyPr>
          <a:lstStyle/>
          <a:p>
            <a:pPr algn="l"/>
            <a:r>
              <a:rPr lang="zh-TW" altLang="en-US" sz="3200" b="1" dirty="0" smtClean="0">
                <a:solidFill>
                  <a:srgbClr val="7030A0"/>
                </a:solidFill>
                <a:effectLst>
                  <a:outerShdw blurRad="38100" dist="38100" dir="2700000" algn="tl">
                    <a:srgbClr val="000000">
                      <a:alpha val="43137"/>
                    </a:srgbClr>
                  </a:outerShdw>
                </a:effectLst>
                <a:latin typeface="標楷體" pitchFamily="65" charset="-120"/>
                <a:ea typeface="標楷體" pitchFamily="65" charset="-120"/>
              </a:rPr>
              <a:t>保全變更</a:t>
            </a:r>
            <a:endParaRPr lang="zh-TW" altLang="en-US" sz="3200" b="1" dirty="0">
              <a:solidFill>
                <a:srgbClr val="7030A0"/>
              </a:solidFill>
              <a:effectLst>
                <a:outerShdw blurRad="38100" dist="38100" dir="2700000" algn="tl">
                  <a:srgbClr val="000000">
                    <a:alpha val="43137"/>
                  </a:srgbClr>
                </a:outerShdw>
              </a:effectLst>
              <a:latin typeface="標楷體" pitchFamily="65" charset="-120"/>
              <a:ea typeface="標楷體" pitchFamily="65" charset="-120"/>
            </a:endParaRPr>
          </a:p>
        </p:txBody>
      </p:sp>
      <p:sp>
        <p:nvSpPr>
          <p:cNvPr id="6" name="矩形 5"/>
          <p:cNvSpPr/>
          <p:nvPr/>
        </p:nvSpPr>
        <p:spPr>
          <a:xfrm>
            <a:off x="179512" y="646978"/>
            <a:ext cx="8784976" cy="45719"/>
          </a:xfrm>
          <a:prstGeom prst="rect">
            <a:avLst/>
          </a:prstGeom>
          <a:solidFill>
            <a:srgbClr val="009A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1" name="內容版面配置區 10"/>
          <p:cNvPicPr>
            <a:picLocks noGrp="1" noChangeAspect="1"/>
          </p:cNvPicPr>
          <p:nvPr>
            <p:ph idx="1"/>
          </p:nvPr>
        </p:nvPicPr>
        <p:blipFill>
          <a:blip r:embed="rId2"/>
          <a:stretch>
            <a:fillRect/>
          </a:stretch>
        </p:blipFill>
        <p:spPr>
          <a:xfrm>
            <a:off x="478752" y="908720"/>
            <a:ext cx="8186496" cy="4525963"/>
          </a:xfrm>
          <a:prstGeom prst="rect">
            <a:avLst/>
          </a:prstGeom>
        </p:spPr>
      </p:pic>
    </p:spTree>
    <p:extLst>
      <p:ext uri="{BB962C8B-B14F-4D97-AF65-F5344CB8AC3E}">
        <p14:creationId xmlns:p14="http://schemas.microsoft.com/office/powerpoint/2010/main" val="15398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3EA35A70-8483-408F-A1EF-EE328C485297}" type="slidenum">
              <a:rPr lang="zh-TW" altLang="en-US" smtClean="0"/>
              <a:pPr/>
              <a:t>15</a:t>
            </a:fld>
            <a:endParaRPr lang="zh-TW" altLang="en-US" dirty="0"/>
          </a:p>
        </p:txBody>
      </p:sp>
      <p:sp>
        <p:nvSpPr>
          <p:cNvPr id="5" name="標題 1"/>
          <p:cNvSpPr>
            <a:spLocks noGrp="1"/>
          </p:cNvSpPr>
          <p:nvPr>
            <p:ph type="title"/>
          </p:nvPr>
        </p:nvSpPr>
        <p:spPr>
          <a:xfrm>
            <a:off x="323528" y="44624"/>
            <a:ext cx="8496944" cy="564865"/>
          </a:xfrm>
        </p:spPr>
        <p:txBody>
          <a:bodyPr>
            <a:noAutofit/>
          </a:bodyPr>
          <a:lstStyle/>
          <a:p>
            <a:pPr algn="l"/>
            <a:r>
              <a:rPr lang="zh-TW" altLang="en-US" sz="3200" b="1" dirty="0" smtClean="0">
                <a:solidFill>
                  <a:srgbClr val="7030A0"/>
                </a:solidFill>
                <a:effectLst>
                  <a:outerShdw blurRad="38100" dist="38100" dir="2700000" algn="tl">
                    <a:srgbClr val="000000">
                      <a:alpha val="43137"/>
                    </a:srgbClr>
                  </a:outerShdw>
                </a:effectLst>
                <a:latin typeface="標楷體" pitchFamily="65" charset="-120"/>
                <a:ea typeface="標楷體" pitchFamily="65" charset="-120"/>
              </a:rPr>
              <a:t>保全變</a:t>
            </a:r>
            <a:r>
              <a:rPr lang="zh-TW" altLang="en-US" sz="3200" b="1" dirty="0">
                <a:solidFill>
                  <a:srgbClr val="7030A0"/>
                </a:solidFill>
                <a:effectLst>
                  <a:outerShdw blurRad="38100" dist="38100" dir="2700000" algn="tl">
                    <a:srgbClr val="000000">
                      <a:alpha val="43137"/>
                    </a:srgbClr>
                  </a:outerShdw>
                </a:effectLst>
                <a:latin typeface="標楷體" pitchFamily="65" charset="-120"/>
                <a:ea typeface="標楷體" pitchFamily="65" charset="-120"/>
              </a:rPr>
              <a:t>更</a:t>
            </a:r>
          </a:p>
        </p:txBody>
      </p:sp>
      <p:sp>
        <p:nvSpPr>
          <p:cNvPr id="6" name="矩形 5"/>
          <p:cNvSpPr/>
          <p:nvPr/>
        </p:nvSpPr>
        <p:spPr>
          <a:xfrm>
            <a:off x="179512" y="646978"/>
            <a:ext cx="8784976" cy="45719"/>
          </a:xfrm>
          <a:prstGeom prst="rect">
            <a:avLst/>
          </a:prstGeom>
          <a:solidFill>
            <a:srgbClr val="009A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5" name="圖片 24"/>
          <p:cNvPicPr>
            <a:picLocks noChangeAspect="1"/>
          </p:cNvPicPr>
          <p:nvPr/>
        </p:nvPicPr>
        <p:blipFill>
          <a:blip r:embed="rId3"/>
          <a:stretch>
            <a:fillRect/>
          </a:stretch>
        </p:blipFill>
        <p:spPr>
          <a:xfrm>
            <a:off x="304430" y="834260"/>
            <a:ext cx="8535140" cy="5182049"/>
          </a:xfrm>
          <a:prstGeom prst="rect">
            <a:avLst/>
          </a:prstGeom>
        </p:spPr>
      </p:pic>
    </p:spTree>
    <p:extLst>
      <p:ext uri="{BB962C8B-B14F-4D97-AF65-F5344CB8AC3E}">
        <p14:creationId xmlns:p14="http://schemas.microsoft.com/office/powerpoint/2010/main" val="33191208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3EA35A70-8483-408F-A1EF-EE328C485297}" type="slidenum">
              <a:rPr lang="zh-TW" altLang="en-US" smtClean="0"/>
              <a:pPr/>
              <a:t>16</a:t>
            </a:fld>
            <a:endParaRPr lang="zh-TW" altLang="en-US" dirty="0"/>
          </a:p>
        </p:txBody>
      </p:sp>
      <p:sp>
        <p:nvSpPr>
          <p:cNvPr id="5" name="標題 1"/>
          <p:cNvSpPr>
            <a:spLocks noGrp="1"/>
          </p:cNvSpPr>
          <p:nvPr>
            <p:ph type="title"/>
          </p:nvPr>
        </p:nvSpPr>
        <p:spPr>
          <a:xfrm>
            <a:off x="323528" y="44624"/>
            <a:ext cx="8496944" cy="564865"/>
          </a:xfrm>
        </p:spPr>
        <p:txBody>
          <a:bodyPr>
            <a:noAutofit/>
          </a:bodyPr>
          <a:lstStyle/>
          <a:p>
            <a:pPr algn="l"/>
            <a:r>
              <a:rPr lang="zh-TW" altLang="en-US" sz="3200" b="1" dirty="0" smtClean="0">
                <a:solidFill>
                  <a:srgbClr val="7030A0"/>
                </a:solidFill>
                <a:effectLst>
                  <a:outerShdw blurRad="38100" dist="38100" dir="2700000" algn="tl">
                    <a:srgbClr val="000000">
                      <a:alpha val="43137"/>
                    </a:srgbClr>
                  </a:outerShdw>
                </a:effectLst>
                <a:latin typeface="標楷體" pitchFamily="65" charset="-120"/>
                <a:ea typeface="標楷體" pitchFamily="65" charset="-120"/>
              </a:rPr>
              <a:t>作業流程</a:t>
            </a:r>
            <a:endParaRPr lang="zh-TW" altLang="en-US" sz="3200" b="1" dirty="0">
              <a:solidFill>
                <a:srgbClr val="7030A0"/>
              </a:solidFill>
              <a:effectLst>
                <a:outerShdw blurRad="38100" dist="38100" dir="2700000" algn="tl">
                  <a:srgbClr val="000000">
                    <a:alpha val="43137"/>
                  </a:srgbClr>
                </a:outerShdw>
              </a:effectLst>
              <a:latin typeface="標楷體" pitchFamily="65" charset="-120"/>
              <a:ea typeface="標楷體" pitchFamily="65" charset="-120"/>
            </a:endParaRPr>
          </a:p>
        </p:txBody>
      </p:sp>
      <p:sp>
        <p:nvSpPr>
          <p:cNvPr id="6" name="矩形 5"/>
          <p:cNvSpPr/>
          <p:nvPr/>
        </p:nvSpPr>
        <p:spPr>
          <a:xfrm>
            <a:off x="179512" y="646978"/>
            <a:ext cx="8784976" cy="45719"/>
          </a:xfrm>
          <a:prstGeom prst="rect">
            <a:avLst/>
          </a:prstGeom>
          <a:solidFill>
            <a:srgbClr val="009A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3" name="流程圖: 預設處理作業 72"/>
          <p:cNvSpPr/>
          <p:nvPr/>
        </p:nvSpPr>
        <p:spPr>
          <a:xfrm>
            <a:off x="36000" y="3366000"/>
            <a:ext cx="720000" cy="468000"/>
          </a:xfrm>
          <a:prstGeom prst="flowChartPredefined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TW" altLang="en-US" sz="1400" b="1" dirty="0" smtClean="0">
                <a:latin typeface="微軟正黑體" panose="020B0604030504040204" pitchFamily="34" charset="-120"/>
                <a:ea typeface="微軟正黑體" panose="020B0604030504040204" pitchFamily="34" charset="-120"/>
              </a:rPr>
              <a:t>保戶</a:t>
            </a:r>
            <a:endParaRPr lang="zh-TW" altLang="en-US" sz="1400" b="1" dirty="0">
              <a:latin typeface="微軟正黑體" panose="020B0604030504040204" pitchFamily="34" charset="-120"/>
              <a:ea typeface="微軟正黑體" panose="020B0604030504040204" pitchFamily="34" charset="-120"/>
            </a:endParaRPr>
          </a:p>
        </p:txBody>
      </p:sp>
      <p:sp>
        <p:nvSpPr>
          <p:cNvPr id="74" name="流程圖: 程序 73"/>
          <p:cNvSpPr/>
          <p:nvPr/>
        </p:nvSpPr>
        <p:spPr>
          <a:xfrm>
            <a:off x="936000" y="792000"/>
            <a:ext cx="828000" cy="468000"/>
          </a:xfrm>
          <a:prstGeom prst="flowChartProcess">
            <a:avLst/>
          </a:prstGeom>
        </p:spPr>
        <p:style>
          <a:lnRef idx="1">
            <a:schemeClr val="accent5"/>
          </a:lnRef>
          <a:fillRef idx="3">
            <a:schemeClr val="accent5"/>
          </a:fillRef>
          <a:effectRef idx="2">
            <a:schemeClr val="accent5"/>
          </a:effectRef>
          <a:fontRef idx="minor">
            <a:schemeClr val="lt1"/>
          </a:fontRef>
        </p:style>
        <p:txBody>
          <a:bodyPr rtlCol="0" anchor="ctr" anchorCtr="0"/>
          <a:lstStyle/>
          <a:p>
            <a:pPr algn="ctr"/>
            <a:r>
              <a:rPr lang="zh-TW" altLang="en-US" sz="1200" b="1" dirty="0" smtClean="0">
                <a:latin typeface="微軟正黑體" panose="020B0604030504040204" pitchFamily="34" charset="-120"/>
                <a:ea typeface="微軟正黑體" panose="020B0604030504040204" pitchFamily="34" charset="-120"/>
              </a:rPr>
              <a:t>資格申請</a:t>
            </a:r>
            <a:endParaRPr lang="en-US" altLang="zh-TW" sz="1200" b="1" dirty="0" smtClean="0">
              <a:latin typeface="微軟正黑體" panose="020B0604030504040204" pitchFamily="34" charset="-120"/>
              <a:ea typeface="微軟正黑體" panose="020B0604030504040204" pitchFamily="34" charset="-120"/>
            </a:endParaRPr>
          </a:p>
        </p:txBody>
      </p:sp>
      <p:sp>
        <p:nvSpPr>
          <p:cNvPr id="75" name="流程圖: 程序 74"/>
          <p:cNvSpPr/>
          <p:nvPr/>
        </p:nvSpPr>
        <p:spPr>
          <a:xfrm>
            <a:off x="936000" y="1404000"/>
            <a:ext cx="828000" cy="468000"/>
          </a:xfrm>
          <a:prstGeom prst="flowChartProcess">
            <a:avLst/>
          </a:prstGeom>
        </p:spPr>
        <p:style>
          <a:lnRef idx="1">
            <a:schemeClr val="accent5"/>
          </a:lnRef>
          <a:fillRef idx="3">
            <a:schemeClr val="accent5"/>
          </a:fillRef>
          <a:effectRef idx="2">
            <a:schemeClr val="accent5"/>
          </a:effectRef>
          <a:fontRef idx="minor">
            <a:schemeClr val="lt1"/>
          </a:fontRef>
        </p:style>
        <p:txBody>
          <a:bodyPr rtlCol="0" anchor="ctr" anchorCtr="0"/>
          <a:lstStyle/>
          <a:p>
            <a:pPr algn="ctr"/>
            <a:r>
              <a:rPr lang="zh-TW" altLang="en-US" sz="1200" b="1" dirty="0">
                <a:latin typeface="微軟正黑體" panose="020B0604030504040204" pitchFamily="34" charset="-120"/>
                <a:ea typeface="微軟正黑體" panose="020B0604030504040204" pitchFamily="34" charset="-120"/>
              </a:rPr>
              <a:t>資格申請</a:t>
            </a:r>
            <a:endParaRPr lang="en-US" altLang="zh-TW" sz="1200" b="1" dirty="0">
              <a:latin typeface="微軟正黑體" panose="020B0604030504040204" pitchFamily="34" charset="-120"/>
              <a:ea typeface="微軟正黑體" panose="020B0604030504040204" pitchFamily="34" charset="-120"/>
            </a:endParaRPr>
          </a:p>
        </p:txBody>
      </p:sp>
      <p:sp>
        <p:nvSpPr>
          <p:cNvPr id="76" name="流程圖: 程序 75"/>
          <p:cNvSpPr/>
          <p:nvPr/>
        </p:nvSpPr>
        <p:spPr>
          <a:xfrm>
            <a:off x="936000" y="2016000"/>
            <a:ext cx="828000" cy="468000"/>
          </a:xfrm>
          <a:prstGeom prst="flowChartProcess">
            <a:avLst/>
          </a:prstGeom>
        </p:spPr>
        <p:style>
          <a:lnRef idx="1">
            <a:schemeClr val="accent5"/>
          </a:lnRef>
          <a:fillRef idx="3">
            <a:schemeClr val="accent5"/>
          </a:fillRef>
          <a:effectRef idx="2">
            <a:schemeClr val="accent5"/>
          </a:effectRef>
          <a:fontRef idx="minor">
            <a:schemeClr val="lt1"/>
          </a:fontRef>
        </p:style>
        <p:txBody>
          <a:bodyPr rtlCol="0" anchor="ctr" anchorCtr="0"/>
          <a:lstStyle/>
          <a:p>
            <a:pPr algn="ctr"/>
            <a:r>
              <a:rPr lang="zh-TW" altLang="en-US" sz="1200" b="1" dirty="0">
                <a:latin typeface="微軟正黑體" panose="020B0604030504040204" pitchFamily="34" charset="-120"/>
                <a:ea typeface="微軟正黑體" panose="020B0604030504040204" pitchFamily="34" charset="-120"/>
              </a:rPr>
              <a:t>資格申請</a:t>
            </a:r>
            <a:endParaRPr lang="en-US" altLang="zh-TW" sz="1200" b="1" dirty="0">
              <a:latin typeface="微軟正黑體" panose="020B0604030504040204" pitchFamily="34" charset="-120"/>
              <a:ea typeface="微軟正黑體" panose="020B0604030504040204" pitchFamily="34" charset="-120"/>
            </a:endParaRPr>
          </a:p>
        </p:txBody>
      </p:sp>
      <p:sp>
        <p:nvSpPr>
          <p:cNvPr id="78" name="流程圖: 程序 77"/>
          <p:cNvSpPr/>
          <p:nvPr/>
        </p:nvSpPr>
        <p:spPr>
          <a:xfrm>
            <a:off x="936000" y="3366000"/>
            <a:ext cx="828000" cy="468000"/>
          </a:xfrm>
          <a:prstGeom prst="flowChartProcess">
            <a:avLst/>
          </a:prstGeom>
        </p:spPr>
        <p:style>
          <a:lnRef idx="1">
            <a:schemeClr val="accent5"/>
          </a:lnRef>
          <a:fillRef idx="3">
            <a:schemeClr val="accent5"/>
          </a:fillRef>
          <a:effectRef idx="2">
            <a:schemeClr val="accent5"/>
          </a:effectRef>
          <a:fontRef idx="minor">
            <a:schemeClr val="lt1"/>
          </a:fontRef>
        </p:style>
        <p:txBody>
          <a:bodyPr rtlCol="0" anchor="ctr" anchorCtr="0"/>
          <a:lstStyle/>
          <a:p>
            <a:pPr algn="ctr"/>
            <a:r>
              <a:rPr lang="zh-TW" altLang="en-US" sz="1200" b="1" dirty="0" smtClean="0">
                <a:latin typeface="微軟正黑體" panose="020B0604030504040204" pitchFamily="34" charset="-120"/>
                <a:ea typeface="微軟正黑體" panose="020B0604030504040204" pitchFamily="34" charset="-120"/>
              </a:rPr>
              <a:t>服務中心</a:t>
            </a:r>
            <a:endParaRPr lang="en-US" altLang="zh-TW" sz="1200" b="1" dirty="0" smtClean="0">
              <a:latin typeface="微軟正黑體" panose="020B0604030504040204" pitchFamily="34" charset="-120"/>
              <a:ea typeface="微軟正黑體" panose="020B0604030504040204" pitchFamily="34" charset="-120"/>
            </a:endParaRPr>
          </a:p>
          <a:p>
            <a:pPr algn="ctr"/>
            <a:r>
              <a:rPr lang="zh-TW" altLang="en-US" sz="1200" b="1" dirty="0" smtClean="0">
                <a:latin typeface="微軟正黑體" panose="020B0604030504040204" pitchFamily="34" charset="-120"/>
                <a:ea typeface="微軟正黑體" panose="020B0604030504040204" pitchFamily="34" charset="-120"/>
              </a:rPr>
              <a:t>受理</a:t>
            </a:r>
            <a:endParaRPr lang="zh-TW" altLang="en-US" sz="1200" b="1" dirty="0">
              <a:latin typeface="微軟正黑體" panose="020B0604030504040204" pitchFamily="34" charset="-120"/>
              <a:ea typeface="微軟正黑體" panose="020B0604030504040204" pitchFamily="34" charset="-120"/>
            </a:endParaRPr>
          </a:p>
        </p:txBody>
      </p:sp>
      <p:sp>
        <p:nvSpPr>
          <p:cNvPr id="79" name="流程圖: 程序 78"/>
          <p:cNvSpPr/>
          <p:nvPr/>
        </p:nvSpPr>
        <p:spPr>
          <a:xfrm>
            <a:off x="936000" y="3834000"/>
            <a:ext cx="828000" cy="468000"/>
          </a:xfrm>
          <a:prstGeom prst="flowChartProcess">
            <a:avLst/>
          </a:prstGeom>
        </p:spPr>
        <p:style>
          <a:lnRef idx="1">
            <a:schemeClr val="accent3"/>
          </a:lnRef>
          <a:fillRef idx="3">
            <a:schemeClr val="accent3"/>
          </a:fillRef>
          <a:effectRef idx="2">
            <a:schemeClr val="accent3"/>
          </a:effectRef>
          <a:fontRef idx="minor">
            <a:schemeClr val="lt1"/>
          </a:fontRef>
        </p:style>
        <p:txBody>
          <a:bodyPr rtlCol="0" anchor="ctr" anchorCtr="0"/>
          <a:lstStyle/>
          <a:p>
            <a:pPr algn="ctr"/>
            <a:r>
              <a:rPr lang="zh-TW" altLang="en-US" sz="1200" b="1" dirty="0" smtClean="0">
                <a:latin typeface="微軟正黑體" panose="020B0604030504040204" pitchFamily="34" charset="-120"/>
                <a:ea typeface="微軟正黑體" panose="020B0604030504040204" pitchFamily="34" charset="-120"/>
              </a:rPr>
              <a:t>查詢試算</a:t>
            </a:r>
            <a:endParaRPr lang="zh-TW" altLang="en-US" sz="1200" b="1" dirty="0">
              <a:latin typeface="微軟正黑體" panose="020B0604030504040204" pitchFamily="34" charset="-120"/>
              <a:ea typeface="微軟正黑體" panose="020B0604030504040204" pitchFamily="34" charset="-120"/>
            </a:endParaRPr>
          </a:p>
        </p:txBody>
      </p:sp>
      <p:sp>
        <p:nvSpPr>
          <p:cNvPr id="80" name="流程圖: 程序 79"/>
          <p:cNvSpPr/>
          <p:nvPr/>
        </p:nvSpPr>
        <p:spPr>
          <a:xfrm>
            <a:off x="1944000" y="792000"/>
            <a:ext cx="828000" cy="468000"/>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en-US" altLang="zh-TW" sz="1200" b="1" dirty="0" smtClean="0">
                <a:latin typeface="微軟正黑體" panose="020B0604030504040204" pitchFamily="34" charset="-120"/>
                <a:ea typeface="微軟正黑體" panose="020B0604030504040204" pitchFamily="34" charset="-120"/>
              </a:rPr>
              <a:t>ATM</a:t>
            </a:r>
          </a:p>
          <a:p>
            <a:pPr algn="ctr"/>
            <a:r>
              <a:rPr lang="zh-TW" altLang="en-US" sz="1200" b="1" dirty="0" smtClean="0">
                <a:latin typeface="微軟正黑體" panose="020B0604030504040204" pitchFamily="34" charset="-120"/>
                <a:ea typeface="微軟正黑體" panose="020B0604030504040204" pitchFamily="34" charset="-120"/>
              </a:rPr>
              <a:t>保單借</a:t>
            </a:r>
            <a:r>
              <a:rPr lang="zh-TW" altLang="en-US" sz="1200" b="1" dirty="0">
                <a:latin typeface="微軟正黑體" panose="020B0604030504040204" pitchFamily="34" charset="-120"/>
                <a:ea typeface="微軟正黑體" panose="020B0604030504040204" pitchFamily="34" charset="-120"/>
              </a:rPr>
              <a:t>款</a:t>
            </a:r>
            <a:endParaRPr lang="en-US" altLang="zh-TW" sz="1200" b="1" dirty="0" smtClean="0">
              <a:latin typeface="微軟正黑體" panose="020B0604030504040204" pitchFamily="34" charset="-120"/>
              <a:ea typeface="微軟正黑體" panose="020B0604030504040204" pitchFamily="34" charset="-120"/>
            </a:endParaRPr>
          </a:p>
        </p:txBody>
      </p:sp>
      <p:sp>
        <p:nvSpPr>
          <p:cNvPr id="81" name="流程圖: 程序 80"/>
          <p:cNvSpPr/>
          <p:nvPr/>
        </p:nvSpPr>
        <p:spPr>
          <a:xfrm>
            <a:off x="1944000" y="1404000"/>
            <a:ext cx="828000" cy="468000"/>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zh-TW" altLang="en-US" sz="1200" b="1" dirty="0" smtClean="0">
                <a:latin typeface="微軟正黑體" panose="020B0604030504040204" pitchFamily="34" charset="-120"/>
                <a:ea typeface="微軟正黑體" panose="020B0604030504040204" pitchFamily="34" charset="-120"/>
              </a:rPr>
              <a:t>網路交易</a:t>
            </a:r>
            <a:endParaRPr lang="zh-TW" altLang="en-US" sz="1200" b="1" dirty="0">
              <a:latin typeface="微軟正黑體" panose="020B0604030504040204" pitchFamily="34" charset="-120"/>
              <a:ea typeface="微軟正黑體" panose="020B0604030504040204" pitchFamily="34" charset="-120"/>
            </a:endParaRPr>
          </a:p>
        </p:txBody>
      </p:sp>
      <p:sp>
        <p:nvSpPr>
          <p:cNvPr id="82" name="流程圖: 程序 81"/>
          <p:cNvSpPr/>
          <p:nvPr/>
        </p:nvSpPr>
        <p:spPr>
          <a:xfrm>
            <a:off x="1944000" y="2016000"/>
            <a:ext cx="828000" cy="468000"/>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zh-TW" altLang="en-US" sz="1200" b="1" dirty="0" smtClean="0">
                <a:latin typeface="微軟正黑體" panose="020B0604030504040204" pitchFamily="34" charset="-120"/>
                <a:ea typeface="微軟正黑體" panose="020B0604030504040204" pitchFamily="34" charset="-120"/>
              </a:rPr>
              <a:t>行動交易</a:t>
            </a:r>
            <a:endParaRPr lang="en-US" altLang="zh-TW" sz="1200" b="1" dirty="0" smtClean="0">
              <a:latin typeface="微軟正黑體" panose="020B0604030504040204" pitchFamily="34" charset="-120"/>
              <a:ea typeface="微軟正黑體" panose="020B0604030504040204" pitchFamily="34" charset="-120"/>
            </a:endParaRPr>
          </a:p>
          <a:p>
            <a:pPr algn="ctr"/>
            <a:r>
              <a:rPr lang="en-US" altLang="zh-TW" sz="1200" b="1" dirty="0" smtClean="0">
                <a:latin typeface="微軟正黑體" panose="020B0604030504040204" pitchFamily="34" charset="-120"/>
                <a:ea typeface="微軟正黑體" panose="020B0604030504040204" pitchFamily="34" charset="-120"/>
              </a:rPr>
              <a:t>(</a:t>
            </a:r>
            <a:r>
              <a:rPr lang="zh-TW" altLang="en-US" sz="1200" b="1" dirty="0" smtClean="0">
                <a:latin typeface="微軟正黑體" panose="020B0604030504040204" pitchFamily="34" charset="-120"/>
                <a:ea typeface="微軟正黑體" panose="020B0604030504040204" pitchFamily="34" charset="-120"/>
              </a:rPr>
              <a:t>業務員</a:t>
            </a:r>
            <a:r>
              <a:rPr lang="en-US" altLang="zh-TW" sz="1200" b="1" dirty="0" smtClean="0">
                <a:latin typeface="微軟正黑體" panose="020B0604030504040204" pitchFamily="34" charset="-120"/>
                <a:ea typeface="微軟正黑體" panose="020B0604030504040204" pitchFamily="34" charset="-120"/>
              </a:rPr>
              <a:t>)</a:t>
            </a:r>
            <a:endParaRPr lang="zh-TW" altLang="en-US" sz="1200" b="1" dirty="0">
              <a:latin typeface="微軟正黑體" panose="020B0604030504040204" pitchFamily="34" charset="-120"/>
              <a:ea typeface="微軟正黑體" panose="020B0604030504040204" pitchFamily="34" charset="-120"/>
            </a:endParaRPr>
          </a:p>
        </p:txBody>
      </p:sp>
      <p:sp>
        <p:nvSpPr>
          <p:cNvPr id="83" name="流程圖: 決策 82"/>
          <p:cNvSpPr/>
          <p:nvPr/>
        </p:nvSpPr>
        <p:spPr>
          <a:xfrm>
            <a:off x="2070000" y="3312000"/>
            <a:ext cx="576000" cy="576000"/>
          </a:xfrm>
          <a:prstGeom prst="flowChartDecision">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TW" altLang="en-US" sz="1200" b="1" dirty="0" smtClean="0">
                <a:latin typeface="微軟正黑體" panose="020B0604030504040204" pitchFamily="34" charset="-120"/>
                <a:ea typeface="微軟正黑體" panose="020B0604030504040204" pitchFamily="34" charset="-120"/>
              </a:rPr>
              <a:t>轉送</a:t>
            </a:r>
            <a:endParaRPr lang="zh-TW" altLang="en-US" sz="1200" b="1" dirty="0">
              <a:latin typeface="微軟正黑體" panose="020B0604030504040204" pitchFamily="34" charset="-120"/>
              <a:ea typeface="微軟正黑體" panose="020B0604030504040204" pitchFamily="34" charset="-120"/>
            </a:endParaRPr>
          </a:p>
        </p:txBody>
      </p:sp>
      <p:sp>
        <p:nvSpPr>
          <p:cNvPr id="85" name="矩形 84"/>
          <p:cNvSpPr/>
          <p:nvPr/>
        </p:nvSpPr>
        <p:spPr>
          <a:xfrm>
            <a:off x="1872001" y="3888000"/>
            <a:ext cx="1026000" cy="2542617"/>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TW" sz="1600" b="1" dirty="0" smtClean="0">
              <a:solidFill>
                <a:schemeClr val="accent6">
                  <a:lumMod val="75000"/>
                </a:schemeClr>
              </a:solidFill>
              <a:latin typeface="微軟正黑體" panose="020B0604030504040204" pitchFamily="34" charset="-120"/>
              <a:ea typeface="微軟正黑體" panose="020B0604030504040204" pitchFamily="34" charset="-120"/>
            </a:endParaRPr>
          </a:p>
          <a:p>
            <a:pPr algn="ctr"/>
            <a:endParaRPr lang="en-US" altLang="zh-TW" sz="1600" b="1" dirty="0">
              <a:solidFill>
                <a:schemeClr val="accent6">
                  <a:lumMod val="75000"/>
                </a:schemeClr>
              </a:solidFill>
              <a:latin typeface="微軟正黑體" panose="020B0604030504040204" pitchFamily="34" charset="-120"/>
              <a:ea typeface="微軟正黑體" panose="020B0604030504040204" pitchFamily="34" charset="-120"/>
            </a:endParaRPr>
          </a:p>
          <a:p>
            <a:pPr algn="ctr"/>
            <a:endParaRPr lang="en-US" altLang="zh-TW" sz="1600" b="1" dirty="0" smtClean="0">
              <a:solidFill>
                <a:schemeClr val="accent6">
                  <a:lumMod val="75000"/>
                </a:schemeClr>
              </a:solidFill>
              <a:latin typeface="微軟正黑體" panose="020B0604030504040204" pitchFamily="34" charset="-120"/>
              <a:ea typeface="微軟正黑體" panose="020B0604030504040204" pitchFamily="34" charset="-120"/>
            </a:endParaRPr>
          </a:p>
          <a:p>
            <a:pPr algn="ctr"/>
            <a:endParaRPr lang="en-US" altLang="zh-TW" sz="1600" b="1" dirty="0">
              <a:solidFill>
                <a:schemeClr val="accent6">
                  <a:lumMod val="75000"/>
                </a:schemeClr>
              </a:solidFill>
              <a:latin typeface="微軟正黑體" panose="020B0604030504040204" pitchFamily="34" charset="-120"/>
              <a:ea typeface="微軟正黑體" panose="020B0604030504040204" pitchFamily="34" charset="-120"/>
            </a:endParaRPr>
          </a:p>
          <a:p>
            <a:pPr algn="ctr"/>
            <a:endParaRPr lang="en-US" altLang="zh-TW" sz="1600" b="1" dirty="0" smtClean="0">
              <a:solidFill>
                <a:schemeClr val="accent6">
                  <a:lumMod val="75000"/>
                </a:schemeClr>
              </a:solidFill>
              <a:latin typeface="微軟正黑體" panose="020B0604030504040204" pitchFamily="34" charset="-120"/>
              <a:ea typeface="微軟正黑體" panose="020B0604030504040204" pitchFamily="34" charset="-120"/>
            </a:endParaRPr>
          </a:p>
          <a:p>
            <a:pPr algn="ctr"/>
            <a:endParaRPr lang="en-US" altLang="zh-TW" sz="1600" b="1" dirty="0">
              <a:solidFill>
                <a:schemeClr val="accent6">
                  <a:lumMod val="75000"/>
                </a:schemeClr>
              </a:solidFill>
              <a:latin typeface="微軟正黑體" panose="020B0604030504040204" pitchFamily="34" charset="-120"/>
              <a:ea typeface="微軟正黑體" panose="020B0604030504040204" pitchFamily="34" charset="-120"/>
            </a:endParaRPr>
          </a:p>
          <a:p>
            <a:pPr algn="ctr"/>
            <a:endParaRPr lang="en-US" altLang="zh-TW" sz="1600" b="1" dirty="0" smtClean="0">
              <a:solidFill>
                <a:schemeClr val="accent6">
                  <a:lumMod val="75000"/>
                </a:schemeClr>
              </a:solidFill>
              <a:latin typeface="微軟正黑體" panose="020B0604030504040204" pitchFamily="34" charset="-120"/>
              <a:ea typeface="微軟正黑體" panose="020B0604030504040204" pitchFamily="34" charset="-120"/>
            </a:endParaRPr>
          </a:p>
          <a:p>
            <a:pPr algn="ctr"/>
            <a:endParaRPr lang="en-US" altLang="zh-TW" sz="1600" b="1" dirty="0">
              <a:solidFill>
                <a:schemeClr val="accent6">
                  <a:lumMod val="75000"/>
                </a:schemeClr>
              </a:solidFill>
              <a:latin typeface="微軟正黑體" panose="020B0604030504040204" pitchFamily="34" charset="-120"/>
              <a:ea typeface="微軟正黑體" panose="020B0604030504040204" pitchFamily="34" charset="-120"/>
            </a:endParaRPr>
          </a:p>
          <a:p>
            <a:pPr algn="ctr"/>
            <a:endParaRPr lang="en-US" altLang="zh-TW" sz="1600" b="1" dirty="0" smtClean="0">
              <a:solidFill>
                <a:schemeClr val="accent6">
                  <a:lumMod val="75000"/>
                </a:schemeClr>
              </a:solidFill>
              <a:latin typeface="微軟正黑體" panose="020B0604030504040204" pitchFamily="34" charset="-120"/>
              <a:ea typeface="微軟正黑體" panose="020B0604030504040204" pitchFamily="34" charset="-120"/>
            </a:endParaRPr>
          </a:p>
          <a:p>
            <a:pPr algn="ctr"/>
            <a:r>
              <a:rPr lang="zh-TW" altLang="en-US" sz="1600" b="1" dirty="0" smtClean="0">
                <a:solidFill>
                  <a:schemeClr val="accent6">
                    <a:lumMod val="75000"/>
                  </a:schemeClr>
                </a:solidFill>
                <a:latin typeface="微軟正黑體" panose="020B0604030504040204" pitchFamily="34" charset="-120"/>
                <a:ea typeface="微軟正黑體" panose="020B0604030504040204" pitchFamily="34" charset="-120"/>
              </a:rPr>
              <a:t>轉送系統</a:t>
            </a:r>
            <a:endParaRPr lang="zh-TW" altLang="en-US" sz="1600" b="1" dirty="0">
              <a:solidFill>
                <a:schemeClr val="accent6">
                  <a:lumMod val="75000"/>
                </a:schemeClr>
              </a:solidFill>
              <a:latin typeface="微軟正黑體" panose="020B0604030504040204" pitchFamily="34" charset="-120"/>
              <a:ea typeface="微軟正黑體" panose="020B0604030504040204" pitchFamily="34" charset="-120"/>
            </a:endParaRPr>
          </a:p>
        </p:txBody>
      </p:sp>
      <p:sp>
        <p:nvSpPr>
          <p:cNvPr id="86" name="流程圖: 程序 85"/>
          <p:cNvSpPr/>
          <p:nvPr/>
        </p:nvSpPr>
        <p:spPr>
          <a:xfrm>
            <a:off x="1944000" y="4104000"/>
            <a:ext cx="828000" cy="468000"/>
          </a:xfrm>
          <a:prstGeom prst="flowChartProcess">
            <a:avLst/>
          </a:prstGeom>
        </p:spPr>
        <p:style>
          <a:lnRef idx="1">
            <a:schemeClr val="accent5"/>
          </a:lnRef>
          <a:fillRef idx="3">
            <a:schemeClr val="accent5"/>
          </a:fillRef>
          <a:effectRef idx="2">
            <a:schemeClr val="accent5"/>
          </a:effectRef>
          <a:fontRef idx="minor">
            <a:schemeClr val="lt1"/>
          </a:fontRef>
        </p:style>
        <p:txBody>
          <a:bodyPr rtlCol="0" anchor="ctr" anchorCtr="0"/>
          <a:lstStyle/>
          <a:p>
            <a:pPr algn="ctr"/>
            <a:r>
              <a:rPr lang="zh-TW" altLang="en-US" sz="1200" b="1" dirty="0" smtClean="0">
                <a:latin typeface="微軟正黑體" panose="020B0604030504040204" pitchFamily="34" charset="-120"/>
                <a:ea typeface="微軟正黑體" panose="020B0604030504040204" pitchFamily="34" charset="-120"/>
              </a:rPr>
              <a:t>行政中心</a:t>
            </a:r>
            <a:endParaRPr lang="en-US" altLang="zh-TW" sz="1200" b="1" dirty="0" smtClean="0">
              <a:latin typeface="微軟正黑體" panose="020B0604030504040204" pitchFamily="34" charset="-120"/>
              <a:ea typeface="微軟正黑體" panose="020B0604030504040204" pitchFamily="34" charset="-120"/>
            </a:endParaRPr>
          </a:p>
          <a:p>
            <a:pPr algn="ctr"/>
            <a:r>
              <a:rPr lang="zh-TW" altLang="en-US" sz="1200" b="1" dirty="0" smtClean="0">
                <a:latin typeface="微軟正黑體" panose="020B0604030504040204" pitchFamily="34" charset="-120"/>
                <a:ea typeface="微軟正黑體" panose="020B0604030504040204" pitchFamily="34" charset="-120"/>
              </a:rPr>
              <a:t>覆</a:t>
            </a:r>
            <a:r>
              <a:rPr lang="zh-TW" altLang="en-US" sz="1200" b="1" dirty="0">
                <a:latin typeface="微軟正黑體" panose="020B0604030504040204" pitchFamily="34" charset="-120"/>
                <a:ea typeface="微軟正黑體" panose="020B0604030504040204" pitchFamily="34" charset="-120"/>
              </a:rPr>
              <a:t>核</a:t>
            </a:r>
          </a:p>
        </p:txBody>
      </p:sp>
      <p:sp>
        <p:nvSpPr>
          <p:cNvPr id="88" name="流程圖: 決策 87"/>
          <p:cNvSpPr/>
          <p:nvPr/>
        </p:nvSpPr>
        <p:spPr>
          <a:xfrm>
            <a:off x="2070000" y="4770000"/>
            <a:ext cx="576000" cy="576000"/>
          </a:xfrm>
          <a:prstGeom prst="flowChartDecision">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TW" altLang="en-US" sz="1200" b="1" dirty="0" smtClean="0">
                <a:latin typeface="微軟正黑體" panose="020B0604030504040204" pitchFamily="34" charset="-120"/>
                <a:ea typeface="微軟正黑體" panose="020B0604030504040204" pitchFamily="34" charset="-120"/>
              </a:rPr>
              <a:t>轉送</a:t>
            </a:r>
            <a:endParaRPr lang="zh-TW" altLang="en-US" sz="1200" b="1" dirty="0">
              <a:latin typeface="微軟正黑體" panose="020B0604030504040204" pitchFamily="34" charset="-120"/>
              <a:ea typeface="微軟正黑體" panose="020B0604030504040204" pitchFamily="34" charset="-120"/>
            </a:endParaRPr>
          </a:p>
        </p:txBody>
      </p:sp>
      <p:sp>
        <p:nvSpPr>
          <p:cNvPr id="89" name="流程圖: 程序 88"/>
          <p:cNvSpPr/>
          <p:nvPr/>
        </p:nvSpPr>
        <p:spPr>
          <a:xfrm>
            <a:off x="1944000" y="5544000"/>
            <a:ext cx="828000" cy="468000"/>
          </a:xfrm>
          <a:prstGeom prst="flowChartProcess">
            <a:avLst/>
          </a:prstGeom>
        </p:spPr>
        <p:style>
          <a:lnRef idx="1">
            <a:schemeClr val="accent5"/>
          </a:lnRef>
          <a:fillRef idx="3">
            <a:schemeClr val="accent5"/>
          </a:fillRef>
          <a:effectRef idx="2">
            <a:schemeClr val="accent5"/>
          </a:effectRef>
          <a:fontRef idx="minor">
            <a:schemeClr val="lt1"/>
          </a:fontRef>
        </p:style>
        <p:txBody>
          <a:bodyPr rtlCol="0" anchor="ctr" anchorCtr="0"/>
          <a:lstStyle/>
          <a:p>
            <a:pPr algn="ctr"/>
            <a:r>
              <a:rPr lang="zh-TW" altLang="en-US" sz="1200" b="1" dirty="0" smtClean="0">
                <a:latin typeface="微軟正黑體" panose="020B0604030504040204" pitchFamily="34" charset="-120"/>
                <a:ea typeface="微軟正黑體" panose="020B0604030504040204" pitchFamily="34" charset="-120"/>
              </a:rPr>
              <a:t>數理部門</a:t>
            </a:r>
            <a:endParaRPr lang="en-US" altLang="zh-TW" sz="1200" b="1" dirty="0" smtClean="0">
              <a:latin typeface="微軟正黑體" panose="020B0604030504040204" pitchFamily="34" charset="-120"/>
              <a:ea typeface="微軟正黑體" panose="020B0604030504040204" pitchFamily="34" charset="-120"/>
            </a:endParaRPr>
          </a:p>
          <a:p>
            <a:pPr algn="ctr"/>
            <a:r>
              <a:rPr lang="zh-TW" altLang="en-US" sz="1200" b="1" dirty="0" smtClean="0">
                <a:latin typeface="微軟正黑體" panose="020B0604030504040204" pitchFamily="34" charset="-120"/>
                <a:ea typeface="微軟正黑體" panose="020B0604030504040204" pitchFamily="34" charset="-120"/>
              </a:rPr>
              <a:t>人</a:t>
            </a:r>
            <a:r>
              <a:rPr lang="zh-TW" altLang="en-US" sz="1200" b="1" dirty="0">
                <a:latin typeface="微軟正黑體" panose="020B0604030504040204" pitchFamily="34" charset="-120"/>
                <a:ea typeface="微軟正黑體" panose="020B0604030504040204" pitchFamily="34" charset="-120"/>
              </a:rPr>
              <a:t>工</a:t>
            </a:r>
            <a:r>
              <a:rPr lang="zh-TW" altLang="en-US" sz="1200" b="1" dirty="0" smtClean="0">
                <a:latin typeface="微軟正黑體" panose="020B0604030504040204" pitchFamily="34" charset="-120"/>
                <a:ea typeface="微軟正黑體" panose="020B0604030504040204" pitchFamily="34" charset="-120"/>
              </a:rPr>
              <a:t>核算</a:t>
            </a:r>
            <a:endParaRPr lang="en-US" altLang="zh-TW" sz="1200" b="1" dirty="0" smtClean="0">
              <a:latin typeface="微軟正黑體" panose="020B0604030504040204" pitchFamily="34" charset="-120"/>
              <a:ea typeface="微軟正黑體" panose="020B0604030504040204" pitchFamily="34" charset="-120"/>
            </a:endParaRPr>
          </a:p>
          <a:p>
            <a:pPr algn="ctr"/>
            <a:r>
              <a:rPr lang="en-US" altLang="zh-TW" sz="1200" b="1" dirty="0" smtClean="0">
                <a:latin typeface="微軟正黑體" panose="020B0604030504040204" pitchFamily="34" charset="-120"/>
                <a:ea typeface="微軟正黑體" panose="020B0604030504040204" pitchFamily="34" charset="-120"/>
              </a:rPr>
              <a:t>(</a:t>
            </a:r>
            <a:r>
              <a:rPr lang="zh-TW" altLang="en-US" sz="1200" b="1" dirty="0">
                <a:latin typeface="微軟正黑體" panose="020B0604030504040204" pitchFamily="34" charset="-120"/>
                <a:ea typeface="微軟正黑體" panose="020B0604030504040204" pitchFamily="34" charset="-120"/>
              </a:rPr>
              <a:t>重試</a:t>
            </a:r>
            <a:r>
              <a:rPr lang="zh-TW" altLang="en-US" sz="1200" b="1" dirty="0" smtClean="0">
                <a:latin typeface="微軟正黑體" panose="020B0604030504040204" pitchFamily="34" charset="-120"/>
                <a:ea typeface="微軟正黑體" panose="020B0604030504040204" pitchFamily="34" charset="-120"/>
              </a:rPr>
              <a:t>算</a:t>
            </a:r>
            <a:r>
              <a:rPr lang="en-US" altLang="zh-TW" sz="1200" b="1" dirty="0" smtClean="0">
                <a:latin typeface="微軟正黑體" panose="020B0604030504040204" pitchFamily="34" charset="-120"/>
                <a:ea typeface="微軟正黑體" panose="020B0604030504040204" pitchFamily="34" charset="-120"/>
              </a:rPr>
              <a:t>)</a:t>
            </a:r>
            <a:endParaRPr lang="zh-TW" altLang="en-US" sz="1200" b="1" dirty="0">
              <a:latin typeface="微軟正黑體" panose="020B0604030504040204" pitchFamily="34" charset="-120"/>
              <a:ea typeface="微軟正黑體" panose="020B0604030504040204" pitchFamily="34" charset="-120"/>
            </a:endParaRPr>
          </a:p>
        </p:txBody>
      </p:sp>
      <p:sp>
        <p:nvSpPr>
          <p:cNvPr id="92" name="流程圖: 決策 91"/>
          <p:cNvSpPr/>
          <p:nvPr/>
        </p:nvSpPr>
        <p:spPr>
          <a:xfrm>
            <a:off x="3629858" y="3312000"/>
            <a:ext cx="576000" cy="576000"/>
          </a:xfrm>
          <a:prstGeom prst="flowChartDecision">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ltLang="zh-TW" sz="1200" b="1" dirty="0" smtClean="0">
              <a:latin typeface="微軟正黑體" panose="020B0604030504040204" pitchFamily="34" charset="-120"/>
              <a:ea typeface="微軟正黑體" panose="020B0604030504040204" pitchFamily="34" charset="-120"/>
            </a:endParaRPr>
          </a:p>
          <a:p>
            <a:pPr algn="ctr"/>
            <a:endParaRPr lang="zh-TW" altLang="en-US" sz="1200" b="1" dirty="0">
              <a:latin typeface="微軟正黑體" panose="020B0604030504040204" pitchFamily="34" charset="-120"/>
              <a:ea typeface="微軟正黑體" panose="020B0604030504040204" pitchFamily="34" charset="-120"/>
            </a:endParaRPr>
          </a:p>
        </p:txBody>
      </p:sp>
      <p:sp>
        <p:nvSpPr>
          <p:cNvPr id="4102" name="文字方塊 4101"/>
          <p:cNvSpPr txBox="1"/>
          <p:nvPr/>
        </p:nvSpPr>
        <p:spPr>
          <a:xfrm>
            <a:off x="3671968" y="3366000"/>
            <a:ext cx="539992" cy="461665"/>
          </a:xfrm>
          <a:prstGeom prst="rect">
            <a:avLst/>
          </a:prstGeom>
          <a:noFill/>
        </p:spPr>
        <p:txBody>
          <a:bodyPr wrap="square" rtlCol="0">
            <a:spAutoFit/>
          </a:bodyPr>
          <a:lstStyle/>
          <a:p>
            <a:r>
              <a:rPr lang="zh-TW" altLang="en-US" sz="1200" b="1" dirty="0" smtClean="0">
                <a:solidFill>
                  <a:schemeClr val="bg1"/>
                </a:solidFill>
                <a:latin typeface="微軟正黑體" panose="020B0604030504040204" pitchFamily="34" charset="-120"/>
                <a:ea typeface="微軟正黑體" panose="020B0604030504040204" pitchFamily="34" charset="-120"/>
              </a:rPr>
              <a:t>補收</a:t>
            </a:r>
            <a:endParaRPr lang="en-US" altLang="zh-TW" sz="1200" b="1" dirty="0" smtClean="0">
              <a:solidFill>
                <a:schemeClr val="bg1"/>
              </a:solidFill>
              <a:latin typeface="微軟正黑體" panose="020B0604030504040204" pitchFamily="34" charset="-120"/>
              <a:ea typeface="微軟正黑體" panose="020B0604030504040204" pitchFamily="34" charset="-120"/>
            </a:endParaRPr>
          </a:p>
          <a:p>
            <a:r>
              <a:rPr lang="zh-TW" altLang="en-US" sz="1200" b="1" dirty="0">
                <a:solidFill>
                  <a:schemeClr val="bg1"/>
                </a:solidFill>
                <a:latin typeface="微軟正黑體" panose="020B0604030504040204" pitchFamily="34" charset="-120"/>
                <a:ea typeface="微軟正黑體" panose="020B0604030504040204" pitchFamily="34" charset="-120"/>
              </a:rPr>
              <a:t>給付</a:t>
            </a:r>
          </a:p>
        </p:txBody>
      </p:sp>
      <p:sp>
        <p:nvSpPr>
          <p:cNvPr id="94" name="流程圖: 程序 93"/>
          <p:cNvSpPr/>
          <p:nvPr/>
        </p:nvSpPr>
        <p:spPr>
          <a:xfrm>
            <a:off x="3492000" y="2628000"/>
            <a:ext cx="828000" cy="468000"/>
          </a:xfrm>
          <a:prstGeom prst="flowChartProcess">
            <a:avLst/>
          </a:prstGeom>
        </p:spPr>
        <p:style>
          <a:lnRef idx="1">
            <a:schemeClr val="accent3"/>
          </a:lnRef>
          <a:fillRef idx="3">
            <a:schemeClr val="accent3"/>
          </a:fillRef>
          <a:effectRef idx="2">
            <a:schemeClr val="accent3"/>
          </a:effectRef>
          <a:fontRef idx="minor">
            <a:schemeClr val="lt1"/>
          </a:fontRef>
        </p:style>
        <p:txBody>
          <a:bodyPr rtlCol="0" anchor="ctr" anchorCtr="0"/>
          <a:lstStyle/>
          <a:p>
            <a:pPr algn="ctr"/>
            <a:r>
              <a:rPr lang="zh-TW" altLang="en-US" sz="1200" b="1" dirty="0" smtClean="0">
                <a:latin typeface="微軟正黑體" panose="020B0604030504040204" pitchFamily="34" charset="-120"/>
                <a:ea typeface="微軟正黑體" panose="020B0604030504040204" pitchFamily="34" charset="-120"/>
              </a:rPr>
              <a:t>輸入給付</a:t>
            </a:r>
            <a:endParaRPr lang="zh-TW" altLang="en-US" sz="1200" b="1" dirty="0">
              <a:latin typeface="微軟正黑體" panose="020B0604030504040204" pitchFamily="34" charset="-120"/>
              <a:ea typeface="微軟正黑體" panose="020B0604030504040204" pitchFamily="34" charset="-120"/>
            </a:endParaRPr>
          </a:p>
        </p:txBody>
      </p:sp>
      <p:sp>
        <p:nvSpPr>
          <p:cNvPr id="95" name="流程圖: 程序 94"/>
          <p:cNvSpPr/>
          <p:nvPr/>
        </p:nvSpPr>
        <p:spPr>
          <a:xfrm>
            <a:off x="3492000" y="4104000"/>
            <a:ext cx="828000" cy="468000"/>
          </a:xfrm>
          <a:prstGeom prst="flowChartProcess">
            <a:avLst/>
          </a:prstGeom>
        </p:spPr>
        <p:style>
          <a:lnRef idx="1">
            <a:schemeClr val="accent3"/>
          </a:lnRef>
          <a:fillRef idx="3">
            <a:schemeClr val="accent3"/>
          </a:fillRef>
          <a:effectRef idx="2">
            <a:schemeClr val="accent3"/>
          </a:effectRef>
          <a:fontRef idx="minor">
            <a:schemeClr val="lt1"/>
          </a:fontRef>
        </p:style>
        <p:txBody>
          <a:bodyPr rtlCol="0" anchor="ctr" anchorCtr="0"/>
          <a:lstStyle/>
          <a:p>
            <a:pPr algn="ctr"/>
            <a:r>
              <a:rPr lang="zh-TW" altLang="en-US" sz="1200" b="1" dirty="0" smtClean="0">
                <a:latin typeface="微軟正黑體" panose="020B0604030504040204" pitchFamily="34" charset="-120"/>
                <a:ea typeface="微軟正黑體" panose="020B0604030504040204" pitchFamily="34" charset="-120"/>
              </a:rPr>
              <a:t>列印</a:t>
            </a:r>
            <a:endParaRPr lang="en-US" altLang="zh-TW" sz="1200" b="1" dirty="0" smtClean="0">
              <a:latin typeface="微軟正黑體" panose="020B0604030504040204" pitchFamily="34" charset="-120"/>
              <a:ea typeface="微軟正黑體" panose="020B0604030504040204" pitchFamily="34" charset="-120"/>
            </a:endParaRPr>
          </a:p>
          <a:p>
            <a:pPr algn="ctr"/>
            <a:r>
              <a:rPr lang="zh-TW" altLang="en-US" sz="1200" b="1" dirty="0" smtClean="0">
                <a:latin typeface="微軟正黑體" panose="020B0604030504040204" pitchFamily="34" charset="-120"/>
                <a:ea typeface="微軟正黑體" panose="020B0604030504040204" pitchFamily="34" charset="-120"/>
              </a:rPr>
              <a:t>送金</a:t>
            </a:r>
            <a:r>
              <a:rPr lang="zh-TW" altLang="en-US" sz="1200" b="1" dirty="0">
                <a:latin typeface="微軟正黑體" panose="020B0604030504040204" pitchFamily="34" charset="-120"/>
                <a:ea typeface="微軟正黑體" panose="020B0604030504040204" pitchFamily="34" charset="-120"/>
              </a:rPr>
              <a:t>單</a:t>
            </a:r>
          </a:p>
        </p:txBody>
      </p:sp>
      <p:sp>
        <p:nvSpPr>
          <p:cNvPr id="96" name="流程圖: 程序 95"/>
          <p:cNvSpPr/>
          <p:nvPr/>
        </p:nvSpPr>
        <p:spPr>
          <a:xfrm>
            <a:off x="4500000" y="3366000"/>
            <a:ext cx="828000" cy="468000"/>
          </a:xfrm>
          <a:prstGeom prst="flowChartProcess">
            <a:avLst/>
          </a:prstGeom>
        </p:spPr>
        <p:style>
          <a:lnRef idx="1">
            <a:schemeClr val="accent3"/>
          </a:lnRef>
          <a:fillRef idx="3">
            <a:schemeClr val="accent3"/>
          </a:fillRef>
          <a:effectRef idx="2">
            <a:schemeClr val="accent3"/>
          </a:effectRef>
          <a:fontRef idx="minor">
            <a:schemeClr val="lt1"/>
          </a:fontRef>
        </p:style>
        <p:txBody>
          <a:bodyPr rtlCol="0" anchor="ctr" anchorCtr="0"/>
          <a:lstStyle/>
          <a:p>
            <a:pPr algn="ctr"/>
            <a:r>
              <a:rPr lang="zh-TW" altLang="en-US" sz="1400" b="1" dirty="0" smtClean="0">
                <a:latin typeface="微軟正黑體" panose="020B0604030504040204" pitchFamily="34" charset="-120"/>
                <a:ea typeface="微軟正黑體" panose="020B0604030504040204" pitchFamily="34" charset="-120"/>
              </a:rPr>
              <a:t>輸入</a:t>
            </a:r>
            <a:endParaRPr lang="zh-TW" altLang="en-US" sz="1400" b="1" dirty="0">
              <a:latin typeface="微軟正黑體" panose="020B0604030504040204" pitchFamily="34" charset="-120"/>
              <a:ea typeface="微軟正黑體" panose="020B0604030504040204" pitchFamily="34" charset="-120"/>
            </a:endParaRPr>
          </a:p>
        </p:txBody>
      </p:sp>
      <p:sp>
        <p:nvSpPr>
          <p:cNvPr id="97" name="流程圖: 程序 96"/>
          <p:cNvSpPr/>
          <p:nvPr/>
        </p:nvSpPr>
        <p:spPr>
          <a:xfrm>
            <a:off x="4500000" y="4104000"/>
            <a:ext cx="828000" cy="468000"/>
          </a:xfrm>
          <a:prstGeom prst="flowChartProcess">
            <a:avLst/>
          </a:prstGeom>
        </p:spPr>
        <p:style>
          <a:lnRef idx="1">
            <a:schemeClr val="accent6"/>
          </a:lnRef>
          <a:fillRef idx="3">
            <a:schemeClr val="accent6"/>
          </a:fillRef>
          <a:effectRef idx="2">
            <a:schemeClr val="accent6"/>
          </a:effectRef>
          <a:fontRef idx="minor">
            <a:schemeClr val="lt1"/>
          </a:fontRef>
        </p:style>
        <p:txBody>
          <a:bodyPr rtlCol="0" anchor="ctr" anchorCtr="0"/>
          <a:lstStyle/>
          <a:p>
            <a:pPr algn="ctr"/>
            <a:r>
              <a:rPr lang="zh-TW" altLang="en-US" sz="1200" b="1" dirty="0" smtClean="0">
                <a:latin typeface="微軟正黑體" panose="020B0604030504040204" pitchFamily="34" charset="-120"/>
                <a:ea typeface="微軟正黑體" panose="020B0604030504040204" pitchFamily="34" charset="-120"/>
              </a:rPr>
              <a:t>保費系統</a:t>
            </a:r>
            <a:endParaRPr lang="zh-TW" altLang="en-US" sz="1200" b="1" dirty="0">
              <a:latin typeface="微軟正黑體" panose="020B0604030504040204" pitchFamily="34" charset="-120"/>
              <a:ea typeface="微軟正黑體" panose="020B0604030504040204" pitchFamily="34" charset="-120"/>
            </a:endParaRPr>
          </a:p>
        </p:txBody>
      </p:sp>
      <p:sp>
        <p:nvSpPr>
          <p:cNvPr id="99" name="流程圖: 決策 98"/>
          <p:cNvSpPr/>
          <p:nvPr/>
        </p:nvSpPr>
        <p:spPr>
          <a:xfrm>
            <a:off x="5508000" y="3312000"/>
            <a:ext cx="576000" cy="576000"/>
          </a:xfrm>
          <a:prstGeom prst="flowChartDecision">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TW" altLang="en-US" sz="1200" b="1" dirty="0">
              <a:latin typeface="微軟正黑體" panose="020B0604030504040204" pitchFamily="34" charset="-120"/>
              <a:ea typeface="微軟正黑體" panose="020B0604030504040204" pitchFamily="34" charset="-120"/>
            </a:endParaRPr>
          </a:p>
        </p:txBody>
      </p:sp>
      <p:sp>
        <p:nvSpPr>
          <p:cNvPr id="100" name="文字方塊 99"/>
          <p:cNvSpPr txBox="1"/>
          <p:nvPr/>
        </p:nvSpPr>
        <p:spPr>
          <a:xfrm>
            <a:off x="5580000" y="3365998"/>
            <a:ext cx="468000" cy="468000"/>
          </a:xfrm>
          <a:prstGeom prst="rect">
            <a:avLst/>
          </a:prstGeom>
          <a:noFill/>
        </p:spPr>
        <p:txBody>
          <a:bodyPr wrap="none" rtlCol="0">
            <a:spAutoFit/>
          </a:bodyPr>
          <a:lstStyle/>
          <a:p>
            <a:pPr algn="ctr"/>
            <a:r>
              <a:rPr lang="zh-TW" altLang="en-US" sz="1200" b="1" dirty="0" smtClean="0">
                <a:solidFill>
                  <a:schemeClr val="bg1"/>
                </a:solidFill>
                <a:latin typeface="微軟正黑體" panose="020B0604030504040204" pitchFamily="34" charset="-120"/>
                <a:ea typeface="微軟正黑體" panose="020B0604030504040204" pitchFamily="34" charset="-120"/>
              </a:rPr>
              <a:t>現金</a:t>
            </a:r>
            <a:endParaRPr lang="en-US" altLang="zh-TW" sz="1200" b="1" dirty="0" smtClean="0">
              <a:solidFill>
                <a:schemeClr val="bg1"/>
              </a:solidFill>
              <a:latin typeface="微軟正黑體" panose="020B0604030504040204" pitchFamily="34" charset="-120"/>
              <a:ea typeface="微軟正黑體" panose="020B0604030504040204" pitchFamily="34" charset="-120"/>
            </a:endParaRPr>
          </a:p>
          <a:p>
            <a:pPr algn="ctr"/>
            <a:r>
              <a:rPr lang="zh-TW" altLang="en-US" sz="1200" b="1" dirty="0" smtClean="0">
                <a:solidFill>
                  <a:schemeClr val="bg1"/>
                </a:solidFill>
                <a:latin typeface="微軟正黑體" panose="020B0604030504040204" pitchFamily="34" charset="-120"/>
                <a:ea typeface="微軟正黑體" panose="020B0604030504040204" pitchFamily="34" charset="-120"/>
              </a:rPr>
              <a:t>件</a:t>
            </a:r>
            <a:endParaRPr lang="en-US" altLang="zh-TW" sz="1200" b="1" dirty="0" smtClean="0">
              <a:solidFill>
                <a:schemeClr val="bg1"/>
              </a:solidFill>
              <a:latin typeface="微軟正黑體" panose="020B0604030504040204" pitchFamily="34" charset="-120"/>
              <a:ea typeface="微軟正黑體" panose="020B0604030504040204" pitchFamily="34" charset="-120"/>
            </a:endParaRPr>
          </a:p>
        </p:txBody>
      </p:sp>
      <p:sp>
        <p:nvSpPr>
          <p:cNvPr id="101" name="流程圖: 程序 100"/>
          <p:cNvSpPr/>
          <p:nvPr/>
        </p:nvSpPr>
        <p:spPr>
          <a:xfrm>
            <a:off x="6264000" y="3366000"/>
            <a:ext cx="828000" cy="468000"/>
          </a:xfrm>
          <a:prstGeom prst="flowChartProcess">
            <a:avLst/>
          </a:prstGeom>
        </p:spPr>
        <p:style>
          <a:lnRef idx="1">
            <a:schemeClr val="accent5"/>
          </a:lnRef>
          <a:fillRef idx="3">
            <a:schemeClr val="accent5"/>
          </a:fillRef>
          <a:effectRef idx="2">
            <a:schemeClr val="accent5"/>
          </a:effectRef>
          <a:fontRef idx="minor">
            <a:schemeClr val="lt1"/>
          </a:fontRef>
        </p:style>
        <p:txBody>
          <a:bodyPr rtlCol="0" anchor="ctr" anchorCtr="0"/>
          <a:lstStyle/>
          <a:p>
            <a:pPr algn="ctr"/>
            <a:r>
              <a:rPr lang="zh-TW" altLang="en-US" sz="1200" b="1" dirty="0" smtClean="0">
                <a:latin typeface="微軟正黑體" panose="020B0604030504040204" pitchFamily="34" charset="-120"/>
                <a:ea typeface="微軟正黑體" panose="020B0604030504040204" pitchFamily="34" charset="-120"/>
              </a:rPr>
              <a:t>服務中心</a:t>
            </a:r>
            <a:endParaRPr lang="en-US" altLang="zh-TW" sz="1200" b="1" dirty="0" smtClean="0">
              <a:latin typeface="微軟正黑體" panose="020B0604030504040204" pitchFamily="34" charset="-120"/>
              <a:ea typeface="微軟正黑體" panose="020B0604030504040204" pitchFamily="34" charset="-120"/>
            </a:endParaRPr>
          </a:p>
          <a:p>
            <a:pPr algn="ctr"/>
            <a:r>
              <a:rPr lang="zh-TW" altLang="en-US" sz="1200" b="1" dirty="0" smtClean="0">
                <a:latin typeface="微軟正黑體" panose="020B0604030504040204" pitchFamily="34" charset="-120"/>
                <a:ea typeface="微軟正黑體" panose="020B0604030504040204" pitchFamily="34" charset="-120"/>
              </a:rPr>
              <a:t>覆</a:t>
            </a:r>
            <a:r>
              <a:rPr lang="zh-TW" altLang="en-US" sz="1200" b="1" dirty="0">
                <a:latin typeface="微軟正黑體" panose="020B0604030504040204" pitchFamily="34" charset="-120"/>
                <a:ea typeface="微軟正黑體" panose="020B0604030504040204" pitchFamily="34" charset="-120"/>
              </a:rPr>
              <a:t>核</a:t>
            </a:r>
          </a:p>
        </p:txBody>
      </p:sp>
      <p:sp>
        <p:nvSpPr>
          <p:cNvPr id="102" name="流程圖: 程序 101"/>
          <p:cNvSpPr/>
          <p:nvPr/>
        </p:nvSpPr>
        <p:spPr>
          <a:xfrm>
            <a:off x="6264000" y="2628000"/>
            <a:ext cx="828000" cy="468000"/>
          </a:xfrm>
          <a:prstGeom prst="flowChartProcess">
            <a:avLst/>
          </a:prstGeom>
        </p:spPr>
        <p:style>
          <a:lnRef idx="1">
            <a:schemeClr val="accent3"/>
          </a:lnRef>
          <a:fillRef idx="3">
            <a:schemeClr val="accent3"/>
          </a:fillRef>
          <a:effectRef idx="2">
            <a:schemeClr val="accent3"/>
          </a:effectRef>
          <a:fontRef idx="minor">
            <a:schemeClr val="lt1"/>
          </a:fontRef>
        </p:style>
        <p:txBody>
          <a:bodyPr rtlCol="0" anchor="ctr" anchorCtr="0"/>
          <a:lstStyle/>
          <a:p>
            <a:pPr algn="ctr"/>
            <a:r>
              <a:rPr lang="zh-TW" altLang="en-US" sz="1200" b="1" dirty="0" smtClean="0">
                <a:latin typeface="微軟正黑體" panose="020B0604030504040204" pitchFamily="34" charset="-120"/>
                <a:ea typeface="微軟正黑體" panose="020B0604030504040204" pitchFamily="34" charset="-120"/>
              </a:rPr>
              <a:t>列印</a:t>
            </a:r>
            <a:endParaRPr lang="en-US" altLang="zh-TW" sz="1200" b="1" dirty="0" smtClean="0">
              <a:latin typeface="微軟正黑體" panose="020B0604030504040204" pitchFamily="34" charset="-120"/>
              <a:ea typeface="微軟正黑體" panose="020B0604030504040204" pitchFamily="34" charset="-120"/>
            </a:endParaRPr>
          </a:p>
          <a:p>
            <a:pPr algn="ctr"/>
            <a:r>
              <a:rPr lang="zh-TW" altLang="en-US" sz="1200" b="1" dirty="0" smtClean="0">
                <a:latin typeface="微軟正黑體" panose="020B0604030504040204" pitchFamily="34" charset="-120"/>
                <a:ea typeface="微軟正黑體" panose="020B0604030504040204" pitchFamily="34" charset="-120"/>
              </a:rPr>
              <a:t>給付收據</a:t>
            </a:r>
            <a:endParaRPr lang="zh-TW" altLang="en-US" sz="1200" b="1" dirty="0">
              <a:latin typeface="微軟正黑體" panose="020B0604030504040204" pitchFamily="34" charset="-120"/>
              <a:ea typeface="微軟正黑體" panose="020B0604030504040204" pitchFamily="34" charset="-120"/>
            </a:endParaRPr>
          </a:p>
        </p:txBody>
      </p:sp>
      <p:sp>
        <p:nvSpPr>
          <p:cNvPr id="103" name="流程圖: 程序 102"/>
          <p:cNvSpPr/>
          <p:nvPr/>
        </p:nvSpPr>
        <p:spPr>
          <a:xfrm>
            <a:off x="7272000" y="3366000"/>
            <a:ext cx="828000" cy="468000"/>
          </a:xfrm>
          <a:prstGeom prst="flowChartProcess">
            <a:avLst/>
          </a:prstGeom>
        </p:spPr>
        <p:style>
          <a:lnRef idx="1">
            <a:schemeClr val="accent3"/>
          </a:lnRef>
          <a:fillRef idx="3">
            <a:schemeClr val="accent3"/>
          </a:fillRef>
          <a:effectRef idx="2">
            <a:schemeClr val="accent3"/>
          </a:effectRef>
          <a:fontRef idx="minor">
            <a:schemeClr val="lt1"/>
          </a:fontRef>
        </p:style>
        <p:txBody>
          <a:bodyPr rtlCol="0" anchor="ctr" anchorCtr="0"/>
          <a:lstStyle/>
          <a:p>
            <a:pPr algn="ctr"/>
            <a:r>
              <a:rPr lang="zh-TW" altLang="en-US" sz="1200" b="1" dirty="0" smtClean="0">
                <a:latin typeface="微軟正黑體" panose="020B0604030504040204" pitchFamily="34" charset="-120"/>
                <a:ea typeface="微軟正黑體" panose="020B0604030504040204" pitchFamily="34" charset="-120"/>
              </a:rPr>
              <a:t>列印批註</a:t>
            </a:r>
            <a:endParaRPr lang="zh-TW" altLang="en-US" sz="1200" b="1" dirty="0">
              <a:latin typeface="微軟正黑體" panose="020B0604030504040204" pitchFamily="34" charset="-120"/>
              <a:ea typeface="微軟正黑體" panose="020B0604030504040204" pitchFamily="34" charset="-120"/>
            </a:endParaRPr>
          </a:p>
        </p:txBody>
      </p:sp>
      <p:sp>
        <p:nvSpPr>
          <p:cNvPr id="104" name="流程圖: 程序 103"/>
          <p:cNvSpPr/>
          <p:nvPr/>
        </p:nvSpPr>
        <p:spPr>
          <a:xfrm>
            <a:off x="8280000" y="3366000"/>
            <a:ext cx="828000" cy="468000"/>
          </a:xfrm>
          <a:prstGeom prst="flowChartProcess">
            <a:avLst/>
          </a:prstGeom>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zh-TW" altLang="en-US" sz="1200" b="1" dirty="0" smtClean="0">
                <a:latin typeface="微軟正黑體" panose="020B0604030504040204" pitchFamily="34" charset="-120"/>
                <a:ea typeface="微軟正黑體" panose="020B0604030504040204" pitchFamily="34" charset="-120"/>
              </a:rPr>
              <a:t>完成交易</a:t>
            </a:r>
            <a:endParaRPr lang="zh-TW" altLang="en-US" sz="1200" b="1" dirty="0">
              <a:latin typeface="微軟正黑體" panose="020B0604030504040204" pitchFamily="34" charset="-120"/>
              <a:ea typeface="微軟正黑體" panose="020B0604030504040204" pitchFamily="34" charset="-120"/>
            </a:endParaRPr>
          </a:p>
        </p:txBody>
      </p:sp>
      <p:sp>
        <p:nvSpPr>
          <p:cNvPr id="105" name="流程圖: 程序 104"/>
          <p:cNvSpPr/>
          <p:nvPr/>
        </p:nvSpPr>
        <p:spPr>
          <a:xfrm>
            <a:off x="6264000" y="792000"/>
            <a:ext cx="828000" cy="468000"/>
          </a:xfrm>
          <a:prstGeom prst="flowChartProcess">
            <a:avLst/>
          </a:prstGeom>
        </p:spPr>
        <p:style>
          <a:lnRef idx="1">
            <a:schemeClr val="accent5"/>
          </a:lnRef>
          <a:fillRef idx="3">
            <a:schemeClr val="accent5"/>
          </a:fillRef>
          <a:effectRef idx="2">
            <a:schemeClr val="accent5"/>
          </a:effectRef>
          <a:fontRef idx="minor">
            <a:schemeClr val="lt1"/>
          </a:fontRef>
        </p:style>
        <p:txBody>
          <a:bodyPr rtlCol="0" anchor="ctr" anchorCtr="0"/>
          <a:lstStyle/>
          <a:p>
            <a:pPr algn="ctr"/>
            <a:r>
              <a:rPr lang="zh-TW" altLang="en-US" sz="1200" b="1" dirty="0" smtClean="0">
                <a:latin typeface="微軟正黑體" panose="020B0604030504040204" pitchFamily="34" charset="-120"/>
                <a:ea typeface="微軟正黑體" panose="020B0604030504040204" pitchFamily="34" charset="-120"/>
              </a:rPr>
              <a:t>系統審核</a:t>
            </a:r>
            <a:endParaRPr lang="zh-TW" altLang="en-US" sz="1200" b="1" dirty="0">
              <a:latin typeface="微軟正黑體" panose="020B0604030504040204" pitchFamily="34" charset="-120"/>
              <a:ea typeface="微軟正黑體" panose="020B0604030504040204" pitchFamily="34" charset="-120"/>
            </a:endParaRPr>
          </a:p>
        </p:txBody>
      </p:sp>
      <p:sp>
        <p:nvSpPr>
          <p:cNvPr id="106" name="流程圖: 程序 105"/>
          <p:cNvSpPr/>
          <p:nvPr/>
        </p:nvSpPr>
        <p:spPr>
          <a:xfrm>
            <a:off x="6264000" y="1404000"/>
            <a:ext cx="828000" cy="468000"/>
          </a:xfrm>
          <a:prstGeom prst="flowChartProcess">
            <a:avLst/>
          </a:prstGeom>
        </p:spPr>
        <p:style>
          <a:lnRef idx="1">
            <a:schemeClr val="accent5"/>
          </a:lnRef>
          <a:fillRef idx="3">
            <a:schemeClr val="accent5"/>
          </a:fillRef>
          <a:effectRef idx="2">
            <a:schemeClr val="accent5"/>
          </a:effectRef>
          <a:fontRef idx="minor">
            <a:schemeClr val="lt1"/>
          </a:fontRef>
        </p:style>
        <p:txBody>
          <a:bodyPr rtlCol="0" anchor="ctr" anchorCtr="0"/>
          <a:lstStyle/>
          <a:p>
            <a:pPr algn="ctr"/>
            <a:r>
              <a:rPr lang="zh-TW" altLang="en-US" sz="1200" b="1" dirty="0" smtClean="0">
                <a:latin typeface="微軟正黑體" panose="020B0604030504040204" pitchFamily="34" charset="-120"/>
                <a:ea typeface="微軟正黑體" panose="020B0604030504040204" pitchFamily="34" charset="-120"/>
              </a:rPr>
              <a:t>系統審核</a:t>
            </a:r>
            <a:endParaRPr lang="zh-TW" altLang="en-US" sz="1200" b="1" dirty="0">
              <a:latin typeface="微軟正黑體" panose="020B0604030504040204" pitchFamily="34" charset="-120"/>
              <a:ea typeface="微軟正黑體" panose="020B0604030504040204" pitchFamily="34" charset="-120"/>
            </a:endParaRPr>
          </a:p>
        </p:txBody>
      </p:sp>
      <p:sp>
        <p:nvSpPr>
          <p:cNvPr id="107" name="流程圖: 程序 106"/>
          <p:cNvSpPr/>
          <p:nvPr/>
        </p:nvSpPr>
        <p:spPr>
          <a:xfrm>
            <a:off x="6264000" y="2016000"/>
            <a:ext cx="828000" cy="468000"/>
          </a:xfrm>
          <a:prstGeom prst="flowChartProcess">
            <a:avLst/>
          </a:prstGeom>
        </p:spPr>
        <p:style>
          <a:lnRef idx="1">
            <a:schemeClr val="accent5"/>
          </a:lnRef>
          <a:fillRef idx="3">
            <a:schemeClr val="accent5"/>
          </a:fillRef>
          <a:effectRef idx="2">
            <a:schemeClr val="accent5"/>
          </a:effectRef>
          <a:fontRef idx="minor">
            <a:schemeClr val="lt1"/>
          </a:fontRef>
        </p:style>
        <p:txBody>
          <a:bodyPr rtlCol="0" anchor="ctr" anchorCtr="0"/>
          <a:lstStyle/>
          <a:p>
            <a:pPr algn="ctr"/>
            <a:r>
              <a:rPr lang="zh-TW" altLang="en-US" sz="1200" b="1" dirty="0" smtClean="0">
                <a:latin typeface="微軟正黑體" panose="020B0604030504040204" pitchFamily="34" charset="-120"/>
                <a:ea typeface="微軟正黑體" panose="020B0604030504040204" pitchFamily="34" charset="-120"/>
              </a:rPr>
              <a:t>系統審核</a:t>
            </a:r>
            <a:endParaRPr lang="zh-TW" altLang="en-US" sz="1200" b="1" dirty="0">
              <a:latin typeface="微軟正黑體" panose="020B0604030504040204" pitchFamily="34" charset="-120"/>
              <a:ea typeface="微軟正黑體" panose="020B0604030504040204" pitchFamily="34" charset="-120"/>
            </a:endParaRPr>
          </a:p>
        </p:txBody>
      </p:sp>
      <p:sp>
        <p:nvSpPr>
          <p:cNvPr id="108" name="流程圖: 程序 107"/>
          <p:cNvSpPr/>
          <p:nvPr/>
        </p:nvSpPr>
        <p:spPr>
          <a:xfrm>
            <a:off x="8280000" y="792000"/>
            <a:ext cx="828000" cy="468000"/>
          </a:xfrm>
          <a:prstGeom prst="flowChartProcess">
            <a:avLst/>
          </a:prstGeom>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zh-TW" altLang="en-US" sz="1200" b="1" dirty="0" smtClean="0">
                <a:latin typeface="微軟正黑體" panose="020B0604030504040204" pitchFamily="34" charset="-120"/>
                <a:ea typeface="微軟正黑體" panose="020B0604030504040204" pitchFamily="34" charset="-120"/>
              </a:rPr>
              <a:t>完成交易</a:t>
            </a:r>
            <a:endParaRPr lang="zh-TW" altLang="en-US" sz="1200" b="1" dirty="0">
              <a:latin typeface="微軟正黑體" panose="020B0604030504040204" pitchFamily="34" charset="-120"/>
              <a:ea typeface="微軟正黑體" panose="020B0604030504040204" pitchFamily="34" charset="-120"/>
            </a:endParaRPr>
          </a:p>
        </p:txBody>
      </p:sp>
      <p:sp>
        <p:nvSpPr>
          <p:cNvPr id="109" name="流程圖: 程序 108"/>
          <p:cNvSpPr/>
          <p:nvPr/>
        </p:nvSpPr>
        <p:spPr>
          <a:xfrm>
            <a:off x="8280000" y="1404000"/>
            <a:ext cx="828000" cy="468000"/>
          </a:xfrm>
          <a:prstGeom prst="flowChartProcess">
            <a:avLst/>
          </a:prstGeom>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zh-TW" altLang="en-US" sz="1200" b="1" dirty="0" smtClean="0">
                <a:latin typeface="微軟正黑體" panose="020B0604030504040204" pitchFamily="34" charset="-120"/>
                <a:ea typeface="微軟正黑體" panose="020B0604030504040204" pitchFamily="34" charset="-120"/>
              </a:rPr>
              <a:t>完成交易</a:t>
            </a:r>
            <a:endParaRPr lang="zh-TW" altLang="en-US" sz="1200" b="1" dirty="0">
              <a:latin typeface="微軟正黑體" panose="020B0604030504040204" pitchFamily="34" charset="-120"/>
              <a:ea typeface="微軟正黑體" panose="020B0604030504040204" pitchFamily="34" charset="-120"/>
            </a:endParaRPr>
          </a:p>
        </p:txBody>
      </p:sp>
      <p:sp>
        <p:nvSpPr>
          <p:cNvPr id="110" name="流程圖: 程序 109"/>
          <p:cNvSpPr/>
          <p:nvPr/>
        </p:nvSpPr>
        <p:spPr>
          <a:xfrm>
            <a:off x="8280000" y="2016000"/>
            <a:ext cx="828000" cy="468000"/>
          </a:xfrm>
          <a:prstGeom prst="flowChartProcess">
            <a:avLst/>
          </a:prstGeom>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zh-TW" altLang="en-US" sz="1200" b="1" dirty="0" smtClean="0">
                <a:latin typeface="微軟正黑體" panose="020B0604030504040204" pitchFamily="34" charset="-120"/>
                <a:ea typeface="微軟正黑體" panose="020B0604030504040204" pitchFamily="34" charset="-120"/>
              </a:rPr>
              <a:t>完成交易</a:t>
            </a:r>
            <a:endParaRPr lang="zh-TW" altLang="en-US" sz="1200" b="1" dirty="0">
              <a:latin typeface="微軟正黑體" panose="020B0604030504040204" pitchFamily="34" charset="-120"/>
              <a:ea typeface="微軟正黑體" panose="020B0604030504040204" pitchFamily="34" charset="-120"/>
            </a:endParaRPr>
          </a:p>
        </p:txBody>
      </p:sp>
      <p:cxnSp>
        <p:nvCxnSpPr>
          <p:cNvPr id="111" name="直線單箭頭接點 110"/>
          <p:cNvCxnSpPr/>
          <p:nvPr/>
        </p:nvCxnSpPr>
        <p:spPr>
          <a:xfrm>
            <a:off x="7092000" y="1026000"/>
            <a:ext cx="1188000" cy="0"/>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cxnSp>
        <p:nvCxnSpPr>
          <p:cNvPr id="112" name="直線單箭頭接點 111"/>
          <p:cNvCxnSpPr/>
          <p:nvPr/>
        </p:nvCxnSpPr>
        <p:spPr>
          <a:xfrm>
            <a:off x="7092000" y="1638000"/>
            <a:ext cx="1188000" cy="0"/>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cxnSp>
        <p:nvCxnSpPr>
          <p:cNvPr id="113" name="直線單箭頭接點 112"/>
          <p:cNvCxnSpPr/>
          <p:nvPr/>
        </p:nvCxnSpPr>
        <p:spPr>
          <a:xfrm>
            <a:off x="7092000" y="2250000"/>
            <a:ext cx="1188000" cy="0"/>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cxnSp>
        <p:nvCxnSpPr>
          <p:cNvPr id="114" name="直線單箭頭接點 113"/>
          <p:cNvCxnSpPr/>
          <p:nvPr/>
        </p:nvCxnSpPr>
        <p:spPr>
          <a:xfrm>
            <a:off x="2772000" y="1026000"/>
            <a:ext cx="3492000" cy="0"/>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cxnSp>
        <p:nvCxnSpPr>
          <p:cNvPr id="115" name="直線單箭頭接點 114"/>
          <p:cNvCxnSpPr/>
          <p:nvPr/>
        </p:nvCxnSpPr>
        <p:spPr>
          <a:xfrm>
            <a:off x="2772000" y="1638000"/>
            <a:ext cx="3492000" cy="0"/>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cxnSp>
        <p:nvCxnSpPr>
          <p:cNvPr id="116" name="直線單箭頭接點 115"/>
          <p:cNvCxnSpPr/>
          <p:nvPr/>
        </p:nvCxnSpPr>
        <p:spPr>
          <a:xfrm>
            <a:off x="2772000" y="2250000"/>
            <a:ext cx="3492000" cy="0"/>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cxnSp>
        <p:nvCxnSpPr>
          <p:cNvPr id="117" name="直線單箭頭接點 116"/>
          <p:cNvCxnSpPr/>
          <p:nvPr/>
        </p:nvCxnSpPr>
        <p:spPr>
          <a:xfrm>
            <a:off x="1764000" y="1026000"/>
            <a:ext cx="180000" cy="0"/>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cxnSp>
        <p:nvCxnSpPr>
          <p:cNvPr id="118" name="直線單箭頭接點 117"/>
          <p:cNvCxnSpPr/>
          <p:nvPr/>
        </p:nvCxnSpPr>
        <p:spPr>
          <a:xfrm>
            <a:off x="1764000" y="1638000"/>
            <a:ext cx="180000" cy="0"/>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cxnSp>
        <p:nvCxnSpPr>
          <p:cNvPr id="119" name="直線單箭頭接點 118"/>
          <p:cNvCxnSpPr/>
          <p:nvPr/>
        </p:nvCxnSpPr>
        <p:spPr>
          <a:xfrm>
            <a:off x="1764000" y="2250000"/>
            <a:ext cx="180000" cy="0"/>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cxnSp>
        <p:nvCxnSpPr>
          <p:cNvPr id="120" name="直線單箭頭接點 119"/>
          <p:cNvCxnSpPr/>
          <p:nvPr/>
        </p:nvCxnSpPr>
        <p:spPr>
          <a:xfrm>
            <a:off x="810000" y="1026000"/>
            <a:ext cx="126000" cy="0"/>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cxnSp>
        <p:nvCxnSpPr>
          <p:cNvPr id="121" name="直線單箭頭接點 120"/>
          <p:cNvCxnSpPr/>
          <p:nvPr/>
        </p:nvCxnSpPr>
        <p:spPr>
          <a:xfrm>
            <a:off x="810000" y="1638000"/>
            <a:ext cx="126000" cy="0"/>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cxnSp>
        <p:nvCxnSpPr>
          <p:cNvPr id="122" name="直線單箭頭接點 121"/>
          <p:cNvCxnSpPr/>
          <p:nvPr/>
        </p:nvCxnSpPr>
        <p:spPr>
          <a:xfrm>
            <a:off x="810000" y="2250000"/>
            <a:ext cx="126000" cy="0"/>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cxnSp>
        <p:nvCxnSpPr>
          <p:cNvPr id="123" name="直線接點 122"/>
          <p:cNvCxnSpPr/>
          <p:nvPr/>
        </p:nvCxnSpPr>
        <p:spPr>
          <a:xfrm flipV="1">
            <a:off x="810000" y="1015200"/>
            <a:ext cx="0" cy="2574000"/>
          </a:xfrm>
          <a:prstGeom prst="line">
            <a:avLst/>
          </a:prstGeom>
          <a:ln w="31750"/>
        </p:spPr>
        <p:style>
          <a:lnRef idx="1">
            <a:schemeClr val="dk1"/>
          </a:lnRef>
          <a:fillRef idx="0">
            <a:schemeClr val="dk1"/>
          </a:fillRef>
          <a:effectRef idx="0">
            <a:schemeClr val="dk1"/>
          </a:effectRef>
          <a:fontRef idx="minor">
            <a:schemeClr val="tx1"/>
          </a:fontRef>
        </p:style>
      </p:cxnSp>
      <p:cxnSp>
        <p:nvCxnSpPr>
          <p:cNvPr id="124" name="直線單箭頭接點 123"/>
          <p:cNvCxnSpPr/>
          <p:nvPr/>
        </p:nvCxnSpPr>
        <p:spPr>
          <a:xfrm>
            <a:off x="756000" y="3600000"/>
            <a:ext cx="180000" cy="0"/>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cxnSp>
        <p:nvCxnSpPr>
          <p:cNvPr id="125" name="直線單箭頭接點 124"/>
          <p:cNvCxnSpPr/>
          <p:nvPr/>
        </p:nvCxnSpPr>
        <p:spPr>
          <a:xfrm>
            <a:off x="1764000" y="3600000"/>
            <a:ext cx="306000" cy="0"/>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cxnSp>
        <p:nvCxnSpPr>
          <p:cNvPr id="126" name="直線單箭頭接點 125"/>
          <p:cNvCxnSpPr/>
          <p:nvPr/>
        </p:nvCxnSpPr>
        <p:spPr>
          <a:xfrm>
            <a:off x="2646000" y="3600000"/>
            <a:ext cx="972000" cy="0"/>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cxnSp>
        <p:nvCxnSpPr>
          <p:cNvPr id="127" name="肘形接點 126"/>
          <p:cNvCxnSpPr/>
          <p:nvPr/>
        </p:nvCxnSpPr>
        <p:spPr>
          <a:xfrm flipV="1">
            <a:off x="2646000" y="3600000"/>
            <a:ext cx="972000" cy="1458000"/>
          </a:xfrm>
          <a:prstGeom prst="bentConnector3">
            <a:avLst>
              <a:gd name="adj1" fmla="val 5637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肘形接點 127"/>
          <p:cNvCxnSpPr/>
          <p:nvPr/>
        </p:nvCxnSpPr>
        <p:spPr>
          <a:xfrm flipV="1">
            <a:off x="2772000" y="3600000"/>
            <a:ext cx="846000" cy="2178000"/>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直線單箭頭接點 128"/>
          <p:cNvCxnSpPr/>
          <p:nvPr/>
        </p:nvCxnSpPr>
        <p:spPr>
          <a:xfrm>
            <a:off x="2358000" y="3888000"/>
            <a:ext cx="0" cy="216000"/>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cxnSp>
        <p:nvCxnSpPr>
          <p:cNvPr id="130" name="直線單箭頭接點 129"/>
          <p:cNvCxnSpPr/>
          <p:nvPr/>
        </p:nvCxnSpPr>
        <p:spPr>
          <a:xfrm>
            <a:off x="2358000" y="4572000"/>
            <a:ext cx="0" cy="198000"/>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cxnSp>
        <p:nvCxnSpPr>
          <p:cNvPr id="131" name="直線單箭頭接點 130"/>
          <p:cNvCxnSpPr/>
          <p:nvPr/>
        </p:nvCxnSpPr>
        <p:spPr>
          <a:xfrm>
            <a:off x="2358000" y="5346000"/>
            <a:ext cx="0" cy="198000"/>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sp>
        <p:nvSpPr>
          <p:cNvPr id="132" name="文字方塊 131"/>
          <p:cNvSpPr txBox="1"/>
          <p:nvPr/>
        </p:nvSpPr>
        <p:spPr>
          <a:xfrm>
            <a:off x="2069752" y="3850576"/>
            <a:ext cx="270000" cy="270000"/>
          </a:xfrm>
          <a:prstGeom prst="rect">
            <a:avLst/>
          </a:prstGeom>
          <a:noFill/>
        </p:spPr>
        <p:txBody>
          <a:bodyPr wrap="none" rtlCol="0">
            <a:spAutoFit/>
          </a:bodyPr>
          <a:lstStyle/>
          <a:p>
            <a:r>
              <a:rPr lang="en-US" altLang="zh-TW" sz="1200" b="1" dirty="0">
                <a:latin typeface="微軟正黑體" panose="020B0604030504040204" pitchFamily="34" charset="-120"/>
                <a:ea typeface="微軟正黑體" panose="020B0604030504040204" pitchFamily="34" charset="-120"/>
              </a:rPr>
              <a:t>Y</a:t>
            </a:r>
            <a:endParaRPr lang="zh-TW" altLang="en-US" sz="1200" b="1" dirty="0">
              <a:latin typeface="微軟正黑體" panose="020B0604030504040204" pitchFamily="34" charset="-120"/>
              <a:ea typeface="微軟正黑體" panose="020B0604030504040204" pitchFamily="34" charset="-120"/>
            </a:endParaRPr>
          </a:p>
        </p:txBody>
      </p:sp>
      <p:sp>
        <p:nvSpPr>
          <p:cNvPr id="133" name="文字方塊 132"/>
          <p:cNvSpPr txBox="1"/>
          <p:nvPr/>
        </p:nvSpPr>
        <p:spPr>
          <a:xfrm>
            <a:off x="2070000" y="5292000"/>
            <a:ext cx="270000" cy="270000"/>
          </a:xfrm>
          <a:prstGeom prst="rect">
            <a:avLst/>
          </a:prstGeom>
          <a:noFill/>
        </p:spPr>
        <p:txBody>
          <a:bodyPr wrap="none" rtlCol="0">
            <a:spAutoFit/>
          </a:bodyPr>
          <a:lstStyle/>
          <a:p>
            <a:r>
              <a:rPr lang="en-US" altLang="zh-TW" sz="1200" b="1" dirty="0">
                <a:latin typeface="微軟正黑體" panose="020B0604030504040204" pitchFamily="34" charset="-120"/>
                <a:ea typeface="微軟正黑體" panose="020B0604030504040204" pitchFamily="34" charset="-120"/>
              </a:rPr>
              <a:t>Y</a:t>
            </a:r>
            <a:endParaRPr lang="zh-TW" altLang="en-US" sz="1200" b="1" dirty="0">
              <a:latin typeface="微軟正黑體" panose="020B0604030504040204" pitchFamily="34" charset="-120"/>
              <a:ea typeface="微軟正黑體" panose="020B0604030504040204" pitchFamily="34" charset="-120"/>
            </a:endParaRPr>
          </a:p>
        </p:txBody>
      </p:sp>
      <p:sp>
        <p:nvSpPr>
          <p:cNvPr id="134" name="文字方塊 133"/>
          <p:cNvSpPr txBox="1"/>
          <p:nvPr/>
        </p:nvSpPr>
        <p:spPr>
          <a:xfrm>
            <a:off x="2592000" y="4806000"/>
            <a:ext cx="270000" cy="270000"/>
          </a:xfrm>
          <a:prstGeom prst="rect">
            <a:avLst/>
          </a:prstGeom>
          <a:noFill/>
        </p:spPr>
        <p:txBody>
          <a:bodyPr wrap="none" rtlCol="0">
            <a:spAutoFit/>
          </a:bodyPr>
          <a:lstStyle/>
          <a:p>
            <a:r>
              <a:rPr lang="en-US" altLang="zh-TW" sz="1200" b="1" dirty="0" smtClean="0">
                <a:latin typeface="微軟正黑體" panose="020B0604030504040204" pitchFamily="34" charset="-120"/>
                <a:ea typeface="微軟正黑體" panose="020B0604030504040204" pitchFamily="34" charset="-120"/>
              </a:rPr>
              <a:t>N</a:t>
            </a:r>
            <a:endParaRPr lang="zh-TW" altLang="en-US" sz="1200" b="1" dirty="0">
              <a:latin typeface="微軟正黑體" panose="020B0604030504040204" pitchFamily="34" charset="-120"/>
              <a:ea typeface="微軟正黑體" panose="020B0604030504040204" pitchFamily="34" charset="-120"/>
            </a:endParaRPr>
          </a:p>
        </p:txBody>
      </p:sp>
      <p:cxnSp>
        <p:nvCxnSpPr>
          <p:cNvPr id="135" name="直線單箭頭接點 134"/>
          <p:cNvCxnSpPr/>
          <p:nvPr/>
        </p:nvCxnSpPr>
        <p:spPr>
          <a:xfrm flipV="1">
            <a:off x="3906000" y="3096000"/>
            <a:ext cx="0" cy="216000"/>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cxnSp>
        <p:nvCxnSpPr>
          <p:cNvPr id="136" name="直線單箭頭接點 135"/>
          <p:cNvCxnSpPr/>
          <p:nvPr/>
        </p:nvCxnSpPr>
        <p:spPr>
          <a:xfrm>
            <a:off x="3906000" y="3888000"/>
            <a:ext cx="0" cy="216000"/>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sp>
        <p:nvSpPr>
          <p:cNvPr id="137" name="文字方塊 136"/>
          <p:cNvSpPr txBox="1"/>
          <p:nvPr/>
        </p:nvSpPr>
        <p:spPr>
          <a:xfrm>
            <a:off x="3437928" y="3132000"/>
            <a:ext cx="486000" cy="270000"/>
          </a:xfrm>
          <a:prstGeom prst="rect">
            <a:avLst/>
          </a:prstGeom>
          <a:noFill/>
        </p:spPr>
        <p:txBody>
          <a:bodyPr wrap="none" rtlCol="0">
            <a:spAutoFit/>
          </a:bodyPr>
          <a:lstStyle/>
          <a:p>
            <a:r>
              <a:rPr lang="zh-TW" altLang="en-US" sz="1200" b="1" dirty="0">
                <a:latin typeface="微軟正黑體" panose="020B0604030504040204" pitchFamily="34" charset="-120"/>
                <a:ea typeface="微軟正黑體" panose="020B0604030504040204" pitchFamily="34" charset="-120"/>
              </a:rPr>
              <a:t>給付</a:t>
            </a:r>
          </a:p>
        </p:txBody>
      </p:sp>
      <p:sp>
        <p:nvSpPr>
          <p:cNvPr id="138" name="文字方塊 137"/>
          <p:cNvSpPr txBox="1"/>
          <p:nvPr/>
        </p:nvSpPr>
        <p:spPr>
          <a:xfrm>
            <a:off x="3438000" y="3816000"/>
            <a:ext cx="486000" cy="270000"/>
          </a:xfrm>
          <a:prstGeom prst="rect">
            <a:avLst/>
          </a:prstGeom>
          <a:noFill/>
        </p:spPr>
        <p:txBody>
          <a:bodyPr wrap="none" rtlCol="0">
            <a:spAutoFit/>
          </a:bodyPr>
          <a:lstStyle/>
          <a:p>
            <a:r>
              <a:rPr lang="zh-TW" altLang="en-US" sz="1200" b="1" dirty="0" smtClean="0">
                <a:latin typeface="微軟正黑體" panose="020B0604030504040204" pitchFamily="34" charset="-120"/>
                <a:ea typeface="微軟正黑體" panose="020B0604030504040204" pitchFamily="34" charset="-120"/>
              </a:rPr>
              <a:t>補收</a:t>
            </a:r>
            <a:endParaRPr lang="zh-TW" altLang="en-US" sz="1200" b="1" dirty="0">
              <a:latin typeface="微軟正黑體" panose="020B0604030504040204" pitchFamily="34" charset="-120"/>
              <a:ea typeface="微軟正黑體" panose="020B0604030504040204" pitchFamily="34" charset="-120"/>
            </a:endParaRPr>
          </a:p>
        </p:txBody>
      </p:sp>
      <p:cxnSp>
        <p:nvCxnSpPr>
          <p:cNvPr id="139" name="直線單箭頭接點 138"/>
          <p:cNvCxnSpPr/>
          <p:nvPr/>
        </p:nvCxnSpPr>
        <p:spPr>
          <a:xfrm>
            <a:off x="4194000" y="3600000"/>
            <a:ext cx="306000" cy="0"/>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sp>
        <p:nvSpPr>
          <p:cNvPr id="140" name="文字方塊 139"/>
          <p:cNvSpPr txBox="1"/>
          <p:nvPr/>
        </p:nvSpPr>
        <p:spPr>
          <a:xfrm>
            <a:off x="4139952" y="3330000"/>
            <a:ext cx="270000" cy="270000"/>
          </a:xfrm>
          <a:prstGeom prst="rect">
            <a:avLst/>
          </a:prstGeom>
          <a:noFill/>
        </p:spPr>
        <p:txBody>
          <a:bodyPr wrap="none" rtlCol="0">
            <a:spAutoFit/>
          </a:bodyPr>
          <a:lstStyle/>
          <a:p>
            <a:r>
              <a:rPr lang="zh-TW" altLang="en-US" sz="1200" b="1" dirty="0">
                <a:latin typeface="微軟正黑體" panose="020B0604030504040204" pitchFamily="34" charset="-120"/>
                <a:ea typeface="微軟正黑體" panose="020B0604030504040204" pitchFamily="34" charset="-120"/>
              </a:rPr>
              <a:t>無</a:t>
            </a:r>
          </a:p>
        </p:txBody>
      </p:sp>
      <p:cxnSp>
        <p:nvCxnSpPr>
          <p:cNvPr id="141" name="直線接點 140"/>
          <p:cNvCxnSpPr/>
          <p:nvPr/>
        </p:nvCxnSpPr>
        <p:spPr>
          <a:xfrm>
            <a:off x="4320000" y="2862000"/>
            <a:ext cx="594000"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142" name="直線單箭頭接點 141"/>
          <p:cNvCxnSpPr/>
          <p:nvPr/>
        </p:nvCxnSpPr>
        <p:spPr>
          <a:xfrm>
            <a:off x="4914000" y="2847600"/>
            <a:ext cx="0" cy="518400"/>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cxnSp>
        <p:nvCxnSpPr>
          <p:cNvPr id="143" name="直線單箭頭接點 142"/>
          <p:cNvCxnSpPr/>
          <p:nvPr/>
        </p:nvCxnSpPr>
        <p:spPr>
          <a:xfrm flipV="1">
            <a:off x="4914000" y="3834000"/>
            <a:ext cx="0" cy="270000"/>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cxnSp>
        <p:nvCxnSpPr>
          <p:cNvPr id="144" name="直線單箭頭接點 143"/>
          <p:cNvCxnSpPr/>
          <p:nvPr/>
        </p:nvCxnSpPr>
        <p:spPr>
          <a:xfrm>
            <a:off x="4320000" y="4338000"/>
            <a:ext cx="180000" cy="0"/>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cxnSp>
        <p:nvCxnSpPr>
          <p:cNvPr id="145" name="直線單箭頭接點 144"/>
          <p:cNvCxnSpPr/>
          <p:nvPr/>
        </p:nvCxnSpPr>
        <p:spPr>
          <a:xfrm>
            <a:off x="5328000" y="3600000"/>
            <a:ext cx="180000" cy="0"/>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sp>
        <p:nvSpPr>
          <p:cNvPr id="146" name="文字方塊 145"/>
          <p:cNvSpPr txBox="1"/>
          <p:nvPr/>
        </p:nvSpPr>
        <p:spPr>
          <a:xfrm>
            <a:off x="5976000" y="3330000"/>
            <a:ext cx="270000" cy="270000"/>
          </a:xfrm>
          <a:prstGeom prst="rect">
            <a:avLst/>
          </a:prstGeom>
          <a:noFill/>
        </p:spPr>
        <p:txBody>
          <a:bodyPr wrap="none" rtlCol="0">
            <a:spAutoFit/>
          </a:bodyPr>
          <a:lstStyle/>
          <a:p>
            <a:r>
              <a:rPr lang="zh-TW" altLang="en-US" sz="1200" b="1" dirty="0" smtClean="0">
                <a:latin typeface="微軟正黑體" panose="020B0604030504040204" pitchFamily="34" charset="-120"/>
                <a:ea typeface="微軟正黑體" panose="020B0604030504040204" pitchFamily="34" charset="-120"/>
              </a:rPr>
              <a:t>否</a:t>
            </a:r>
            <a:endParaRPr lang="zh-TW" altLang="en-US" sz="1200" b="1" dirty="0">
              <a:latin typeface="微軟正黑體" panose="020B0604030504040204" pitchFamily="34" charset="-120"/>
              <a:ea typeface="微軟正黑體" panose="020B0604030504040204" pitchFamily="34" charset="-120"/>
            </a:endParaRPr>
          </a:p>
        </p:txBody>
      </p:sp>
      <p:cxnSp>
        <p:nvCxnSpPr>
          <p:cNvPr id="147" name="直線單箭頭接點 146"/>
          <p:cNvCxnSpPr/>
          <p:nvPr/>
        </p:nvCxnSpPr>
        <p:spPr>
          <a:xfrm>
            <a:off x="6084000" y="3600000"/>
            <a:ext cx="180000" cy="0"/>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cxnSp>
        <p:nvCxnSpPr>
          <p:cNvPr id="148" name="直線接點 147"/>
          <p:cNvCxnSpPr/>
          <p:nvPr/>
        </p:nvCxnSpPr>
        <p:spPr>
          <a:xfrm flipV="1">
            <a:off x="5796000" y="2851200"/>
            <a:ext cx="0" cy="460800"/>
          </a:xfrm>
          <a:prstGeom prst="line">
            <a:avLst/>
          </a:prstGeom>
          <a:ln w="31750"/>
        </p:spPr>
        <p:style>
          <a:lnRef idx="1">
            <a:schemeClr val="dk1"/>
          </a:lnRef>
          <a:fillRef idx="0">
            <a:schemeClr val="dk1"/>
          </a:fillRef>
          <a:effectRef idx="0">
            <a:schemeClr val="dk1"/>
          </a:effectRef>
          <a:fontRef idx="minor">
            <a:schemeClr val="tx1"/>
          </a:fontRef>
        </p:style>
      </p:cxnSp>
      <p:cxnSp>
        <p:nvCxnSpPr>
          <p:cNvPr id="149" name="直線單箭頭接點 148"/>
          <p:cNvCxnSpPr/>
          <p:nvPr/>
        </p:nvCxnSpPr>
        <p:spPr>
          <a:xfrm>
            <a:off x="5778000" y="2862000"/>
            <a:ext cx="486000" cy="0"/>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sp>
        <p:nvSpPr>
          <p:cNvPr id="150" name="文字方塊 149"/>
          <p:cNvSpPr txBox="1"/>
          <p:nvPr/>
        </p:nvSpPr>
        <p:spPr>
          <a:xfrm>
            <a:off x="5508000" y="3096000"/>
            <a:ext cx="270000" cy="270000"/>
          </a:xfrm>
          <a:prstGeom prst="rect">
            <a:avLst/>
          </a:prstGeom>
          <a:noFill/>
        </p:spPr>
        <p:txBody>
          <a:bodyPr wrap="none" rtlCol="0">
            <a:spAutoFit/>
          </a:bodyPr>
          <a:lstStyle/>
          <a:p>
            <a:r>
              <a:rPr lang="zh-TW" altLang="en-US" sz="1200" b="1" dirty="0" smtClean="0">
                <a:latin typeface="微軟正黑體" panose="020B0604030504040204" pitchFamily="34" charset="-120"/>
                <a:ea typeface="微軟正黑體" panose="020B0604030504040204" pitchFamily="34" charset="-120"/>
              </a:rPr>
              <a:t>是</a:t>
            </a:r>
            <a:endParaRPr lang="zh-TW" altLang="en-US" sz="1200" b="1" dirty="0">
              <a:latin typeface="微軟正黑體" panose="020B0604030504040204" pitchFamily="34" charset="-120"/>
              <a:ea typeface="微軟正黑體" panose="020B0604030504040204" pitchFamily="34" charset="-120"/>
            </a:endParaRPr>
          </a:p>
        </p:txBody>
      </p:sp>
      <p:cxnSp>
        <p:nvCxnSpPr>
          <p:cNvPr id="151" name="直線單箭頭接點 150"/>
          <p:cNvCxnSpPr/>
          <p:nvPr/>
        </p:nvCxnSpPr>
        <p:spPr>
          <a:xfrm>
            <a:off x="6678000" y="3096000"/>
            <a:ext cx="0" cy="270000"/>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cxnSp>
        <p:nvCxnSpPr>
          <p:cNvPr id="152" name="直線單箭頭接點 151"/>
          <p:cNvCxnSpPr/>
          <p:nvPr/>
        </p:nvCxnSpPr>
        <p:spPr>
          <a:xfrm>
            <a:off x="7092000" y="3600000"/>
            <a:ext cx="180000" cy="0"/>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cxnSp>
        <p:nvCxnSpPr>
          <p:cNvPr id="153" name="直線單箭頭接點 152"/>
          <p:cNvCxnSpPr/>
          <p:nvPr/>
        </p:nvCxnSpPr>
        <p:spPr>
          <a:xfrm>
            <a:off x="8100000" y="3600000"/>
            <a:ext cx="180000" cy="0"/>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sp>
        <p:nvSpPr>
          <p:cNvPr id="154" name="文字方塊 153"/>
          <p:cNvSpPr txBox="1"/>
          <p:nvPr/>
        </p:nvSpPr>
        <p:spPr>
          <a:xfrm>
            <a:off x="2592000" y="3348000"/>
            <a:ext cx="270000" cy="270000"/>
          </a:xfrm>
          <a:prstGeom prst="rect">
            <a:avLst/>
          </a:prstGeom>
          <a:noFill/>
        </p:spPr>
        <p:txBody>
          <a:bodyPr wrap="none" rtlCol="0">
            <a:spAutoFit/>
          </a:bodyPr>
          <a:lstStyle/>
          <a:p>
            <a:r>
              <a:rPr lang="en-US" altLang="zh-TW" sz="1200" b="1" dirty="0" smtClean="0">
                <a:latin typeface="微軟正黑體" panose="020B0604030504040204" pitchFamily="34" charset="-120"/>
                <a:ea typeface="微軟正黑體" panose="020B0604030504040204" pitchFamily="34" charset="-120"/>
              </a:rPr>
              <a:t>N</a:t>
            </a:r>
            <a:endParaRPr lang="zh-TW" altLang="en-US" sz="12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6699780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3EA35A70-8483-408F-A1EF-EE328C485297}" type="slidenum">
              <a:rPr lang="zh-TW" altLang="en-US" smtClean="0"/>
              <a:pPr/>
              <a:t>17</a:t>
            </a:fld>
            <a:endParaRPr lang="zh-TW" altLang="en-US" dirty="0"/>
          </a:p>
        </p:txBody>
      </p:sp>
      <p:sp>
        <p:nvSpPr>
          <p:cNvPr id="5" name="標題 1"/>
          <p:cNvSpPr>
            <a:spLocks noGrp="1"/>
          </p:cNvSpPr>
          <p:nvPr>
            <p:ph type="title"/>
          </p:nvPr>
        </p:nvSpPr>
        <p:spPr>
          <a:xfrm>
            <a:off x="323528" y="44624"/>
            <a:ext cx="8496944" cy="564865"/>
          </a:xfrm>
        </p:spPr>
        <p:txBody>
          <a:bodyPr>
            <a:noAutofit/>
          </a:bodyPr>
          <a:lstStyle/>
          <a:p>
            <a:pPr algn="l"/>
            <a:r>
              <a:rPr lang="zh-TW" altLang="en-US" sz="3200" b="1" dirty="0">
                <a:solidFill>
                  <a:srgbClr val="7030A0"/>
                </a:solidFill>
                <a:effectLst>
                  <a:outerShdw blurRad="38100" dist="38100" dir="2700000" algn="tl">
                    <a:srgbClr val="000000">
                      <a:alpha val="43137"/>
                    </a:srgbClr>
                  </a:outerShdw>
                </a:effectLst>
                <a:latin typeface="標楷體" pitchFamily="65" charset="-120"/>
                <a:ea typeface="標楷體" pitchFamily="65" charset="-120"/>
              </a:rPr>
              <a:t>應附文件</a:t>
            </a:r>
            <a:r>
              <a:rPr lang="en-US" altLang="zh-TW" sz="3200" b="1" dirty="0" smtClean="0">
                <a:solidFill>
                  <a:srgbClr val="7030A0"/>
                </a:solidFill>
                <a:effectLst>
                  <a:outerShdw blurRad="38100" dist="38100" dir="2700000" algn="tl">
                    <a:srgbClr val="000000">
                      <a:alpha val="43137"/>
                    </a:srgbClr>
                  </a:outerShdw>
                </a:effectLst>
                <a:latin typeface="標楷體" pitchFamily="65" charset="-120"/>
                <a:ea typeface="標楷體" pitchFamily="65" charset="-120"/>
              </a:rPr>
              <a:t>_</a:t>
            </a:r>
            <a:r>
              <a:rPr lang="zh-TW" altLang="en-US" sz="3200" b="1" dirty="0" smtClean="0">
                <a:solidFill>
                  <a:srgbClr val="7030A0"/>
                </a:solidFill>
                <a:effectLst>
                  <a:outerShdw blurRad="38100" dist="38100" dir="2700000" algn="tl">
                    <a:srgbClr val="000000">
                      <a:alpha val="43137"/>
                    </a:srgbClr>
                  </a:outerShdw>
                </a:effectLst>
                <a:latin typeface="標楷體" pitchFamily="65" charset="-120"/>
                <a:ea typeface="標楷體" pitchFamily="65" charset="-120"/>
              </a:rPr>
              <a:t>保全</a:t>
            </a:r>
            <a:r>
              <a:rPr lang="zh-TW" altLang="en-US" sz="3200" b="1" dirty="0">
                <a:solidFill>
                  <a:srgbClr val="7030A0"/>
                </a:solidFill>
                <a:effectLst>
                  <a:outerShdw blurRad="38100" dist="38100" dir="2700000" algn="tl">
                    <a:srgbClr val="000000">
                      <a:alpha val="43137"/>
                    </a:srgbClr>
                  </a:outerShdw>
                </a:effectLst>
                <a:latin typeface="標楷體" pitchFamily="65" charset="-120"/>
                <a:ea typeface="標楷體" pitchFamily="65" charset="-120"/>
              </a:rPr>
              <a:t>給付</a:t>
            </a:r>
            <a:r>
              <a:rPr lang="zh-TW" altLang="en-US" sz="3200" b="1" dirty="0" smtClean="0">
                <a:solidFill>
                  <a:srgbClr val="7030A0"/>
                </a:solidFill>
                <a:effectLst>
                  <a:outerShdw blurRad="38100" dist="38100" dir="2700000" algn="tl">
                    <a:srgbClr val="000000">
                      <a:alpha val="43137"/>
                    </a:srgbClr>
                  </a:outerShdw>
                </a:effectLst>
                <a:latin typeface="標楷體" pitchFamily="65" charset="-120"/>
                <a:ea typeface="標楷體" pitchFamily="65" charset="-120"/>
              </a:rPr>
              <a:t>申請書</a:t>
            </a:r>
            <a:endParaRPr lang="zh-TW" altLang="en-US" sz="3200" b="1" dirty="0">
              <a:solidFill>
                <a:srgbClr val="7030A0"/>
              </a:solidFill>
              <a:effectLst>
                <a:outerShdw blurRad="38100" dist="38100" dir="2700000" algn="tl">
                  <a:srgbClr val="000000">
                    <a:alpha val="43137"/>
                  </a:srgbClr>
                </a:outerShdw>
              </a:effectLst>
              <a:latin typeface="標楷體" pitchFamily="65" charset="-120"/>
              <a:ea typeface="標楷體" pitchFamily="65" charset="-120"/>
            </a:endParaRPr>
          </a:p>
        </p:txBody>
      </p:sp>
      <p:sp>
        <p:nvSpPr>
          <p:cNvPr id="6" name="矩形 5"/>
          <p:cNvSpPr/>
          <p:nvPr/>
        </p:nvSpPr>
        <p:spPr>
          <a:xfrm>
            <a:off x="179512" y="646978"/>
            <a:ext cx="8784976" cy="45719"/>
          </a:xfrm>
          <a:prstGeom prst="rect">
            <a:avLst/>
          </a:prstGeom>
          <a:solidFill>
            <a:srgbClr val="009A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836712"/>
            <a:ext cx="8772986" cy="5017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876291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3EA35A70-8483-408F-A1EF-EE328C485297}" type="slidenum">
              <a:rPr lang="zh-TW" altLang="en-US" smtClean="0"/>
              <a:pPr/>
              <a:t>18</a:t>
            </a:fld>
            <a:endParaRPr lang="zh-TW" altLang="en-US" dirty="0"/>
          </a:p>
        </p:txBody>
      </p:sp>
      <p:sp>
        <p:nvSpPr>
          <p:cNvPr id="5" name="標題 1"/>
          <p:cNvSpPr>
            <a:spLocks noGrp="1"/>
          </p:cNvSpPr>
          <p:nvPr>
            <p:ph type="title"/>
          </p:nvPr>
        </p:nvSpPr>
        <p:spPr>
          <a:xfrm>
            <a:off x="323528" y="44624"/>
            <a:ext cx="8496944" cy="564865"/>
          </a:xfrm>
        </p:spPr>
        <p:txBody>
          <a:bodyPr>
            <a:noAutofit/>
          </a:bodyPr>
          <a:lstStyle/>
          <a:p>
            <a:pPr algn="l"/>
            <a:r>
              <a:rPr lang="zh-TW" altLang="en-US" sz="3200" b="1" dirty="0">
                <a:solidFill>
                  <a:srgbClr val="7030A0"/>
                </a:solidFill>
                <a:effectLst>
                  <a:outerShdw blurRad="38100" dist="38100" dir="2700000" algn="tl">
                    <a:srgbClr val="000000">
                      <a:alpha val="43137"/>
                    </a:srgbClr>
                  </a:outerShdw>
                </a:effectLst>
                <a:latin typeface="標楷體" pitchFamily="65" charset="-120"/>
                <a:ea typeface="標楷體" pitchFamily="65" charset="-120"/>
              </a:rPr>
              <a:t>應附文件</a:t>
            </a:r>
            <a:r>
              <a:rPr lang="en-US" altLang="zh-TW" sz="3200" b="1" dirty="0" smtClean="0">
                <a:solidFill>
                  <a:srgbClr val="7030A0"/>
                </a:solidFill>
                <a:effectLst>
                  <a:outerShdw blurRad="38100" dist="38100" dir="2700000" algn="tl">
                    <a:srgbClr val="000000">
                      <a:alpha val="43137"/>
                    </a:srgbClr>
                  </a:outerShdw>
                </a:effectLst>
                <a:latin typeface="標楷體" pitchFamily="65" charset="-120"/>
                <a:ea typeface="標楷體" pitchFamily="65" charset="-120"/>
              </a:rPr>
              <a:t>_</a:t>
            </a:r>
            <a:r>
              <a:rPr lang="zh-TW" altLang="en-US" sz="3200" b="1" dirty="0" smtClean="0">
                <a:solidFill>
                  <a:srgbClr val="7030A0"/>
                </a:solidFill>
                <a:effectLst>
                  <a:outerShdw blurRad="38100" dist="38100" dir="2700000" algn="tl">
                    <a:srgbClr val="000000">
                      <a:alpha val="43137"/>
                    </a:srgbClr>
                  </a:outerShdw>
                </a:effectLst>
                <a:latin typeface="標楷體" pitchFamily="65" charset="-120"/>
                <a:ea typeface="標楷體" pitchFamily="65" charset="-120"/>
              </a:rPr>
              <a:t>保單</a:t>
            </a:r>
            <a:r>
              <a:rPr lang="zh-TW" altLang="en-US" sz="3200" b="1" dirty="0">
                <a:solidFill>
                  <a:srgbClr val="7030A0"/>
                </a:solidFill>
                <a:effectLst>
                  <a:outerShdw blurRad="38100" dist="38100" dir="2700000" algn="tl">
                    <a:srgbClr val="000000">
                      <a:alpha val="43137"/>
                    </a:srgbClr>
                  </a:outerShdw>
                </a:effectLst>
                <a:latin typeface="標楷體" pitchFamily="65" charset="-120"/>
                <a:ea typeface="標楷體" pitchFamily="65" charset="-120"/>
              </a:rPr>
              <a:t>借款</a:t>
            </a:r>
            <a:r>
              <a:rPr lang="zh-TW" altLang="en-US" sz="3200" b="1" dirty="0" smtClean="0">
                <a:solidFill>
                  <a:srgbClr val="7030A0"/>
                </a:solidFill>
                <a:effectLst>
                  <a:outerShdw blurRad="38100" dist="38100" dir="2700000" algn="tl">
                    <a:srgbClr val="000000">
                      <a:alpha val="43137"/>
                    </a:srgbClr>
                  </a:outerShdw>
                </a:effectLst>
                <a:latin typeface="標楷體" pitchFamily="65" charset="-120"/>
                <a:ea typeface="標楷體" pitchFamily="65" charset="-120"/>
              </a:rPr>
              <a:t>申請書</a:t>
            </a:r>
            <a:endParaRPr lang="zh-TW" altLang="en-US" sz="3200" b="1" dirty="0">
              <a:solidFill>
                <a:srgbClr val="7030A0"/>
              </a:solidFill>
              <a:effectLst>
                <a:outerShdw blurRad="38100" dist="38100" dir="2700000" algn="tl">
                  <a:srgbClr val="000000">
                    <a:alpha val="43137"/>
                  </a:srgbClr>
                </a:outerShdw>
              </a:effectLst>
              <a:latin typeface="標楷體" pitchFamily="65" charset="-120"/>
              <a:ea typeface="標楷體" pitchFamily="65" charset="-120"/>
            </a:endParaRPr>
          </a:p>
        </p:txBody>
      </p:sp>
      <p:sp>
        <p:nvSpPr>
          <p:cNvPr id="6" name="矩形 5"/>
          <p:cNvSpPr/>
          <p:nvPr/>
        </p:nvSpPr>
        <p:spPr>
          <a:xfrm>
            <a:off x="179512" y="646978"/>
            <a:ext cx="8784976" cy="45719"/>
          </a:xfrm>
          <a:prstGeom prst="rect">
            <a:avLst/>
          </a:prstGeom>
          <a:solidFill>
            <a:srgbClr val="009A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617" y="764704"/>
            <a:ext cx="8801800" cy="49685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49388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3EA35A70-8483-408F-A1EF-EE328C485297}" type="slidenum">
              <a:rPr lang="zh-TW" altLang="en-US" smtClean="0"/>
              <a:pPr/>
              <a:t>19</a:t>
            </a:fld>
            <a:endParaRPr lang="zh-TW" altLang="en-US" dirty="0"/>
          </a:p>
        </p:txBody>
      </p:sp>
      <p:sp>
        <p:nvSpPr>
          <p:cNvPr id="5" name="標題 1"/>
          <p:cNvSpPr>
            <a:spLocks noGrp="1"/>
          </p:cNvSpPr>
          <p:nvPr>
            <p:ph type="title"/>
          </p:nvPr>
        </p:nvSpPr>
        <p:spPr>
          <a:xfrm>
            <a:off x="323528" y="44624"/>
            <a:ext cx="8496944" cy="564865"/>
          </a:xfrm>
        </p:spPr>
        <p:txBody>
          <a:bodyPr>
            <a:noAutofit/>
          </a:bodyPr>
          <a:lstStyle/>
          <a:p>
            <a:pPr algn="l"/>
            <a:r>
              <a:rPr lang="zh-TW" altLang="en-US" sz="3200" b="1" dirty="0">
                <a:solidFill>
                  <a:srgbClr val="7030A0"/>
                </a:solidFill>
                <a:effectLst>
                  <a:outerShdw blurRad="38100" dist="38100" dir="2700000" algn="tl">
                    <a:srgbClr val="000000">
                      <a:alpha val="43137"/>
                    </a:srgbClr>
                  </a:outerShdw>
                </a:effectLst>
                <a:latin typeface="標楷體" pitchFamily="65" charset="-120"/>
                <a:ea typeface="標楷體" pitchFamily="65" charset="-120"/>
              </a:rPr>
              <a:t>應附文件</a:t>
            </a:r>
            <a:r>
              <a:rPr lang="en-US" altLang="zh-TW" sz="3200" b="1" dirty="0" smtClean="0">
                <a:solidFill>
                  <a:srgbClr val="7030A0"/>
                </a:solidFill>
                <a:effectLst>
                  <a:outerShdw blurRad="38100" dist="38100" dir="2700000" algn="tl">
                    <a:srgbClr val="000000">
                      <a:alpha val="43137"/>
                    </a:srgbClr>
                  </a:outerShdw>
                </a:effectLst>
                <a:latin typeface="標楷體" pitchFamily="65" charset="-120"/>
                <a:ea typeface="標楷體" pitchFamily="65" charset="-120"/>
              </a:rPr>
              <a:t>_A</a:t>
            </a:r>
            <a:r>
              <a:rPr lang="zh-TW" altLang="en-US" sz="3200" b="1" dirty="0" smtClean="0">
                <a:solidFill>
                  <a:srgbClr val="7030A0"/>
                </a:solidFill>
                <a:effectLst>
                  <a:outerShdw blurRad="38100" dist="38100" dir="2700000" algn="tl">
                    <a:srgbClr val="000000">
                      <a:alpha val="43137"/>
                    </a:srgbClr>
                  </a:outerShdw>
                </a:effectLst>
                <a:latin typeface="標楷體" pitchFamily="65" charset="-120"/>
                <a:ea typeface="標楷體" pitchFamily="65" charset="-120"/>
              </a:rPr>
              <a:t>式變更申請書</a:t>
            </a:r>
            <a:endParaRPr lang="zh-TW" altLang="en-US" sz="3200" b="1" dirty="0">
              <a:solidFill>
                <a:srgbClr val="7030A0"/>
              </a:solidFill>
              <a:effectLst>
                <a:outerShdw blurRad="38100" dist="38100" dir="2700000" algn="tl">
                  <a:srgbClr val="000000">
                    <a:alpha val="43137"/>
                  </a:srgbClr>
                </a:outerShdw>
              </a:effectLst>
              <a:latin typeface="標楷體" pitchFamily="65" charset="-120"/>
              <a:ea typeface="標楷體" pitchFamily="65" charset="-120"/>
            </a:endParaRPr>
          </a:p>
        </p:txBody>
      </p:sp>
      <p:sp>
        <p:nvSpPr>
          <p:cNvPr id="6" name="矩形 5"/>
          <p:cNvSpPr/>
          <p:nvPr/>
        </p:nvSpPr>
        <p:spPr>
          <a:xfrm>
            <a:off x="179512" y="646978"/>
            <a:ext cx="8784976" cy="45719"/>
          </a:xfrm>
          <a:prstGeom prst="rect">
            <a:avLst/>
          </a:prstGeom>
          <a:solidFill>
            <a:srgbClr val="009A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836713"/>
            <a:ext cx="7488832" cy="51393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207973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a:xfrm>
            <a:off x="6902896" y="6381328"/>
            <a:ext cx="2133600" cy="365125"/>
          </a:xfrm>
        </p:spPr>
        <p:txBody>
          <a:bodyPr/>
          <a:lstStyle/>
          <a:p>
            <a:fld id="{3EA35A70-8483-408F-A1EF-EE328C485297}" type="slidenum">
              <a:rPr lang="zh-TW" altLang="en-US" smtClean="0"/>
              <a:pPr/>
              <a:t>2</a:t>
            </a:fld>
            <a:endParaRPr lang="zh-TW" altLang="en-US" dirty="0"/>
          </a:p>
        </p:txBody>
      </p:sp>
      <p:sp>
        <p:nvSpPr>
          <p:cNvPr id="5" name="標題 1"/>
          <p:cNvSpPr>
            <a:spLocks noGrp="1"/>
          </p:cNvSpPr>
          <p:nvPr>
            <p:ph type="title"/>
          </p:nvPr>
        </p:nvSpPr>
        <p:spPr>
          <a:xfrm>
            <a:off x="323528" y="44624"/>
            <a:ext cx="8496944" cy="564865"/>
          </a:xfrm>
        </p:spPr>
        <p:txBody>
          <a:bodyPr>
            <a:noAutofit/>
          </a:bodyPr>
          <a:lstStyle/>
          <a:p>
            <a:pPr algn="l"/>
            <a:r>
              <a:rPr lang="zh-TW" altLang="en-US" sz="3200" b="1" dirty="0" smtClean="0">
                <a:solidFill>
                  <a:srgbClr val="7030A0"/>
                </a:solidFill>
                <a:effectLst>
                  <a:outerShdw blurRad="38100" dist="38100" dir="2700000" algn="tl">
                    <a:srgbClr val="000000">
                      <a:alpha val="43137"/>
                    </a:srgbClr>
                  </a:outerShdw>
                </a:effectLst>
                <a:latin typeface="標楷體" pitchFamily="65" charset="-120"/>
                <a:ea typeface="標楷體" pitchFamily="65" charset="-120"/>
              </a:rPr>
              <a:t>大綱</a:t>
            </a:r>
            <a:endParaRPr lang="zh-TW" altLang="en-US" sz="3200" b="1" dirty="0">
              <a:solidFill>
                <a:srgbClr val="7030A0"/>
              </a:solidFill>
              <a:effectLst>
                <a:outerShdw blurRad="38100" dist="38100" dir="2700000" algn="tl">
                  <a:srgbClr val="000000">
                    <a:alpha val="43137"/>
                  </a:srgbClr>
                </a:outerShdw>
              </a:effectLst>
              <a:latin typeface="標楷體" pitchFamily="65" charset="-120"/>
              <a:ea typeface="標楷體" pitchFamily="65" charset="-120"/>
            </a:endParaRPr>
          </a:p>
        </p:txBody>
      </p:sp>
      <p:sp>
        <p:nvSpPr>
          <p:cNvPr id="6" name="矩形 5"/>
          <p:cNvSpPr/>
          <p:nvPr/>
        </p:nvSpPr>
        <p:spPr>
          <a:xfrm>
            <a:off x="179512" y="646978"/>
            <a:ext cx="8784976" cy="45719"/>
          </a:xfrm>
          <a:prstGeom prst="rect">
            <a:avLst/>
          </a:prstGeom>
          <a:solidFill>
            <a:srgbClr val="009A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內容版面配置區 2"/>
          <p:cNvSpPr>
            <a:spLocks noGrp="1"/>
          </p:cNvSpPr>
          <p:nvPr>
            <p:ph idx="1"/>
          </p:nvPr>
        </p:nvSpPr>
        <p:spPr>
          <a:xfrm>
            <a:off x="457200" y="979200"/>
            <a:ext cx="8229600" cy="4525963"/>
          </a:xfrm>
        </p:spPr>
        <p:txBody>
          <a:bodyPr>
            <a:normAutofit/>
          </a:bodyPr>
          <a:lstStyle/>
          <a:p>
            <a:pPr>
              <a:buFont typeface="Wingdings" panose="05000000000000000000" pitchFamily="2" charset="2"/>
              <a:buChar char="n"/>
            </a:pPr>
            <a:r>
              <a:rPr lang="zh-TW" altLang="en-US" sz="2800" dirty="0" smtClean="0">
                <a:latin typeface="標楷體" panose="03000509000000000000" pitchFamily="65" charset="-120"/>
                <a:ea typeface="標楷體" panose="03000509000000000000" pitchFamily="65" charset="-120"/>
              </a:rPr>
              <a:t>保險概論</a:t>
            </a:r>
            <a:endParaRPr lang="en-US" altLang="zh-TW" sz="2800" dirty="0" smtClean="0">
              <a:latin typeface="標楷體" panose="03000509000000000000" pitchFamily="65" charset="-120"/>
              <a:ea typeface="標楷體" panose="03000509000000000000" pitchFamily="65" charset="-120"/>
            </a:endParaRPr>
          </a:p>
          <a:p>
            <a:pPr>
              <a:buFont typeface="Wingdings" panose="05000000000000000000" pitchFamily="2" charset="2"/>
              <a:buChar char="n"/>
            </a:pPr>
            <a:r>
              <a:rPr lang="zh-TW" altLang="en-US" sz="2800" dirty="0" smtClean="0">
                <a:latin typeface="標楷體" panose="03000509000000000000" pitchFamily="65" charset="-120"/>
                <a:ea typeface="標楷體" panose="03000509000000000000" pitchFamily="65" charset="-120"/>
              </a:rPr>
              <a:t>保全業務</a:t>
            </a:r>
            <a:endParaRPr lang="en-US" altLang="zh-TW" sz="2800" dirty="0" smtClean="0">
              <a:latin typeface="標楷體" panose="03000509000000000000" pitchFamily="65" charset="-120"/>
              <a:ea typeface="標楷體" panose="03000509000000000000" pitchFamily="65" charset="-120"/>
            </a:endParaRPr>
          </a:p>
          <a:p>
            <a:pPr>
              <a:buFont typeface="Wingdings" panose="05000000000000000000" pitchFamily="2" charset="2"/>
              <a:buChar char="n"/>
            </a:pPr>
            <a:r>
              <a:rPr lang="zh-TW" altLang="en-US" sz="2800" dirty="0" smtClean="0">
                <a:latin typeface="標楷體" panose="03000509000000000000" pitchFamily="65" charset="-120"/>
                <a:ea typeface="標楷體" panose="03000509000000000000" pitchFamily="65" charset="-120"/>
              </a:rPr>
              <a:t>作業流程</a:t>
            </a:r>
            <a:endParaRPr lang="en-US" altLang="zh-TW" sz="2800" dirty="0" smtClean="0">
              <a:latin typeface="標楷體" panose="03000509000000000000" pitchFamily="65" charset="-120"/>
              <a:ea typeface="標楷體" panose="03000509000000000000" pitchFamily="65" charset="-120"/>
            </a:endParaRPr>
          </a:p>
          <a:p>
            <a:pPr>
              <a:buFont typeface="Wingdings" panose="05000000000000000000" pitchFamily="2" charset="2"/>
              <a:buChar char="n"/>
            </a:pPr>
            <a:r>
              <a:rPr lang="zh-TW" altLang="en-US" sz="2800" dirty="0">
                <a:latin typeface="標楷體" panose="03000509000000000000" pitchFamily="65" charset="-120"/>
                <a:ea typeface="標楷體" panose="03000509000000000000" pitchFamily="65" charset="-120"/>
              </a:rPr>
              <a:t>檔案架構</a:t>
            </a:r>
            <a:endParaRPr lang="en-US" altLang="zh-TW" sz="2800" dirty="0">
              <a:latin typeface="標楷體" panose="03000509000000000000" pitchFamily="65" charset="-120"/>
              <a:ea typeface="標楷體" panose="03000509000000000000" pitchFamily="65" charset="-120"/>
            </a:endParaRPr>
          </a:p>
          <a:p>
            <a:pPr marL="0" indent="0">
              <a:buNone/>
            </a:pPr>
            <a:endParaRPr lang="zh-TW" altLang="en-US" sz="28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944132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3EA35A70-8483-408F-A1EF-EE328C485297}" type="slidenum">
              <a:rPr lang="zh-TW" altLang="en-US" smtClean="0"/>
              <a:pPr/>
              <a:t>20</a:t>
            </a:fld>
            <a:endParaRPr lang="zh-TW" altLang="en-US" dirty="0"/>
          </a:p>
        </p:txBody>
      </p:sp>
      <p:sp>
        <p:nvSpPr>
          <p:cNvPr id="5" name="標題 1"/>
          <p:cNvSpPr>
            <a:spLocks noGrp="1"/>
          </p:cNvSpPr>
          <p:nvPr>
            <p:ph type="title"/>
          </p:nvPr>
        </p:nvSpPr>
        <p:spPr>
          <a:xfrm>
            <a:off x="323528" y="44624"/>
            <a:ext cx="8496944" cy="564865"/>
          </a:xfrm>
        </p:spPr>
        <p:txBody>
          <a:bodyPr>
            <a:noAutofit/>
          </a:bodyPr>
          <a:lstStyle/>
          <a:p>
            <a:pPr algn="l"/>
            <a:r>
              <a:rPr lang="zh-TW" altLang="en-US" sz="3200" b="1" dirty="0">
                <a:solidFill>
                  <a:srgbClr val="7030A0"/>
                </a:solidFill>
                <a:effectLst>
                  <a:outerShdw blurRad="38100" dist="38100" dir="2700000" algn="tl">
                    <a:srgbClr val="000000">
                      <a:alpha val="43137"/>
                    </a:srgbClr>
                  </a:outerShdw>
                </a:effectLst>
                <a:latin typeface="標楷體" pitchFamily="65" charset="-120"/>
                <a:ea typeface="標楷體" pitchFamily="65" charset="-120"/>
              </a:rPr>
              <a:t>應附文件</a:t>
            </a:r>
            <a:r>
              <a:rPr lang="en-US" altLang="zh-TW" sz="3200" b="1" dirty="0" smtClean="0">
                <a:solidFill>
                  <a:srgbClr val="7030A0"/>
                </a:solidFill>
                <a:effectLst>
                  <a:outerShdw blurRad="38100" dist="38100" dir="2700000" algn="tl">
                    <a:srgbClr val="000000">
                      <a:alpha val="43137"/>
                    </a:srgbClr>
                  </a:outerShdw>
                </a:effectLst>
                <a:latin typeface="標楷體" pitchFamily="65" charset="-120"/>
                <a:ea typeface="標楷體" pitchFamily="65" charset="-120"/>
              </a:rPr>
              <a:t>_B</a:t>
            </a:r>
            <a:r>
              <a:rPr lang="zh-TW" altLang="en-US" sz="3200" b="1" dirty="0" smtClean="0">
                <a:solidFill>
                  <a:srgbClr val="7030A0"/>
                </a:solidFill>
                <a:effectLst>
                  <a:outerShdw blurRad="38100" dist="38100" dir="2700000" algn="tl">
                    <a:srgbClr val="000000">
                      <a:alpha val="43137"/>
                    </a:srgbClr>
                  </a:outerShdw>
                </a:effectLst>
                <a:latin typeface="標楷體" pitchFamily="65" charset="-120"/>
                <a:ea typeface="標楷體" pitchFamily="65" charset="-120"/>
              </a:rPr>
              <a:t>式變更申請書</a:t>
            </a:r>
            <a:endParaRPr lang="zh-TW" altLang="en-US" sz="3200" b="1" dirty="0">
              <a:solidFill>
                <a:srgbClr val="7030A0"/>
              </a:solidFill>
              <a:effectLst>
                <a:outerShdw blurRad="38100" dist="38100" dir="2700000" algn="tl">
                  <a:srgbClr val="000000">
                    <a:alpha val="43137"/>
                  </a:srgbClr>
                </a:outerShdw>
              </a:effectLst>
              <a:latin typeface="標楷體" pitchFamily="65" charset="-120"/>
              <a:ea typeface="標楷體" pitchFamily="65" charset="-120"/>
            </a:endParaRPr>
          </a:p>
        </p:txBody>
      </p:sp>
      <p:sp>
        <p:nvSpPr>
          <p:cNvPr id="6" name="矩形 5"/>
          <p:cNvSpPr/>
          <p:nvPr/>
        </p:nvSpPr>
        <p:spPr>
          <a:xfrm>
            <a:off x="179512" y="646978"/>
            <a:ext cx="8784976" cy="45719"/>
          </a:xfrm>
          <a:prstGeom prst="rect">
            <a:avLst/>
          </a:prstGeom>
          <a:solidFill>
            <a:srgbClr val="009A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764704"/>
            <a:ext cx="7704856" cy="57606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677141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圓柱 31"/>
          <p:cNvSpPr/>
          <p:nvPr/>
        </p:nvSpPr>
        <p:spPr>
          <a:xfrm>
            <a:off x="5341930" y="1468674"/>
            <a:ext cx="1116124" cy="1046642"/>
          </a:xfrm>
          <a:prstGeom prst="can">
            <a:avLst/>
          </a:prstGeom>
          <a:solidFill>
            <a:schemeClr val="accent5">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投影片編號版面配置區 3"/>
          <p:cNvSpPr>
            <a:spLocks noGrp="1"/>
          </p:cNvSpPr>
          <p:nvPr>
            <p:ph type="sldNum" sz="quarter" idx="12"/>
          </p:nvPr>
        </p:nvSpPr>
        <p:spPr/>
        <p:txBody>
          <a:bodyPr/>
          <a:lstStyle/>
          <a:p>
            <a:fld id="{3EA35A70-8483-408F-A1EF-EE328C485297}" type="slidenum">
              <a:rPr lang="zh-TW" altLang="en-US" smtClean="0"/>
              <a:pPr/>
              <a:t>21</a:t>
            </a:fld>
            <a:endParaRPr lang="zh-TW" altLang="en-US" dirty="0"/>
          </a:p>
        </p:txBody>
      </p:sp>
      <p:sp>
        <p:nvSpPr>
          <p:cNvPr id="5" name="標題 1"/>
          <p:cNvSpPr>
            <a:spLocks noGrp="1"/>
          </p:cNvSpPr>
          <p:nvPr>
            <p:ph type="title"/>
          </p:nvPr>
        </p:nvSpPr>
        <p:spPr>
          <a:xfrm>
            <a:off x="323528" y="44624"/>
            <a:ext cx="8496944" cy="564865"/>
          </a:xfrm>
        </p:spPr>
        <p:txBody>
          <a:bodyPr>
            <a:noAutofit/>
          </a:bodyPr>
          <a:lstStyle/>
          <a:p>
            <a:pPr algn="l"/>
            <a:r>
              <a:rPr lang="zh-TW" altLang="en-US" sz="3200" b="1" dirty="0" smtClean="0">
                <a:solidFill>
                  <a:srgbClr val="7030A0"/>
                </a:solidFill>
                <a:effectLst>
                  <a:outerShdw blurRad="38100" dist="38100" dir="2700000" algn="tl">
                    <a:srgbClr val="000000">
                      <a:alpha val="43137"/>
                    </a:srgbClr>
                  </a:outerShdw>
                </a:effectLst>
                <a:latin typeface="標楷體" pitchFamily="65" charset="-120"/>
                <a:ea typeface="標楷體" pitchFamily="65" charset="-120"/>
              </a:rPr>
              <a:t>檔案架</a:t>
            </a:r>
            <a:r>
              <a:rPr lang="zh-TW" altLang="en-US" sz="3200" b="1" dirty="0">
                <a:solidFill>
                  <a:srgbClr val="7030A0"/>
                </a:solidFill>
                <a:effectLst>
                  <a:outerShdw blurRad="38100" dist="38100" dir="2700000" algn="tl">
                    <a:srgbClr val="000000">
                      <a:alpha val="43137"/>
                    </a:srgbClr>
                  </a:outerShdw>
                </a:effectLst>
                <a:latin typeface="標楷體" pitchFamily="65" charset="-120"/>
                <a:ea typeface="標楷體" pitchFamily="65" charset="-120"/>
              </a:rPr>
              <a:t>構</a:t>
            </a:r>
          </a:p>
        </p:txBody>
      </p:sp>
      <p:sp>
        <p:nvSpPr>
          <p:cNvPr id="6" name="矩形 5"/>
          <p:cNvSpPr/>
          <p:nvPr/>
        </p:nvSpPr>
        <p:spPr>
          <a:xfrm>
            <a:off x="179512" y="646978"/>
            <a:ext cx="8784976" cy="45719"/>
          </a:xfrm>
          <a:prstGeom prst="rect">
            <a:avLst/>
          </a:prstGeom>
          <a:solidFill>
            <a:srgbClr val="009A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圓角矩形 1"/>
          <p:cNvSpPr/>
          <p:nvPr/>
        </p:nvSpPr>
        <p:spPr>
          <a:xfrm>
            <a:off x="312988" y="825513"/>
            <a:ext cx="1728192" cy="648072"/>
          </a:xfrm>
          <a:prstGeom prst="roundRect">
            <a:avLst/>
          </a:prstGeom>
          <a:solidFill>
            <a:schemeClr val="accent4">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smtClean="0">
                <a:latin typeface="標楷體" panose="03000509000000000000" pitchFamily="65" charset="-120"/>
                <a:ea typeface="標楷體" panose="03000509000000000000" pitchFamily="65" charset="-120"/>
              </a:rPr>
              <a:t>保全交易</a:t>
            </a:r>
            <a:endParaRPr lang="zh-TW" altLang="en-US" b="1" dirty="0">
              <a:latin typeface="標楷體" panose="03000509000000000000" pitchFamily="65" charset="-120"/>
              <a:ea typeface="標楷體" panose="03000509000000000000" pitchFamily="65" charset="-120"/>
            </a:endParaRPr>
          </a:p>
        </p:txBody>
      </p:sp>
      <p:sp>
        <p:nvSpPr>
          <p:cNvPr id="8" name="圓柱 7"/>
          <p:cNvSpPr/>
          <p:nvPr/>
        </p:nvSpPr>
        <p:spPr>
          <a:xfrm>
            <a:off x="2555775" y="730187"/>
            <a:ext cx="1673663" cy="826606"/>
          </a:xfrm>
          <a:prstGeom prst="can">
            <a:avLst/>
          </a:prstGeom>
          <a:solidFill>
            <a:schemeClr val="tx2">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smtClean="0">
                <a:latin typeface="標楷體" panose="03000509000000000000" pitchFamily="65" charset="-120"/>
                <a:ea typeface="標楷體" panose="03000509000000000000" pitchFamily="65" charset="-120"/>
              </a:rPr>
              <a:t>契約主檔</a:t>
            </a:r>
            <a:endParaRPr lang="en-US" altLang="zh-TW" b="1" dirty="0" smtClean="0">
              <a:latin typeface="標楷體" panose="03000509000000000000" pitchFamily="65" charset="-120"/>
              <a:ea typeface="標楷體" panose="03000509000000000000" pitchFamily="65" charset="-120"/>
            </a:endParaRPr>
          </a:p>
          <a:p>
            <a:pPr algn="ctr"/>
            <a:r>
              <a:rPr lang="en-US" altLang="zh-TW" sz="1400" dirty="0" smtClean="0">
                <a:latin typeface="標楷體" panose="03000509000000000000" pitchFamily="65" charset="-120"/>
                <a:ea typeface="標楷體" panose="03000509000000000000" pitchFamily="65" charset="-120"/>
              </a:rPr>
              <a:t>DTAB0001</a:t>
            </a:r>
          </a:p>
          <a:p>
            <a:pPr algn="ctr"/>
            <a:r>
              <a:rPr lang="en-US" altLang="zh-TW" sz="1400" dirty="0" smtClean="0">
                <a:latin typeface="標楷體" panose="03000509000000000000" pitchFamily="65" charset="-120"/>
                <a:ea typeface="標楷體" panose="03000509000000000000" pitchFamily="65" charset="-120"/>
              </a:rPr>
              <a:t>DTAB0002</a:t>
            </a:r>
          </a:p>
          <a:p>
            <a:pPr algn="ctr"/>
            <a:r>
              <a:rPr lang="en-US" altLang="zh-TW" sz="1400" dirty="0" smtClean="0">
                <a:latin typeface="標楷體" panose="03000509000000000000" pitchFamily="65" charset="-120"/>
                <a:ea typeface="標楷體" panose="03000509000000000000" pitchFamily="65" charset="-120"/>
              </a:rPr>
              <a:t>…</a:t>
            </a:r>
            <a:endParaRPr lang="zh-TW" altLang="en-US" sz="1400" dirty="0">
              <a:latin typeface="標楷體" panose="03000509000000000000" pitchFamily="65" charset="-120"/>
              <a:ea typeface="標楷體" panose="03000509000000000000" pitchFamily="65" charset="-120"/>
            </a:endParaRPr>
          </a:p>
        </p:txBody>
      </p:sp>
      <p:sp>
        <p:nvSpPr>
          <p:cNvPr id="9" name="圓柱 8"/>
          <p:cNvSpPr/>
          <p:nvPr/>
        </p:nvSpPr>
        <p:spPr>
          <a:xfrm>
            <a:off x="2578335" y="1746696"/>
            <a:ext cx="1649012" cy="1128613"/>
          </a:xfrm>
          <a:prstGeom prst="can">
            <a:avLst/>
          </a:prstGeom>
          <a:solidFill>
            <a:schemeClr val="accent2">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smtClean="0">
                <a:latin typeface="標楷體" panose="03000509000000000000" pitchFamily="65" charset="-120"/>
                <a:ea typeface="標楷體" panose="03000509000000000000" pitchFamily="65" charset="-120"/>
              </a:rPr>
              <a:t>保全共用交易檔</a:t>
            </a:r>
            <a:endParaRPr lang="en-US" altLang="zh-TW" b="1" dirty="0" smtClean="0">
              <a:latin typeface="標楷體" panose="03000509000000000000" pitchFamily="65" charset="-120"/>
              <a:ea typeface="標楷體" panose="03000509000000000000" pitchFamily="65" charset="-120"/>
            </a:endParaRPr>
          </a:p>
          <a:p>
            <a:pPr algn="ctr"/>
            <a:r>
              <a:rPr lang="en-US" altLang="zh-TW" sz="1400" dirty="0" smtClean="0">
                <a:latin typeface="標楷體" panose="03000509000000000000" pitchFamily="65" charset="-120"/>
                <a:ea typeface="標楷體" panose="03000509000000000000" pitchFamily="65" charset="-120"/>
              </a:rPr>
              <a:t>DTAB0204</a:t>
            </a:r>
          </a:p>
          <a:p>
            <a:pPr algn="ctr"/>
            <a:r>
              <a:rPr lang="en-US" altLang="zh-TW" sz="1400" dirty="0" smtClean="0">
                <a:latin typeface="標楷體" panose="03000509000000000000" pitchFamily="65" charset="-120"/>
                <a:ea typeface="標楷體" panose="03000509000000000000" pitchFamily="65" charset="-120"/>
              </a:rPr>
              <a:t>DTAB0206</a:t>
            </a:r>
          </a:p>
          <a:p>
            <a:pPr algn="ctr"/>
            <a:endParaRPr lang="zh-TW" altLang="en-US" b="1" dirty="0">
              <a:solidFill>
                <a:schemeClr val="accent1">
                  <a:lumMod val="60000"/>
                  <a:lumOff val="40000"/>
                </a:schemeClr>
              </a:solidFill>
              <a:latin typeface="標楷體" panose="03000509000000000000" pitchFamily="65" charset="-120"/>
              <a:ea typeface="標楷體" panose="03000509000000000000" pitchFamily="65" charset="-120"/>
            </a:endParaRPr>
          </a:p>
        </p:txBody>
      </p:sp>
      <p:sp>
        <p:nvSpPr>
          <p:cNvPr id="11" name="圓柱 10"/>
          <p:cNvSpPr/>
          <p:nvPr/>
        </p:nvSpPr>
        <p:spPr>
          <a:xfrm>
            <a:off x="2580426" y="3068961"/>
            <a:ext cx="1649012" cy="1008112"/>
          </a:xfrm>
          <a:prstGeom prst="can">
            <a:avLst/>
          </a:prstGeom>
          <a:solidFill>
            <a:schemeClr val="accent4">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smtClean="0">
                <a:latin typeface="標楷體" panose="03000509000000000000" pitchFamily="65" charset="-120"/>
                <a:ea typeface="標楷體" panose="03000509000000000000" pitchFamily="65" charset="-120"/>
              </a:rPr>
              <a:t>文件</a:t>
            </a:r>
            <a:r>
              <a:rPr lang="zh-TW" altLang="en-US" b="1" dirty="0">
                <a:latin typeface="標楷體" panose="03000509000000000000" pitchFamily="65" charset="-120"/>
                <a:ea typeface="標楷體" panose="03000509000000000000" pitchFamily="65" charset="-120"/>
              </a:rPr>
              <a:t>影像</a:t>
            </a:r>
            <a:r>
              <a:rPr lang="zh-TW" altLang="en-US" b="1" dirty="0" smtClean="0">
                <a:latin typeface="標楷體" panose="03000509000000000000" pitchFamily="65" charset="-120"/>
                <a:ea typeface="標楷體" panose="03000509000000000000" pitchFamily="65" charset="-120"/>
              </a:rPr>
              <a:t>檔</a:t>
            </a:r>
            <a:endParaRPr lang="en-US" altLang="zh-TW" b="1" dirty="0" smtClean="0">
              <a:latin typeface="標楷體" panose="03000509000000000000" pitchFamily="65" charset="-120"/>
              <a:ea typeface="標楷體" panose="03000509000000000000" pitchFamily="65" charset="-120"/>
            </a:endParaRPr>
          </a:p>
          <a:p>
            <a:pPr algn="ctr"/>
            <a:r>
              <a:rPr lang="en-US" altLang="zh-TW" sz="1400" dirty="0" smtClean="0">
                <a:latin typeface="標楷體" panose="03000509000000000000" pitchFamily="65" charset="-120"/>
                <a:ea typeface="標楷體" panose="03000509000000000000" pitchFamily="65" charset="-120"/>
              </a:rPr>
              <a:t>DTAAX020</a:t>
            </a:r>
          </a:p>
          <a:p>
            <a:pPr algn="ctr"/>
            <a:r>
              <a:rPr lang="en-US" altLang="zh-TW" sz="1400" dirty="0" smtClean="0">
                <a:latin typeface="標楷體" panose="03000509000000000000" pitchFamily="65" charset="-120"/>
                <a:ea typeface="標楷體" panose="03000509000000000000" pitchFamily="65" charset="-120"/>
              </a:rPr>
              <a:t>DTAAX024</a:t>
            </a:r>
          </a:p>
          <a:p>
            <a:pPr algn="ctr"/>
            <a:endParaRPr lang="zh-TW" altLang="en-US" b="1" dirty="0">
              <a:solidFill>
                <a:schemeClr val="accent1">
                  <a:lumMod val="60000"/>
                  <a:lumOff val="40000"/>
                </a:schemeClr>
              </a:solidFill>
              <a:latin typeface="標楷體" panose="03000509000000000000" pitchFamily="65" charset="-120"/>
              <a:ea typeface="標楷體" panose="03000509000000000000" pitchFamily="65" charset="-120"/>
            </a:endParaRPr>
          </a:p>
        </p:txBody>
      </p:sp>
      <p:sp>
        <p:nvSpPr>
          <p:cNvPr id="12" name="圓柱 11"/>
          <p:cNvSpPr/>
          <p:nvPr/>
        </p:nvSpPr>
        <p:spPr>
          <a:xfrm>
            <a:off x="2578335" y="4270725"/>
            <a:ext cx="1649012" cy="670443"/>
          </a:xfrm>
          <a:prstGeom prst="can">
            <a:avLst/>
          </a:prstGeom>
          <a:solidFill>
            <a:schemeClr val="accent4">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smtClean="0">
                <a:latin typeface="標楷體" panose="03000509000000000000" pitchFamily="65" charset="-120"/>
                <a:ea typeface="標楷體" panose="03000509000000000000" pitchFamily="65" charset="-120"/>
              </a:rPr>
              <a:t>會</a:t>
            </a:r>
            <a:r>
              <a:rPr lang="zh-TW" altLang="en-US" b="1" dirty="0">
                <a:latin typeface="標楷體" panose="03000509000000000000" pitchFamily="65" charset="-120"/>
                <a:ea typeface="標楷體" panose="03000509000000000000" pitchFamily="65" charset="-120"/>
              </a:rPr>
              <a:t>計</a:t>
            </a:r>
            <a:r>
              <a:rPr lang="zh-TW" altLang="en-US" b="1" dirty="0" smtClean="0">
                <a:latin typeface="標楷體" panose="03000509000000000000" pitchFamily="65" charset="-120"/>
                <a:ea typeface="標楷體" panose="03000509000000000000" pitchFamily="65" charset="-120"/>
              </a:rPr>
              <a:t>檔</a:t>
            </a:r>
            <a:endParaRPr lang="en-US" altLang="zh-TW" b="1" dirty="0" smtClean="0">
              <a:latin typeface="標楷體" panose="03000509000000000000" pitchFamily="65" charset="-120"/>
              <a:ea typeface="標楷體" panose="03000509000000000000" pitchFamily="65" charset="-120"/>
            </a:endParaRPr>
          </a:p>
          <a:p>
            <a:pPr algn="ctr"/>
            <a:r>
              <a:rPr lang="en-US" altLang="zh-TW" sz="1400" dirty="0" smtClean="0">
                <a:latin typeface="標楷體" panose="03000509000000000000" pitchFamily="65" charset="-120"/>
                <a:ea typeface="標楷體" panose="03000509000000000000" pitchFamily="65" charset="-120"/>
              </a:rPr>
              <a:t>DTDKF001</a:t>
            </a:r>
          </a:p>
          <a:p>
            <a:pPr algn="ctr"/>
            <a:endParaRPr lang="zh-TW" altLang="en-US" b="1" dirty="0">
              <a:solidFill>
                <a:schemeClr val="accent1">
                  <a:lumMod val="60000"/>
                  <a:lumOff val="40000"/>
                </a:schemeClr>
              </a:solidFill>
              <a:latin typeface="標楷體" panose="03000509000000000000" pitchFamily="65" charset="-120"/>
              <a:ea typeface="標楷體" panose="03000509000000000000" pitchFamily="65" charset="-120"/>
            </a:endParaRPr>
          </a:p>
        </p:txBody>
      </p:sp>
      <p:sp>
        <p:nvSpPr>
          <p:cNvPr id="13" name="圓柱 12"/>
          <p:cNvSpPr/>
          <p:nvPr/>
        </p:nvSpPr>
        <p:spPr>
          <a:xfrm>
            <a:off x="2555775" y="5137267"/>
            <a:ext cx="1649012" cy="670443"/>
          </a:xfrm>
          <a:prstGeom prst="can">
            <a:avLst/>
          </a:prstGeom>
          <a:solidFill>
            <a:schemeClr val="accent4">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a:latin typeface="標楷體" panose="03000509000000000000" pitchFamily="65" charset="-120"/>
                <a:ea typeface="標楷體" panose="03000509000000000000" pitchFamily="65" charset="-120"/>
              </a:rPr>
              <a:t>給付</a:t>
            </a:r>
            <a:r>
              <a:rPr lang="zh-TW" altLang="en-US" b="1" dirty="0" smtClean="0">
                <a:latin typeface="標楷體" panose="03000509000000000000" pitchFamily="65" charset="-120"/>
                <a:ea typeface="標楷體" panose="03000509000000000000" pitchFamily="65" charset="-120"/>
              </a:rPr>
              <a:t>檔</a:t>
            </a:r>
            <a:endParaRPr lang="en-US" altLang="zh-TW" b="1" dirty="0" smtClean="0">
              <a:latin typeface="標楷體" panose="03000509000000000000" pitchFamily="65" charset="-120"/>
              <a:ea typeface="標楷體" panose="03000509000000000000" pitchFamily="65" charset="-120"/>
            </a:endParaRPr>
          </a:p>
          <a:p>
            <a:pPr algn="ctr"/>
            <a:r>
              <a:rPr lang="en-US" altLang="zh-TW" sz="1400" dirty="0" smtClean="0">
                <a:latin typeface="標楷體" panose="03000509000000000000" pitchFamily="65" charset="-120"/>
                <a:ea typeface="標楷體" panose="03000509000000000000" pitchFamily="65" charset="-120"/>
              </a:rPr>
              <a:t>DTDJB006</a:t>
            </a:r>
          </a:p>
          <a:p>
            <a:pPr algn="ctr"/>
            <a:endParaRPr lang="zh-TW" altLang="en-US" b="1" dirty="0">
              <a:solidFill>
                <a:schemeClr val="accent1">
                  <a:lumMod val="60000"/>
                  <a:lumOff val="40000"/>
                </a:schemeClr>
              </a:solidFill>
              <a:latin typeface="標楷體" panose="03000509000000000000" pitchFamily="65" charset="-120"/>
              <a:ea typeface="標楷體" panose="03000509000000000000" pitchFamily="65" charset="-120"/>
            </a:endParaRPr>
          </a:p>
        </p:txBody>
      </p:sp>
      <p:cxnSp>
        <p:nvCxnSpPr>
          <p:cNvPr id="14" name="肘形接點 13"/>
          <p:cNvCxnSpPr>
            <a:stCxn id="2" idx="3"/>
            <a:endCxn id="8" idx="2"/>
          </p:cNvCxnSpPr>
          <p:nvPr/>
        </p:nvCxnSpPr>
        <p:spPr>
          <a:xfrm flipV="1">
            <a:off x="2041180" y="1143490"/>
            <a:ext cx="514595" cy="6059"/>
          </a:xfrm>
          <a:prstGeom prst="bentConnector3">
            <a:avLst/>
          </a:prstGeom>
          <a:ln w="28575">
            <a:tailEnd type="triangle"/>
          </a:ln>
        </p:spPr>
        <p:style>
          <a:lnRef idx="1">
            <a:schemeClr val="dk1"/>
          </a:lnRef>
          <a:fillRef idx="0">
            <a:schemeClr val="dk1"/>
          </a:fillRef>
          <a:effectRef idx="0">
            <a:schemeClr val="dk1"/>
          </a:effectRef>
          <a:fontRef idx="minor">
            <a:schemeClr val="tx1"/>
          </a:fontRef>
        </p:style>
      </p:cxnSp>
      <p:cxnSp>
        <p:nvCxnSpPr>
          <p:cNvPr id="18" name="肘形接點 17"/>
          <p:cNvCxnSpPr>
            <a:stCxn id="2" idx="3"/>
            <a:endCxn id="9" idx="2"/>
          </p:cNvCxnSpPr>
          <p:nvPr/>
        </p:nvCxnSpPr>
        <p:spPr>
          <a:xfrm>
            <a:off x="2041180" y="1149549"/>
            <a:ext cx="537155" cy="1161454"/>
          </a:xfrm>
          <a:prstGeom prst="bentConnector3">
            <a:avLst/>
          </a:prstGeom>
          <a:ln w="28575">
            <a:tailEnd type="triangle"/>
          </a:ln>
        </p:spPr>
        <p:style>
          <a:lnRef idx="1">
            <a:schemeClr val="dk1"/>
          </a:lnRef>
          <a:fillRef idx="0">
            <a:schemeClr val="dk1"/>
          </a:fillRef>
          <a:effectRef idx="0">
            <a:schemeClr val="dk1"/>
          </a:effectRef>
          <a:fontRef idx="minor">
            <a:schemeClr val="tx1"/>
          </a:fontRef>
        </p:style>
      </p:cxnSp>
      <p:cxnSp>
        <p:nvCxnSpPr>
          <p:cNvPr id="22" name="肘形接點 21"/>
          <p:cNvCxnSpPr>
            <a:stCxn id="2" idx="3"/>
            <a:endCxn id="11" idx="2"/>
          </p:cNvCxnSpPr>
          <p:nvPr/>
        </p:nvCxnSpPr>
        <p:spPr>
          <a:xfrm>
            <a:off x="2041180" y="1149549"/>
            <a:ext cx="539246" cy="2423468"/>
          </a:xfrm>
          <a:prstGeom prst="bentConnector3">
            <a:avLst/>
          </a:prstGeom>
          <a:ln w="28575">
            <a:tailEnd type="triangle"/>
          </a:ln>
        </p:spPr>
        <p:style>
          <a:lnRef idx="1">
            <a:schemeClr val="dk1"/>
          </a:lnRef>
          <a:fillRef idx="0">
            <a:schemeClr val="dk1"/>
          </a:fillRef>
          <a:effectRef idx="0">
            <a:schemeClr val="dk1"/>
          </a:effectRef>
          <a:fontRef idx="minor">
            <a:schemeClr val="tx1"/>
          </a:fontRef>
        </p:style>
      </p:cxnSp>
      <p:cxnSp>
        <p:nvCxnSpPr>
          <p:cNvPr id="24" name="肘形接點 23"/>
          <p:cNvCxnSpPr>
            <a:stCxn id="2" idx="3"/>
            <a:endCxn id="12" idx="2"/>
          </p:cNvCxnSpPr>
          <p:nvPr/>
        </p:nvCxnSpPr>
        <p:spPr>
          <a:xfrm>
            <a:off x="2041180" y="1149549"/>
            <a:ext cx="537155" cy="3456398"/>
          </a:xfrm>
          <a:prstGeom prst="bentConnector3">
            <a:avLst/>
          </a:prstGeom>
          <a:ln w="28575">
            <a:tailEnd type="triangle"/>
          </a:ln>
        </p:spPr>
        <p:style>
          <a:lnRef idx="1">
            <a:schemeClr val="dk1"/>
          </a:lnRef>
          <a:fillRef idx="0">
            <a:schemeClr val="dk1"/>
          </a:fillRef>
          <a:effectRef idx="0">
            <a:schemeClr val="dk1"/>
          </a:effectRef>
          <a:fontRef idx="minor">
            <a:schemeClr val="tx1"/>
          </a:fontRef>
        </p:style>
      </p:cxnSp>
      <p:cxnSp>
        <p:nvCxnSpPr>
          <p:cNvPr id="26" name="肘形接點 25"/>
          <p:cNvCxnSpPr>
            <a:stCxn id="2" idx="3"/>
            <a:endCxn id="13" idx="2"/>
          </p:cNvCxnSpPr>
          <p:nvPr/>
        </p:nvCxnSpPr>
        <p:spPr>
          <a:xfrm>
            <a:off x="2041180" y="1149549"/>
            <a:ext cx="514595" cy="4322940"/>
          </a:xfrm>
          <a:prstGeom prst="bentConnector3">
            <a:avLst/>
          </a:prstGeom>
          <a:ln w="28575">
            <a:tailEnd type="triangle"/>
          </a:ln>
        </p:spPr>
        <p:style>
          <a:lnRef idx="1">
            <a:schemeClr val="dk1"/>
          </a:lnRef>
          <a:fillRef idx="0">
            <a:schemeClr val="dk1"/>
          </a:fillRef>
          <a:effectRef idx="0">
            <a:schemeClr val="dk1"/>
          </a:effectRef>
          <a:fontRef idx="minor">
            <a:schemeClr val="tx1"/>
          </a:fontRef>
        </p:style>
      </p:cxnSp>
      <p:sp>
        <p:nvSpPr>
          <p:cNvPr id="31" name="圓柱 30"/>
          <p:cNvSpPr/>
          <p:nvPr/>
        </p:nvSpPr>
        <p:spPr>
          <a:xfrm>
            <a:off x="5248008" y="1551882"/>
            <a:ext cx="1116124" cy="1046642"/>
          </a:xfrm>
          <a:prstGeom prst="can">
            <a:avLst/>
          </a:prstGeom>
          <a:solidFill>
            <a:schemeClr val="accent5">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圓柱 26"/>
          <p:cNvSpPr/>
          <p:nvPr/>
        </p:nvSpPr>
        <p:spPr>
          <a:xfrm>
            <a:off x="5154086" y="1624361"/>
            <a:ext cx="1116124" cy="1046642"/>
          </a:xfrm>
          <a:prstGeom prst="can">
            <a:avLst/>
          </a:prstGeom>
          <a:solidFill>
            <a:schemeClr val="accent5">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圓柱 29"/>
          <p:cNvSpPr/>
          <p:nvPr/>
        </p:nvSpPr>
        <p:spPr>
          <a:xfrm>
            <a:off x="5060164" y="1707569"/>
            <a:ext cx="1116124" cy="1046642"/>
          </a:xfrm>
          <a:prstGeom prst="can">
            <a:avLst/>
          </a:prstGeom>
          <a:solidFill>
            <a:schemeClr val="accent5">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圓柱 28"/>
          <p:cNvSpPr/>
          <p:nvPr/>
        </p:nvSpPr>
        <p:spPr>
          <a:xfrm>
            <a:off x="4944415" y="1780048"/>
            <a:ext cx="1116124" cy="1046642"/>
          </a:xfrm>
          <a:prstGeom prst="can">
            <a:avLst/>
          </a:prstGeom>
          <a:solidFill>
            <a:schemeClr val="accent5">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smtClean="0">
                <a:latin typeface="標楷體" panose="03000509000000000000" pitchFamily="65" charset="-120"/>
                <a:ea typeface="標楷體" panose="03000509000000000000" pitchFamily="65" charset="-120"/>
              </a:rPr>
              <a:t>各子系統交易檔</a:t>
            </a:r>
            <a:endParaRPr lang="zh-TW" altLang="en-US" b="1" dirty="0">
              <a:latin typeface="標楷體" panose="03000509000000000000" pitchFamily="65" charset="-120"/>
              <a:ea typeface="標楷體" panose="03000509000000000000" pitchFamily="65" charset="-120"/>
            </a:endParaRPr>
          </a:p>
        </p:txBody>
      </p:sp>
      <p:cxnSp>
        <p:nvCxnSpPr>
          <p:cNvPr id="33" name="直線單箭頭接點 32"/>
          <p:cNvCxnSpPr>
            <a:stCxn id="9" idx="4"/>
            <a:endCxn id="29" idx="2"/>
          </p:cNvCxnSpPr>
          <p:nvPr/>
        </p:nvCxnSpPr>
        <p:spPr>
          <a:xfrm flipV="1">
            <a:off x="4227347" y="2303369"/>
            <a:ext cx="717068" cy="763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6" name="圓角化單一角落矩形 35"/>
          <p:cNvSpPr/>
          <p:nvPr/>
        </p:nvSpPr>
        <p:spPr>
          <a:xfrm>
            <a:off x="482051" y="1850765"/>
            <a:ext cx="1512168" cy="1794260"/>
          </a:xfrm>
          <a:prstGeom prst="round1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TW" dirty="0" smtClean="0">
              <a:solidFill>
                <a:schemeClr val="tx1"/>
              </a:solidFill>
            </a:endParaRPr>
          </a:p>
          <a:p>
            <a:pPr algn="ctr"/>
            <a:r>
              <a:rPr lang="en-US" altLang="zh-TW" b="1" dirty="0" smtClean="0">
                <a:solidFill>
                  <a:schemeClr val="tx1"/>
                </a:solidFill>
              </a:rPr>
              <a:t>Key</a:t>
            </a:r>
            <a:r>
              <a:rPr lang="zh-TW" altLang="en-US" b="1" dirty="0" smtClean="0">
                <a:solidFill>
                  <a:schemeClr val="tx1"/>
                </a:solidFill>
              </a:rPr>
              <a:t> </a:t>
            </a:r>
            <a:r>
              <a:rPr lang="en-US" altLang="zh-TW" b="1" dirty="0" smtClean="0">
                <a:solidFill>
                  <a:schemeClr val="tx1"/>
                </a:solidFill>
              </a:rPr>
              <a:t>:</a:t>
            </a:r>
            <a:r>
              <a:rPr lang="en-US" altLang="zh-TW" dirty="0" smtClean="0">
                <a:solidFill>
                  <a:schemeClr val="tx1"/>
                </a:solidFill>
              </a:rPr>
              <a:t> </a:t>
            </a:r>
            <a:endParaRPr lang="en-US" altLang="zh-TW" dirty="0">
              <a:solidFill>
                <a:schemeClr val="tx1"/>
              </a:solidFill>
            </a:endParaRPr>
          </a:p>
          <a:p>
            <a:pPr algn="ctr"/>
            <a:r>
              <a:rPr lang="zh-TW" altLang="en-US" b="1" dirty="0" smtClean="0">
                <a:solidFill>
                  <a:schemeClr val="tx1"/>
                </a:solidFill>
                <a:latin typeface="標楷體" panose="03000509000000000000" pitchFamily="65" charset="-120"/>
                <a:ea typeface="標楷體" panose="03000509000000000000" pitchFamily="65" charset="-120"/>
              </a:rPr>
              <a:t>受理編號 </a:t>
            </a:r>
            <a:endParaRPr lang="en-US" altLang="zh-TW" b="1" dirty="0" smtClean="0">
              <a:solidFill>
                <a:schemeClr val="tx1"/>
              </a:solidFill>
              <a:latin typeface="標楷體" panose="03000509000000000000" pitchFamily="65" charset="-120"/>
              <a:ea typeface="標楷體" panose="03000509000000000000" pitchFamily="65" charset="-120"/>
            </a:endParaRPr>
          </a:p>
          <a:p>
            <a:pPr algn="ctr"/>
            <a:r>
              <a:rPr lang="en-US" altLang="zh-TW" dirty="0" smtClean="0">
                <a:solidFill>
                  <a:schemeClr val="tx1"/>
                </a:solidFill>
              </a:rPr>
              <a:t>+</a:t>
            </a:r>
          </a:p>
          <a:p>
            <a:pPr algn="ctr"/>
            <a:r>
              <a:rPr lang="zh-TW" altLang="en-US" b="1" dirty="0" smtClean="0">
                <a:solidFill>
                  <a:schemeClr val="tx1"/>
                </a:solidFill>
                <a:latin typeface="標楷體" panose="03000509000000000000" pitchFamily="65" charset="-120"/>
                <a:ea typeface="標楷體" panose="03000509000000000000" pitchFamily="65" charset="-120"/>
              </a:rPr>
              <a:t>保單號碼</a:t>
            </a:r>
            <a:endParaRPr lang="en-US" altLang="zh-TW" b="1" dirty="0" smtClean="0">
              <a:solidFill>
                <a:schemeClr val="tx1"/>
              </a:solidFill>
              <a:latin typeface="標楷體" panose="03000509000000000000" pitchFamily="65" charset="-120"/>
              <a:ea typeface="標楷體" panose="03000509000000000000" pitchFamily="65" charset="-120"/>
            </a:endParaRPr>
          </a:p>
          <a:p>
            <a:pPr algn="ctr"/>
            <a:r>
              <a:rPr lang="en-US" altLang="zh-TW" dirty="0" smtClean="0">
                <a:solidFill>
                  <a:schemeClr val="tx1"/>
                </a:solidFill>
              </a:rPr>
              <a:t>+</a:t>
            </a:r>
          </a:p>
          <a:p>
            <a:pPr algn="ctr"/>
            <a:r>
              <a:rPr lang="zh-TW" altLang="en-US" b="1" dirty="0" smtClean="0">
                <a:solidFill>
                  <a:schemeClr val="tx1"/>
                </a:solidFill>
                <a:latin typeface="標楷體" panose="03000509000000000000" pitchFamily="65" charset="-120"/>
                <a:ea typeface="標楷體" panose="03000509000000000000" pitchFamily="65" charset="-120"/>
              </a:rPr>
              <a:t>交</a:t>
            </a:r>
            <a:r>
              <a:rPr lang="zh-TW" altLang="en-US" b="1" dirty="0">
                <a:solidFill>
                  <a:schemeClr val="tx1"/>
                </a:solidFill>
                <a:latin typeface="標楷體" panose="03000509000000000000" pitchFamily="65" charset="-120"/>
                <a:ea typeface="標楷體" panose="03000509000000000000" pitchFamily="65" charset="-120"/>
              </a:rPr>
              <a:t>易</a:t>
            </a:r>
            <a:r>
              <a:rPr lang="zh-TW" altLang="en-US" b="1" dirty="0" smtClean="0">
                <a:solidFill>
                  <a:schemeClr val="tx1"/>
                </a:solidFill>
                <a:latin typeface="標楷體" panose="03000509000000000000" pitchFamily="65" charset="-120"/>
                <a:ea typeface="標楷體" panose="03000509000000000000" pitchFamily="65" charset="-120"/>
              </a:rPr>
              <a:t>種類</a:t>
            </a:r>
            <a:endParaRPr lang="en-US" altLang="zh-TW" b="1" dirty="0" smtClean="0">
              <a:solidFill>
                <a:schemeClr val="tx1"/>
              </a:solidFill>
              <a:latin typeface="標楷體" panose="03000509000000000000" pitchFamily="65" charset="-120"/>
              <a:ea typeface="標楷體" panose="03000509000000000000" pitchFamily="65" charset="-120"/>
            </a:endParaRPr>
          </a:p>
          <a:p>
            <a:pPr algn="ctr"/>
            <a:endParaRPr lang="zh-TW" altLang="en-US" dirty="0">
              <a:solidFill>
                <a:schemeClr val="tx1"/>
              </a:solidFill>
            </a:endParaRPr>
          </a:p>
        </p:txBody>
      </p:sp>
    </p:spTree>
    <p:extLst>
      <p:ext uri="{BB962C8B-B14F-4D97-AF65-F5344CB8AC3E}">
        <p14:creationId xmlns:p14="http://schemas.microsoft.com/office/powerpoint/2010/main" val="7323685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3EA35A70-8483-408F-A1EF-EE328C485297}" type="slidenum">
              <a:rPr lang="zh-TW" altLang="en-US" smtClean="0"/>
              <a:pPr/>
              <a:t>22</a:t>
            </a:fld>
            <a:endParaRPr lang="zh-TW" altLang="en-US" dirty="0"/>
          </a:p>
        </p:txBody>
      </p:sp>
      <p:sp>
        <p:nvSpPr>
          <p:cNvPr id="5" name="標題 1"/>
          <p:cNvSpPr>
            <a:spLocks noGrp="1"/>
          </p:cNvSpPr>
          <p:nvPr>
            <p:ph type="title"/>
          </p:nvPr>
        </p:nvSpPr>
        <p:spPr>
          <a:xfrm>
            <a:off x="323528" y="44624"/>
            <a:ext cx="8496944" cy="564865"/>
          </a:xfrm>
        </p:spPr>
        <p:txBody>
          <a:bodyPr>
            <a:noAutofit/>
          </a:bodyPr>
          <a:lstStyle/>
          <a:p>
            <a:pPr algn="l"/>
            <a:r>
              <a:rPr lang="zh-TW" altLang="en-US" sz="3200" b="1" dirty="0" smtClean="0">
                <a:solidFill>
                  <a:srgbClr val="7030A0"/>
                </a:solidFill>
                <a:effectLst>
                  <a:outerShdw blurRad="38100" dist="38100" dir="2700000" algn="tl">
                    <a:srgbClr val="000000">
                      <a:alpha val="43137"/>
                    </a:srgbClr>
                  </a:outerShdw>
                </a:effectLst>
                <a:latin typeface="標楷體" pitchFamily="65" charset="-120"/>
                <a:ea typeface="標楷體" pitchFamily="65" charset="-120"/>
              </a:rPr>
              <a:t>契約主檔</a:t>
            </a:r>
            <a:endParaRPr lang="zh-TW" altLang="en-US" sz="3200" b="1" dirty="0">
              <a:solidFill>
                <a:srgbClr val="7030A0"/>
              </a:solidFill>
              <a:effectLst>
                <a:outerShdw blurRad="38100" dist="38100" dir="2700000" algn="tl">
                  <a:srgbClr val="000000">
                    <a:alpha val="43137"/>
                  </a:srgbClr>
                </a:outerShdw>
              </a:effectLst>
              <a:latin typeface="標楷體" pitchFamily="65" charset="-120"/>
              <a:ea typeface="標楷體" pitchFamily="65" charset="-120"/>
            </a:endParaRPr>
          </a:p>
        </p:txBody>
      </p:sp>
      <p:sp>
        <p:nvSpPr>
          <p:cNvPr id="6" name="矩形 5"/>
          <p:cNvSpPr/>
          <p:nvPr/>
        </p:nvSpPr>
        <p:spPr>
          <a:xfrm>
            <a:off x="179512" y="646978"/>
            <a:ext cx="8784976" cy="45719"/>
          </a:xfrm>
          <a:prstGeom prst="rect">
            <a:avLst/>
          </a:prstGeom>
          <a:solidFill>
            <a:srgbClr val="009A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9" name="內容版面配置區 1"/>
          <p:cNvGraphicFramePr>
            <a:graphicFrameLocks/>
          </p:cNvGraphicFramePr>
          <p:nvPr>
            <p:extLst>
              <p:ext uri="{D42A27DB-BD31-4B8C-83A1-F6EECF244321}">
                <p14:modId xmlns:p14="http://schemas.microsoft.com/office/powerpoint/2010/main" val="4237283989"/>
              </p:ext>
            </p:extLst>
          </p:nvPr>
        </p:nvGraphicFramePr>
        <p:xfrm>
          <a:off x="289390" y="1268760"/>
          <a:ext cx="8496300" cy="741680"/>
        </p:xfrm>
        <a:graphic>
          <a:graphicData uri="http://schemas.openxmlformats.org/drawingml/2006/table">
            <a:tbl>
              <a:tblPr firstRow="1" bandRow="1">
                <a:tableStyleId>{93296810-A885-4BE3-A3E7-6D5BEEA58F35}</a:tableStyleId>
              </a:tblPr>
              <a:tblGrid>
                <a:gridCol w="2447950"/>
                <a:gridCol w="1800200"/>
                <a:gridCol w="4248150"/>
              </a:tblGrid>
              <a:tr h="370840">
                <a:tc gridSpan="3">
                  <a:txBody>
                    <a:bodyPr/>
                    <a:lstStyle/>
                    <a:p>
                      <a:pPr algn="ctr"/>
                      <a:r>
                        <a:rPr lang="en-US" altLang="zh-TW" dirty="0" smtClean="0">
                          <a:latin typeface="微軟正黑體" panose="020B0604030504040204" pitchFamily="34" charset="-120"/>
                          <a:ea typeface="微軟正黑體" panose="020B0604030504040204" pitchFamily="34" charset="-120"/>
                        </a:rPr>
                        <a:t>KEY</a:t>
                      </a:r>
                      <a:endParaRPr lang="zh-TW" altLang="en-US" dirty="0">
                        <a:latin typeface="微軟正黑體" panose="020B0604030504040204" pitchFamily="34" charset="-120"/>
                        <a:ea typeface="微軟正黑體" panose="020B0604030504040204" pitchFamily="34" charset="-120"/>
                      </a:endParaRPr>
                    </a:p>
                  </a:txBody>
                  <a:tcPr anchor="ctr"/>
                </a:tc>
                <a:tc hMerge="1">
                  <a:txBody>
                    <a:bodyPr/>
                    <a:lstStyle/>
                    <a:p>
                      <a:endParaRPr lang="zh-TW" altLang="en-US" dirty="0"/>
                    </a:p>
                  </a:txBody>
                  <a:tcPr/>
                </a:tc>
                <a:tc hMerge="1">
                  <a:txBody>
                    <a:bodyPr/>
                    <a:lstStyle/>
                    <a:p>
                      <a:endParaRPr lang="zh-TW" altLang="en-US" dirty="0"/>
                    </a:p>
                  </a:txBody>
                  <a:tcPr/>
                </a:tc>
              </a:tr>
              <a:tr h="370840">
                <a:tc>
                  <a:txBody>
                    <a:bodyPr/>
                    <a:lstStyle/>
                    <a:p>
                      <a:r>
                        <a:rPr lang="en-US" altLang="zh-TW" b="1" dirty="0" smtClean="0">
                          <a:latin typeface="微軟正黑體" panose="020B0604030504040204" pitchFamily="34" charset="-120"/>
                          <a:ea typeface="微軟正黑體" panose="020B0604030504040204" pitchFamily="34" charset="-120"/>
                        </a:rPr>
                        <a:t>POLICY_NO</a:t>
                      </a:r>
                      <a:endParaRPr lang="zh-TW" altLang="en-US" b="1" dirty="0">
                        <a:latin typeface="微軟正黑體" panose="020B0604030504040204" pitchFamily="34" charset="-120"/>
                        <a:ea typeface="微軟正黑體" panose="020B0604030504040204" pitchFamily="34" charset="-120"/>
                      </a:endParaRPr>
                    </a:p>
                  </a:txBody>
                  <a:tcPr anchor="ctr"/>
                </a:tc>
                <a:tc>
                  <a:txBody>
                    <a:bodyPr/>
                    <a:lstStyle/>
                    <a:p>
                      <a:r>
                        <a:rPr lang="zh-TW" altLang="en-US" b="1" dirty="0" smtClean="0">
                          <a:latin typeface="微軟正黑體" panose="020B0604030504040204" pitchFamily="34" charset="-120"/>
                          <a:ea typeface="微軟正黑體" panose="020B0604030504040204" pitchFamily="34" charset="-120"/>
                        </a:rPr>
                        <a:t>保單號碼</a:t>
                      </a:r>
                      <a:endParaRPr lang="zh-TW" altLang="en-US" b="1" dirty="0">
                        <a:latin typeface="微軟正黑體" panose="020B0604030504040204" pitchFamily="34" charset="-120"/>
                        <a:ea typeface="微軟正黑體" panose="020B0604030504040204" pitchFamily="34" charset="-120"/>
                      </a:endParaRPr>
                    </a:p>
                  </a:txBody>
                  <a:tcPr anchor="ctr"/>
                </a:tc>
                <a:tc>
                  <a:txBody>
                    <a:bodyPr/>
                    <a:lstStyle/>
                    <a:p>
                      <a:endParaRPr lang="zh-TW" altLang="en-US" b="1" dirty="0">
                        <a:latin typeface="微軟正黑體" panose="020B0604030504040204" pitchFamily="34" charset="-120"/>
                        <a:ea typeface="微軟正黑體" panose="020B0604030504040204" pitchFamily="34" charset="-120"/>
                      </a:endParaRPr>
                    </a:p>
                  </a:txBody>
                  <a:tcPr anchor="ctr"/>
                </a:tc>
              </a:tr>
            </a:tbl>
          </a:graphicData>
        </a:graphic>
      </p:graphicFrame>
      <p:graphicFrame>
        <p:nvGraphicFramePr>
          <p:cNvPr id="10" name="內容版面配置區 1"/>
          <p:cNvGraphicFramePr>
            <a:graphicFrameLocks/>
          </p:cNvGraphicFramePr>
          <p:nvPr>
            <p:extLst>
              <p:ext uri="{D42A27DB-BD31-4B8C-83A1-F6EECF244321}">
                <p14:modId xmlns:p14="http://schemas.microsoft.com/office/powerpoint/2010/main" val="4233902601"/>
              </p:ext>
            </p:extLst>
          </p:nvPr>
        </p:nvGraphicFramePr>
        <p:xfrm>
          <a:off x="289068" y="2240312"/>
          <a:ext cx="8496300" cy="3500120"/>
        </p:xfrm>
        <a:graphic>
          <a:graphicData uri="http://schemas.openxmlformats.org/drawingml/2006/table">
            <a:tbl>
              <a:tblPr firstRow="1" bandRow="1">
                <a:tableStyleId>{F5AB1C69-6EDB-4FF4-983F-18BD219EF322}</a:tableStyleId>
              </a:tblPr>
              <a:tblGrid>
                <a:gridCol w="2448272"/>
                <a:gridCol w="1800200"/>
                <a:gridCol w="4247828"/>
              </a:tblGrid>
              <a:tr h="370840">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dirty="0" smtClean="0">
                          <a:latin typeface="微軟正黑體" panose="020B0604030504040204" pitchFamily="34" charset="-120"/>
                          <a:ea typeface="微軟正黑體" panose="020B0604030504040204" pitchFamily="34" charset="-120"/>
                        </a:rPr>
                        <a:t>其他重要欄位</a:t>
                      </a:r>
                    </a:p>
                  </a:txBody>
                  <a:tcPr anchor="ctr"/>
                </a:tc>
                <a:tc hMerge="1">
                  <a:txBody>
                    <a:bodyPr/>
                    <a:lstStyle/>
                    <a:p>
                      <a:endParaRPr lang="zh-TW" altLang="en-US" dirty="0"/>
                    </a:p>
                  </a:txBody>
                  <a:tcPr/>
                </a:tc>
                <a:tc hMerge="1">
                  <a:txBody>
                    <a:bodyPr/>
                    <a:lstStyle/>
                    <a:p>
                      <a:endParaRPr lang="zh-TW" altLang="en-US" dirty="0"/>
                    </a:p>
                  </a:txBody>
                  <a:tcPr/>
                </a:tc>
              </a:tr>
              <a:tr h="370840">
                <a:tc>
                  <a:txBody>
                    <a:bodyPr/>
                    <a:lstStyle/>
                    <a:p>
                      <a:r>
                        <a:rPr lang="en-US" altLang="zh-TW" sz="1800" b="1" kern="1200" dirty="0" smtClean="0">
                          <a:solidFill>
                            <a:schemeClr val="dk1"/>
                          </a:solidFill>
                          <a:latin typeface="微軟正黑體" panose="020B0604030504040204" pitchFamily="34" charset="-120"/>
                          <a:ea typeface="微軟正黑體" panose="020B0604030504040204" pitchFamily="34" charset="-120"/>
                          <a:cs typeface="+mn-cs"/>
                        </a:rPr>
                        <a:t>PROD_ID</a:t>
                      </a:r>
                      <a:endParaRPr lang="zh-TW" altLang="en-US" sz="1800" b="1" kern="1200" dirty="0">
                        <a:solidFill>
                          <a:schemeClr val="dk1"/>
                        </a:solidFill>
                        <a:latin typeface="微軟正黑體" panose="020B0604030504040204" pitchFamily="34" charset="-120"/>
                        <a:ea typeface="微軟正黑體" panose="020B0604030504040204" pitchFamily="34" charset="-120"/>
                        <a:cs typeface="+mn-cs"/>
                      </a:endParaRPr>
                    </a:p>
                  </a:txBody>
                  <a:tcPr anchor="ctr"/>
                </a:tc>
                <a:tc>
                  <a:txBody>
                    <a:bodyPr/>
                    <a:lstStyle/>
                    <a:p>
                      <a:r>
                        <a:rPr lang="zh-TW" altLang="en-US" b="1" dirty="0" smtClean="0">
                          <a:latin typeface="微軟正黑體" panose="020B0604030504040204" pitchFamily="34" charset="-120"/>
                          <a:ea typeface="微軟正黑體" panose="020B0604030504040204" pitchFamily="34" charset="-120"/>
                        </a:rPr>
                        <a:t>險別</a:t>
                      </a:r>
                      <a:endParaRPr lang="zh-TW" altLang="en-US" b="1" dirty="0">
                        <a:latin typeface="微軟正黑體" panose="020B0604030504040204" pitchFamily="34" charset="-120"/>
                        <a:ea typeface="微軟正黑體" panose="020B0604030504040204" pitchFamily="34" charset="-12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b="1" dirty="0" smtClean="0">
                          <a:latin typeface="微軟正黑體" panose="020B0604030504040204" pitchFamily="34" charset="-120"/>
                          <a:ea typeface="微軟正黑體" panose="020B0604030504040204" pitchFamily="34" charset="-120"/>
                        </a:rPr>
                        <a:t>放險別代碼 </a:t>
                      </a:r>
                      <a:r>
                        <a:rPr lang="en-US" altLang="zh-TW" b="1" dirty="0" smtClean="0">
                          <a:latin typeface="微軟正黑體" panose="020B0604030504040204" pitchFamily="34" charset="-120"/>
                          <a:ea typeface="微軟正黑體" panose="020B0604030504040204" pitchFamily="34" charset="-120"/>
                        </a:rPr>
                        <a:t>EX</a:t>
                      </a:r>
                      <a:r>
                        <a:rPr lang="zh-TW" altLang="en-US" b="1" dirty="0" smtClean="0">
                          <a:latin typeface="微軟正黑體" panose="020B0604030504040204" pitchFamily="34" charset="-120"/>
                          <a:ea typeface="微軟正黑體" panose="020B0604030504040204" pitchFamily="34" charset="-120"/>
                        </a:rPr>
                        <a:t> </a:t>
                      </a:r>
                      <a:r>
                        <a:rPr lang="en-US" altLang="zh-TW" b="1" dirty="0" smtClean="0">
                          <a:latin typeface="微軟正黑體" panose="020B0604030504040204" pitchFamily="34" charset="-120"/>
                          <a:ea typeface="微軟正黑體" panose="020B0604030504040204" pitchFamily="34" charset="-120"/>
                        </a:rPr>
                        <a:t>:</a:t>
                      </a:r>
                      <a:r>
                        <a:rPr lang="zh-TW" altLang="en-US" b="1" dirty="0" smtClean="0">
                          <a:latin typeface="微軟正黑體" panose="020B0604030504040204" pitchFamily="34" charset="-120"/>
                          <a:ea typeface="微軟正黑體" panose="020B0604030504040204" pitchFamily="34" charset="-120"/>
                        </a:rPr>
                        <a:t> </a:t>
                      </a:r>
                      <a:r>
                        <a:rPr lang="en-US" altLang="zh-TW" b="1" dirty="0" smtClean="0">
                          <a:latin typeface="微軟正黑體" panose="020B0604030504040204" pitchFamily="34" charset="-120"/>
                          <a:ea typeface="微軟正黑體" panose="020B0604030504040204" pitchFamily="34" charset="-120"/>
                        </a:rPr>
                        <a:t>HB2</a:t>
                      </a:r>
                      <a:endParaRPr lang="zh-TW" altLang="en-US" b="1" dirty="0" smtClean="0">
                        <a:latin typeface="微軟正黑體" panose="020B0604030504040204" pitchFamily="34" charset="-120"/>
                        <a:ea typeface="微軟正黑體" panose="020B0604030504040204" pitchFamily="34" charset="-120"/>
                      </a:endParaRPr>
                    </a:p>
                  </a:txBody>
                  <a:tcPr anchor="ctr"/>
                </a:tc>
              </a:tr>
              <a:tr h="370840">
                <a:tc>
                  <a:txBody>
                    <a:bodyPr/>
                    <a:lstStyle/>
                    <a:p>
                      <a:r>
                        <a:rPr lang="en-US" altLang="zh-TW" sz="1800" b="1" kern="1200" dirty="0" smtClean="0">
                          <a:solidFill>
                            <a:schemeClr val="dk1"/>
                          </a:solidFill>
                          <a:latin typeface="微軟正黑體" panose="020B0604030504040204" pitchFamily="34" charset="-120"/>
                          <a:ea typeface="微軟正黑體" panose="020B0604030504040204" pitchFamily="34" charset="-120"/>
                          <a:cs typeface="+mn-cs"/>
                        </a:rPr>
                        <a:t>ISSUE_DATE</a:t>
                      </a:r>
                      <a:endParaRPr lang="zh-TW" altLang="en-US" sz="1800" b="1" kern="1200" dirty="0">
                        <a:solidFill>
                          <a:schemeClr val="dk1"/>
                        </a:solidFill>
                        <a:latin typeface="微軟正黑體" panose="020B0604030504040204" pitchFamily="34" charset="-120"/>
                        <a:ea typeface="微軟正黑體" panose="020B0604030504040204" pitchFamily="34" charset="-120"/>
                        <a:cs typeface="+mn-cs"/>
                      </a:endParaRPr>
                    </a:p>
                  </a:txBody>
                  <a:tcPr anchor="ctr"/>
                </a:tc>
                <a:tc>
                  <a:txBody>
                    <a:bodyPr/>
                    <a:lstStyle/>
                    <a:p>
                      <a:r>
                        <a:rPr lang="zh-TW" altLang="en-US" b="1" dirty="0" smtClean="0">
                          <a:latin typeface="微軟正黑體" panose="020B0604030504040204" pitchFamily="34" charset="-120"/>
                          <a:ea typeface="微軟正黑體" panose="020B0604030504040204" pitchFamily="34" charset="-120"/>
                        </a:rPr>
                        <a:t>投保始期</a:t>
                      </a:r>
                      <a:endParaRPr lang="zh-TW" altLang="en-US" b="1" dirty="0">
                        <a:latin typeface="微軟正黑體" panose="020B0604030504040204" pitchFamily="34" charset="-120"/>
                        <a:ea typeface="微軟正黑體" panose="020B0604030504040204" pitchFamily="34" charset="-12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b="1" dirty="0" smtClean="0">
                        <a:latin typeface="微軟正黑體" panose="020B0604030504040204" pitchFamily="34" charset="-120"/>
                        <a:ea typeface="微軟正黑體" panose="020B0604030504040204" pitchFamily="34" charset="-120"/>
                      </a:endParaRPr>
                    </a:p>
                  </a:txBody>
                  <a:tcPr anchor="ctr"/>
                </a:tc>
              </a:tr>
              <a:tr h="370840">
                <a:tc>
                  <a:txBody>
                    <a:bodyPr/>
                    <a:lstStyle/>
                    <a:p>
                      <a:r>
                        <a:rPr lang="en-US" altLang="zh-TW" b="1" smtClean="0">
                          <a:latin typeface="微軟正黑體" panose="020B0604030504040204" pitchFamily="34" charset="-120"/>
                          <a:ea typeface="微軟正黑體" panose="020B0604030504040204" pitchFamily="34" charset="-120"/>
                        </a:rPr>
                        <a:t>PAY_PRD</a:t>
                      </a:r>
                    </a:p>
                  </a:txBody>
                  <a:tcPr anchor="ctr"/>
                </a:tc>
                <a:tc>
                  <a:txBody>
                    <a:bodyPr/>
                    <a:lstStyle/>
                    <a:p>
                      <a:r>
                        <a:rPr lang="zh-TW" altLang="en-US" b="1" dirty="0" smtClean="0">
                          <a:latin typeface="微軟正黑體" panose="020B0604030504040204" pitchFamily="34" charset="-120"/>
                          <a:ea typeface="微軟正黑體" panose="020B0604030504040204" pitchFamily="34" charset="-120"/>
                        </a:rPr>
                        <a:t>繳費年期</a:t>
                      </a:r>
                      <a:endParaRPr lang="zh-TW" altLang="en-US" b="1" dirty="0">
                        <a:latin typeface="微軟正黑體" panose="020B0604030504040204" pitchFamily="34" charset="-120"/>
                        <a:ea typeface="微軟正黑體" panose="020B0604030504040204" pitchFamily="34" charset="-12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b="1" dirty="0" smtClean="0">
                          <a:latin typeface="微軟正黑體" panose="020B0604030504040204" pitchFamily="34" charset="-120"/>
                          <a:ea typeface="微軟正黑體" panose="020B0604030504040204" pitchFamily="34" charset="-120"/>
                        </a:rPr>
                        <a:t>年期</a:t>
                      </a:r>
                      <a:r>
                        <a:rPr lang="en-US" altLang="zh-TW" b="1" dirty="0" smtClean="0">
                          <a:latin typeface="微軟正黑體" panose="020B0604030504040204" pitchFamily="34" charset="-120"/>
                          <a:ea typeface="微軟正黑體" panose="020B0604030504040204" pitchFamily="34" charset="-120"/>
                        </a:rPr>
                        <a:t>(</a:t>
                      </a:r>
                      <a:r>
                        <a:rPr lang="zh-TW" altLang="en-US" b="1" dirty="0" smtClean="0">
                          <a:latin typeface="微軟正黑體" panose="020B0604030504040204" pitchFamily="34" charset="-120"/>
                          <a:ea typeface="微軟正黑體" panose="020B0604030504040204" pitchFamily="34" charset="-120"/>
                        </a:rPr>
                        <a:t>年滿期</a:t>
                      </a:r>
                      <a:r>
                        <a:rPr lang="en-US" altLang="zh-TW" b="1" dirty="0" smtClean="0">
                          <a:latin typeface="微軟正黑體" panose="020B0604030504040204" pitchFamily="34" charset="-120"/>
                          <a:ea typeface="微軟正黑體" panose="020B0604030504040204" pitchFamily="34" charset="-120"/>
                        </a:rPr>
                        <a:t>)</a:t>
                      </a:r>
                      <a:r>
                        <a:rPr lang="zh-TW" altLang="en-US" b="1" dirty="0" smtClean="0">
                          <a:latin typeface="微軟正黑體" panose="020B0604030504040204" pitchFamily="34" charset="-120"/>
                          <a:ea typeface="微軟正黑體" panose="020B0604030504040204" pitchFamily="34" charset="-120"/>
                        </a:rPr>
                        <a:t>、年齡</a:t>
                      </a:r>
                      <a:r>
                        <a:rPr lang="en-US" altLang="zh-TW" b="1" dirty="0" smtClean="0">
                          <a:latin typeface="微軟正黑體" panose="020B0604030504040204" pitchFamily="34" charset="-120"/>
                          <a:ea typeface="微軟正黑體" panose="020B0604030504040204" pitchFamily="34" charset="-120"/>
                        </a:rPr>
                        <a:t>(</a:t>
                      </a:r>
                      <a:r>
                        <a:rPr lang="zh-TW" altLang="en-US" b="1" dirty="0" smtClean="0">
                          <a:latin typeface="微軟正黑體" panose="020B0604030504040204" pitchFamily="34" charset="-120"/>
                          <a:ea typeface="微軟正黑體" panose="020B0604030504040204" pitchFamily="34" charset="-120"/>
                        </a:rPr>
                        <a:t>歲滿期</a:t>
                      </a:r>
                      <a:r>
                        <a:rPr lang="en-US" altLang="zh-TW" b="1" dirty="0" smtClean="0">
                          <a:latin typeface="微軟正黑體" panose="020B0604030504040204" pitchFamily="34" charset="-120"/>
                          <a:ea typeface="微軟正黑體" panose="020B0604030504040204" pitchFamily="34" charset="-120"/>
                        </a:rPr>
                        <a:t>)</a:t>
                      </a:r>
                      <a:r>
                        <a:rPr lang="zh-TW" altLang="en-US" b="1" dirty="0" smtClean="0">
                          <a:latin typeface="微軟正黑體" panose="020B0604030504040204" pitchFamily="34" charset="-120"/>
                          <a:ea typeface="微軟正黑體" panose="020B0604030504040204" pitchFamily="34" charset="-120"/>
                        </a:rPr>
                        <a:t>、</a:t>
                      </a:r>
                      <a:r>
                        <a:rPr lang="en-US" altLang="zh-TW" b="1" dirty="0" smtClean="0">
                          <a:latin typeface="微軟正黑體" panose="020B0604030504040204" pitchFamily="34" charset="-120"/>
                          <a:ea typeface="微軟正黑體" panose="020B0604030504040204" pitchFamily="34" charset="-120"/>
                        </a:rPr>
                        <a:t>0(</a:t>
                      </a:r>
                      <a:r>
                        <a:rPr lang="zh-TW" altLang="en-US" b="1" dirty="0" smtClean="0">
                          <a:latin typeface="微軟正黑體" panose="020B0604030504040204" pitchFamily="34" charset="-120"/>
                          <a:ea typeface="微軟正黑體" panose="020B0604030504040204" pitchFamily="34" charset="-120"/>
                        </a:rPr>
                        <a:t>躉繳</a:t>
                      </a:r>
                      <a:r>
                        <a:rPr lang="en-US" altLang="zh-TW" b="1" dirty="0" smtClean="0">
                          <a:latin typeface="微軟正黑體" panose="020B0604030504040204" pitchFamily="34" charset="-120"/>
                          <a:ea typeface="微軟正黑體" panose="020B0604030504040204" pitchFamily="34" charset="-120"/>
                        </a:rPr>
                        <a:t>)…</a:t>
                      </a:r>
                      <a:endParaRPr lang="zh-TW" altLang="en-US" b="1" dirty="0" smtClean="0">
                        <a:latin typeface="微軟正黑體" panose="020B0604030504040204" pitchFamily="34" charset="-120"/>
                        <a:ea typeface="微軟正黑體" panose="020B0604030504040204" pitchFamily="34" charset="-120"/>
                      </a:endParaRPr>
                    </a:p>
                  </a:txBody>
                  <a:tcPr anchor="ctr"/>
                </a:tc>
              </a:tr>
              <a:tr h="338440">
                <a:tc>
                  <a:txBody>
                    <a:bodyPr/>
                    <a:lstStyle/>
                    <a:p>
                      <a:r>
                        <a:rPr lang="en-US" altLang="zh-TW" b="1" dirty="0" smtClean="0">
                          <a:latin typeface="微軟正黑體" panose="020B0604030504040204" pitchFamily="34" charset="-120"/>
                          <a:ea typeface="微軟正黑體" panose="020B0604030504040204" pitchFamily="34" charset="-120"/>
                        </a:rPr>
                        <a:t>POL_PRD</a:t>
                      </a:r>
                    </a:p>
                  </a:txBody>
                  <a:tcPr anchor="ctr"/>
                </a:tc>
                <a:tc>
                  <a:txBody>
                    <a:bodyPr/>
                    <a:lstStyle/>
                    <a:p>
                      <a:r>
                        <a:rPr lang="zh-TW" altLang="en-US" b="1" dirty="0" smtClean="0">
                          <a:latin typeface="微軟正黑體" panose="020B0604030504040204" pitchFamily="34" charset="-120"/>
                          <a:ea typeface="微軟正黑體" panose="020B0604030504040204" pitchFamily="34" charset="-120"/>
                        </a:rPr>
                        <a:t>保險年期</a:t>
                      </a:r>
                      <a:endParaRPr lang="zh-TW" altLang="en-US" b="1" dirty="0">
                        <a:latin typeface="微軟正黑體" panose="020B0604030504040204" pitchFamily="34" charset="-120"/>
                        <a:ea typeface="微軟正黑體" panose="020B0604030504040204" pitchFamily="34" charset="-12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b="1" dirty="0" smtClean="0">
                          <a:latin typeface="微軟正黑體" panose="020B0604030504040204" pitchFamily="34" charset="-120"/>
                          <a:ea typeface="微軟正黑體" panose="020B0604030504040204" pitchFamily="34" charset="-120"/>
                        </a:rPr>
                        <a:t>年期、年齡、終身</a:t>
                      </a:r>
                      <a:r>
                        <a:rPr lang="en-US" altLang="zh-TW" b="1" dirty="0" smtClean="0">
                          <a:latin typeface="微軟正黑體" panose="020B0604030504040204" pitchFamily="34" charset="-120"/>
                          <a:ea typeface="微軟正黑體" panose="020B0604030504040204" pitchFamily="34" charset="-120"/>
                        </a:rPr>
                        <a:t>(99</a:t>
                      </a:r>
                      <a:r>
                        <a:rPr lang="zh-TW" altLang="en-US" b="1" dirty="0" smtClean="0">
                          <a:latin typeface="微軟正黑體" panose="020B0604030504040204" pitchFamily="34" charset="-120"/>
                          <a:ea typeface="微軟正黑體" panose="020B0604030504040204" pitchFamily="34" charset="-120"/>
                        </a:rPr>
                        <a:t>、</a:t>
                      </a:r>
                      <a:r>
                        <a:rPr lang="en-US" altLang="zh-TW" b="1" dirty="0" smtClean="0">
                          <a:latin typeface="微軟正黑體" panose="020B0604030504040204" pitchFamily="34" charset="-120"/>
                          <a:ea typeface="微軟正黑體" panose="020B0604030504040204" pitchFamily="34" charset="-120"/>
                        </a:rPr>
                        <a:t>105)…</a:t>
                      </a:r>
                      <a:endParaRPr lang="zh-TW" altLang="en-US" b="1" dirty="0" smtClean="0">
                        <a:latin typeface="微軟正黑體" panose="020B0604030504040204" pitchFamily="34" charset="-120"/>
                        <a:ea typeface="微軟正黑體" panose="020B0604030504040204" pitchFamily="34" charset="-120"/>
                      </a:endParaRPr>
                    </a:p>
                  </a:txBody>
                  <a:tcPr anchor="ctr"/>
                </a:tc>
              </a:tr>
              <a:tr h="338440">
                <a:tc>
                  <a:txBody>
                    <a:bodyPr/>
                    <a:lstStyle/>
                    <a:p>
                      <a:r>
                        <a:rPr lang="en-US" altLang="zh-TW" b="1" dirty="0" smtClean="0">
                          <a:latin typeface="微軟正黑體" panose="020B0604030504040204" pitchFamily="34" charset="-120"/>
                          <a:ea typeface="微軟正黑體" panose="020B0604030504040204" pitchFamily="34" charset="-120"/>
                        </a:rPr>
                        <a:t>PAY_FREQ</a:t>
                      </a:r>
                    </a:p>
                  </a:txBody>
                  <a:tcPr anchor="ctr"/>
                </a:tc>
                <a:tc>
                  <a:txBody>
                    <a:bodyPr/>
                    <a:lstStyle/>
                    <a:p>
                      <a:r>
                        <a:rPr lang="zh-TW" altLang="en-US" b="1" dirty="0" smtClean="0">
                          <a:latin typeface="微軟正黑體" panose="020B0604030504040204" pitchFamily="34" charset="-120"/>
                          <a:ea typeface="微軟正黑體" panose="020B0604030504040204" pitchFamily="34" charset="-120"/>
                        </a:rPr>
                        <a:t>繳別</a:t>
                      </a:r>
                      <a:endParaRPr lang="zh-TW" altLang="en-US" b="1" dirty="0">
                        <a:latin typeface="微軟正黑體" panose="020B0604030504040204" pitchFamily="34" charset="-120"/>
                        <a:ea typeface="微軟正黑體" panose="020B0604030504040204" pitchFamily="34" charset="-12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b="1" dirty="0" smtClean="0">
                          <a:latin typeface="微軟正黑體" panose="020B0604030504040204" pitchFamily="34" charset="-120"/>
                          <a:ea typeface="微軟正黑體" panose="020B0604030504040204" pitchFamily="34" charset="-120"/>
                        </a:rPr>
                        <a:t>月</a:t>
                      </a:r>
                      <a:r>
                        <a:rPr lang="en-US" altLang="zh-TW" b="1" dirty="0" smtClean="0">
                          <a:latin typeface="微軟正黑體" panose="020B0604030504040204" pitchFamily="34" charset="-120"/>
                          <a:ea typeface="微軟正黑體" panose="020B0604030504040204" pitchFamily="34" charset="-120"/>
                        </a:rPr>
                        <a:t>(1)</a:t>
                      </a:r>
                      <a:r>
                        <a:rPr lang="zh-TW" altLang="en-US" b="1" dirty="0" smtClean="0">
                          <a:latin typeface="微軟正黑體" panose="020B0604030504040204" pitchFamily="34" charset="-120"/>
                          <a:ea typeface="微軟正黑體" panose="020B0604030504040204" pitchFamily="34" charset="-120"/>
                        </a:rPr>
                        <a:t>、季</a:t>
                      </a:r>
                      <a:r>
                        <a:rPr lang="en-US" altLang="zh-TW" b="1" dirty="0" smtClean="0">
                          <a:latin typeface="微軟正黑體" panose="020B0604030504040204" pitchFamily="34" charset="-120"/>
                          <a:ea typeface="微軟正黑體" panose="020B0604030504040204" pitchFamily="34" charset="-120"/>
                        </a:rPr>
                        <a:t>(2)</a:t>
                      </a:r>
                      <a:r>
                        <a:rPr lang="zh-TW" altLang="en-US" b="1" dirty="0" smtClean="0">
                          <a:latin typeface="微軟正黑體" panose="020B0604030504040204" pitchFamily="34" charset="-120"/>
                          <a:ea typeface="微軟正黑體" panose="020B0604030504040204" pitchFamily="34" charset="-120"/>
                        </a:rPr>
                        <a:t>、半年</a:t>
                      </a:r>
                      <a:r>
                        <a:rPr lang="en-US" altLang="zh-TW" b="1" dirty="0" smtClean="0">
                          <a:latin typeface="微軟正黑體" panose="020B0604030504040204" pitchFamily="34" charset="-120"/>
                          <a:ea typeface="微軟正黑體" panose="020B0604030504040204" pitchFamily="34" charset="-120"/>
                        </a:rPr>
                        <a:t>(3)</a:t>
                      </a:r>
                      <a:r>
                        <a:rPr lang="zh-TW" altLang="en-US" b="1" dirty="0" smtClean="0">
                          <a:latin typeface="微軟正黑體" panose="020B0604030504040204" pitchFamily="34" charset="-120"/>
                          <a:ea typeface="微軟正黑體" panose="020B0604030504040204" pitchFamily="34" charset="-120"/>
                        </a:rPr>
                        <a:t>、年</a:t>
                      </a:r>
                      <a:r>
                        <a:rPr lang="en-US" altLang="zh-TW" b="1" dirty="0" smtClean="0">
                          <a:latin typeface="微軟正黑體" panose="020B0604030504040204" pitchFamily="34" charset="-120"/>
                          <a:ea typeface="微軟正黑體" panose="020B0604030504040204" pitchFamily="34" charset="-120"/>
                        </a:rPr>
                        <a:t>(4)</a:t>
                      </a: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b="1" dirty="0" smtClean="0">
                          <a:latin typeface="微軟正黑體" panose="020B0604030504040204" pitchFamily="34" charset="-120"/>
                          <a:ea typeface="微軟正黑體" panose="020B0604030504040204" pitchFamily="34" charset="-120"/>
                        </a:rPr>
                        <a:t>躉繳</a:t>
                      </a:r>
                      <a:r>
                        <a:rPr lang="en-US" altLang="zh-TW" b="1" dirty="0" smtClean="0">
                          <a:latin typeface="微軟正黑體" panose="020B0604030504040204" pitchFamily="34" charset="-120"/>
                          <a:ea typeface="微軟正黑體" panose="020B0604030504040204" pitchFamily="34" charset="-120"/>
                        </a:rPr>
                        <a:t>(5)</a:t>
                      </a:r>
                      <a:r>
                        <a:rPr lang="zh-TW" altLang="en-US" b="1" dirty="0" smtClean="0">
                          <a:latin typeface="微軟正黑體" panose="020B0604030504040204" pitchFamily="34" charset="-120"/>
                          <a:ea typeface="微軟正黑體" panose="020B0604030504040204" pitchFamily="34" charset="-120"/>
                        </a:rPr>
                        <a:t>、彈性繳</a:t>
                      </a:r>
                      <a:r>
                        <a:rPr lang="en-US" altLang="zh-TW" b="1" dirty="0" smtClean="0">
                          <a:latin typeface="微軟正黑體" panose="020B0604030504040204" pitchFamily="34" charset="-120"/>
                          <a:ea typeface="微軟正黑體" panose="020B0604030504040204" pitchFamily="34" charset="-120"/>
                        </a:rPr>
                        <a:t>(6)</a:t>
                      </a:r>
                      <a:endParaRPr lang="zh-TW" altLang="en-US" b="1" dirty="0" smtClean="0">
                        <a:latin typeface="微軟正黑體" panose="020B0604030504040204" pitchFamily="34" charset="-120"/>
                        <a:ea typeface="微軟正黑體" panose="020B0604030504040204" pitchFamily="34" charset="-120"/>
                      </a:endParaRPr>
                    </a:p>
                  </a:txBody>
                  <a:tcPr anchor="ctr"/>
                </a:tc>
              </a:tr>
              <a:tr h="370840">
                <a:tc>
                  <a:txBody>
                    <a:bodyPr/>
                    <a:lstStyle/>
                    <a:p>
                      <a:r>
                        <a:rPr lang="en-US" altLang="zh-TW" b="1" dirty="0" smtClean="0">
                          <a:latin typeface="微軟正黑體" panose="020B0604030504040204" pitchFamily="34" charset="-120"/>
                          <a:ea typeface="微軟正黑體" panose="020B0604030504040204" pitchFamily="34" charset="-120"/>
                        </a:rPr>
                        <a:t>FACE_AMT</a:t>
                      </a:r>
                    </a:p>
                  </a:txBody>
                  <a:tcPr anchor="ctr"/>
                </a:tc>
                <a:tc>
                  <a:txBody>
                    <a:bodyPr/>
                    <a:lstStyle/>
                    <a:p>
                      <a:r>
                        <a:rPr lang="zh-TW" altLang="en-US" b="1" dirty="0" smtClean="0">
                          <a:latin typeface="微軟正黑體" panose="020B0604030504040204" pitchFamily="34" charset="-120"/>
                          <a:ea typeface="微軟正黑體" panose="020B0604030504040204" pitchFamily="34" charset="-120"/>
                        </a:rPr>
                        <a:t>主約保額</a:t>
                      </a:r>
                      <a:endParaRPr lang="zh-TW" altLang="en-US" b="1" dirty="0">
                        <a:latin typeface="微軟正黑體" panose="020B0604030504040204" pitchFamily="34" charset="-120"/>
                        <a:ea typeface="微軟正黑體" panose="020B0604030504040204" pitchFamily="34" charset="-120"/>
                      </a:endParaRPr>
                    </a:p>
                  </a:txBody>
                  <a:tcPr anchor="ctr"/>
                </a:tc>
                <a:tc>
                  <a:txBody>
                    <a:bodyPr/>
                    <a:lstStyle/>
                    <a:p>
                      <a:endParaRPr lang="zh-TW" altLang="en-US" b="1" dirty="0">
                        <a:latin typeface="微軟正黑體" panose="020B0604030504040204" pitchFamily="34" charset="-120"/>
                        <a:ea typeface="微軟正黑體" panose="020B0604030504040204" pitchFamily="34" charset="-120"/>
                      </a:endParaRPr>
                    </a:p>
                  </a:txBody>
                  <a:tcPr anchor="ct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TW" b="1" dirty="0" smtClean="0">
                          <a:latin typeface="微軟正黑體" panose="020B0604030504040204" pitchFamily="34" charset="-120"/>
                          <a:ea typeface="微軟正黑體" panose="020B0604030504040204" pitchFamily="34" charset="-120"/>
                        </a:rPr>
                        <a:t>FACE_AMT_UNIT</a:t>
                      </a:r>
                      <a:endParaRPr lang="zh-TW" altLang="en-US" b="1" dirty="0" smtClean="0">
                        <a:latin typeface="微軟正黑體" panose="020B0604030504040204" pitchFamily="34" charset="-120"/>
                        <a:ea typeface="微軟正黑體" panose="020B0604030504040204" pitchFamily="34" charset="-120"/>
                      </a:endParaRPr>
                    </a:p>
                  </a:txBody>
                  <a:tcPr anchor="ctr"/>
                </a:tc>
                <a:tc>
                  <a:txBody>
                    <a:bodyPr/>
                    <a:lstStyle/>
                    <a:p>
                      <a:r>
                        <a:rPr lang="zh-TW" altLang="en-US" b="1" dirty="0" smtClean="0">
                          <a:latin typeface="微軟正黑體" panose="020B0604030504040204" pitchFamily="34" charset="-120"/>
                          <a:ea typeface="微軟正黑體" panose="020B0604030504040204" pitchFamily="34" charset="-120"/>
                        </a:rPr>
                        <a:t>保額單位</a:t>
                      </a:r>
                      <a:endParaRPr lang="zh-TW" altLang="en-US" b="1" dirty="0">
                        <a:latin typeface="微軟正黑體" panose="020B0604030504040204" pitchFamily="34" charset="-120"/>
                        <a:ea typeface="微軟正黑體" panose="020B0604030504040204" pitchFamily="34" charset="-12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b="1" dirty="0" smtClean="0">
                          <a:latin typeface="微軟正黑體" panose="020B0604030504040204" pitchFamily="34" charset="-120"/>
                          <a:ea typeface="微軟正黑體" panose="020B0604030504040204" pitchFamily="34" charset="-120"/>
                        </a:rPr>
                        <a:t>元</a:t>
                      </a:r>
                      <a:r>
                        <a:rPr lang="en-US" altLang="zh-TW" b="1" dirty="0" smtClean="0">
                          <a:latin typeface="微軟正黑體" panose="020B0604030504040204" pitchFamily="34" charset="-120"/>
                          <a:ea typeface="微軟正黑體" panose="020B0604030504040204" pitchFamily="34" charset="-120"/>
                        </a:rPr>
                        <a:t>(1)</a:t>
                      </a:r>
                      <a:r>
                        <a:rPr lang="zh-TW" altLang="en-US" b="1" dirty="0" smtClean="0">
                          <a:latin typeface="微軟正黑體" panose="020B0604030504040204" pitchFamily="34" charset="-120"/>
                          <a:ea typeface="微軟正黑體" panose="020B0604030504040204" pitchFamily="34" charset="-120"/>
                        </a:rPr>
                        <a:t>、百</a:t>
                      </a:r>
                      <a:r>
                        <a:rPr lang="en-US" altLang="zh-TW" b="1" dirty="0" smtClean="0">
                          <a:latin typeface="微軟正黑體" panose="020B0604030504040204" pitchFamily="34" charset="-120"/>
                          <a:ea typeface="微軟正黑體" panose="020B0604030504040204" pitchFamily="34" charset="-120"/>
                        </a:rPr>
                        <a:t>(2)</a:t>
                      </a:r>
                      <a:r>
                        <a:rPr lang="zh-TW" altLang="en-US" b="1" dirty="0" smtClean="0">
                          <a:latin typeface="微軟正黑體" panose="020B0604030504040204" pitchFamily="34" charset="-120"/>
                          <a:ea typeface="微軟正黑體" panose="020B0604030504040204" pitchFamily="34" charset="-120"/>
                        </a:rPr>
                        <a:t>、千</a:t>
                      </a:r>
                      <a:r>
                        <a:rPr lang="en-US" altLang="zh-TW" b="1" dirty="0" smtClean="0">
                          <a:latin typeface="微軟正黑體" panose="020B0604030504040204" pitchFamily="34" charset="-120"/>
                          <a:ea typeface="微軟正黑體" panose="020B0604030504040204" pitchFamily="34" charset="-120"/>
                        </a:rPr>
                        <a:t>(3)</a:t>
                      </a:r>
                      <a:r>
                        <a:rPr lang="zh-TW" altLang="en-US" b="1" dirty="0" smtClean="0">
                          <a:latin typeface="微軟正黑體" panose="020B0604030504040204" pitchFamily="34" charset="-120"/>
                          <a:ea typeface="微軟正黑體" panose="020B0604030504040204" pitchFamily="34" charset="-120"/>
                        </a:rPr>
                        <a:t>、萬</a:t>
                      </a:r>
                      <a:r>
                        <a:rPr lang="en-US" altLang="zh-TW" b="1" dirty="0" smtClean="0">
                          <a:latin typeface="微軟正黑體" panose="020B0604030504040204" pitchFamily="34" charset="-120"/>
                          <a:ea typeface="微軟正黑體" panose="020B0604030504040204" pitchFamily="34" charset="-120"/>
                        </a:rPr>
                        <a:t>(4)</a:t>
                      </a: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b="1" dirty="0" smtClean="0">
                          <a:latin typeface="微軟正黑體" panose="020B0604030504040204" pitchFamily="34" charset="-120"/>
                          <a:ea typeface="微軟正黑體" panose="020B0604030504040204" pitchFamily="34" charset="-120"/>
                        </a:rPr>
                        <a:t>單位</a:t>
                      </a:r>
                      <a:r>
                        <a:rPr lang="en-US" altLang="zh-TW" b="1" dirty="0" smtClean="0">
                          <a:latin typeface="微軟正黑體" panose="020B0604030504040204" pitchFamily="34" charset="-120"/>
                          <a:ea typeface="微軟正黑體" panose="020B0604030504040204" pitchFamily="34" charset="-120"/>
                        </a:rPr>
                        <a:t>(7)</a:t>
                      </a:r>
                      <a:r>
                        <a:rPr lang="zh-TW" altLang="en-US" b="1" dirty="0" smtClean="0">
                          <a:latin typeface="微軟正黑體" panose="020B0604030504040204" pitchFamily="34" charset="-120"/>
                          <a:ea typeface="微軟正黑體" panose="020B0604030504040204" pitchFamily="34" charset="-120"/>
                        </a:rPr>
                        <a:t>、計畫別</a:t>
                      </a:r>
                      <a:r>
                        <a:rPr lang="en-US" altLang="zh-TW" b="1" dirty="0" smtClean="0">
                          <a:latin typeface="微軟正黑體" panose="020B0604030504040204" pitchFamily="34" charset="-120"/>
                          <a:ea typeface="微軟正黑體" panose="020B0604030504040204" pitchFamily="34" charset="-120"/>
                        </a:rPr>
                        <a:t>(8)…</a:t>
                      </a:r>
                      <a:endParaRPr lang="zh-TW" altLang="en-US" b="1" dirty="0" smtClean="0">
                        <a:latin typeface="微軟正黑體" panose="020B0604030504040204" pitchFamily="34" charset="-120"/>
                        <a:ea typeface="微軟正黑體" panose="020B0604030504040204" pitchFamily="34" charset="-120"/>
                      </a:endParaRPr>
                    </a:p>
                  </a:txBody>
                  <a:tcPr anchor="ctr"/>
                </a:tc>
              </a:tr>
            </a:tbl>
          </a:graphicData>
        </a:graphic>
      </p:graphicFrame>
      <p:sp>
        <p:nvSpPr>
          <p:cNvPr id="11" name="標題 1"/>
          <p:cNvSpPr txBox="1">
            <a:spLocks/>
          </p:cNvSpPr>
          <p:nvPr/>
        </p:nvSpPr>
        <p:spPr>
          <a:xfrm>
            <a:off x="179512" y="692694"/>
            <a:ext cx="7135018" cy="65649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TW" altLang="en-US" sz="3200" dirty="0" smtClean="0">
                <a:latin typeface="標楷體" panose="03000509000000000000" pitchFamily="65" charset="-120"/>
                <a:ea typeface="標楷體" panose="03000509000000000000" pitchFamily="65" charset="-120"/>
              </a:rPr>
              <a:t>主約投保紀錄</a:t>
            </a:r>
            <a:r>
              <a:rPr lang="en-US" altLang="zh-TW" sz="3200" dirty="0" smtClean="0">
                <a:latin typeface="標楷體" panose="03000509000000000000" pitchFamily="65" charset="-120"/>
                <a:ea typeface="標楷體" panose="03000509000000000000" pitchFamily="65" charset="-120"/>
              </a:rPr>
              <a:t>(DTAB0001)</a:t>
            </a:r>
            <a:endParaRPr lang="zh-TW" altLang="en-US" sz="32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9491038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3EA35A70-8483-408F-A1EF-EE328C485297}" type="slidenum">
              <a:rPr lang="zh-TW" altLang="en-US" smtClean="0"/>
              <a:pPr/>
              <a:t>23</a:t>
            </a:fld>
            <a:endParaRPr lang="zh-TW" altLang="en-US" dirty="0"/>
          </a:p>
        </p:txBody>
      </p:sp>
      <p:sp>
        <p:nvSpPr>
          <p:cNvPr id="5" name="標題 1"/>
          <p:cNvSpPr>
            <a:spLocks noGrp="1"/>
          </p:cNvSpPr>
          <p:nvPr>
            <p:ph type="title"/>
          </p:nvPr>
        </p:nvSpPr>
        <p:spPr>
          <a:xfrm>
            <a:off x="323528" y="44624"/>
            <a:ext cx="8496944" cy="564865"/>
          </a:xfrm>
        </p:spPr>
        <p:txBody>
          <a:bodyPr>
            <a:noAutofit/>
          </a:bodyPr>
          <a:lstStyle/>
          <a:p>
            <a:pPr algn="l"/>
            <a:r>
              <a:rPr lang="zh-TW" altLang="en-US" sz="3200" b="1" dirty="0" smtClean="0">
                <a:solidFill>
                  <a:srgbClr val="7030A0"/>
                </a:solidFill>
                <a:effectLst>
                  <a:outerShdw blurRad="38100" dist="38100" dir="2700000" algn="tl">
                    <a:srgbClr val="000000">
                      <a:alpha val="43137"/>
                    </a:srgbClr>
                  </a:outerShdw>
                </a:effectLst>
                <a:latin typeface="標楷體" pitchFamily="65" charset="-120"/>
                <a:ea typeface="標楷體" pitchFamily="65" charset="-120"/>
              </a:rPr>
              <a:t>契約主檔</a:t>
            </a:r>
            <a:endParaRPr lang="zh-TW" altLang="en-US" sz="3200" b="1" dirty="0">
              <a:solidFill>
                <a:srgbClr val="7030A0"/>
              </a:solidFill>
              <a:effectLst>
                <a:outerShdw blurRad="38100" dist="38100" dir="2700000" algn="tl">
                  <a:srgbClr val="000000">
                    <a:alpha val="43137"/>
                  </a:srgbClr>
                </a:outerShdw>
              </a:effectLst>
              <a:latin typeface="標楷體" pitchFamily="65" charset="-120"/>
              <a:ea typeface="標楷體" pitchFamily="65" charset="-120"/>
            </a:endParaRPr>
          </a:p>
        </p:txBody>
      </p:sp>
      <p:sp>
        <p:nvSpPr>
          <p:cNvPr id="6" name="矩形 5"/>
          <p:cNvSpPr/>
          <p:nvPr/>
        </p:nvSpPr>
        <p:spPr>
          <a:xfrm>
            <a:off x="179512" y="646978"/>
            <a:ext cx="8784976" cy="45719"/>
          </a:xfrm>
          <a:prstGeom prst="rect">
            <a:avLst/>
          </a:prstGeom>
          <a:solidFill>
            <a:srgbClr val="009A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標題 1"/>
          <p:cNvSpPr txBox="1">
            <a:spLocks/>
          </p:cNvSpPr>
          <p:nvPr/>
        </p:nvSpPr>
        <p:spPr>
          <a:xfrm>
            <a:off x="179512" y="692694"/>
            <a:ext cx="7135018" cy="65649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TW" altLang="en-US" sz="3200" dirty="0" smtClean="0">
                <a:latin typeface="標楷體" panose="03000509000000000000" pitchFamily="65" charset="-120"/>
                <a:ea typeface="標楷體" panose="03000509000000000000" pitchFamily="65" charset="-120"/>
              </a:rPr>
              <a:t>主約投保紀錄</a:t>
            </a:r>
            <a:r>
              <a:rPr lang="en-US" altLang="zh-TW" sz="3200" dirty="0" smtClean="0">
                <a:latin typeface="標楷體" panose="03000509000000000000" pitchFamily="65" charset="-120"/>
                <a:ea typeface="標楷體" panose="03000509000000000000" pitchFamily="65" charset="-120"/>
              </a:rPr>
              <a:t>(DTAB0001)</a:t>
            </a:r>
            <a:endParaRPr lang="zh-TW" altLang="en-US" sz="3200" dirty="0">
              <a:latin typeface="標楷體" panose="03000509000000000000" pitchFamily="65" charset="-120"/>
              <a:ea typeface="標楷體" panose="03000509000000000000" pitchFamily="65" charset="-120"/>
            </a:endParaRPr>
          </a:p>
        </p:txBody>
      </p:sp>
      <p:graphicFrame>
        <p:nvGraphicFramePr>
          <p:cNvPr id="8" name="內容版面配置區 1"/>
          <p:cNvGraphicFramePr>
            <a:graphicFrameLocks/>
          </p:cNvGraphicFramePr>
          <p:nvPr>
            <p:extLst>
              <p:ext uri="{D42A27DB-BD31-4B8C-83A1-F6EECF244321}">
                <p14:modId xmlns:p14="http://schemas.microsoft.com/office/powerpoint/2010/main" val="3011240029"/>
              </p:ext>
            </p:extLst>
          </p:nvPr>
        </p:nvGraphicFramePr>
        <p:xfrm>
          <a:off x="324172" y="1325635"/>
          <a:ext cx="8496300" cy="4775200"/>
        </p:xfrm>
        <a:graphic>
          <a:graphicData uri="http://schemas.openxmlformats.org/drawingml/2006/table">
            <a:tbl>
              <a:tblPr firstRow="1" bandRow="1">
                <a:tableStyleId>{F5AB1C69-6EDB-4FF4-983F-18BD219EF322}</a:tableStyleId>
              </a:tblPr>
              <a:tblGrid>
                <a:gridCol w="2448272"/>
                <a:gridCol w="1800200"/>
                <a:gridCol w="4247828"/>
              </a:tblGrid>
              <a:tr h="370840">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dirty="0" smtClean="0">
                          <a:latin typeface="微軟正黑體" panose="020B0604030504040204" pitchFamily="34" charset="-120"/>
                          <a:ea typeface="微軟正黑體" panose="020B0604030504040204" pitchFamily="34" charset="-120"/>
                        </a:rPr>
                        <a:t>其他重要欄位 </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續</a:t>
                      </a:r>
                      <a:r>
                        <a:rPr lang="en-US" altLang="zh-TW" dirty="0" smtClean="0">
                          <a:latin typeface="微軟正黑體" panose="020B0604030504040204" pitchFamily="34" charset="-120"/>
                          <a:ea typeface="微軟正黑體" panose="020B0604030504040204" pitchFamily="34" charset="-120"/>
                        </a:rPr>
                        <a:t>)</a:t>
                      </a:r>
                      <a:endParaRPr lang="zh-TW" altLang="en-US" dirty="0" smtClean="0">
                        <a:latin typeface="微軟正黑體" panose="020B0604030504040204" pitchFamily="34" charset="-120"/>
                        <a:ea typeface="微軟正黑體" panose="020B0604030504040204" pitchFamily="34" charset="-120"/>
                      </a:endParaRPr>
                    </a:p>
                  </a:txBody>
                  <a:tcPr anchor="ctr"/>
                </a:tc>
                <a:tc hMerge="1">
                  <a:txBody>
                    <a:bodyPr/>
                    <a:lstStyle/>
                    <a:p>
                      <a:endParaRPr lang="zh-TW" altLang="en-US" dirty="0"/>
                    </a:p>
                  </a:txBody>
                  <a:tcPr/>
                </a:tc>
                <a:tc hMerge="1">
                  <a:txBody>
                    <a:bodyPr/>
                    <a:lstStyle/>
                    <a:p>
                      <a:endParaRPr lang="zh-TW" altLang="en-US" dirty="0"/>
                    </a:p>
                  </a:txBody>
                  <a:tcPr/>
                </a:tc>
              </a:tr>
              <a:tr h="370840">
                <a:tc>
                  <a:txBody>
                    <a:bodyPr/>
                    <a:lstStyle/>
                    <a:p>
                      <a:r>
                        <a:rPr lang="en-US" altLang="zh-TW" sz="1800" b="1" kern="1200" dirty="0" smtClean="0">
                          <a:solidFill>
                            <a:schemeClr val="dk1"/>
                          </a:solidFill>
                          <a:latin typeface="微軟正黑體" panose="020B0604030504040204" pitchFamily="34" charset="-120"/>
                          <a:ea typeface="微軟正黑體" panose="020B0604030504040204" pitchFamily="34" charset="-120"/>
                          <a:cs typeface="+mn-cs"/>
                        </a:rPr>
                        <a:t>MNXT_PAY_DATE</a:t>
                      </a:r>
                      <a:endParaRPr lang="zh-TW" altLang="en-US" sz="1800" b="1" kern="1200" dirty="0">
                        <a:solidFill>
                          <a:schemeClr val="dk1"/>
                        </a:solidFill>
                        <a:latin typeface="微軟正黑體" panose="020B0604030504040204" pitchFamily="34" charset="-120"/>
                        <a:ea typeface="微軟正黑體" panose="020B0604030504040204" pitchFamily="34" charset="-120"/>
                        <a:cs typeface="+mn-cs"/>
                      </a:endParaRPr>
                    </a:p>
                  </a:txBody>
                  <a:tcPr anchor="ctr"/>
                </a:tc>
                <a:tc>
                  <a:txBody>
                    <a:bodyPr/>
                    <a:lstStyle/>
                    <a:p>
                      <a:r>
                        <a:rPr lang="zh-TW" altLang="en-US" sz="1800" b="1" kern="1200" dirty="0" smtClean="0">
                          <a:solidFill>
                            <a:schemeClr val="dk1"/>
                          </a:solidFill>
                          <a:latin typeface="微軟正黑體" panose="020B0604030504040204" pitchFamily="34" charset="-120"/>
                          <a:ea typeface="微軟正黑體" panose="020B0604030504040204" pitchFamily="34" charset="-120"/>
                          <a:cs typeface="+mn-cs"/>
                        </a:rPr>
                        <a:t>下次應繳日</a:t>
                      </a:r>
                      <a:endParaRPr lang="zh-TW" altLang="en-US" sz="1800" b="1" kern="1200" dirty="0">
                        <a:solidFill>
                          <a:schemeClr val="dk1"/>
                        </a:solidFill>
                        <a:latin typeface="微軟正黑體" panose="020B0604030504040204" pitchFamily="34" charset="-120"/>
                        <a:ea typeface="微軟正黑體" panose="020B0604030504040204" pitchFamily="34" charset="-120"/>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b="1" dirty="0" smtClean="0">
                        <a:solidFill>
                          <a:srgbClr val="0070C0"/>
                        </a:solidFill>
                        <a:latin typeface="微軟正黑體" panose="020B0604030504040204" pitchFamily="34" charset="-120"/>
                        <a:ea typeface="微軟正黑體" panose="020B0604030504040204" pitchFamily="34" charset="-120"/>
                      </a:endParaRPr>
                    </a:p>
                  </a:txBody>
                  <a:tcPr anchor="ctr"/>
                </a:tc>
              </a:tr>
              <a:tr h="338440">
                <a:tc>
                  <a:txBody>
                    <a:bodyPr/>
                    <a:lstStyle/>
                    <a:p>
                      <a:r>
                        <a:rPr lang="en-US" altLang="zh-TW" sz="1800" b="1" kern="1200" dirty="0" smtClean="0">
                          <a:solidFill>
                            <a:schemeClr val="dk1"/>
                          </a:solidFill>
                          <a:latin typeface="微軟正黑體" panose="020B0604030504040204" pitchFamily="34" charset="-120"/>
                          <a:ea typeface="微軟正黑體" panose="020B0604030504040204" pitchFamily="34" charset="-120"/>
                          <a:cs typeface="+mn-cs"/>
                        </a:rPr>
                        <a:t>PAY_TIMES</a:t>
                      </a:r>
                      <a:endParaRPr lang="zh-TW" altLang="en-US" sz="1800" b="1" kern="1200" dirty="0">
                        <a:solidFill>
                          <a:schemeClr val="dk1"/>
                        </a:solidFill>
                        <a:latin typeface="微軟正黑體" panose="020B0604030504040204" pitchFamily="34" charset="-120"/>
                        <a:ea typeface="微軟正黑體" panose="020B0604030504040204" pitchFamily="34" charset="-120"/>
                        <a:cs typeface="+mn-cs"/>
                      </a:endParaRPr>
                    </a:p>
                  </a:txBody>
                  <a:tcPr anchor="ctr"/>
                </a:tc>
                <a:tc>
                  <a:txBody>
                    <a:bodyPr/>
                    <a:lstStyle/>
                    <a:p>
                      <a:r>
                        <a:rPr lang="zh-TW" altLang="en-US" b="1" dirty="0" smtClean="0">
                          <a:latin typeface="微軟正黑體" panose="020B0604030504040204" pitchFamily="34" charset="-120"/>
                          <a:ea typeface="微軟正黑體" panose="020B0604030504040204" pitchFamily="34" charset="-120"/>
                        </a:rPr>
                        <a:t>繳次</a:t>
                      </a:r>
                      <a:endParaRPr lang="zh-TW" altLang="en-US" b="1" dirty="0">
                        <a:latin typeface="微軟正黑體" panose="020B0604030504040204" pitchFamily="34" charset="-120"/>
                        <a:ea typeface="微軟正黑體" panose="020B0604030504040204" pitchFamily="34" charset="-120"/>
                      </a:endParaRPr>
                    </a:p>
                  </a:txBody>
                  <a:tcPr anchor="ctr"/>
                </a:tc>
                <a:tc>
                  <a:txBody>
                    <a:bodyPr/>
                    <a:lstStyle/>
                    <a:p>
                      <a:endParaRPr lang="zh-TW" altLang="en-US" b="1" dirty="0">
                        <a:latin typeface="微軟正黑體" panose="020B0604030504040204" pitchFamily="34" charset="-120"/>
                        <a:ea typeface="微軟正黑體" panose="020B0604030504040204" pitchFamily="34" charset="-120"/>
                      </a:endParaRPr>
                    </a:p>
                  </a:txBody>
                  <a:tcPr anchor="ctr"/>
                </a:tc>
              </a:tr>
              <a:tr h="370840">
                <a:tc>
                  <a:txBody>
                    <a:bodyPr/>
                    <a:lstStyle/>
                    <a:p>
                      <a:r>
                        <a:rPr lang="en-US" altLang="zh-TW" sz="1800" b="1" kern="1200" dirty="0" smtClean="0">
                          <a:solidFill>
                            <a:schemeClr val="dk1"/>
                          </a:solidFill>
                          <a:latin typeface="微軟正黑體" panose="020B0604030504040204" pitchFamily="34" charset="-120"/>
                          <a:ea typeface="微軟正黑體" panose="020B0604030504040204" pitchFamily="34" charset="-120"/>
                          <a:cs typeface="+mn-cs"/>
                        </a:rPr>
                        <a:t>DVD_KIND</a:t>
                      </a:r>
                      <a:endParaRPr lang="zh-TW" altLang="en-US" sz="1800" b="1" kern="1200" dirty="0">
                        <a:solidFill>
                          <a:schemeClr val="dk1"/>
                        </a:solidFill>
                        <a:latin typeface="微軟正黑體" panose="020B0604030504040204" pitchFamily="34" charset="-120"/>
                        <a:ea typeface="微軟正黑體" panose="020B0604030504040204" pitchFamily="34" charset="-120"/>
                        <a:cs typeface="+mn-cs"/>
                      </a:endParaRPr>
                    </a:p>
                  </a:txBody>
                  <a:tcPr anchor="ctr"/>
                </a:tc>
                <a:tc>
                  <a:txBody>
                    <a:bodyPr/>
                    <a:lstStyle/>
                    <a:p>
                      <a:r>
                        <a:rPr lang="zh-TW" altLang="en-US" b="1" dirty="0" smtClean="0">
                          <a:latin typeface="微軟正黑體" panose="020B0604030504040204" pitchFamily="34" charset="-120"/>
                          <a:ea typeface="微軟正黑體" panose="020B0604030504040204" pitchFamily="34" charset="-120"/>
                        </a:rPr>
                        <a:t>紅利選擇</a:t>
                      </a:r>
                      <a:endParaRPr lang="zh-TW" altLang="en-US" b="1" dirty="0">
                        <a:latin typeface="微軟正黑體" panose="020B0604030504040204" pitchFamily="34" charset="-120"/>
                        <a:ea typeface="微軟正黑體" panose="020B0604030504040204" pitchFamily="34" charset="-120"/>
                      </a:endParaRPr>
                    </a:p>
                  </a:txBody>
                  <a:tcPr anchor="ctr"/>
                </a:tc>
                <a:tc>
                  <a:txBody>
                    <a:bodyPr/>
                    <a:lstStyle/>
                    <a:p>
                      <a:r>
                        <a:rPr lang="zh-TW" altLang="en-US" b="1" dirty="0" smtClean="0">
                          <a:latin typeface="微軟正黑體" panose="020B0604030504040204" pitchFamily="34" charset="-120"/>
                          <a:ea typeface="微軟正黑體" panose="020B0604030504040204" pitchFamily="34" charset="-120"/>
                        </a:rPr>
                        <a:t>無紅利</a:t>
                      </a:r>
                      <a:r>
                        <a:rPr lang="en-US" altLang="zh-TW" b="1" dirty="0" smtClean="0">
                          <a:latin typeface="微軟正黑體" panose="020B0604030504040204" pitchFamily="34" charset="-120"/>
                          <a:ea typeface="微軟正黑體" panose="020B0604030504040204" pitchFamily="34" charset="-120"/>
                        </a:rPr>
                        <a:t>(0)</a:t>
                      </a:r>
                    </a:p>
                    <a:p>
                      <a:r>
                        <a:rPr lang="zh-TW" altLang="en-US" b="1" dirty="0" smtClean="0">
                          <a:latin typeface="微軟正黑體" panose="020B0604030504040204" pitchFamily="34" charset="-120"/>
                          <a:ea typeface="微軟正黑體" panose="020B0604030504040204" pitchFamily="34" charset="-120"/>
                        </a:rPr>
                        <a:t>儲存生息</a:t>
                      </a:r>
                      <a:r>
                        <a:rPr lang="en-US" altLang="zh-TW" b="1" dirty="0" smtClean="0">
                          <a:latin typeface="微軟正黑體" panose="020B0604030504040204" pitchFamily="34" charset="-120"/>
                          <a:ea typeface="微軟正黑體" panose="020B0604030504040204" pitchFamily="34" charset="-120"/>
                        </a:rPr>
                        <a:t>(1)</a:t>
                      </a:r>
                      <a:r>
                        <a:rPr lang="zh-TW" altLang="en-US" b="1" dirty="0" smtClean="0">
                          <a:latin typeface="微軟正黑體" panose="020B0604030504040204" pitchFamily="34" charset="-120"/>
                          <a:ea typeface="微軟正黑體" panose="020B0604030504040204" pitchFamily="34" charset="-120"/>
                        </a:rPr>
                        <a:t>、調整保費</a:t>
                      </a:r>
                      <a:r>
                        <a:rPr lang="en-US" altLang="zh-TW" b="1" dirty="0" smtClean="0">
                          <a:latin typeface="微軟正黑體" panose="020B0604030504040204" pitchFamily="34" charset="-120"/>
                          <a:ea typeface="微軟正黑體" panose="020B0604030504040204" pitchFamily="34" charset="-120"/>
                        </a:rPr>
                        <a:t>(2)</a:t>
                      </a:r>
                    </a:p>
                    <a:p>
                      <a:r>
                        <a:rPr lang="zh-TW" altLang="en-US" b="1" dirty="0" smtClean="0">
                          <a:latin typeface="微軟正黑體" panose="020B0604030504040204" pitchFamily="34" charset="-120"/>
                          <a:ea typeface="微軟正黑體" panose="020B0604030504040204" pitchFamily="34" charset="-120"/>
                        </a:rPr>
                        <a:t>現金給付</a:t>
                      </a:r>
                      <a:r>
                        <a:rPr lang="en-US" altLang="zh-TW" b="1" dirty="0" smtClean="0">
                          <a:latin typeface="微軟正黑體" panose="020B0604030504040204" pitchFamily="34" charset="-120"/>
                          <a:ea typeface="微軟正黑體" panose="020B0604030504040204" pitchFamily="34" charset="-120"/>
                        </a:rPr>
                        <a:t>(3)</a:t>
                      </a:r>
                      <a:r>
                        <a:rPr lang="zh-TW" altLang="en-US" b="1" dirty="0" smtClean="0">
                          <a:latin typeface="微軟正黑體" panose="020B0604030504040204" pitchFamily="34" charset="-120"/>
                          <a:ea typeface="微軟正黑體" panose="020B0604030504040204" pitchFamily="34" charset="-120"/>
                        </a:rPr>
                        <a:t>、增額繳清</a:t>
                      </a:r>
                      <a:r>
                        <a:rPr lang="en-US" altLang="zh-TW" b="1" dirty="0" smtClean="0">
                          <a:latin typeface="微軟正黑體" panose="020B0604030504040204" pitchFamily="34" charset="-120"/>
                          <a:ea typeface="微軟正黑體" panose="020B0604030504040204" pitchFamily="34" charset="-120"/>
                        </a:rPr>
                        <a:t>(4)</a:t>
                      </a:r>
                      <a:endParaRPr lang="zh-TW" altLang="en-US" b="1" dirty="0">
                        <a:latin typeface="微軟正黑體" panose="020B0604030504040204" pitchFamily="34" charset="-120"/>
                        <a:ea typeface="微軟正黑體" panose="020B0604030504040204" pitchFamily="34" charset="-120"/>
                      </a:endParaRPr>
                    </a:p>
                  </a:txBody>
                  <a:tcPr anchor="ctr"/>
                </a:tc>
              </a:tr>
              <a:tr h="370840">
                <a:tc>
                  <a:txBody>
                    <a:bodyPr/>
                    <a:lstStyle/>
                    <a:p>
                      <a:r>
                        <a:rPr lang="en-US" altLang="zh-TW" sz="1800" b="1" kern="1200" dirty="0" smtClean="0">
                          <a:solidFill>
                            <a:schemeClr val="dk1"/>
                          </a:solidFill>
                          <a:latin typeface="微軟正黑體" panose="020B0604030504040204" pitchFamily="34" charset="-120"/>
                          <a:ea typeface="微軟正黑體" panose="020B0604030504040204" pitchFamily="34" charset="-120"/>
                          <a:cs typeface="+mn-cs"/>
                        </a:rPr>
                        <a:t>LST_CHG_KIND</a:t>
                      </a:r>
                      <a:endParaRPr lang="zh-TW" altLang="en-US" sz="1800" b="1" kern="1200" dirty="0">
                        <a:solidFill>
                          <a:schemeClr val="dk1"/>
                        </a:solidFill>
                        <a:latin typeface="微軟正黑體" panose="020B0604030504040204" pitchFamily="34" charset="-120"/>
                        <a:ea typeface="微軟正黑體" panose="020B0604030504040204" pitchFamily="34" charset="-120"/>
                        <a:cs typeface="+mn-cs"/>
                      </a:endParaRPr>
                    </a:p>
                  </a:txBody>
                  <a:tcPr anchor="ctr"/>
                </a:tc>
                <a:tc>
                  <a:txBody>
                    <a:bodyPr/>
                    <a:lstStyle/>
                    <a:p>
                      <a:r>
                        <a:rPr lang="zh-TW" altLang="en-US" b="1" dirty="0" smtClean="0">
                          <a:latin typeface="微軟正黑體" panose="020B0604030504040204" pitchFamily="34" charset="-120"/>
                          <a:ea typeface="微軟正黑體" panose="020B0604030504040204" pitchFamily="34" charset="-120"/>
                        </a:rPr>
                        <a:t>最近異動種類</a:t>
                      </a:r>
                      <a:endParaRPr lang="zh-TW" altLang="en-US" b="1" dirty="0">
                        <a:latin typeface="微軟正黑體" panose="020B0604030504040204" pitchFamily="34" charset="-120"/>
                        <a:ea typeface="微軟正黑體" panose="020B0604030504040204" pitchFamily="34" charset="-120"/>
                      </a:endParaRPr>
                    </a:p>
                  </a:txBody>
                  <a:tcPr anchor="ctr"/>
                </a:tc>
                <a:tc>
                  <a:txBody>
                    <a:bodyPr/>
                    <a:lstStyle/>
                    <a:p>
                      <a:endParaRPr lang="zh-TW" altLang="en-US" b="1" dirty="0">
                        <a:latin typeface="微軟正黑體" panose="020B0604030504040204" pitchFamily="34" charset="-120"/>
                        <a:ea typeface="微軟正黑體" panose="020B0604030504040204" pitchFamily="34" charset="-120"/>
                      </a:endParaRPr>
                    </a:p>
                  </a:txBody>
                  <a:tcPr anchor="ctr"/>
                </a:tc>
              </a:tr>
              <a:tr h="370840">
                <a:tc>
                  <a:txBody>
                    <a:bodyPr/>
                    <a:lstStyle/>
                    <a:p>
                      <a:r>
                        <a:rPr lang="en-US" altLang="zh-TW" sz="1800" b="1" kern="1200" dirty="0" smtClean="0">
                          <a:solidFill>
                            <a:schemeClr val="dk1"/>
                          </a:solidFill>
                          <a:latin typeface="微軟正黑體" panose="020B0604030504040204" pitchFamily="34" charset="-120"/>
                          <a:ea typeface="微軟正黑體" panose="020B0604030504040204" pitchFamily="34" charset="-120"/>
                          <a:cs typeface="+mn-cs"/>
                        </a:rPr>
                        <a:t>LST_CHG_DATE</a:t>
                      </a:r>
                      <a:endParaRPr lang="zh-TW" altLang="en-US" sz="1800" b="1" kern="1200" dirty="0">
                        <a:solidFill>
                          <a:schemeClr val="dk1"/>
                        </a:solidFill>
                        <a:latin typeface="微軟正黑體" panose="020B0604030504040204" pitchFamily="34" charset="-120"/>
                        <a:ea typeface="微軟正黑體" panose="020B0604030504040204" pitchFamily="34" charset="-120"/>
                        <a:cs typeface="+mn-cs"/>
                      </a:endParaRPr>
                    </a:p>
                  </a:txBody>
                  <a:tcPr anchor="ctr"/>
                </a:tc>
                <a:tc>
                  <a:txBody>
                    <a:bodyPr/>
                    <a:lstStyle/>
                    <a:p>
                      <a:r>
                        <a:rPr lang="zh-TW" altLang="en-US" b="1" dirty="0" smtClean="0">
                          <a:latin typeface="微軟正黑體" panose="020B0604030504040204" pitchFamily="34" charset="-120"/>
                          <a:ea typeface="微軟正黑體" panose="020B0604030504040204" pitchFamily="34" charset="-120"/>
                        </a:rPr>
                        <a:t>最近異動日期</a:t>
                      </a:r>
                      <a:endParaRPr lang="zh-TW" altLang="en-US" b="1" dirty="0">
                        <a:latin typeface="微軟正黑體" panose="020B0604030504040204" pitchFamily="34" charset="-120"/>
                        <a:ea typeface="微軟正黑體" panose="020B0604030504040204" pitchFamily="34" charset="-120"/>
                      </a:endParaRPr>
                    </a:p>
                  </a:txBody>
                  <a:tcPr anchor="ctr"/>
                </a:tc>
                <a:tc>
                  <a:txBody>
                    <a:bodyPr/>
                    <a:lstStyle/>
                    <a:p>
                      <a:endParaRPr lang="zh-TW" altLang="en-US" b="1" dirty="0">
                        <a:latin typeface="微軟正黑體" panose="020B0604030504040204" pitchFamily="34" charset="-120"/>
                        <a:ea typeface="微軟正黑體" panose="020B0604030504040204" pitchFamily="34" charset="-120"/>
                      </a:endParaRPr>
                    </a:p>
                  </a:txBody>
                  <a:tcPr anchor="ctr"/>
                </a:tc>
              </a:tr>
              <a:tr h="370840">
                <a:tc>
                  <a:txBody>
                    <a:bodyPr/>
                    <a:lstStyle/>
                    <a:p>
                      <a:r>
                        <a:rPr lang="en-US" altLang="zh-TW" sz="1800" b="1" kern="1200" dirty="0" smtClean="0">
                          <a:solidFill>
                            <a:srgbClr val="FF0000"/>
                          </a:solidFill>
                          <a:latin typeface="微軟正黑體" panose="020B0604030504040204" pitchFamily="34" charset="-120"/>
                          <a:ea typeface="微軟正黑體" panose="020B0604030504040204" pitchFamily="34" charset="-120"/>
                          <a:cs typeface="+mn-cs"/>
                        </a:rPr>
                        <a:t>EFT_CODE</a:t>
                      </a:r>
                      <a:endParaRPr lang="zh-TW" altLang="en-US" sz="1800" b="1" kern="1200" dirty="0">
                        <a:solidFill>
                          <a:srgbClr val="FF0000"/>
                        </a:solidFill>
                        <a:latin typeface="微軟正黑體" panose="020B0604030504040204" pitchFamily="34" charset="-120"/>
                        <a:ea typeface="微軟正黑體" panose="020B0604030504040204" pitchFamily="34" charset="-120"/>
                        <a:cs typeface="+mn-cs"/>
                      </a:endParaRPr>
                    </a:p>
                  </a:txBody>
                  <a:tcPr anchor="ctr"/>
                </a:tc>
                <a:tc>
                  <a:txBody>
                    <a:bodyPr/>
                    <a:lstStyle/>
                    <a:p>
                      <a:r>
                        <a:rPr lang="zh-TW" altLang="en-US" b="1" dirty="0" smtClean="0">
                          <a:solidFill>
                            <a:srgbClr val="FF0000"/>
                          </a:solidFill>
                          <a:latin typeface="微軟正黑體" panose="020B0604030504040204" pitchFamily="34" charset="-120"/>
                          <a:ea typeface="微軟正黑體" panose="020B0604030504040204" pitchFamily="34" charset="-120"/>
                        </a:rPr>
                        <a:t>契約效力</a:t>
                      </a:r>
                      <a:endParaRPr lang="zh-TW" altLang="en-US" b="1" dirty="0">
                        <a:solidFill>
                          <a:srgbClr val="FF0000"/>
                        </a:solidFill>
                        <a:latin typeface="微軟正黑體" panose="020B0604030504040204" pitchFamily="34" charset="-120"/>
                        <a:ea typeface="微軟正黑體" panose="020B0604030504040204" pitchFamily="34" charset="-120"/>
                      </a:endParaRPr>
                    </a:p>
                  </a:txBody>
                  <a:tcPr anchor="ctr"/>
                </a:tc>
                <a:tc>
                  <a:txBody>
                    <a:bodyPr/>
                    <a:lstStyle/>
                    <a:p>
                      <a:r>
                        <a:rPr lang="zh-TW" altLang="en-US" sz="1800" b="1" kern="1200" dirty="0" smtClean="0">
                          <a:solidFill>
                            <a:schemeClr val="dk1"/>
                          </a:solidFill>
                          <a:latin typeface="微軟正黑體" panose="020B0604030504040204" pitchFamily="34" charset="-120"/>
                          <a:ea typeface="微軟正黑體" panose="020B0604030504040204" pitchFamily="34" charset="-120"/>
                          <a:cs typeface="+mn-cs"/>
                        </a:rPr>
                        <a:t>正常</a:t>
                      </a:r>
                      <a:r>
                        <a:rPr lang="en-US" altLang="zh-TW" sz="1800" b="1" kern="1200" dirty="0" smtClean="0">
                          <a:solidFill>
                            <a:schemeClr val="dk1"/>
                          </a:solidFill>
                          <a:latin typeface="微軟正黑體" panose="020B0604030504040204" pitchFamily="34" charset="-120"/>
                          <a:ea typeface="微軟正黑體" panose="020B0604030504040204" pitchFamily="34" charset="-120"/>
                          <a:cs typeface="+mn-cs"/>
                        </a:rPr>
                        <a:t>(00)</a:t>
                      </a:r>
                      <a:r>
                        <a:rPr lang="zh-TW" altLang="en-US" sz="1800" b="1" kern="1200" dirty="0" smtClean="0">
                          <a:solidFill>
                            <a:schemeClr val="dk1"/>
                          </a:solidFill>
                          <a:latin typeface="微軟正黑體" panose="020B0604030504040204" pitchFamily="34" charset="-120"/>
                          <a:ea typeface="微軟正黑體" panose="020B0604030504040204" pitchFamily="34" charset="-120"/>
                          <a:cs typeface="+mn-cs"/>
                        </a:rPr>
                        <a:t>、終身險滿期</a:t>
                      </a:r>
                      <a:r>
                        <a:rPr lang="en-US" altLang="zh-TW" sz="1800" b="1" kern="1200" dirty="0" smtClean="0">
                          <a:solidFill>
                            <a:schemeClr val="dk1"/>
                          </a:solidFill>
                          <a:latin typeface="微軟正黑體" panose="020B0604030504040204" pitchFamily="34" charset="-120"/>
                          <a:ea typeface="微軟正黑體" panose="020B0604030504040204" pitchFamily="34" charset="-120"/>
                          <a:cs typeface="+mn-cs"/>
                        </a:rPr>
                        <a:t>(02)</a:t>
                      </a:r>
                    </a:p>
                    <a:p>
                      <a:r>
                        <a:rPr lang="zh-TW" altLang="en-US" sz="1800" b="1" kern="1200" dirty="0" smtClean="0">
                          <a:solidFill>
                            <a:schemeClr val="dk1"/>
                          </a:solidFill>
                          <a:latin typeface="微軟正黑體" panose="020B0604030504040204" pitchFamily="34" charset="-120"/>
                          <a:ea typeface="微軟正黑體" panose="020B0604030504040204" pitchFamily="34" charset="-120"/>
                          <a:cs typeface="+mn-cs"/>
                        </a:rPr>
                        <a:t>停效</a:t>
                      </a:r>
                      <a:r>
                        <a:rPr lang="en-US" altLang="zh-TW" sz="1800" b="1" kern="1200" dirty="0" smtClean="0">
                          <a:solidFill>
                            <a:schemeClr val="dk1"/>
                          </a:solidFill>
                          <a:latin typeface="微軟正黑體" panose="020B0604030504040204" pitchFamily="34" charset="-120"/>
                          <a:ea typeface="微軟正黑體" panose="020B0604030504040204" pitchFamily="34" charset="-120"/>
                          <a:cs typeface="+mn-cs"/>
                        </a:rPr>
                        <a:t>(01)</a:t>
                      </a:r>
                      <a:r>
                        <a:rPr lang="zh-TW" altLang="en-US" sz="1800" b="1" kern="1200" dirty="0" smtClean="0">
                          <a:solidFill>
                            <a:schemeClr val="dk1"/>
                          </a:solidFill>
                          <a:latin typeface="微軟正黑體" panose="020B0604030504040204" pitchFamily="34" charset="-120"/>
                          <a:ea typeface="微軟正黑體" panose="020B0604030504040204" pitchFamily="34" charset="-120"/>
                          <a:cs typeface="+mn-cs"/>
                        </a:rPr>
                        <a:t>、貸款停效</a:t>
                      </a:r>
                      <a:r>
                        <a:rPr lang="en-US" altLang="zh-TW" sz="1800" b="1" kern="1200" dirty="0" smtClean="0">
                          <a:solidFill>
                            <a:schemeClr val="dk1"/>
                          </a:solidFill>
                          <a:latin typeface="微軟正黑體" panose="020B0604030504040204" pitchFamily="34" charset="-120"/>
                          <a:ea typeface="微軟正黑體" panose="020B0604030504040204" pitchFamily="34" charset="-120"/>
                          <a:cs typeface="+mn-cs"/>
                        </a:rPr>
                        <a:t>(61)</a:t>
                      </a:r>
                    </a:p>
                    <a:p>
                      <a:r>
                        <a:rPr lang="zh-TW" altLang="en-US" sz="1800" b="1" kern="1200" dirty="0" smtClean="0">
                          <a:solidFill>
                            <a:schemeClr val="dk1"/>
                          </a:solidFill>
                          <a:latin typeface="微軟正黑體" panose="020B0604030504040204" pitchFamily="34" charset="-120"/>
                          <a:ea typeface="微軟正黑體" panose="020B0604030504040204" pitchFamily="34" charset="-120"/>
                          <a:cs typeface="+mn-cs"/>
                        </a:rPr>
                        <a:t>展期件</a:t>
                      </a:r>
                      <a:r>
                        <a:rPr lang="en-US" altLang="zh-TW" sz="1800" b="1" kern="1200" dirty="0" smtClean="0">
                          <a:solidFill>
                            <a:schemeClr val="dk1"/>
                          </a:solidFill>
                          <a:latin typeface="微軟正黑體" panose="020B0604030504040204" pitchFamily="34" charset="-120"/>
                          <a:ea typeface="微軟正黑體" panose="020B0604030504040204" pitchFamily="34" charset="-120"/>
                          <a:cs typeface="+mn-cs"/>
                        </a:rPr>
                        <a:t>(20)</a:t>
                      </a:r>
                      <a:r>
                        <a:rPr lang="zh-TW" altLang="en-US" sz="1800" b="1" kern="1200" dirty="0" smtClean="0">
                          <a:solidFill>
                            <a:schemeClr val="dk1"/>
                          </a:solidFill>
                          <a:latin typeface="微軟正黑體" panose="020B0604030504040204" pitchFamily="34" charset="-120"/>
                          <a:ea typeface="微軟正黑體" panose="020B0604030504040204" pitchFamily="34" charset="-120"/>
                          <a:cs typeface="+mn-cs"/>
                        </a:rPr>
                        <a:t>、展期滿期件</a:t>
                      </a:r>
                      <a:r>
                        <a:rPr lang="en-US" altLang="zh-TW" sz="1800" b="1" kern="1200" dirty="0" smtClean="0">
                          <a:solidFill>
                            <a:schemeClr val="dk1"/>
                          </a:solidFill>
                          <a:latin typeface="微軟正黑體" panose="020B0604030504040204" pitchFamily="34" charset="-120"/>
                          <a:ea typeface="微軟正黑體" panose="020B0604030504040204" pitchFamily="34" charset="-120"/>
                          <a:cs typeface="+mn-cs"/>
                        </a:rPr>
                        <a:t>(21)</a:t>
                      </a:r>
                      <a:r>
                        <a:rPr lang="zh-TW" altLang="en-US" sz="1800" b="1" kern="1200" dirty="0" smtClean="0">
                          <a:solidFill>
                            <a:schemeClr val="dk1"/>
                          </a:solidFill>
                          <a:latin typeface="微軟正黑體" panose="020B0604030504040204" pitchFamily="34" charset="-120"/>
                          <a:ea typeface="微軟正黑體" panose="020B0604030504040204" pitchFamily="34" charset="-120"/>
                          <a:cs typeface="+mn-cs"/>
                        </a:rPr>
                        <a:t>、</a:t>
                      </a:r>
                      <a:endParaRPr lang="en-US" altLang="zh-TW" sz="1800" b="1" kern="1200" dirty="0" smtClean="0">
                        <a:solidFill>
                          <a:schemeClr val="dk1"/>
                        </a:solidFill>
                        <a:latin typeface="微軟正黑體" panose="020B0604030504040204" pitchFamily="34" charset="-120"/>
                        <a:ea typeface="微軟正黑體" panose="020B0604030504040204" pitchFamily="34" charset="-120"/>
                        <a:cs typeface="+mn-cs"/>
                      </a:endParaRPr>
                    </a:p>
                    <a:p>
                      <a:r>
                        <a:rPr lang="zh-TW" altLang="en-US" sz="1800" b="1" kern="1200" dirty="0" smtClean="0">
                          <a:solidFill>
                            <a:schemeClr val="dk1"/>
                          </a:solidFill>
                          <a:latin typeface="微軟正黑體" panose="020B0604030504040204" pitchFamily="34" charset="-120"/>
                          <a:ea typeface="微軟正黑體" panose="020B0604030504040204" pitchFamily="34" charset="-120"/>
                          <a:cs typeface="+mn-cs"/>
                        </a:rPr>
                        <a:t>繳清件</a:t>
                      </a:r>
                      <a:r>
                        <a:rPr lang="en-US" altLang="zh-TW" sz="1800" b="1" kern="1200" dirty="0" smtClean="0">
                          <a:solidFill>
                            <a:schemeClr val="dk1"/>
                          </a:solidFill>
                          <a:latin typeface="微軟正黑體" panose="020B0604030504040204" pitchFamily="34" charset="-120"/>
                          <a:ea typeface="微軟正黑體" panose="020B0604030504040204" pitchFamily="34" charset="-120"/>
                          <a:cs typeface="+mn-cs"/>
                        </a:rPr>
                        <a:t>(23)</a:t>
                      </a:r>
                      <a:r>
                        <a:rPr lang="zh-TW" altLang="en-US" sz="1800" b="1" kern="1200" dirty="0" smtClean="0">
                          <a:solidFill>
                            <a:schemeClr val="dk1"/>
                          </a:solidFill>
                          <a:latin typeface="微軟正黑體" panose="020B0604030504040204" pitchFamily="34" charset="-120"/>
                          <a:ea typeface="微軟正黑體" panose="020B0604030504040204" pitchFamily="34" charset="-120"/>
                          <a:cs typeface="+mn-cs"/>
                        </a:rPr>
                        <a:t>、繳清滿期件</a:t>
                      </a:r>
                      <a:r>
                        <a:rPr lang="en-US" altLang="zh-TW" sz="1800" b="1" kern="1200" dirty="0" smtClean="0">
                          <a:solidFill>
                            <a:schemeClr val="dk1"/>
                          </a:solidFill>
                          <a:latin typeface="微軟正黑體" panose="020B0604030504040204" pitchFamily="34" charset="-120"/>
                          <a:ea typeface="微軟正黑體" panose="020B0604030504040204" pitchFamily="34" charset="-120"/>
                          <a:cs typeface="+mn-cs"/>
                        </a:rPr>
                        <a:t>(24)</a:t>
                      </a:r>
                      <a:r>
                        <a:rPr lang="zh-TW" altLang="en-US" sz="1800" b="1" kern="1200" dirty="0" smtClean="0">
                          <a:solidFill>
                            <a:schemeClr val="dk1"/>
                          </a:solidFill>
                          <a:latin typeface="微軟正黑體" panose="020B0604030504040204" pitchFamily="34" charset="-120"/>
                          <a:ea typeface="微軟正黑體" panose="020B0604030504040204" pitchFamily="34" charset="-120"/>
                          <a:cs typeface="+mn-cs"/>
                        </a:rPr>
                        <a:t>、</a:t>
                      </a:r>
                      <a:endParaRPr lang="en-US" altLang="zh-TW" sz="1800" b="1" kern="1200" dirty="0" smtClean="0">
                        <a:solidFill>
                          <a:schemeClr val="dk1"/>
                        </a:solidFill>
                        <a:latin typeface="微軟正黑體" panose="020B0604030504040204" pitchFamily="34" charset="-120"/>
                        <a:ea typeface="微軟正黑體" panose="020B0604030504040204" pitchFamily="34" charset="-120"/>
                        <a:cs typeface="+mn-cs"/>
                      </a:endParaRPr>
                    </a:p>
                    <a:p>
                      <a:r>
                        <a:rPr lang="zh-TW" altLang="en-US" sz="1800" b="1" kern="1200" dirty="0" smtClean="0">
                          <a:solidFill>
                            <a:schemeClr val="dk1"/>
                          </a:solidFill>
                          <a:latin typeface="微軟正黑體" panose="020B0604030504040204" pitchFamily="34" charset="-120"/>
                          <a:ea typeface="微軟正黑體" panose="020B0604030504040204" pitchFamily="34" charset="-120"/>
                          <a:cs typeface="+mn-cs"/>
                        </a:rPr>
                        <a:t>解約</a:t>
                      </a:r>
                      <a:r>
                        <a:rPr lang="en-US" altLang="zh-TW" sz="1800" b="1" kern="1200" dirty="0" smtClean="0">
                          <a:solidFill>
                            <a:schemeClr val="dk1"/>
                          </a:solidFill>
                          <a:latin typeface="微軟正黑體" panose="020B0604030504040204" pitchFamily="34" charset="-120"/>
                          <a:ea typeface="微軟正黑體" panose="020B0604030504040204" pitchFamily="34" charset="-120"/>
                          <a:cs typeface="+mn-cs"/>
                        </a:rPr>
                        <a:t>(30)</a:t>
                      </a:r>
                      <a:r>
                        <a:rPr lang="zh-TW" altLang="en-US" sz="1800" b="1" kern="1200" dirty="0" smtClean="0">
                          <a:solidFill>
                            <a:schemeClr val="dk1"/>
                          </a:solidFill>
                          <a:latin typeface="微軟正黑體" panose="020B0604030504040204" pitchFamily="34" charset="-120"/>
                          <a:ea typeface="微軟正黑體" panose="020B0604030504040204" pitchFamily="34" charset="-120"/>
                          <a:cs typeface="+mn-cs"/>
                        </a:rPr>
                        <a:t>、契撤</a:t>
                      </a:r>
                      <a:r>
                        <a:rPr lang="en-US" altLang="zh-TW" sz="1800" b="1" kern="1200" dirty="0" smtClean="0">
                          <a:solidFill>
                            <a:schemeClr val="dk1"/>
                          </a:solidFill>
                          <a:latin typeface="微軟正黑體" panose="020B0604030504040204" pitchFamily="34" charset="-120"/>
                          <a:ea typeface="微軟正黑體" panose="020B0604030504040204" pitchFamily="34" charset="-120"/>
                          <a:cs typeface="+mn-cs"/>
                        </a:rPr>
                        <a:t>(34)</a:t>
                      </a:r>
                      <a:r>
                        <a:rPr lang="zh-TW" altLang="en-US" sz="1800" b="1" kern="1200" dirty="0" smtClean="0">
                          <a:solidFill>
                            <a:schemeClr val="dk1"/>
                          </a:solidFill>
                          <a:latin typeface="微軟正黑體" panose="020B0604030504040204" pitchFamily="34" charset="-120"/>
                          <a:ea typeface="微軟正黑體" panose="020B0604030504040204" pitchFamily="34" charset="-120"/>
                          <a:cs typeface="+mn-cs"/>
                        </a:rPr>
                        <a:t>、註銷</a:t>
                      </a:r>
                      <a:r>
                        <a:rPr lang="en-US" altLang="zh-TW" sz="1800" b="1" kern="1200" dirty="0" smtClean="0">
                          <a:solidFill>
                            <a:schemeClr val="dk1"/>
                          </a:solidFill>
                          <a:latin typeface="微軟正黑體" panose="020B0604030504040204" pitchFamily="34" charset="-120"/>
                          <a:ea typeface="微軟正黑體" panose="020B0604030504040204" pitchFamily="34" charset="-120"/>
                          <a:cs typeface="+mn-cs"/>
                        </a:rPr>
                        <a:t>(37)</a:t>
                      </a:r>
                    </a:p>
                    <a:p>
                      <a:r>
                        <a:rPr lang="zh-TW" altLang="en-US" sz="1800" b="1" kern="1200" dirty="0" smtClean="0">
                          <a:solidFill>
                            <a:schemeClr val="dk1"/>
                          </a:solidFill>
                          <a:latin typeface="微軟正黑體" panose="020B0604030504040204" pitchFamily="34" charset="-120"/>
                          <a:ea typeface="微軟正黑體" panose="020B0604030504040204" pitchFamily="34" charset="-120"/>
                          <a:cs typeface="+mn-cs"/>
                        </a:rPr>
                        <a:t>主被保險人身故</a:t>
                      </a:r>
                      <a:r>
                        <a:rPr lang="en-US" altLang="zh-TW" sz="1800" b="1" kern="1200" dirty="0" smtClean="0">
                          <a:solidFill>
                            <a:schemeClr val="dk1"/>
                          </a:solidFill>
                          <a:latin typeface="微軟正黑體" panose="020B0604030504040204" pitchFamily="34" charset="-120"/>
                          <a:ea typeface="微軟正黑體" panose="020B0604030504040204" pitchFamily="34" charset="-120"/>
                          <a:cs typeface="+mn-cs"/>
                        </a:rPr>
                        <a:t>(40)</a:t>
                      </a:r>
                      <a:r>
                        <a:rPr lang="zh-TW" altLang="en-US" sz="1800" b="1" kern="1200" dirty="0" smtClean="0">
                          <a:solidFill>
                            <a:schemeClr val="dk1"/>
                          </a:solidFill>
                          <a:latin typeface="微軟正黑體" panose="020B0604030504040204" pitchFamily="34" charset="-120"/>
                          <a:ea typeface="微軟正黑體" panose="020B0604030504040204" pitchFamily="34" charset="-120"/>
                          <a:cs typeface="+mn-cs"/>
                        </a:rPr>
                        <a:t>、</a:t>
                      </a:r>
                      <a:endParaRPr lang="en-US" altLang="zh-TW" sz="1800" b="1" kern="1200" dirty="0" smtClean="0">
                        <a:solidFill>
                          <a:schemeClr val="dk1"/>
                        </a:solidFill>
                        <a:latin typeface="微軟正黑體" panose="020B0604030504040204" pitchFamily="34" charset="-120"/>
                        <a:ea typeface="微軟正黑體" panose="020B0604030504040204" pitchFamily="34" charset="-120"/>
                        <a:cs typeface="+mn-cs"/>
                      </a:endParaRPr>
                    </a:p>
                    <a:p>
                      <a:r>
                        <a:rPr lang="zh-TW" altLang="en-US" sz="1800" b="1" kern="1200" dirty="0" smtClean="0">
                          <a:solidFill>
                            <a:schemeClr val="dk1"/>
                          </a:solidFill>
                          <a:latin typeface="微軟正黑體" panose="020B0604030504040204" pitchFamily="34" charset="-120"/>
                          <a:ea typeface="微軟正黑體" panose="020B0604030504040204" pitchFamily="34" charset="-120"/>
                          <a:cs typeface="+mn-cs"/>
                        </a:rPr>
                        <a:t>主被保險人全殘</a:t>
                      </a:r>
                      <a:r>
                        <a:rPr lang="en-US" altLang="zh-TW" sz="1800" b="1" kern="1200" dirty="0" smtClean="0">
                          <a:solidFill>
                            <a:schemeClr val="dk1"/>
                          </a:solidFill>
                          <a:latin typeface="微軟正黑體" panose="020B0604030504040204" pitchFamily="34" charset="-120"/>
                          <a:ea typeface="微軟正黑體" panose="020B0604030504040204" pitchFamily="34" charset="-120"/>
                          <a:cs typeface="+mn-cs"/>
                        </a:rPr>
                        <a:t>(50)</a:t>
                      </a:r>
                      <a:r>
                        <a:rPr lang="zh-TW" altLang="en-US" sz="1800" b="1" kern="1200" dirty="0" smtClean="0">
                          <a:solidFill>
                            <a:schemeClr val="dk1"/>
                          </a:solidFill>
                          <a:latin typeface="微軟正黑體" panose="020B0604030504040204" pitchFamily="34" charset="-120"/>
                          <a:ea typeface="微軟正黑體" panose="020B0604030504040204" pitchFamily="34" charset="-120"/>
                          <a:cs typeface="+mn-cs"/>
                        </a:rPr>
                        <a:t>、重大疾病</a:t>
                      </a:r>
                      <a:r>
                        <a:rPr lang="en-US" altLang="zh-TW" sz="1800" b="1" kern="1200" dirty="0" smtClean="0">
                          <a:solidFill>
                            <a:schemeClr val="dk1"/>
                          </a:solidFill>
                          <a:latin typeface="微軟正黑體" panose="020B0604030504040204" pitchFamily="34" charset="-120"/>
                          <a:ea typeface="微軟正黑體" panose="020B0604030504040204" pitchFamily="34" charset="-120"/>
                          <a:cs typeface="+mn-cs"/>
                        </a:rPr>
                        <a:t>(54)…</a:t>
                      </a:r>
                    </a:p>
                  </a:txBody>
                  <a:tcPr anchor="ctr"/>
                </a:tc>
              </a:tr>
            </a:tbl>
          </a:graphicData>
        </a:graphic>
      </p:graphicFrame>
    </p:spTree>
    <p:extLst>
      <p:ext uri="{BB962C8B-B14F-4D97-AF65-F5344CB8AC3E}">
        <p14:creationId xmlns:p14="http://schemas.microsoft.com/office/powerpoint/2010/main" val="34811293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3EA35A70-8483-408F-A1EF-EE328C485297}" type="slidenum">
              <a:rPr lang="zh-TW" altLang="en-US" smtClean="0"/>
              <a:pPr/>
              <a:t>24</a:t>
            </a:fld>
            <a:endParaRPr lang="zh-TW" altLang="en-US" dirty="0"/>
          </a:p>
        </p:txBody>
      </p:sp>
      <p:sp>
        <p:nvSpPr>
          <p:cNvPr id="5" name="標題 1"/>
          <p:cNvSpPr>
            <a:spLocks noGrp="1"/>
          </p:cNvSpPr>
          <p:nvPr>
            <p:ph type="title"/>
          </p:nvPr>
        </p:nvSpPr>
        <p:spPr>
          <a:xfrm>
            <a:off x="323528" y="44624"/>
            <a:ext cx="8496944" cy="564865"/>
          </a:xfrm>
        </p:spPr>
        <p:txBody>
          <a:bodyPr>
            <a:noAutofit/>
          </a:bodyPr>
          <a:lstStyle/>
          <a:p>
            <a:pPr algn="l"/>
            <a:r>
              <a:rPr lang="zh-TW" altLang="en-US" sz="3200" b="1" dirty="0" smtClean="0">
                <a:solidFill>
                  <a:srgbClr val="7030A0"/>
                </a:solidFill>
                <a:effectLst>
                  <a:outerShdw blurRad="38100" dist="38100" dir="2700000" algn="tl">
                    <a:srgbClr val="000000">
                      <a:alpha val="43137"/>
                    </a:srgbClr>
                  </a:outerShdw>
                </a:effectLst>
                <a:latin typeface="標楷體" pitchFamily="65" charset="-120"/>
                <a:ea typeface="標楷體" pitchFamily="65" charset="-120"/>
              </a:rPr>
              <a:t>契約主檔</a:t>
            </a:r>
            <a:endParaRPr lang="zh-TW" altLang="en-US" sz="3200" b="1" dirty="0">
              <a:solidFill>
                <a:srgbClr val="7030A0"/>
              </a:solidFill>
              <a:effectLst>
                <a:outerShdw blurRad="38100" dist="38100" dir="2700000" algn="tl">
                  <a:srgbClr val="000000">
                    <a:alpha val="43137"/>
                  </a:srgbClr>
                </a:outerShdw>
              </a:effectLst>
              <a:latin typeface="標楷體" pitchFamily="65" charset="-120"/>
              <a:ea typeface="標楷體" pitchFamily="65" charset="-120"/>
            </a:endParaRPr>
          </a:p>
        </p:txBody>
      </p:sp>
      <p:sp>
        <p:nvSpPr>
          <p:cNvPr id="6" name="矩形 5"/>
          <p:cNvSpPr/>
          <p:nvPr/>
        </p:nvSpPr>
        <p:spPr>
          <a:xfrm>
            <a:off x="179512" y="646978"/>
            <a:ext cx="8784976" cy="45719"/>
          </a:xfrm>
          <a:prstGeom prst="rect">
            <a:avLst/>
          </a:prstGeom>
          <a:solidFill>
            <a:srgbClr val="009A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標題 1"/>
          <p:cNvSpPr txBox="1">
            <a:spLocks/>
          </p:cNvSpPr>
          <p:nvPr/>
        </p:nvSpPr>
        <p:spPr>
          <a:xfrm>
            <a:off x="179512" y="692694"/>
            <a:ext cx="7135018" cy="65649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TW" altLang="en-US" sz="3200" dirty="0" smtClean="0">
                <a:latin typeface="標楷體" panose="03000509000000000000" pitchFamily="65" charset="-120"/>
                <a:ea typeface="標楷體" panose="03000509000000000000" pitchFamily="65" charset="-120"/>
              </a:rPr>
              <a:t>主約投保紀錄</a:t>
            </a:r>
            <a:r>
              <a:rPr lang="en-US" altLang="zh-TW" sz="3200" dirty="0" smtClean="0">
                <a:latin typeface="標楷體" panose="03000509000000000000" pitchFamily="65" charset="-120"/>
                <a:ea typeface="標楷體" panose="03000509000000000000" pitchFamily="65" charset="-120"/>
              </a:rPr>
              <a:t>(DTAB0001)</a:t>
            </a:r>
            <a:endParaRPr lang="zh-TW" altLang="en-US" sz="3200" dirty="0">
              <a:latin typeface="標楷體" panose="03000509000000000000" pitchFamily="65" charset="-120"/>
              <a:ea typeface="標楷體" panose="03000509000000000000" pitchFamily="65" charset="-120"/>
            </a:endParaRPr>
          </a:p>
        </p:txBody>
      </p:sp>
      <p:graphicFrame>
        <p:nvGraphicFramePr>
          <p:cNvPr id="7" name="內容版面配置區 1"/>
          <p:cNvGraphicFramePr>
            <a:graphicFrameLocks/>
          </p:cNvGraphicFramePr>
          <p:nvPr>
            <p:extLst>
              <p:ext uri="{D42A27DB-BD31-4B8C-83A1-F6EECF244321}">
                <p14:modId xmlns:p14="http://schemas.microsoft.com/office/powerpoint/2010/main" val="2989179664"/>
              </p:ext>
            </p:extLst>
          </p:nvPr>
        </p:nvGraphicFramePr>
        <p:xfrm>
          <a:off x="323528" y="1484784"/>
          <a:ext cx="8496300" cy="3703320"/>
        </p:xfrm>
        <a:graphic>
          <a:graphicData uri="http://schemas.openxmlformats.org/drawingml/2006/table">
            <a:tbl>
              <a:tblPr firstRow="1" bandRow="1">
                <a:tableStyleId>{F5AB1C69-6EDB-4FF4-983F-18BD219EF322}</a:tableStyleId>
              </a:tblPr>
              <a:tblGrid>
                <a:gridCol w="2448272"/>
                <a:gridCol w="1800200"/>
                <a:gridCol w="4247828"/>
              </a:tblGrid>
              <a:tr h="370840">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dirty="0" smtClean="0">
                          <a:latin typeface="微軟正黑體" panose="020B0604030504040204" pitchFamily="34" charset="-120"/>
                          <a:ea typeface="微軟正黑體" panose="020B0604030504040204" pitchFamily="34" charset="-120"/>
                        </a:rPr>
                        <a:t>其他重要欄位 </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續</a:t>
                      </a:r>
                      <a:r>
                        <a:rPr lang="en-US" altLang="zh-TW" dirty="0" smtClean="0">
                          <a:latin typeface="微軟正黑體" panose="020B0604030504040204" pitchFamily="34" charset="-120"/>
                          <a:ea typeface="微軟正黑體" panose="020B0604030504040204" pitchFamily="34" charset="-120"/>
                        </a:rPr>
                        <a:t>)</a:t>
                      </a:r>
                      <a:endParaRPr lang="zh-TW" altLang="en-US" dirty="0" smtClean="0">
                        <a:latin typeface="微軟正黑體" panose="020B0604030504040204" pitchFamily="34" charset="-120"/>
                        <a:ea typeface="微軟正黑體" panose="020B0604030504040204" pitchFamily="34" charset="-120"/>
                      </a:endParaRPr>
                    </a:p>
                  </a:txBody>
                  <a:tcPr anchor="ctr"/>
                </a:tc>
                <a:tc hMerge="1">
                  <a:txBody>
                    <a:bodyPr/>
                    <a:lstStyle/>
                    <a:p>
                      <a:endParaRPr lang="zh-TW" altLang="en-US" dirty="0"/>
                    </a:p>
                  </a:txBody>
                  <a:tcPr/>
                </a:tc>
                <a:tc hMerge="1">
                  <a:txBody>
                    <a:bodyPr/>
                    <a:lstStyle/>
                    <a:p>
                      <a:endParaRPr lang="zh-TW" altLang="en-US" dirty="0"/>
                    </a:p>
                  </a:txBody>
                  <a:tcPr/>
                </a:tc>
              </a:tr>
              <a:tr h="370840">
                <a:tc>
                  <a:txBody>
                    <a:bodyPr/>
                    <a:lstStyle/>
                    <a:p>
                      <a:r>
                        <a:rPr lang="en-US" altLang="zh-TW" sz="1800" b="1" kern="1200" dirty="0" smtClean="0">
                          <a:solidFill>
                            <a:schemeClr val="tx1"/>
                          </a:solidFill>
                          <a:latin typeface="微軟正黑體" panose="020B0604030504040204" pitchFamily="34" charset="-120"/>
                          <a:ea typeface="微軟正黑體" panose="020B0604030504040204" pitchFamily="34" charset="-120"/>
                          <a:cs typeface="+mn-cs"/>
                        </a:rPr>
                        <a:t>LPS_DATE</a:t>
                      </a:r>
                      <a:endParaRPr lang="zh-TW" altLang="en-US" sz="1800" b="1" kern="1200" dirty="0">
                        <a:solidFill>
                          <a:schemeClr val="tx1"/>
                        </a:solidFill>
                        <a:latin typeface="微軟正黑體" panose="020B0604030504040204" pitchFamily="34" charset="-120"/>
                        <a:ea typeface="微軟正黑體" panose="020B0604030504040204" pitchFamily="34" charset="-120"/>
                        <a:cs typeface="+mn-cs"/>
                      </a:endParaRPr>
                    </a:p>
                  </a:txBody>
                  <a:tcPr anchor="ctr"/>
                </a:tc>
                <a:tc>
                  <a:txBody>
                    <a:bodyPr/>
                    <a:lstStyle/>
                    <a:p>
                      <a:r>
                        <a:rPr lang="zh-TW" altLang="en-US" b="1" dirty="0" smtClean="0">
                          <a:solidFill>
                            <a:schemeClr val="tx1"/>
                          </a:solidFill>
                          <a:latin typeface="微軟正黑體" panose="020B0604030504040204" pitchFamily="34" charset="-120"/>
                          <a:ea typeface="微軟正黑體" panose="020B0604030504040204" pitchFamily="34" charset="-120"/>
                        </a:rPr>
                        <a:t>停效日期</a:t>
                      </a:r>
                      <a:endParaRPr lang="zh-TW" altLang="en-US" b="1" dirty="0">
                        <a:solidFill>
                          <a:schemeClr val="tx1"/>
                        </a:solidFill>
                        <a:latin typeface="微軟正黑體" panose="020B0604030504040204" pitchFamily="34" charset="-120"/>
                        <a:ea typeface="微軟正黑體" panose="020B0604030504040204" pitchFamily="34" charset="-12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b="1" dirty="0" smtClean="0">
                        <a:solidFill>
                          <a:schemeClr val="tx1"/>
                        </a:solidFill>
                        <a:latin typeface="微軟正黑體" panose="020B0604030504040204" pitchFamily="34" charset="-120"/>
                        <a:ea typeface="微軟正黑體" panose="020B0604030504040204" pitchFamily="34" charset="-120"/>
                      </a:endParaRPr>
                    </a:p>
                  </a:txBody>
                  <a:tcPr anchor="ctr"/>
                </a:tc>
              </a:tr>
              <a:tr h="370840">
                <a:tc>
                  <a:txBody>
                    <a:bodyPr/>
                    <a:lstStyle/>
                    <a:p>
                      <a:r>
                        <a:rPr lang="en-US" altLang="zh-TW" sz="1800" b="1" kern="1200" dirty="0" smtClean="0">
                          <a:solidFill>
                            <a:schemeClr val="tx1"/>
                          </a:solidFill>
                          <a:latin typeface="微軟正黑體" panose="020B0604030504040204" pitchFamily="34" charset="-120"/>
                          <a:ea typeface="微軟正黑體" panose="020B0604030504040204" pitchFamily="34" charset="-120"/>
                          <a:cs typeface="+mn-cs"/>
                        </a:rPr>
                        <a:t>AUTO_PREM_CODE</a:t>
                      </a:r>
                      <a:endParaRPr lang="zh-TW" altLang="en-US" sz="1800" b="1" kern="1200" dirty="0">
                        <a:solidFill>
                          <a:schemeClr val="tx1"/>
                        </a:solidFill>
                        <a:latin typeface="微軟正黑體" panose="020B0604030504040204" pitchFamily="34" charset="-120"/>
                        <a:ea typeface="微軟正黑體" panose="020B0604030504040204" pitchFamily="34" charset="-120"/>
                        <a:cs typeface="+mn-cs"/>
                      </a:endParaRPr>
                    </a:p>
                  </a:txBody>
                  <a:tcPr anchor="ctr"/>
                </a:tc>
                <a:tc>
                  <a:txBody>
                    <a:bodyPr/>
                    <a:lstStyle/>
                    <a:p>
                      <a:r>
                        <a:rPr lang="zh-TW" altLang="zh-TW" sz="1800" b="1" kern="1200" dirty="0" smtClean="0">
                          <a:solidFill>
                            <a:schemeClr val="tx1"/>
                          </a:solidFill>
                          <a:latin typeface="微軟正黑體" panose="020B0604030504040204" pitchFamily="34" charset="-120"/>
                          <a:ea typeface="微軟正黑體" panose="020B0604030504040204" pitchFamily="34" charset="-120"/>
                          <a:cs typeface="+mn-cs"/>
                        </a:rPr>
                        <a:t>墊繳表示</a:t>
                      </a:r>
                      <a:endParaRPr lang="zh-TW" altLang="en-US" sz="1800" b="1" kern="1200" dirty="0">
                        <a:solidFill>
                          <a:schemeClr val="tx1"/>
                        </a:solidFill>
                        <a:latin typeface="微軟正黑體" panose="020B0604030504040204" pitchFamily="34" charset="-120"/>
                        <a:ea typeface="微軟正黑體" panose="020B0604030504040204" pitchFamily="34" charset="-120"/>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800" b="1" kern="1200" dirty="0" smtClean="0">
                          <a:solidFill>
                            <a:schemeClr val="tx1"/>
                          </a:solidFill>
                          <a:latin typeface="微軟正黑體" panose="020B0604030504040204" pitchFamily="34" charset="-120"/>
                          <a:ea typeface="微軟正黑體" panose="020B0604030504040204" pitchFamily="34" charset="-120"/>
                          <a:cs typeface="+mn-cs"/>
                        </a:rPr>
                        <a:t>不自動墊繳</a:t>
                      </a:r>
                      <a:r>
                        <a:rPr lang="en-US" altLang="zh-TW" sz="1800" b="1" kern="1200" dirty="0" smtClean="0">
                          <a:solidFill>
                            <a:schemeClr val="tx1"/>
                          </a:solidFill>
                          <a:latin typeface="微軟正黑體" panose="020B0604030504040204" pitchFamily="34" charset="-120"/>
                          <a:ea typeface="微軟正黑體" panose="020B0604030504040204" pitchFamily="34" charset="-120"/>
                          <a:cs typeface="+mn-cs"/>
                        </a:rPr>
                        <a:t>(0)</a:t>
                      </a:r>
                      <a:r>
                        <a:rPr lang="zh-TW" altLang="en-US" sz="1800" b="1" kern="1200" dirty="0" smtClean="0">
                          <a:solidFill>
                            <a:schemeClr val="tx1"/>
                          </a:solidFill>
                          <a:latin typeface="微軟正黑體" panose="020B0604030504040204" pitchFamily="34" charset="-120"/>
                          <a:ea typeface="微軟正黑體" panose="020B0604030504040204" pitchFamily="34" charset="-120"/>
                          <a:cs typeface="+mn-cs"/>
                        </a:rPr>
                        <a:t>、自動墊繳</a:t>
                      </a:r>
                      <a:r>
                        <a:rPr lang="en-US" altLang="zh-TW" sz="1800" b="1" kern="1200" dirty="0" smtClean="0">
                          <a:solidFill>
                            <a:schemeClr val="tx1"/>
                          </a:solidFill>
                          <a:latin typeface="微軟正黑體" panose="020B0604030504040204" pitchFamily="34" charset="-120"/>
                          <a:ea typeface="微軟正黑體" panose="020B0604030504040204" pitchFamily="34" charset="-120"/>
                          <a:cs typeface="+mn-cs"/>
                        </a:rPr>
                        <a:t>(1)</a:t>
                      </a:r>
                      <a:endParaRPr lang="zh-TW" altLang="en-US" sz="1800" b="1" kern="1200" dirty="0" smtClean="0">
                        <a:solidFill>
                          <a:schemeClr val="tx1"/>
                        </a:solidFill>
                        <a:latin typeface="微軟正黑體" panose="020B0604030504040204" pitchFamily="34" charset="-120"/>
                        <a:ea typeface="微軟正黑體" panose="020B0604030504040204" pitchFamily="34" charset="-120"/>
                        <a:cs typeface="+mn-cs"/>
                      </a:endParaRPr>
                    </a:p>
                  </a:txBody>
                  <a:tcPr anchor="ctr"/>
                </a:tc>
              </a:tr>
              <a:tr h="338440">
                <a:tc>
                  <a:txBody>
                    <a:bodyPr/>
                    <a:lstStyle/>
                    <a:p>
                      <a:r>
                        <a:rPr lang="en-US" altLang="zh-TW" sz="1800" b="1" kern="1200" dirty="0" smtClean="0">
                          <a:solidFill>
                            <a:schemeClr val="tx1"/>
                          </a:solidFill>
                          <a:latin typeface="微軟正黑體" panose="020B0604030504040204" pitchFamily="34" charset="-120"/>
                          <a:ea typeface="微軟正黑體" panose="020B0604030504040204" pitchFamily="34" charset="-120"/>
                          <a:cs typeface="+mn-cs"/>
                        </a:rPr>
                        <a:t>CLC_NO</a:t>
                      </a:r>
                      <a:endParaRPr lang="zh-TW" altLang="en-US" sz="1800" b="1" kern="1200" dirty="0">
                        <a:solidFill>
                          <a:schemeClr val="tx1"/>
                        </a:solidFill>
                        <a:latin typeface="微軟正黑體" panose="020B0604030504040204" pitchFamily="34" charset="-120"/>
                        <a:ea typeface="微軟正黑體" panose="020B0604030504040204" pitchFamily="34" charset="-120"/>
                        <a:cs typeface="+mn-cs"/>
                      </a:endParaRPr>
                    </a:p>
                  </a:txBody>
                  <a:tcPr anchor="ctr"/>
                </a:tc>
                <a:tc>
                  <a:txBody>
                    <a:bodyPr/>
                    <a:lstStyle/>
                    <a:p>
                      <a:r>
                        <a:rPr lang="zh-TW" altLang="en-US" sz="1800" b="1" kern="1200" dirty="0" smtClean="0">
                          <a:solidFill>
                            <a:schemeClr val="tx1"/>
                          </a:solidFill>
                          <a:latin typeface="微軟正黑體" panose="020B0604030504040204" pitchFamily="34" charset="-120"/>
                          <a:ea typeface="微軟正黑體" panose="020B0604030504040204" pitchFamily="34" charset="-120"/>
                          <a:cs typeface="+mn-cs"/>
                        </a:rPr>
                        <a:t>收費代號</a:t>
                      </a:r>
                      <a:endParaRPr lang="zh-TW" altLang="en-US" sz="1800" b="1" kern="1200" dirty="0">
                        <a:solidFill>
                          <a:schemeClr val="tx1"/>
                        </a:solidFill>
                        <a:latin typeface="微軟正黑體" panose="020B0604030504040204" pitchFamily="34" charset="-120"/>
                        <a:ea typeface="微軟正黑體" panose="020B0604030504040204" pitchFamily="34" charset="-120"/>
                        <a:cs typeface="+mn-cs"/>
                      </a:endParaRPr>
                    </a:p>
                  </a:txBody>
                  <a:tcPr anchor="ctr"/>
                </a:tc>
                <a:tc>
                  <a:txBody>
                    <a:bodyPr/>
                    <a:lstStyle/>
                    <a:p>
                      <a:endParaRPr lang="zh-TW" altLang="en-US" sz="1800" b="1" kern="1200" dirty="0">
                        <a:solidFill>
                          <a:schemeClr val="tx1"/>
                        </a:solidFill>
                        <a:latin typeface="微軟正黑體" panose="020B0604030504040204" pitchFamily="34" charset="-120"/>
                        <a:ea typeface="微軟正黑體" panose="020B0604030504040204" pitchFamily="34" charset="-120"/>
                        <a:cs typeface="+mn-cs"/>
                      </a:endParaRPr>
                    </a:p>
                  </a:txBody>
                  <a:tcPr anchor="ctr"/>
                </a:tc>
              </a:tr>
              <a:tr h="370840">
                <a:tc>
                  <a:txBody>
                    <a:bodyPr/>
                    <a:lstStyle/>
                    <a:p>
                      <a:r>
                        <a:rPr lang="en-US" altLang="zh-TW" sz="1800" b="1" kern="1200" dirty="0" smtClean="0">
                          <a:solidFill>
                            <a:schemeClr val="dk1"/>
                          </a:solidFill>
                          <a:latin typeface="微軟正黑體" panose="020B0604030504040204" pitchFamily="34" charset="-120"/>
                          <a:ea typeface="微軟正黑體" panose="020B0604030504040204" pitchFamily="34" charset="-120"/>
                          <a:cs typeface="+mn-cs"/>
                        </a:rPr>
                        <a:t>APC_ID</a:t>
                      </a:r>
                      <a:endParaRPr lang="zh-TW" altLang="en-US" sz="1800" b="1" kern="1200" dirty="0">
                        <a:solidFill>
                          <a:schemeClr val="dk1"/>
                        </a:solidFill>
                        <a:latin typeface="微軟正黑體" panose="020B0604030504040204" pitchFamily="34" charset="-120"/>
                        <a:ea typeface="微軟正黑體" panose="020B0604030504040204" pitchFamily="34" charset="-120"/>
                        <a:cs typeface="+mn-cs"/>
                      </a:endParaRPr>
                    </a:p>
                  </a:txBody>
                  <a:tcPr anchor="ctr"/>
                </a:tc>
                <a:tc>
                  <a:txBody>
                    <a:bodyPr/>
                    <a:lstStyle/>
                    <a:p>
                      <a:r>
                        <a:rPr lang="zh-TW" altLang="en-US" sz="1800" b="1" kern="1200" dirty="0" smtClean="0">
                          <a:solidFill>
                            <a:schemeClr val="dk1"/>
                          </a:solidFill>
                          <a:latin typeface="微軟正黑體" panose="020B0604030504040204" pitchFamily="34" charset="-120"/>
                          <a:ea typeface="微軟正黑體" panose="020B0604030504040204" pitchFamily="34" charset="-120"/>
                          <a:cs typeface="+mn-cs"/>
                        </a:rPr>
                        <a:t>要保人</a:t>
                      </a:r>
                      <a:r>
                        <a:rPr lang="en-US" altLang="zh-TW" sz="1800" b="1" kern="1200" dirty="0" smtClean="0">
                          <a:solidFill>
                            <a:schemeClr val="dk1"/>
                          </a:solidFill>
                          <a:latin typeface="微軟正黑體" panose="020B0604030504040204" pitchFamily="34" charset="-120"/>
                          <a:ea typeface="微軟正黑體" panose="020B0604030504040204" pitchFamily="34" charset="-120"/>
                          <a:cs typeface="+mn-cs"/>
                        </a:rPr>
                        <a:t>ID</a:t>
                      </a:r>
                      <a:endParaRPr lang="zh-TW" altLang="en-US" sz="1800" b="1" kern="1200" dirty="0">
                        <a:solidFill>
                          <a:schemeClr val="dk1"/>
                        </a:solidFill>
                        <a:latin typeface="微軟正黑體" panose="020B0604030504040204" pitchFamily="34" charset="-120"/>
                        <a:ea typeface="微軟正黑體" panose="020B0604030504040204" pitchFamily="34" charset="-120"/>
                        <a:cs typeface="+mn-cs"/>
                      </a:endParaRPr>
                    </a:p>
                  </a:txBody>
                  <a:tcPr anchor="ctr"/>
                </a:tc>
                <a:tc>
                  <a:txBody>
                    <a:bodyPr/>
                    <a:lstStyle/>
                    <a:p>
                      <a:endParaRPr lang="zh-TW" altLang="en-US" b="1" dirty="0">
                        <a:latin typeface="微軟正黑體" panose="020B0604030504040204" pitchFamily="34" charset="-120"/>
                        <a:ea typeface="微軟正黑體" panose="020B0604030504040204" pitchFamily="34" charset="-120"/>
                      </a:endParaRPr>
                    </a:p>
                  </a:txBody>
                  <a:tcPr anchor="ctr"/>
                </a:tc>
              </a:tr>
              <a:tr h="370840">
                <a:tc>
                  <a:txBody>
                    <a:bodyPr/>
                    <a:lstStyle/>
                    <a:p>
                      <a:r>
                        <a:rPr lang="en-US" altLang="zh-TW" sz="1800" b="1" kern="1200" dirty="0" smtClean="0">
                          <a:solidFill>
                            <a:schemeClr val="dk1"/>
                          </a:solidFill>
                          <a:latin typeface="微軟正黑體" panose="020B0604030504040204" pitchFamily="34" charset="-120"/>
                          <a:ea typeface="微軟正黑體" panose="020B0604030504040204" pitchFamily="34" charset="-120"/>
                          <a:cs typeface="+mn-cs"/>
                        </a:rPr>
                        <a:t>INSD_ID</a:t>
                      </a:r>
                      <a:endParaRPr lang="zh-TW" altLang="en-US" sz="1800" b="1" kern="1200" dirty="0">
                        <a:solidFill>
                          <a:schemeClr val="dk1"/>
                        </a:solidFill>
                        <a:latin typeface="微軟正黑體" panose="020B0604030504040204" pitchFamily="34" charset="-120"/>
                        <a:ea typeface="微軟正黑體" panose="020B0604030504040204" pitchFamily="34" charset="-120"/>
                        <a:cs typeface="+mn-cs"/>
                      </a:endParaRPr>
                    </a:p>
                  </a:txBody>
                  <a:tcPr anchor="ctr"/>
                </a:tc>
                <a:tc>
                  <a:txBody>
                    <a:bodyPr/>
                    <a:lstStyle/>
                    <a:p>
                      <a:r>
                        <a:rPr lang="zh-TW" altLang="en-US" sz="1800" b="1" kern="1200" dirty="0" smtClean="0">
                          <a:solidFill>
                            <a:schemeClr val="dk1"/>
                          </a:solidFill>
                          <a:latin typeface="微軟正黑體" panose="020B0604030504040204" pitchFamily="34" charset="-120"/>
                          <a:ea typeface="微軟正黑體" panose="020B0604030504040204" pitchFamily="34" charset="-120"/>
                          <a:cs typeface="+mn-cs"/>
                        </a:rPr>
                        <a:t>被保人</a:t>
                      </a:r>
                      <a:r>
                        <a:rPr lang="en-US" altLang="zh-TW" sz="1800" b="1" kern="1200" dirty="0" smtClean="0">
                          <a:solidFill>
                            <a:schemeClr val="dk1"/>
                          </a:solidFill>
                          <a:latin typeface="微軟正黑體" panose="020B0604030504040204" pitchFamily="34" charset="-120"/>
                          <a:ea typeface="微軟正黑體" panose="020B0604030504040204" pitchFamily="34" charset="-120"/>
                          <a:cs typeface="+mn-cs"/>
                        </a:rPr>
                        <a:t>ID</a:t>
                      </a:r>
                      <a:endParaRPr lang="zh-TW" altLang="en-US" sz="1800" b="1" kern="1200" dirty="0">
                        <a:solidFill>
                          <a:schemeClr val="dk1"/>
                        </a:solidFill>
                        <a:latin typeface="微軟正黑體" panose="020B0604030504040204" pitchFamily="34" charset="-120"/>
                        <a:ea typeface="微軟正黑體" panose="020B0604030504040204" pitchFamily="34" charset="-120"/>
                        <a:cs typeface="+mn-cs"/>
                      </a:endParaRPr>
                    </a:p>
                  </a:txBody>
                  <a:tcPr anchor="ctr"/>
                </a:tc>
                <a:tc>
                  <a:txBody>
                    <a:bodyPr/>
                    <a:lstStyle/>
                    <a:p>
                      <a:endParaRPr lang="zh-TW" altLang="en-US" b="1" dirty="0">
                        <a:latin typeface="微軟正黑體" panose="020B0604030504040204" pitchFamily="34" charset="-120"/>
                        <a:ea typeface="微軟正黑體" panose="020B0604030504040204" pitchFamily="34" charset="-120"/>
                      </a:endParaRPr>
                    </a:p>
                  </a:txBody>
                  <a:tcPr anchor="ctr"/>
                </a:tc>
              </a:tr>
              <a:tr h="370840">
                <a:tc>
                  <a:txBody>
                    <a:bodyPr/>
                    <a:lstStyle/>
                    <a:p>
                      <a:r>
                        <a:rPr lang="en-US" altLang="zh-TW" sz="1800" b="1" kern="1200" dirty="0" smtClean="0">
                          <a:solidFill>
                            <a:schemeClr val="dk1"/>
                          </a:solidFill>
                          <a:latin typeface="微軟正黑體" panose="020B0604030504040204" pitchFamily="34" charset="-120"/>
                          <a:ea typeface="微軟正黑體" panose="020B0604030504040204" pitchFamily="34" charset="-120"/>
                          <a:cs typeface="+mn-cs"/>
                        </a:rPr>
                        <a:t>AGE</a:t>
                      </a:r>
                      <a:endParaRPr lang="zh-TW" altLang="en-US" sz="1800" b="1" kern="1200" dirty="0">
                        <a:solidFill>
                          <a:schemeClr val="dk1"/>
                        </a:solidFill>
                        <a:latin typeface="微軟正黑體" panose="020B0604030504040204" pitchFamily="34" charset="-120"/>
                        <a:ea typeface="微軟正黑體" panose="020B0604030504040204" pitchFamily="34" charset="-120"/>
                        <a:cs typeface="+mn-cs"/>
                      </a:endParaRPr>
                    </a:p>
                  </a:txBody>
                  <a:tcPr anchor="ctr"/>
                </a:tc>
                <a:tc>
                  <a:txBody>
                    <a:bodyPr/>
                    <a:lstStyle/>
                    <a:p>
                      <a:r>
                        <a:rPr lang="zh-TW" altLang="en-US" sz="1800" b="1" kern="1200" dirty="0" smtClean="0">
                          <a:solidFill>
                            <a:schemeClr val="dk1"/>
                          </a:solidFill>
                          <a:latin typeface="微軟正黑體" panose="020B0604030504040204" pitchFamily="34" charset="-120"/>
                          <a:ea typeface="微軟正黑體" panose="020B0604030504040204" pitchFamily="34" charset="-120"/>
                          <a:cs typeface="+mn-cs"/>
                        </a:rPr>
                        <a:t>年齡</a:t>
                      </a:r>
                      <a:endParaRPr lang="zh-TW" altLang="en-US" sz="1800" b="1" kern="1200" dirty="0">
                        <a:solidFill>
                          <a:schemeClr val="dk1"/>
                        </a:solidFill>
                        <a:latin typeface="微軟正黑體" panose="020B0604030504040204" pitchFamily="34" charset="-120"/>
                        <a:ea typeface="微軟正黑體" panose="020B0604030504040204" pitchFamily="34" charset="-120"/>
                        <a:cs typeface="+mn-cs"/>
                      </a:endParaRPr>
                    </a:p>
                  </a:txBody>
                  <a:tcPr anchor="ctr"/>
                </a:tc>
                <a:tc>
                  <a:txBody>
                    <a:bodyPr/>
                    <a:lstStyle/>
                    <a:p>
                      <a:r>
                        <a:rPr lang="zh-TW" altLang="en-US" b="1" dirty="0" smtClean="0">
                          <a:latin typeface="微軟正黑體" panose="020B0604030504040204" pitchFamily="34" charset="-120"/>
                          <a:ea typeface="微軟正黑體" panose="020B0604030504040204" pitchFamily="34" charset="-120"/>
                        </a:rPr>
                        <a:t>被保人投保當時保險年齡</a:t>
                      </a:r>
                      <a:endParaRPr lang="zh-TW" altLang="en-US" b="1" dirty="0">
                        <a:latin typeface="微軟正黑體" panose="020B0604030504040204" pitchFamily="34" charset="-120"/>
                        <a:ea typeface="微軟正黑體" panose="020B0604030504040204" pitchFamily="34" charset="-120"/>
                      </a:endParaRPr>
                    </a:p>
                  </a:txBody>
                  <a:tcPr anchor="ctr"/>
                </a:tc>
              </a:tr>
              <a:tr h="370840">
                <a:tc>
                  <a:txBody>
                    <a:bodyPr/>
                    <a:lstStyle/>
                    <a:p>
                      <a:r>
                        <a:rPr lang="en-US" altLang="zh-TW" sz="1800" b="1" kern="1200" dirty="0" smtClean="0">
                          <a:solidFill>
                            <a:schemeClr val="dk1"/>
                          </a:solidFill>
                          <a:latin typeface="微軟正黑體" panose="020B0604030504040204" pitchFamily="34" charset="-120"/>
                          <a:ea typeface="微軟正黑體" panose="020B0604030504040204" pitchFamily="34" charset="-120"/>
                          <a:cs typeface="+mn-cs"/>
                        </a:rPr>
                        <a:t>SEX</a:t>
                      </a:r>
                      <a:endParaRPr lang="zh-TW" altLang="en-US" sz="1800" b="1" kern="1200" dirty="0">
                        <a:solidFill>
                          <a:schemeClr val="dk1"/>
                        </a:solidFill>
                        <a:latin typeface="微軟正黑體" panose="020B0604030504040204" pitchFamily="34" charset="-120"/>
                        <a:ea typeface="微軟正黑體" panose="020B0604030504040204" pitchFamily="34" charset="-120"/>
                        <a:cs typeface="+mn-cs"/>
                      </a:endParaRPr>
                    </a:p>
                  </a:txBody>
                  <a:tcPr anchor="ctr"/>
                </a:tc>
                <a:tc>
                  <a:txBody>
                    <a:bodyPr/>
                    <a:lstStyle/>
                    <a:p>
                      <a:r>
                        <a:rPr lang="zh-TW" altLang="en-US" sz="1800" b="1" kern="1200" dirty="0" smtClean="0">
                          <a:solidFill>
                            <a:schemeClr val="dk1"/>
                          </a:solidFill>
                          <a:latin typeface="微軟正黑體" panose="020B0604030504040204" pitchFamily="34" charset="-120"/>
                          <a:ea typeface="微軟正黑體" panose="020B0604030504040204" pitchFamily="34" charset="-120"/>
                          <a:cs typeface="+mn-cs"/>
                        </a:rPr>
                        <a:t>性別</a:t>
                      </a:r>
                      <a:endParaRPr lang="zh-TW" altLang="en-US" sz="1800" b="1" kern="1200" dirty="0">
                        <a:solidFill>
                          <a:schemeClr val="dk1"/>
                        </a:solidFill>
                        <a:latin typeface="微軟正黑體" panose="020B0604030504040204" pitchFamily="34" charset="-120"/>
                        <a:ea typeface="微軟正黑體" panose="020B0604030504040204" pitchFamily="34" charset="-120"/>
                        <a:cs typeface="+mn-cs"/>
                      </a:endParaRPr>
                    </a:p>
                  </a:txBody>
                  <a:tcPr anchor="ctr"/>
                </a:tc>
                <a:tc>
                  <a:txBody>
                    <a:bodyPr/>
                    <a:lstStyle/>
                    <a:p>
                      <a:endParaRPr lang="en-US" altLang="zh-TW" sz="1800" b="1" kern="1200" dirty="0" smtClean="0">
                        <a:solidFill>
                          <a:schemeClr val="dk1"/>
                        </a:solidFill>
                        <a:latin typeface="微軟正黑體" panose="020B0604030504040204" pitchFamily="34" charset="-120"/>
                        <a:ea typeface="微軟正黑體" panose="020B0604030504040204" pitchFamily="34" charset="-120"/>
                        <a:cs typeface="+mn-cs"/>
                      </a:endParaRPr>
                    </a:p>
                  </a:txBody>
                  <a:tcPr anchor="ctr"/>
                </a:tc>
              </a:tr>
              <a:tr h="370840">
                <a:tc>
                  <a:txBody>
                    <a:bodyPr/>
                    <a:lstStyle/>
                    <a:p>
                      <a:r>
                        <a:rPr lang="en-US" altLang="zh-TW" sz="1800" b="1" kern="1200" dirty="0" smtClean="0">
                          <a:solidFill>
                            <a:schemeClr val="dk1"/>
                          </a:solidFill>
                          <a:latin typeface="微軟正黑體" panose="020B0604030504040204" pitchFamily="34" charset="-120"/>
                          <a:ea typeface="微軟正黑體" panose="020B0604030504040204" pitchFamily="34" charset="-120"/>
                          <a:cs typeface="+mn-cs"/>
                        </a:rPr>
                        <a:t>MAIN_PREM</a:t>
                      </a:r>
                      <a:endParaRPr lang="zh-TW" altLang="en-US" sz="1800" b="1" kern="1200" dirty="0">
                        <a:solidFill>
                          <a:schemeClr val="dk1"/>
                        </a:solidFill>
                        <a:latin typeface="微軟正黑體" panose="020B0604030504040204" pitchFamily="34" charset="-120"/>
                        <a:ea typeface="微軟正黑體" panose="020B0604030504040204" pitchFamily="34" charset="-120"/>
                        <a:cs typeface="+mn-cs"/>
                      </a:endParaRPr>
                    </a:p>
                  </a:txBody>
                  <a:tcPr anchor="ctr"/>
                </a:tc>
                <a:tc>
                  <a:txBody>
                    <a:bodyPr/>
                    <a:lstStyle/>
                    <a:p>
                      <a:r>
                        <a:rPr lang="zh-TW" altLang="en-US" sz="1800" b="1" kern="1200" dirty="0" smtClean="0">
                          <a:solidFill>
                            <a:schemeClr val="dk1"/>
                          </a:solidFill>
                          <a:latin typeface="微軟正黑體" panose="020B0604030504040204" pitchFamily="34" charset="-120"/>
                          <a:ea typeface="微軟正黑體" panose="020B0604030504040204" pitchFamily="34" charset="-120"/>
                          <a:cs typeface="+mn-cs"/>
                        </a:rPr>
                        <a:t>主約表定保費</a:t>
                      </a:r>
                      <a:endParaRPr lang="zh-TW" altLang="en-US" sz="1800" b="1" kern="1200" dirty="0">
                        <a:solidFill>
                          <a:schemeClr val="dk1"/>
                        </a:solidFill>
                        <a:latin typeface="微軟正黑體" panose="020B0604030504040204" pitchFamily="34" charset="-120"/>
                        <a:ea typeface="微軟正黑體" panose="020B0604030504040204" pitchFamily="34" charset="-120"/>
                        <a:cs typeface="+mn-cs"/>
                      </a:endParaRPr>
                    </a:p>
                  </a:txBody>
                  <a:tcPr anchor="ctr"/>
                </a:tc>
                <a:tc>
                  <a:txBody>
                    <a:bodyPr/>
                    <a:lstStyle/>
                    <a:p>
                      <a:r>
                        <a:rPr lang="zh-TW" altLang="en-US" sz="1800" b="1" kern="1200" dirty="0" smtClean="0">
                          <a:solidFill>
                            <a:schemeClr val="dk1"/>
                          </a:solidFill>
                          <a:latin typeface="微軟正黑體" panose="020B0604030504040204" pitchFamily="34" charset="-120"/>
                          <a:ea typeface="微軟正黑體" panose="020B0604030504040204" pitchFamily="34" charset="-120"/>
                          <a:cs typeface="+mn-cs"/>
                        </a:rPr>
                        <a:t>含加費</a:t>
                      </a:r>
                      <a:endParaRPr lang="en-US" altLang="zh-TW" sz="1800" b="1" kern="1200" dirty="0" smtClean="0">
                        <a:solidFill>
                          <a:schemeClr val="dk1"/>
                        </a:solidFill>
                        <a:latin typeface="微軟正黑體" panose="020B0604030504040204" pitchFamily="34" charset="-120"/>
                        <a:ea typeface="微軟正黑體" panose="020B0604030504040204" pitchFamily="34" charset="-120"/>
                        <a:cs typeface="+mn-cs"/>
                      </a:endParaRPr>
                    </a:p>
                  </a:txBody>
                  <a:tcPr anchor="ctr"/>
                </a:tc>
              </a:tr>
              <a:tr h="370840">
                <a:tc>
                  <a:txBody>
                    <a:bodyPr/>
                    <a:lstStyle/>
                    <a:p>
                      <a:r>
                        <a:rPr lang="en-US" altLang="zh-TW" sz="1800" b="1" kern="1200" dirty="0" smtClean="0">
                          <a:solidFill>
                            <a:schemeClr val="dk1"/>
                          </a:solidFill>
                          <a:latin typeface="微軟正黑體" panose="020B0604030504040204" pitchFamily="34" charset="-120"/>
                          <a:ea typeface="微軟正黑體" panose="020B0604030504040204" pitchFamily="34" charset="-120"/>
                          <a:cs typeface="+mn-cs"/>
                        </a:rPr>
                        <a:t>JOB_ID</a:t>
                      </a:r>
                      <a:endParaRPr lang="zh-TW" altLang="en-US" sz="1800" b="1" kern="1200" dirty="0">
                        <a:solidFill>
                          <a:schemeClr val="dk1"/>
                        </a:solidFill>
                        <a:latin typeface="微軟正黑體" panose="020B0604030504040204" pitchFamily="34" charset="-120"/>
                        <a:ea typeface="微軟正黑體" panose="020B0604030504040204" pitchFamily="34" charset="-120"/>
                        <a:cs typeface="+mn-cs"/>
                      </a:endParaRPr>
                    </a:p>
                  </a:txBody>
                  <a:tcPr anchor="ctr"/>
                </a:tc>
                <a:tc>
                  <a:txBody>
                    <a:bodyPr/>
                    <a:lstStyle/>
                    <a:p>
                      <a:r>
                        <a:rPr lang="zh-TW" altLang="en-US" sz="1800" b="1" kern="1200" dirty="0" smtClean="0">
                          <a:solidFill>
                            <a:schemeClr val="dk1"/>
                          </a:solidFill>
                          <a:latin typeface="微軟正黑體" panose="020B0604030504040204" pitchFamily="34" charset="-120"/>
                          <a:ea typeface="微軟正黑體" panose="020B0604030504040204" pitchFamily="34" charset="-120"/>
                          <a:cs typeface="+mn-cs"/>
                        </a:rPr>
                        <a:t>職業分類</a:t>
                      </a:r>
                      <a:endParaRPr lang="zh-TW" altLang="en-US" sz="1800" b="1" kern="1200" dirty="0">
                        <a:solidFill>
                          <a:schemeClr val="dk1"/>
                        </a:solidFill>
                        <a:latin typeface="微軟正黑體" panose="020B0604030504040204" pitchFamily="34" charset="-120"/>
                        <a:ea typeface="微軟正黑體" panose="020B0604030504040204" pitchFamily="34" charset="-120"/>
                        <a:cs typeface="+mn-cs"/>
                      </a:endParaRPr>
                    </a:p>
                  </a:txBody>
                  <a:tcPr anchor="ctr"/>
                </a:tc>
                <a:tc>
                  <a:txBody>
                    <a:bodyPr/>
                    <a:lstStyle/>
                    <a:p>
                      <a:endParaRPr lang="en-US" altLang="zh-TW" sz="1800" b="1" kern="1200" dirty="0" smtClean="0">
                        <a:solidFill>
                          <a:schemeClr val="dk1"/>
                        </a:solidFill>
                        <a:latin typeface="微軟正黑體" panose="020B0604030504040204" pitchFamily="34" charset="-120"/>
                        <a:ea typeface="微軟正黑體" panose="020B0604030504040204" pitchFamily="34" charset="-120"/>
                        <a:cs typeface="+mn-cs"/>
                      </a:endParaRPr>
                    </a:p>
                  </a:txBody>
                  <a:tcPr anchor="ctr"/>
                </a:tc>
              </a:tr>
            </a:tbl>
          </a:graphicData>
        </a:graphic>
      </p:graphicFrame>
    </p:spTree>
    <p:extLst>
      <p:ext uri="{BB962C8B-B14F-4D97-AF65-F5344CB8AC3E}">
        <p14:creationId xmlns:p14="http://schemas.microsoft.com/office/powerpoint/2010/main" val="10982678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3EA35A70-8483-408F-A1EF-EE328C485297}" type="slidenum">
              <a:rPr lang="zh-TW" altLang="en-US" smtClean="0"/>
              <a:pPr/>
              <a:t>25</a:t>
            </a:fld>
            <a:endParaRPr lang="zh-TW" altLang="en-US" dirty="0"/>
          </a:p>
        </p:txBody>
      </p:sp>
      <p:sp>
        <p:nvSpPr>
          <p:cNvPr id="5" name="標題 1"/>
          <p:cNvSpPr>
            <a:spLocks noGrp="1"/>
          </p:cNvSpPr>
          <p:nvPr>
            <p:ph type="title"/>
          </p:nvPr>
        </p:nvSpPr>
        <p:spPr>
          <a:xfrm>
            <a:off x="323528" y="44624"/>
            <a:ext cx="8496944" cy="564865"/>
          </a:xfrm>
        </p:spPr>
        <p:txBody>
          <a:bodyPr>
            <a:noAutofit/>
          </a:bodyPr>
          <a:lstStyle/>
          <a:p>
            <a:pPr algn="l"/>
            <a:r>
              <a:rPr lang="zh-TW" altLang="en-US" sz="3200" b="1" dirty="0" smtClean="0">
                <a:solidFill>
                  <a:srgbClr val="7030A0"/>
                </a:solidFill>
                <a:effectLst>
                  <a:outerShdw blurRad="38100" dist="38100" dir="2700000" algn="tl">
                    <a:srgbClr val="000000">
                      <a:alpha val="43137"/>
                    </a:srgbClr>
                  </a:outerShdw>
                </a:effectLst>
                <a:latin typeface="標楷體" pitchFamily="65" charset="-120"/>
                <a:ea typeface="標楷體" pitchFamily="65" charset="-120"/>
              </a:rPr>
              <a:t>契約主檔</a:t>
            </a:r>
            <a:endParaRPr lang="zh-TW" altLang="en-US" sz="3200" b="1" dirty="0">
              <a:solidFill>
                <a:srgbClr val="7030A0"/>
              </a:solidFill>
              <a:effectLst>
                <a:outerShdw blurRad="38100" dist="38100" dir="2700000" algn="tl">
                  <a:srgbClr val="000000">
                    <a:alpha val="43137"/>
                  </a:srgbClr>
                </a:outerShdw>
              </a:effectLst>
              <a:latin typeface="標楷體" pitchFamily="65" charset="-120"/>
              <a:ea typeface="標楷體" pitchFamily="65" charset="-120"/>
            </a:endParaRPr>
          </a:p>
        </p:txBody>
      </p:sp>
      <p:sp>
        <p:nvSpPr>
          <p:cNvPr id="6" name="矩形 5"/>
          <p:cNvSpPr/>
          <p:nvPr/>
        </p:nvSpPr>
        <p:spPr>
          <a:xfrm>
            <a:off x="179512" y="646978"/>
            <a:ext cx="8784976" cy="45719"/>
          </a:xfrm>
          <a:prstGeom prst="rect">
            <a:avLst/>
          </a:prstGeom>
          <a:solidFill>
            <a:srgbClr val="009A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標題 1"/>
          <p:cNvSpPr txBox="1">
            <a:spLocks/>
          </p:cNvSpPr>
          <p:nvPr/>
        </p:nvSpPr>
        <p:spPr>
          <a:xfrm>
            <a:off x="179512" y="692694"/>
            <a:ext cx="7135018" cy="65649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TW" altLang="en-US" sz="3200" dirty="0" smtClean="0">
                <a:latin typeface="標楷體" panose="03000509000000000000" pitchFamily="65" charset="-120"/>
                <a:ea typeface="標楷體" panose="03000509000000000000" pitchFamily="65" charset="-120"/>
              </a:rPr>
              <a:t>附約投保紀錄</a:t>
            </a:r>
            <a:r>
              <a:rPr lang="en-US" altLang="zh-TW" sz="3200" dirty="0" smtClean="0">
                <a:latin typeface="標楷體" panose="03000509000000000000" pitchFamily="65" charset="-120"/>
                <a:ea typeface="標楷體" panose="03000509000000000000" pitchFamily="65" charset="-120"/>
              </a:rPr>
              <a:t>(DTAB0002)</a:t>
            </a:r>
            <a:endParaRPr lang="zh-TW" altLang="en-US" sz="3200" dirty="0">
              <a:latin typeface="標楷體" panose="03000509000000000000" pitchFamily="65" charset="-120"/>
              <a:ea typeface="標楷體" panose="03000509000000000000" pitchFamily="65" charset="-120"/>
            </a:endParaRPr>
          </a:p>
        </p:txBody>
      </p:sp>
      <p:graphicFrame>
        <p:nvGraphicFramePr>
          <p:cNvPr id="8" name="內容版面配置區 1"/>
          <p:cNvGraphicFramePr>
            <a:graphicFrameLocks/>
          </p:cNvGraphicFramePr>
          <p:nvPr>
            <p:extLst>
              <p:ext uri="{D42A27DB-BD31-4B8C-83A1-F6EECF244321}">
                <p14:modId xmlns:p14="http://schemas.microsoft.com/office/powerpoint/2010/main" val="2138111496"/>
              </p:ext>
            </p:extLst>
          </p:nvPr>
        </p:nvGraphicFramePr>
        <p:xfrm>
          <a:off x="318308" y="1349190"/>
          <a:ext cx="8496300" cy="1854200"/>
        </p:xfrm>
        <a:graphic>
          <a:graphicData uri="http://schemas.openxmlformats.org/drawingml/2006/table">
            <a:tbl>
              <a:tblPr firstRow="1" bandRow="1">
                <a:tableStyleId>{93296810-A885-4BE3-A3E7-6D5BEEA58F35}</a:tableStyleId>
              </a:tblPr>
              <a:tblGrid>
                <a:gridCol w="2447950"/>
                <a:gridCol w="1800200"/>
                <a:gridCol w="4248150"/>
              </a:tblGrid>
              <a:tr h="370840">
                <a:tc gridSpan="3">
                  <a:txBody>
                    <a:bodyPr/>
                    <a:lstStyle/>
                    <a:p>
                      <a:pPr algn="ctr"/>
                      <a:r>
                        <a:rPr lang="en-US" altLang="zh-TW" dirty="0" smtClean="0">
                          <a:latin typeface="微軟正黑體" panose="020B0604030504040204" pitchFamily="34" charset="-120"/>
                          <a:ea typeface="微軟正黑體" panose="020B0604030504040204" pitchFamily="34" charset="-120"/>
                        </a:rPr>
                        <a:t>KEY</a:t>
                      </a:r>
                      <a:endParaRPr lang="zh-TW" altLang="en-US" dirty="0">
                        <a:latin typeface="微軟正黑體" panose="020B0604030504040204" pitchFamily="34" charset="-120"/>
                        <a:ea typeface="微軟正黑體" panose="020B0604030504040204" pitchFamily="34" charset="-120"/>
                      </a:endParaRPr>
                    </a:p>
                  </a:txBody>
                  <a:tcPr anchor="ctr"/>
                </a:tc>
                <a:tc hMerge="1">
                  <a:txBody>
                    <a:bodyPr/>
                    <a:lstStyle/>
                    <a:p>
                      <a:endParaRPr lang="zh-TW" altLang="en-US" dirty="0"/>
                    </a:p>
                  </a:txBody>
                  <a:tcPr/>
                </a:tc>
                <a:tc hMerge="1">
                  <a:txBody>
                    <a:bodyPr/>
                    <a:lstStyle/>
                    <a:p>
                      <a:endParaRPr lang="zh-TW" altLang="en-US" dirty="0"/>
                    </a:p>
                  </a:txBody>
                  <a:tcPr/>
                </a:tc>
              </a:tr>
              <a:tr h="370840">
                <a:tc>
                  <a:txBody>
                    <a:bodyPr/>
                    <a:lstStyle/>
                    <a:p>
                      <a:r>
                        <a:rPr lang="en-US" altLang="zh-TW" b="1" dirty="0" smtClean="0">
                          <a:latin typeface="微軟正黑體" panose="020B0604030504040204" pitchFamily="34" charset="-120"/>
                          <a:ea typeface="微軟正黑體" panose="020B0604030504040204" pitchFamily="34" charset="-120"/>
                        </a:rPr>
                        <a:t>POLICY_NO</a:t>
                      </a:r>
                      <a:endParaRPr lang="zh-TW" altLang="en-US" b="1" dirty="0">
                        <a:latin typeface="微軟正黑體" panose="020B0604030504040204" pitchFamily="34" charset="-120"/>
                        <a:ea typeface="微軟正黑體" panose="020B0604030504040204" pitchFamily="34" charset="-120"/>
                      </a:endParaRPr>
                    </a:p>
                  </a:txBody>
                  <a:tcPr anchor="ctr"/>
                </a:tc>
                <a:tc>
                  <a:txBody>
                    <a:bodyPr/>
                    <a:lstStyle/>
                    <a:p>
                      <a:r>
                        <a:rPr lang="zh-TW" altLang="en-US" b="1" dirty="0" smtClean="0">
                          <a:latin typeface="微軟正黑體" panose="020B0604030504040204" pitchFamily="34" charset="-120"/>
                          <a:ea typeface="微軟正黑體" panose="020B0604030504040204" pitchFamily="34" charset="-120"/>
                        </a:rPr>
                        <a:t>保單號碼</a:t>
                      </a:r>
                      <a:endParaRPr lang="zh-TW" altLang="en-US" b="1" dirty="0">
                        <a:latin typeface="微軟正黑體" panose="020B0604030504040204" pitchFamily="34" charset="-120"/>
                        <a:ea typeface="微軟正黑體" panose="020B0604030504040204" pitchFamily="34" charset="-120"/>
                      </a:endParaRPr>
                    </a:p>
                  </a:txBody>
                  <a:tcPr anchor="ctr"/>
                </a:tc>
                <a:tc>
                  <a:txBody>
                    <a:bodyPr/>
                    <a:lstStyle/>
                    <a:p>
                      <a:endParaRPr lang="zh-TW" altLang="en-US" b="1" dirty="0">
                        <a:latin typeface="微軟正黑體" panose="020B0604030504040204" pitchFamily="34" charset="-120"/>
                        <a:ea typeface="微軟正黑體" panose="020B0604030504040204" pitchFamily="34" charset="-120"/>
                      </a:endParaRPr>
                    </a:p>
                  </a:txBody>
                  <a:tcPr anchor="ctr"/>
                </a:tc>
              </a:tr>
              <a:tr h="370840">
                <a:tc>
                  <a:txBody>
                    <a:bodyPr/>
                    <a:lstStyle/>
                    <a:p>
                      <a:r>
                        <a:rPr lang="en-US" altLang="zh-TW" b="1" dirty="0" smtClean="0">
                          <a:latin typeface="微軟正黑體" panose="020B0604030504040204" pitchFamily="34" charset="-120"/>
                          <a:ea typeface="微軟正黑體" panose="020B0604030504040204" pitchFamily="34" charset="-120"/>
                        </a:rPr>
                        <a:t>RD_ID</a:t>
                      </a:r>
                      <a:endParaRPr lang="zh-TW" altLang="en-US" b="1" dirty="0">
                        <a:latin typeface="微軟正黑體" panose="020B0604030504040204" pitchFamily="34" charset="-120"/>
                        <a:ea typeface="微軟正黑體" panose="020B0604030504040204" pitchFamily="34" charset="-120"/>
                      </a:endParaRPr>
                    </a:p>
                  </a:txBody>
                  <a:tcPr anchor="ctr"/>
                </a:tc>
                <a:tc>
                  <a:txBody>
                    <a:bodyPr/>
                    <a:lstStyle/>
                    <a:p>
                      <a:r>
                        <a:rPr lang="zh-TW" altLang="en-US" b="1" dirty="0" smtClean="0">
                          <a:latin typeface="微軟正黑體" panose="020B0604030504040204" pitchFamily="34" charset="-120"/>
                          <a:ea typeface="微軟正黑體" panose="020B0604030504040204" pitchFamily="34" charset="-120"/>
                        </a:rPr>
                        <a:t>險別</a:t>
                      </a:r>
                      <a:endParaRPr lang="zh-TW" altLang="en-US" b="1" dirty="0">
                        <a:latin typeface="微軟正黑體" panose="020B0604030504040204" pitchFamily="34" charset="-120"/>
                        <a:ea typeface="微軟正黑體" panose="020B0604030504040204" pitchFamily="34" charset="-120"/>
                      </a:endParaRPr>
                    </a:p>
                  </a:txBody>
                  <a:tcPr anchor="ctr"/>
                </a:tc>
                <a:tc>
                  <a:txBody>
                    <a:bodyPr/>
                    <a:lstStyle/>
                    <a:p>
                      <a:r>
                        <a:rPr lang="zh-TW" altLang="en-US" b="1" dirty="0" smtClean="0">
                          <a:latin typeface="微軟正黑體" panose="020B0604030504040204" pitchFamily="34" charset="-120"/>
                          <a:ea typeface="微軟正黑體" panose="020B0604030504040204" pitchFamily="34" charset="-120"/>
                        </a:rPr>
                        <a:t>附約險別</a:t>
                      </a:r>
                      <a:endParaRPr lang="zh-TW" altLang="en-US" b="1" dirty="0">
                        <a:latin typeface="微軟正黑體" panose="020B0604030504040204" pitchFamily="34" charset="-120"/>
                        <a:ea typeface="微軟正黑體" panose="020B0604030504040204" pitchFamily="34" charset="-120"/>
                      </a:endParaRPr>
                    </a:p>
                  </a:txBody>
                  <a:tcPr anchor="ctr"/>
                </a:tc>
              </a:tr>
              <a:tr h="370840">
                <a:tc>
                  <a:txBody>
                    <a:bodyPr/>
                    <a:lstStyle/>
                    <a:p>
                      <a:r>
                        <a:rPr lang="en-US" altLang="zh-TW" b="1" dirty="0" smtClean="0">
                          <a:latin typeface="微軟正黑體" panose="020B0604030504040204" pitchFamily="34" charset="-120"/>
                          <a:ea typeface="微軟正黑體" panose="020B0604030504040204" pitchFamily="34" charset="-120"/>
                        </a:rPr>
                        <a:t>ID</a:t>
                      </a:r>
                      <a:endParaRPr lang="zh-TW" altLang="en-US" b="1" dirty="0">
                        <a:latin typeface="微軟正黑體" panose="020B0604030504040204" pitchFamily="34" charset="-120"/>
                        <a:ea typeface="微軟正黑體" panose="020B0604030504040204" pitchFamily="34" charset="-120"/>
                      </a:endParaRPr>
                    </a:p>
                  </a:txBody>
                  <a:tcPr anchor="ctr"/>
                </a:tc>
                <a:tc>
                  <a:txBody>
                    <a:bodyPr/>
                    <a:lstStyle/>
                    <a:p>
                      <a:r>
                        <a:rPr lang="zh-TW" altLang="en-US" b="1" dirty="0" smtClean="0">
                          <a:latin typeface="微軟正黑體" panose="020B0604030504040204" pitchFamily="34" charset="-120"/>
                          <a:ea typeface="微軟正黑體" panose="020B0604030504040204" pitchFamily="34" charset="-120"/>
                        </a:rPr>
                        <a:t>被保人</a:t>
                      </a:r>
                      <a:r>
                        <a:rPr lang="en-US" altLang="zh-TW" b="1" dirty="0" smtClean="0">
                          <a:latin typeface="微軟正黑體" panose="020B0604030504040204" pitchFamily="34" charset="-120"/>
                          <a:ea typeface="微軟正黑體" panose="020B0604030504040204" pitchFamily="34" charset="-120"/>
                        </a:rPr>
                        <a:t>ID</a:t>
                      </a:r>
                      <a:endParaRPr lang="zh-TW" altLang="en-US" b="1" dirty="0">
                        <a:latin typeface="微軟正黑體" panose="020B0604030504040204" pitchFamily="34" charset="-120"/>
                        <a:ea typeface="微軟正黑體" panose="020B0604030504040204" pitchFamily="34" charset="-120"/>
                      </a:endParaRPr>
                    </a:p>
                  </a:txBody>
                  <a:tcPr anchor="ctr"/>
                </a:tc>
                <a:tc>
                  <a:txBody>
                    <a:bodyPr/>
                    <a:lstStyle/>
                    <a:p>
                      <a:r>
                        <a:rPr lang="zh-TW" altLang="en-US" b="1" dirty="0" smtClean="0">
                          <a:latin typeface="微軟正黑體" panose="020B0604030504040204" pitchFamily="34" charset="-120"/>
                          <a:ea typeface="微軟正黑體" panose="020B0604030504040204" pitchFamily="34" charset="-120"/>
                        </a:rPr>
                        <a:t>附約被保人</a:t>
                      </a:r>
                      <a:r>
                        <a:rPr lang="en-US" altLang="zh-TW" b="1" dirty="0" smtClean="0">
                          <a:latin typeface="微軟正黑體" panose="020B0604030504040204" pitchFamily="34" charset="-120"/>
                          <a:ea typeface="微軟正黑體" panose="020B0604030504040204" pitchFamily="34" charset="-120"/>
                        </a:rPr>
                        <a:t>ID</a:t>
                      </a:r>
                      <a:endParaRPr lang="zh-TW" altLang="en-US" b="1" dirty="0">
                        <a:latin typeface="微軟正黑體" panose="020B0604030504040204" pitchFamily="34" charset="-120"/>
                        <a:ea typeface="微軟正黑體" panose="020B0604030504040204" pitchFamily="34" charset="-120"/>
                      </a:endParaRPr>
                    </a:p>
                  </a:txBody>
                  <a:tcPr anchor="ctr"/>
                </a:tc>
              </a:tr>
              <a:tr h="370840">
                <a:tc>
                  <a:txBody>
                    <a:bodyPr/>
                    <a:lstStyle/>
                    <a:p>
                      <a:r>
                        <a:rPr lang="en-US" altLang="zh-TW" b="1" dirty="0" smtClean="0">
                          <a:latin typeface="微軟正黑體" panose="020B0604030504040204" pitchFamily="34" charset="-120"/>
                          <a:ea typeface="微軟正黑體" panose="020B0604030504040204" pitchFamily="34" charset="-120"/>
                        </a:rPr>
                        <a:t>EFT_DATE</a:t>
                      </a:r>
                      <a:endParaRPr lang="zh-TW" altLang="en-US" b="1" dirty="0">
                        <a:latin typeface="微軟正黑體" panose="020B0604030504040204" pitchFamily="34" charset="-120"/>
                        <a:ea typeface="微軟正黑體" panose="020B0604030504040204" pitchFamily="34" charset="-120"/>
                      </a:endParaRPr>
                    </a:p>
                  </a:txBody>
                  <a:tcPr anchor="ctr"/>
                </a:tc>
                <a:tc>
                  <a:txBody>
                    <a:bodyPr/>
                    <a:lstStyle/>
                    <a:p>
                      <a:r>
                        <a:rPr lang="zh-TW" altLang="en-US" b="1" dirty="0" smtClean="0">
                          <a:latin typeface="微軟正黑體" panose="020B0604030504040204" pitchFamily="34" charset="-120"/>
                          <a:ea typeface="微軟正黑體" panose="020B0604030504040204" pitchFamily="34" charset="-120"/>
                        </a:rPr>
                        <a:t>生效日期</a:t>
                      </a:r>
                      <a:endParaRPr lang="zh-TW" altLang="en-US" b="1" dirty="0">
                        <a:latin typeface="微軟正黑體" panose="020B0604030504040204" pitchFamily="34" charset="-120"/>
                        <a:ea typeface="微軟正黑體" panose="020B0604030504040204" pitchFamily="34" charset="-120"/>
                      </a:endParaRPr>
                    </a:p>
                  </a:txBody>
                  <a:tcPr anchor="ctr"/>
                </a:tc>
                <a:tc>
                  <a:txBody>
                    <a:bodyPr/>
                    <a:lstStyle/>
                    <a:p>
                      <a:endParaRPr lang="zh-TW" altLang="en-US" b="1" dirty="0">
                        <a:latin typeface="微軟正黑體" panose="020B0604030504040204" pitchFamily="34" charset="-120"/>
                        <a:ea typeface="微軟正黑體" panose="020B0604030504040204" pitchFamily="34" charset="-120"/>
                      </a:endParaRPr>
                    </a:p>
                  </a:txBody>
                  <a:tcPr anchor="ctr"/>
                </a:tc>
              </a:tr>
            </a:tbl>
          </a:graphicData>
        </a:graphic>
      </p:graphicFrame>
      <p:graphicFrame>
        <p:nvGraphicFramePr>
          <p:cNvPr id="12" name="內容版面配置區 1"/>
          <p:cNvGraphicFramePr>
            <a:graphicFrameLocks/>
          </p:cNvGraphicFramePr>
          <p:nvPr>
            <p:extLst>
              <p:ext uri="{D42A27DB-BD31-4B8C-83A1-F6EECF244321}">
                <p14:modId xmlns:p14="http://schemas.microsoft.com/office/powerpoint/2010/main" val="4258787384"/>
              </p:ext>
            </p:extLst>
          </p:nvPr>
        </p:nvGraphicFramePr>
        <p:xfrm>
          <a:off x="317986" y="3444030"/>
          <a:ext cx="8496300" cy="1930400"/>
        </p:xfrm>
        <a:graphic>
          <a:graphicData uri="http://schemas.openxmlformats.org/drawingml/2006/table">
            <a:tbl>
              <a:tblPr firstRow="1" bandRow="1">
                <a:tableStyleId>{F5AB1C69-6EDB-4FF4-983F-18BD219EF322}</a:tableStyleId>
              </a:tblPr>
              <a:tblGrid>
                <a:gridCol w="2448272"/>
                <a:gridCol w="1800200"/>
                <a:gridCol w="4247828"/>
              </a:tblGrid>
              <a:tr h="370840">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dirty="0" smtClean="0">
                          <a:latin typeface="微軟正黑體" panose="020B0604030504040204" pitchFamily="34" charset="-120"/>
                          <a:ea typeface="微軟正黑體" panose="020B0604030504040204" pitchFamily="34" charset="-120"/>
                        </a:rPr>
                        <a:t>其他重要欄位</a:t>
                      </a:r>
                    </a:p>
                  </a:txBody>
                  <a:tcPr anchor="ctr"/>
                </a:tc>
                <a:tc hMerge="1">
                  <a:txBody>
                    <a:bodyPr/>
                    <a:lstStyle/>
                    <a:p>
                      <a:endParaRPr lang="zh-TW" altLang="en-US" dirty="0"/>
                    </a:p>
                  </a:txBody>
                  <a:tcPr/>
                </a:tc>
                <a:tc hMerge="1">
                  <a:txBody>
                    <a:bodyPr/>
                    <a:lstStyle/>
                    <a:p>
                      <a:endParaRPr lang="zh-TW" altLang="en-US" dirty="0"/>
                    </a:p>
                  </a:txBody>
                  <a:tcPr/>
                </a:tc>
              </a:tr>
              <a:tr h="370840">
                <a:tc>
                  <a:txBody>
                    <a:bodyPr/>
                    <a:lstStyle/>
                    <a:p>
                      <a:r>
                        <a:rPr lang="en-US" altLang="zh-TW" b="1" dirty="0" smtClean="0">
                          <a:solidFill>
                            <a:srgbClr val="FF0000"/>
                          </a:solidFill>
                          <a:latin typeface="微軟正黑體" panose="020B0604030504040204" pitchFamily="34" charset="-120"/>
                          <a:ea typeface="微軟正黑體" panose="020B0604030504040204" pitchFamily="34" charset="-120"/>
                        </a:rPr>
                        <a:t>EFT_CODE</a:t>
                      </a:r>
                      <a:endParaRPr lang="zh-TW" altLang="en-US" b="1" dirty="0">
                        <a:solidFill>
                          <a:srgbClr val="FF0000"/>
                        </a:solidFill>
                        <a:latin typeface="微軟正黑體" panose="020B0604030504040204" pitchFamily="34" charset="-120"/>
                        <a:ea typeface="微軟正黑體" panose="020B0604030504040204" pitchFamily="34" charset="-120"/>
                      </a:endParaRPr>
                    </a:p>
                  </a:txBody>
                  <a:tcPr anchor="ctr"/>
                </a:tc>
                <a:tc>
                  <a:txBody>
                    <a:bodyPr/>
                    <a:lstStyle/>
                    <a:p>
                      <a:r>
                        <a:rPr lang="zh-TW" altLang="en-US" b="1" dirty="0" smtClean="0">
                          <a:solidFill>
                            <a:srgbClr val="FF0000"/>
                          </a:solidFill>
                          <a:latin typeface="微軟正黑體" panose="020B0604030504040204" pitchFamily="34" charset="-120"/>
                          <a:ea typeface="微軟正黑體" panose="020B0604030504040204" pitchFamily="34" charset="-120"/>
                        </a:rPr>
                        <a:t>有效表示</a:t>
                      </a:r>
                      <a:endParaRPr lang="zh-TW" altLang="en-US" b="1" dirty="0">
                        <a:solidFill>
                          <a:srgbClr val="FF0000"/>
                        </a:solidFill>
                        <a:latin typeface="微軟正黑體" panose="020B0604030504040204" pitchFamily="34" charset="-120"/>
                        <a:ea typeface="微軟正黑體" panose="020B0604030504040204" pitchFamily="34" charset="-12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b="1" dirty="0" smtClean="0">
                          <a:latin typeface="微軟正黑體" panose="020B0604030504040204" pitchFamily="34" charset="-120"/>
                          <a:ea typeface="微軟正黑體" panose="020B0604030504040204" pitchFamily="34" charset="-120"/>
                        </a:rPr>
                        <a:t>同主約「契約效力」。</a:t>
                      </a:r>
                      <a:endParaRPr lang="en-US" altLang="zh-TW" b="1" dirty="0" smtClean="0">
                        <a:latin typeface="微軟正黑體" panose="020B0604030504040204" pitchFamily="34" charset="-120"/>
                        <a:ea typeface="微軟正黑體" panose="020B0604030504040204" pitchFamily="34" charset="-12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b="1" dirty="0" smtClean="0">
                        <a:latin typeface="微軟正黑體" panose="020B0604030504040204" pitchFamily="34" charset="-120"/>
                        <a:ea typeface="微軟正黑體" panose="020B0604030504040204" pitchFamily="34" charset="-120"/>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b="1" dirty="0" smtClean="0">
                          <a:latin typeface="微軟正黑體" panose="020B0604030504040204" pitchFamily="34" charset="-120"/>
                          <a:ea typeface="微軟正黑體" panose="020B0604030504040204" pitchFamily="34" charset="-120"/>
                        </a:rPr>
                        <a:t>正常</a:t>
                      </a:r>
                      <a:r>
                        <a:rPr lang="en-US" altLang="zh-TW" b="0" dirty="0" smtClean="0">
                          <a:latin typeface="微軟正黑體" panose="020B0604030504040204" pitchFamily="34" charset="-120"/>
                          <a:ea typeface="微軟正黑體" panose="020B0604030504040204" pitchFamily="34" charset="-120"/>
                        </a:rPr>
                        <a:t>(</a:t>
                      </a:r>
                      <a:r>
                        <a:rPr lang="en-US" altLang="zh-TW" b="1" dirty="0" smtClean="0">
                          <a:latin typeface="微軟正黑體" panose="020B0604030504040204" pitchFamily="34" charset="-120"/>
                          <a:ea typeface="微軟正黑體" panose="020B0604030504040204" pitchFamily="34" charset="-120"/>
                        </a:rPr>
                        <a:t>00</a:t>
                      </a:r>
                      <a:r>
                        <a:rPr lang="en-US" altLang="zh-TW" b="0" dirty="0" smtClean="0">
                          <a:latin typeface="微軟正黑體" panose="020B0604030504040204" pitchFamily="34" charset="-120"/>
                          <a:ea typeface="微軟正黑體" panose="020B0604030504040204" pitchFamily="34" charset="-120"/>
                        </a:rPr>
                        <a:t>)</a:t>
                      </a: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b="1" dirty="0" smtClean="0">
                          <a:latin typeface="微軟正黑體" panose="020B0604030504040204" pitchFamily="34" charset="-120"/>
                          <a:ea typeface="微軟正黑體" panose="020B0604030504040204" pitchFamily="34" charset="-120"/>
                        </a:rPr>
                        <a:t>終止</a:t>
                      </a:r>
                      <a:r>
                        <a:rPr lang="en-US" altLang="zh-TW" b="1" dirty="0" smtClean="0">
                          <a:latin typeface="微軟正黑體" panose="020B0604030504040204" pitchFamily="34" charset="-120"/>
                          <a:ea typeface="微軟正黑體" panose="020B0604030504040204" pitchFamily="34" charset="-120"/>
                        </a:rPr>
                        <a:t>(38</a:t>
                      </a:r>
                      <a:r>
                        <a:rPr lang="zh-TW" altLang="en-US" b="1" dirty="0" smtClean="0">
                          <a:latin typeface="微軟正黑體" panose="020B0604030504040204" pitchFamily="34" charset="-120"/>
                          <a:ea typeface="微軟正黑體" panose="020B0604030504040204" pitchFamily="34" charset="-120"/>
                        </a:rPr>
                        <a:t>、附約才有</a:t>
                      </a:r>
                      <a:r>
                        <a:rPr lang="en-US" altLang="zh-TW" b="1" dirty="0" smtClean="0">
                          <a:latin typeface="微軟正黑體" panose="020B0604030504040204" pitchFamily="34" charset="-120"/>
                          <a:ea typeface="微軟正黑體" panose="020B0604030504040204" pitchFamily="34" charset="-120"/>
                        </a:rPr>
                        <a:t>)</a:t>
                      </a:r>
                      <a:endParaRPr lang="zh-TW" altLang="en-US" b="1" dirty="0" smtClean="0">
                        <a:latin typeface="微軟正黑體" panose="020B0604030504040204" pitchFamily="34" charset="-120"/>
                        <a:ea typeface="微軟正黑體" panose="020B0604030504040204" pitchFamily="34" charset="-120"/>
                      </a:endParaRPr>
                    </a:p>
                  </a:txBody>
                  <a:tcPr anchor="ctr"/>
                </a:tc>
              </a:tr>
              <a:tr h="370840">
                <a:tc>
                  <a:txBody>
                    <a:bodyPr/>
                    <a:lstStyle/>
                    <a:p>
                      <a:r>
                        <a:rPr lang="en-US" altLang="zh-TW" sz="1800" b="1" kern="1200" dirty="0" smtClean="0">
                          <a:solidFill>
                            <a:schemeClr val="tx1"/>
                          </a:solidFill>
                          <a:latin typeface="微軟正黑體" panose="020B0604030504040204" pitchFamily="34" charset="-120"/>
                          <a:ea typeface="微軟正黑體" panose="020B0604030504040204" pitchFamily="34" charset="-120"/>
                          <a:cs typeface="+mn-cs"/>
                        </a:rPr>
                        <a:t>TERM_DATE</a:t>
                      </a:r>
                      <a:endParaRPr lang="zh-TW" altLang="en-US" sz="1800" b="1" kern="1200" dirty="0">
                        <a:solidFill>
                          <a:schemeClr val="tx1"/>
                        </a:solidFill>
                        <a:latin typeface="微軟正黑體" panose="020B0604030504040204" pitchFamily="34" charset="-120"/>
                        <a:ea typeface="微軟正黑體" panose="020B0604030504040204" pitchFamily="34" charset="-120"/>
                        <a:cs typeface="+mn-cs"/>
                      </a:endParaRPr>
                    </a:p>
                  </a:txBody>
                  <a:tcPr anchor="ctr"/>
                </a:tc>
                <a:tc>
                  <a:txBody>
                    <a:bodyPr/>
                    <a:lstStyle/>
                    <a:p>
                      <a:r>
                        <a:rPr lang="zh-TW" altLang="en-US" b="1" dirty="0" smtClean="0">
                          <a:solidFill>
                            <a:schemeClr val="tx1"/>
                          </a:solidFill>
                          <a:latin typeface="微軟正黑體" panose="020B0604030504040204" pitchFamily="34" charset="-120"/>
                          <a:ea typeface="微軟正黑體" panose="020B0604030504040204" pitchFamily="34" charset="-120"/>
                        </a:rPr>
                        <a:t>終止</a:t>
                      </a:r>
                      <a:r>
                        <a:rPr lang="en-US" altLang="zh-TW" b="1" dirty="0" smtClean="0">
                          <a:solidFill>
                            <a:schemeClr val="tx1"/>
                          </a:solidFill>
                          <a:latin typeface="微軟正黑體" panose="020B0604030504040204" pitchFamily="34" charset="-120"/>
                          <a:ea typeface="微軟正黑體" panose="020B0604030504040204" pitchFamily="34" charset="-120"/>
                        </a:rPr>
                        <a:t>/</a:t>
                      </a:r>
                      <a:r>
                        <a:rPr lang="zh-TW" altLang="en-US" b="1" dirty="0" smtClean="0">
                          <a:solidFill>
                            <a:schemeClr val="tx1"/>
                          </a:solidFill>
                          <a:latin typeface="微軟正黑體" panose="020B0604030504040204" pitchFamily="34" charset="-120"/>
                          <a:ea typeface="微軟正黑體" panose="020B0604030504040204" pitchFamily="34" charset="-120"/>
                        </a:rPr>
                        <a:t>停效日期</a:t>
                      </a:r>
                      <a:endParaRPr lang="zh-TW" altLang="en-US" b="1" dirty="0">
                        <a:solidFill>
                          <a:schemeClr val="tx1"/>
                        </a:solidFill>
                        <a:latin typeface="微軟正黑體" panose="020B0604030504040204" pitchFamily="34" charset="-120"/>
                        <a:ea typeface="微軟正黑體" panose="020B0604030504040204" pitchFamily="34" charset="-12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b="1" dirty="0" smtClean="0">
                          <a:solidFill>
                            <a:schemeClr val="tx1"/>
                          </a:solidFill>
                          <a:latin typeface="微軟正黑體" panose="020B0604030504040204" pitchFamily="34" charset="-120"/>
                          <a:ea typeface="微軟正黑體" panose="020B0604030504040204" pitchFamily="34" charset="-120"/>
                        </a:rPr>
                        <a:t>契約有效到當天</a:t>
                      </a:r>
                      <a:r>
                        <a:rPr lang="en-US" altLang="zh-TW" b="1" dirty="0" smtClean="0">
                          <a:solidFill>
                            <a:schemeClr val="tx1"/>
                          </a:solidFill>
                          <a:latin typeface="微軟正黑體" panose="020B0604030504040204" pitchFamily="34" charset="-120"/>
                          <a:ea typeface="微軟正黑體" panose="020B0604030504040204" pitchFamily="34" charset="-120"/>
                        </a:rPr>
                        <a:t>(</a:t>
                      </a:r>
                      <a:r>
                        <a:rPr lang="zh-TW" altLang="en-US" b="1" dirty="0" smtClean="0">
                          <a:solidFill>
                            <a:schemeClr val="tx1"/>
                          </a:solidFill>
                          <a:latin typeface="微軟正黑體" panose="020B0604030504040204" pitchFamily="34" charset="-120"/>
                          <a:ea typeface="微軟正黑體" panose="020B0604030504040204" pitchFamily="34" charset="-120"/>
                        </a:rPr>
                        <a:t>含</a:t>
                      </a:r>
                      <a:r>
                        <a:rPr lang="en-US" altLang="zh-TW" b="1" dirty="0" smtClean="0">
                          <a:solidFill>
                            <a:schemeClr val="tx1"/>
                          </a:solidFill>
                          <a:latin typeface="微軟正黑體" panose="020B0604030504040204" pitchFamily="34" charset="-120"/>
                          <a:ea typeface="微軟正黑體" panose="020B0604030504040204" pitchFamily="34" charset="-120"/>
                        </a:rPr>
                        <a:t>)</a:t>
                      </a:r>
                      <a:endParaRPr lang="zh-TW" altLang="en-US" b="1" dirty="0" smtClean="0">
                        <a:solidFill>
                          <a:schemeClr val="tx1"/>
                        </a:solidFill>
                        <a:latin typeface="微軟正黑體" panose="020B0604030504040204" pitchFamily="34" charset="-120"/>
                        <a:ea typeface="微軟正黑體" panose="020B0604030504040204" pitchFamily="34" charset="-120"/>
                      </a:endParaRPr>
                    </a:p>
                  </a:txBody>
                  <a:tcPr anchor="ctr"/>
                </a:tc>
              </a:tr>
            </a:tbl>
          </a:graphicData>
        </a:graphic>
      </p:graphicFrame>
    </p:spTree>
    <p:extLst>
      <p:ext uri="{BB962C8B-B14F-4D97-AF65-F5344CB8AC3E}">
        <p14:creationId xmlns:p14="http://schemas.microsoft.com/office/powerpoint/2010/main" val="40390460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3EA35A70-8483-408F-A1EF-EE328C485297}" type="slidenum">
              <a:rPr lang="zh-TW" altLang="en-US" smtClean="0"/>
              <a:pPr/>
              <a:t>26</a:t>
            </a:fld>
            <a:endParaRPr lang="zh-TW" altLang="en-US" dirty="0"/>
          </a:p>
        </p:txBody>
      </p:sp>
      <p:sp>
        <p:nvSpPr>
          <p:cNvPr id="5" name="標題 1"/>
          <p:cNvSpPr>
            <a:spLocks noGrp="1"/>
          </p:cNvSpPr>
          <p:nvPr>
            <p:ph type="title"/>
          </p:nvPr>
        </p:nvSpPr>
        <p:spPr>
          <a:xfrm>
            <a:off x="323528" y="44624"/>
            <a:ext cx="8496944" cy="564865"/>
          </a:xfrm>
        </p:spPr>
        <p:txBody>
          <a:bodyPr>
            <a:noAutofit/>
          </a:bodyPr>
          <a:lstStyle/>
          <a:p>
            <a:pPr algn="l"/>
            <a:r>
              <a:rPr lang="zh-TW" altLang="en-US" sz="3200" b="1" dirty="0" smtClean="0">
                <a:solidFill>
                  <a:srgbClr val="7030A0"/>
                </a:solidFill>
                <a:effectLst>
                  <a:outerShdw blurRad="38100" dist="38100" dir="2700000" algn="tl">
                    <a:srgbClr val="000000">
                      <a:alpha val="43137"/>
                    </a:srgbClr>
                  </a:outerShdw>
                </a:effectLst>
                <a:latin typeface="標楷體" pitchFamily="65" charset="-120"/>
                <a:ea typeface="標楷體" pitchFamily="65" charset="-120"/>
              </a:rPr>
              <a:t>契約主檔</a:t>
            </a:r>
            <a:endParaRPr lang="zh-TW" altLang="en-US" sz="3200" b="1" dirty="0">
              <a:solidFill>
                <a:srgbClr val="7030A0"/>
              </a:solidFill>
              <a:effectLst>
                <a:outerShdw blurRad="38100" dist="38100" dir="2700000" algn="tl">
                  <a:srgbClr val="000000">
                    <a:alpha val="43137"/>
                  </a:srgbClr>
                </a:outerShdw>
              </a:effectLst>
              <a:latin typeface="標楷體" pitchFamily="65" charset="-120"/>
              <a:ea typeface="標楷體" pitchFamily="65" charset="-120"/>
            </a:endParaRPr>
          </a:p>
        </p:txBody>
      </p:sp>
      <p:sp>
        <p:nvSpPr>
          <p:cNvPr id="6" name="矩形 5"/>
          <p:cNvSpPr/>
          <p:nvPr/>
        </p:nvSpPr>
        <p:spPr>
          <a:xfrm>
            <a:off x="179512" y="646978"/>
            <a:ext cx="8784976" cy="45719"/>
          </a:xfrm>
          <a:prstGeom prst="rect">
            <a:avLst/>
          </a:prstGeom>
          <a:solidFill>
            <a:srgbClr val="009A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標題 1"/>
          <p:cNvSpPr txBox="1">
            <a:spLocks/>
          </p:cNvSpPr>
          <p:nvPr/>
        </p:nvSpPr>
        <p:spPr>
          <a:xfrm>
            <a:off x="179512" y="692694"/>
            <a:ext cx="7135018" cy="65649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TW" altLang="en-US" sz="3200" dirty="0" smtClean="0">
                <a:latin typeface="標楷體" panose="03000509000000000000" pitchFamily="65" charset="-120"/>
                <a:ea typeface="標楷體" panose="03000509000000000000" pitchFamily="65" charset="-120"/>
              </a:rPr>
              <a:t>附約投保紀錄</a:t>
            </a:r>
            <a:r>
              <a:rPr lang="en-US" altLang="zh-TW" sz="3200" dirty="0" smtClean="0">
                <a:latin typeface="標楷體" panose="03000509000000000000" pitchFamily="65" charset="-120"/>
                <a:ea typeface="標楷體" panose="03000509000000000000" pitchFamily="65" charset="-120"/>
              </a:rPr>
              <a:t>(DTAB0002)</a:t>
            </a:r>
            <a:endParaRPr lang="zh-TW" altLang="en-US" sz="3200" dirty="0">
              <a:latin typeface="標楷體" panose="03000509000000000000" pitchFamily="65" charset="-120"/>
              <a:ea typeface="標楷體" panose="03000509000000000000" pitchFamily="65" charset="-120"/>
            </a:endParaRPr>
          </a:p>
        </p:txBody>
      </p:sp>
      <p:graphicFrame>
        <p:nvGraphicFramePr>
          <p:cNvPr id="9" name="內容版面配置區 1"/>
          <p:cNvGraphicFramePr>
            <a:graphicFrameLocks/>
          </p:cNvGraphicFramePr>
          <p:nvPr>
            <p:extLst>
              <p:ext uri="{D42A27DB-BD31-4B8C-83A1-F6EECF244321}">
                <p14:modId xmlns:p14="http://schemas.microsoft.com/office/powerpoint/2010/main" val="991847460"/>
              </p:ext>
            </p:extLst>
          </p:nvPr>
        </p:nvGraphicFramePr>
        <p:xfrm>
          <a:off x="323528" y="1349190"/>
          <a:ext cx="8496300" cy="4074160"/>
        </p:xfrm>
        <a:graphic>
          <a:graphicData uri="http://schemas.openxmlformats.org/drawingml/2006/table">
            <a:tbl>
              <a:tblPr firstRow="1" bandRow="1">
                <a:tableStyleId>{F5AB1C69-6EDB-4FF4-983F-18BD219EF322}</a:tableStyleId>
              </a:tblPr>
              <a:tblGrid>
                <a:gridCol w="2448272"/>
                <a:gridCol w="1800200"/>
                <a:gridCol w="4247828"/>
              </a:tblGrid>
              <a:tr h="370840">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dirty="0" smtClean="0">
                          <a:latin typeface="微軟正黑體" panose="020B0604030504040204" pitchFamily="34" charset="-120"/>
                          <a:ea typeface="微軟正黑體" panose="020B0604030504040204" pitchFamily="34" charset="-120"/>
                        </a:rPr>
                        <a:t>其他重要欄位 </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續</a:t>
                      </a:r>
                      <a:r>
                        <a:rPr lang="en-US" altLang="zh-TW" dirty="0" smtClean="0">
                          <a:latin typeface="微軟正黑體" panose="020B0604030504040204" pitchFamily="34" charset="-120"/>
                          <a:ea typeface="微軟正黑體" panose="020B0604030504040204" pitchFamily="34" charset="-120"/>
                        </a:rPr>
                        <a:t>)</a:t>
                      </a:r>
                      <a:endParaRPr lang="zh-TW" altLang="en-US" dirty="0" smtClean="0">
                        <a:latin typeface="微軟正黑體" panose="020B0604030504040204" pitchFamily="34" charset="-120"/>
                        <a:ea typeface="微軟正黑體" panose="020B0604030504040204" pitchFamily="34" charset="-120"/>
                      </a:endParaRPr>
                    </a:p>
                  </a:txBody>
                  <a:tcPr anchor="ctr"/>
                </a:tc>
                <a:tc hMerge="1">
                  <a:txBody>
                    <a:bodyPr/>
                    <a:lstStyle/>
                    <a:p>
                      <a:endParaRPr lang="zh-TW" altLang="en-US" dirty="0"/>
                    </a:p>
                  </a:txBody>
                  <a:tcPr/>
                </a:tc>
                <a:tc hMerge="1">
                  <a:txBody>
                    <a:bodyPr/>
                    <a:lstStyle/>
                    <a:p>
                      <a:endParaRPr lang="zh-TW" altLang="en-US" dirty="0"/>
                    </a:p>
                  </a:txBody>
                  <a:tcPr/>
                </a:tc>
              </a:tr>
              <a:tr h="370840">
                <a:tc>
                  <a:txBody>
                    <a:bodyPr/>
                    <a:lstStyle/>
                    <a:p>
                      <a:r>
                        <a:rPr lang="en-US" altLang="zh-TW" sz="1800" b="1" kern="1200" dirty="0" smtClean="0">
                          <a:solidFill>
                            <a:schemeClr val="dk1"/>
                          </a:solidFill>
                          <a:latin typeface="微軟正黑體" panose="020B0604030504040204" pitchFamily="34" charset="-120"/>
                          <a:ea typeface="微軟正黑體" panose="020B0604030504040204" pitchFamily="34" charset="-120"/>
                          <a:cs typeface="+mn-cs"/>
                        </a:rPr>
                        <a:t>RD_AMT</a:t>
                      </a:r>
                      <a:endParaRPr lang="zh-TW" altLang="en-US" sz="1800" b="1" kern="1200" dirty="0">
                        <a:solidFill>
                          <a:schemeClr val="dk1"/>
                        </a:solidFill>
                        <a:latin typeface="微軟正黑體" panose="020B0604030504040204" pitchFamily="34" charset="-120"/>
                        <a:ea typeface="微軟正黑體" panose="020B0604030504040204" pitchFamily="34" charset="-120"/>
                        <a:cs typeface="+mn-cs"/>
                      </a:endParaRPr>
                    </a:p>
                  </a:txBody>
                  <a:tcPr anchor="ctr"/>
                </a:tc>
                <a:tc>
                  <a:txBody>
                    <a:bodyPr/>
                    <a:lstStyle/>
                    <a:p>
                      <a:r>
                        <a:rPr lang="zh-TW" altLang="en-US" sz="1800" b="1" kern="1200" dirty="0" smtClean="0">
                          <a:solidFill>
                            <a:schemeClr val="dk1"/>
                          </a:solidFill>
                          <a:latin typeface="微軟正黑體" panose="020B0604030504040204" pitchFamily="34" charset="-120"/>
                          <a:ea typeface="微軟正黑體" panose="020B0604030504040204" pitchFamily="34" charset="-120"/>
                          <a:cs typeface="+mn-cs"/>
                        </a:rPr>
                        <a:t>附約保額</a:t>
                      </a:r>
                      <a:endParaRPr lang="zh-TW" altLang="en-US" sz="1800" b="1" kern="1200" dirty="0">
                        <a:solidFill>
                          <a:schemeClr val="dk1"/>
                        </a:solidFill>
                        <a:latin typeface="微軟正黑體" panose="020B0604030504040204" pitchFamily="34" charset="-120"/>
                        <a:ea typeface="微軟正黑體" panose="020B0604030504040204" pitchFamily="34" charset="-120"/>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b="1" dirty="0" smtClean="0">
                        <a:latin typeface="微軟正黑體" panose="020B0604030504040204" pitchFamily="34" charset="-120"/>
                        <a:ea typeface="微軟正黑體" panose="020B0604030504040204" pitchFamily="34" charset="-120"/>
                      </a:endParaRPr>
                    </a:p>
                  </a:txBody>
                  <a:tcPr anchor="ctr"/>
                </a:tc>
              </a:tr>
              <a:tr h="370840">
                <a:tc>
                  <a:txBody>
                    <a:bodyPr/>
                    <a:lstStyle/>
                    <a:p>
                      <a:r>
                        <a:rPr lang="en-US" altLang="zh-TW" sz="1800" b="1" kern="1200" dirty="0" smtClean="0">
                          <a:solidFill>
                            <a:schemeClr val="dk1"/>
                          </a:solidFill>
                          <a:latin typeface="微軟正黑體" panose="020B0604030504040204" pitchFamily="34" charset="-120"/>
                          <a:ea typeface="微軟正黑體" panose="020B0604030504040204" pitchFamily="34" charset="-120"/>
                          <a:cs typeface="+mn-cs"/>
                        </a:rPr>
                        <a:t>RD_AMT_UNIT</a:t>
                      </a:r>
                      <a:endParaRPr lang="zh-TW" altLang="en-US" sz="1800" b="1" kern="1200" dirty="0">
                        <a:solidFill>
                          <a:schemeClr val="dk1"/>
                        </a:solidFill>
                        <a:latin typeface="微軟正黑體" panose="020B0604030504040204" pitchFamily="34" charset="-120"/>
                        <a:ea typeface="微軟正黑體" panose="020B0604030504040204" pitchFamily="34" charset="-120"/>
                        <a:cs typeface="+mn-cs"/>
                      </a:endParaRPr>
                    </a:p>
                  </a:txBody>
                  <a:tcPr anchor="ctr"/>
                </a:tc>
                <a:tc>
                  <a:txBody>
                    <a:bodyPr/>
                    <a:lstStyle/>
                    <a:p>
                      <a:r>
                        <a:rPr lang="zh-TW" altLang="en-US" sz="1800" b="1" kern="1200" dirty="0" smtClean="0">
                          <a:solidFill>
                            <a:schemeClr val="dk1"/>
                          </a:solidFill>
                          <a:latin typeface="微軟正黑體" panose="020B0604030504040204" pitchFamily="34" charset="-120"/>
                          <a:ea typeface="微軟正黑體" panose="020B0604030504040204" pitchFamily="34" charset="-120"/>
                          <a:cs typeface="+mn-cs"/>
                        </a:rPr>
                        <a:t>附約保額單位</a:t>
                      </a:r>
                      <a:endParaRPr lang="zh-TW" altLang="en-US" sz="1800" b="1" kern="1200" dirty="0">
                        <a:solidFill>
                          <a:schemeClr val="dk1"/>
                        </a:solidFill>
                        <a:latin typeface="微軟正黑體" panose="020B0604030504040204" pitchFamily="34" charset="-120"/>
                        <a:ea typeface="微軟正黑體" panose="020B0604030504040204" pitchFamily="34" charset="-120"/>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b="1" dirty="0" smtClean="0">
                        <a:solidFill>
                          <a:srgbClr val="0070C0"/>
                        </a:solidFill>
                        <a:latin typeface="微軟正黑體" panose="020B0604030504040204" pitchFamily="34" charset="-120"/>
                        <a:ea typeface="微軟正黑體" panose="020B0604030504040204" pitchFamily="34" charset="-120"/>
                      </a:endParaRPr>
                    </a:p>
                  </a:txBody>
                  <a:tcPr anchor="ctr"/>
                </a:tc>
              </a:tr>
              <a:tr h="338440">
                <a:tc>
                  <a:txBody>
                    <a:bodyPr/>
                    <a:lstStyle/>
                    <a:p>
                      <a:r>
                        <a:rPr lang="en-US" altLang="zh-TW" sz="1800" b="1" kern="1200" dirty="0" smtClean="0">
                          <a:solidFill>
                            <a:schemeClr val="dk1"/>
                          </a:solidFill>
                          <a:latin typeface="微軟正黑體" panose="020B0604030504040204" pitchFamily="34" charset="-120"/>
                          <a:ea typeface="微軟正黑體" panose="020B0604030504040204" pitchFamily="34" charset="-120"/>
                          <a:cs typeface="+mn-cs"/>
                        </a:rPr>
                        <a:t>PAY_PRD</a:t>
                      </a:r>
                      <a:endParaRPr lang="zh-TW" altLang="en-US" sz="1800" b="1" kern="1200" dirty="0">
                        <a:solidFill>
                          <a:schemeClr val="dk1"/>
                        </a:solidFill>
                        <a:latin typeface="微軟正黑體" panose="020B0604030504040204" pitchFamily="34" charset="-120"/>
                        <a:ea typeface="微軟正黑體" panose="020B0604030504040204" pitchFamily="34" charset="-120"/>
                        <a:cs typeface="+mn-cs"/>
                      </a:endParaRPr>
                    </a:p>
                  </a:txBody>
                  <a:tcPr anchor="ctr"/>
                </a:tc>
                <a:tc>
                  <a:txBody>
                    <a:bodyPr/>
                    <a:lstStyle/>
                    <a:p>
                      <a:r>
                        <a:rPr lang="zh-TW" altLang="en-US" sz="1800" b="1" kern="1200" dirty="0" smtClean="0">
                          <a:solidFill>
                            <a:schemeClr val="dk1"/>
                          </a:solidFill>
                          <a:latin typeface="微軟正黑體" panose="020B0604030504040204" pitchFamily="34" charset="-120"/>
                          <a:ea typeface="微軟正黑體" panose="020B0604030504040204" pitchFamily="34" charset="-120"/>
                          <a:cs typeface="+mn-cs"/>
                        </a:rPr>
                        <a:t>繳費年期</a:t>
                      </a:r>
                      <a:endParaRPr lang="zh-TW" altLang="en-US" sz="1800" b="1" kern="1200" dirty="0">
                        <a:solidFill>
                          <a:schemeClr val="dk1"/>
                        </a:solidFill>
                        <a:latin typeface="微軟正黑體" panose="020B0604030504040204" pitchFamily="34" charset="-120"/>
                        <a:ea typeface="微軟正黑體" panose="020B0604030504040204" pitchFamily="34" charset="-120"/>
                        <a:cs typeface="+mn-cs"/>
                      </a:endParaRPr>
                    </a:p>
                  </a:txBody>
                  <a:tcPr anchor="ctr"/>
                </a:tc>
                <a:tc>
                  <a:txBody>
                    <a:bodyPr/>
                    <a:lstStyle/>
                    <a:p>
                      <a:endParaRPr lang="zh-TW" altLang="en-US" b="1" dirty="0">
                        <a:latin typeface="微軟正黑體" panose="020B0604030504040204" pitchFamily="34" charset="-120"/>
                        <a:ea typeface="微軟正黑體" panose="020B0604030504040204" pitchFamily="34" charset="-120"/>
                      </a:endParaRPr>
                    </a:p>
                  </a:txBody>
                  <a:tcPr anchor="ctr"/>
                </a:tc>
              </a:tr>
              <a:tr h="370840">
                <a:tc>
                  <a:txBody>
                    <a:bodyPr/>
                    <a:lstStyle/>
                    <a:p>
                      <a:r>
                        <a:rPr lang="en-US" altLang="zh-TW" sz="1800" b="1" kern="1200" dirty="0" smtClean="0">
                          <a:solidFill>
                            <a:schemeClr val="dk1"/>
                          </a:solidFill>
                          <a:latin typeface="微軟正黑體" panose="020B0604030504040204" pitchFamily="34" charset="-120"/>
                          <a:ea typeface="微軟正黑體" panose="020B0604030504040204" pitchFamily="34" charset="-120"/>
                          <a:cs typeface="+mn-cs"/>
                        </a:rPr>
                        <a:t>POL_PRD</a:t>
                      </a:r>
                      <a:endParaRPr lang="zh-TW" altLang="en-US" sz="1800" b="1" kern="1200" dirty="0">
                        <a:solidFill>
                          <a:schemeClr val="dk1"/>
                        </a:solidFill>
                        <a:latin typeface="微軟正黑體" panose="020B0604030504040204" pitchFamily="34" charset="-120"/>
                        <a:ea typeface="微軟正黑體" panose="020B0604030504040204" pitchFamily="34" charset="-120"/>
                        <a:cs typeface="+mn-cs"/>
                      </a:endParaRPr>
                    </a:p>
                  </a:txBody>
                  <a:tcPr anchor="ctr"/>
                </a:tc>
                <a:tc>
                  <a:txBody>
                    <a:bodyPr/>
                    <a:lstStyle/>
                    <a:p>
                      <a:r>
                        <a:rPr lang="zh-TW" altLang="en-US" sz="1800" b="1" kern="1200" dirty="0" smtClean="0">
                          <a:solidFill>
                            <a:schemeClr val="dk1"/>
                          </a:solidFill>
                          <a:latin typeface="微軟正黑體" panose="020B0604030504040204" pitchFamily="34" charset="-120"/>
                          <a:ea typeface="微軟正黑體" panose="020B0604030504040204" pitchFamily="34" charset="-120"/>
                          <a:cs typeface="+mn-cs"/>
                        </a:rPr>
                        <a:t>保險年期</a:t>
                      </a:r>
                      <a:endParaRPr lang="zh-TW" altLang="en-US" sz="1800" b="1" kern="1200" dirty="0">
                        <a:solidFill>
                          <a:schemeClr val="dk1"/>
                        </a:solidFill>
                        <a:latin typeface="微軟正黑體" panose="020B0604030504040204" pitchFamily="34" charset="-120"/>
                        <a:ea typeface="微軟正黑體" panose="020B0604030504040204" pitchFamily="34" charset="-120"/>
                        <a:cs typeface="+mn-cs"/>
                      </a:endParaRPr>
                    </a:p>
                  </a:txBody>
                  <a:tcPr anchor="ctr"/>
                </a:tc>
                <a:tc>
                  <a:txBody>
                    <a:bodyPr/>
                    <a:lstStyle/>
                    <a:p>
                      <a:endParaRPr lang="zh-TW" altLang="en-US" b="1" dirty="0">
                        <a:latin typeface="微軟正黑體" panose="020B0604030504040204" pitchFamily="34" charset="-120"/>
                        <a:ea typeface="微軟正黑體" panose="020B0604030504040204" pitchFamily="34" charset="-120"/>
                      </a:endParaRPr>
                    </a:p>
                  </a:txBody>
                  <a:tcPr anchor="ctr"/>
                </a:tc>
              </a:tr>
              <a:tr h="370840">
                <a:tc>
                  <a:txBody>
                    <a:bodyPr/>
                    <a:lstStyle/>
                    <a:p>
                      <a:r>
                        <a:rPr lang="en-US" altLang="zh-TW" sz="1800" b="1" kern="1200" dirty="0" smtClean="0">
                          <a:solidFill>
                            <a:schemeClr val="dk1"/>
                          </a:solidFill>
                          <a:latin typeface="微軟正黑體" panose="020B0604030504040204" pitchFamily="34" charset="-120"/>
                          <a:ea typeface="微軟正黑體" panose="020B0604030504040204" pitchFamily="34" charset="-120"/>
                          <a:cs typeface="+mn-cs"/>
                        </a:rPr>
                        <a:t>MED_EXAM</a:t>
                      </a:r>
                      <a:endParaRPr lang="zh-TW" altLang="en-US" sz="1800" b="1" kern="1200" dirty="0">
                        <a:solidFill>
                          <a:schemeClr val="dk1"/>
                        </a:solidFill>
                        <a:latin typeface="微軟正黑體" panose="020B0604030504040204" pitchFamily="34" charset="-120"/>
                        <a:ea typeface="微軟正黑體" panose="020B0604030504040204" pitchFamily="34" charset="-120"/>
                        <a:cs typeface="+mn-cs"/>
                      </a:endParaRPr>
                    </a:p>
                  </a:txBody>
                  <a:tcPr anchor="ctr"/>
                </a:tc>
                <a:tc>
                  <a:txBody>
                    <a:bodyPr/>
                    <a:lstStyle/>
                    <a:p>
                      <a:r>
                        <a:rPr lang="zh-TW" altLang="en-US" sz="1800" b="1" kern="1200" dirty="0" smtClean="0">
                          <a:solidFill>
                            <a:schemeClr val="dk1"/>
                          </a:solidFill>
                          <a:latin typeface="微軟正黑體" panose="020B0604030504040204" pitchFamily="34" charset="-120"/>
                          <a:ea typeface="微軟正黑體" panose="020B0604030504040204" pitchFamily="34" charset="-120"/>
                          <a:cs typeface="+mn-cs"/>
                        </a:rPr>
                        <a:t>體檢別</a:t>
                      </a:r>
                      <a:endParaRPr lang="zh-TW" altLang="en-US" sz="1800" b="1" kern="1200" dirty="0">
                        <a:solidFill>
                          <a:schemeClr val="dk1"/>
                        </a:solidFill>
                        <a:latin typeface="微軟正黑體" panose="020B0604030504040204" pitchFamily="34" charset="-120"/>
                        <a:ea typeface="微軟正黑體" panose="020B0604030504040204" pitchFamily="34" charset="-120"/>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b="1" dirty="0" smtClean="0">
                          <a:latin typeface="微軟正黑體" panose="020B0604030504040204" pitchFamily="34" charset="-120"/>
                          <a:ea typeface="微軟正黑體" panose="020B0604030504040204" pitchFamily="34" charset="-120"/>
                        </a:rPr>
                        <a:t>無體</a:t>
                      </a:r>
                      <a:r>
                        <a:rPr lang="en-US" altLang="zh-TW" b="1" dirty="0" smtClean="0">
                          <a:latin typeface="微軟正黑體" panose="020B0604030504040204" pitchFamily="34" charset="-120"/>
                          <a:ea typeface="微軟正黑體" panose="020B0604030504040204" pitchFamily="34" charset="-120"/>
                        </a:rPr>
                        <a:t>(0)</a:t>
                      </a:r>
                      <a:r>
                        <a:rPr lang="zh-TW" altLang="en-US" b="1" dirty="0" smtClean="0">
                          <a:latin typeface="微軟正黑體" panose="020B0604030504040204" pitchFamily="34" charset="-120"/>
                          <a:ea typeface="微軟正黑體" panose="020B0604030504040204" pitchFamily="34" charset="-120"/>
                        </a:rPr>
                        <a:t>、強體</a:t>
                      </a:r>
                      <a:r>
                        <a:rPr lang="en-US" altLang="zh-TW" b="1" dirty="0" smtClean="0">
                          <a:latin typeface="微軟正黑體" panose="020B0604030504040204" pitchFamily="34" charset="-120"/>
                          <a:ea typeface="微軟正黑體" panose="020B0604030504040204" pitchFamily="34" charset="-120"/>
                        </a:rPr>
                        <a:t>(1)</a:t>
                      </a:r>
                      <a:r>
                        <a:rPr lang="zh-TW" altLang="en-US" b="1" dirty="0" smtClean="0">
                          <a:latin typeface="微軟正黑體" panose="020B0604030504040204" pitchFamily="34" charset="-120"/>
                          <a:ea typeface="微軟正黑體" panose="020B0604030504040204" pitchFamily="34" charset="-120"/>
                        </a:rPr>
                        <a:t>、弱體</a:t>
                      </a:r>
                      <a:r>
                        <a:rPr lang="en-US" altLang="zh-TW" b="1" dirty="0" smtClean="0">
                          <a:latin typeface="微軟正黑體" panose="020B0604030504040204" pitchFamily="34" charset="-120"/>
                          <a:ea typeface="微軟正黑體" panose="020B0604030504040204" pitchFamily="34" charset="-120"/>
                        </a:rPr>
                        <a:t>(2)</a:t>
                      </a:r>
                      <a:endParaRPr lang="zh-TW" altLang="en-US" b="1" dirty="0" smtClean="0">
                        <a:latin typeface="微軟正黑體" panose="020B0604030504040204" pitchFamily="34" charset="-120"/>
                        <a:ea typeface="微軟正黑體" panose="020B0604030504040204" pitchFamily="34" charset="-120"/>
                      </a:endParaRPr>
                    </a:p>
                  </a:txBody>
                  <a:tcPr anchor="ctr"/>
                </a:tc>
              </a:tr>
              <a:tr h="370840">
                <a:tc>
                  <a:txBody>
                    <a:bodyPr/>
                    <a:lstStyle/>
                    <a:p>
                      <a:r>
                        <a:rPr lang="en-US" altLang="zh-TW" sz="1800" b="1" kern="1200" dirty="0" smtClean="0">
                          <a:solidFill>
                            <a:schemeClr val="dk1"/>
                          </a:solidFill>
                          <a:latin typeface="微軟正黑體" panose="020B0604030504040204" pitchFamily="34" charset="-120"/>
                          <a:ea typeface="微軟正黑體" panose="020B0604030504040204" pitchFamily="34" charset="-120"/>
                          <a:cs typeface="+mn-cs"/>
                        </a:rPr>
                        <a:t>AGE</a:t>
                      </a:r>
                      <a:endParaRPr lang="zh-TW" altLang="en-US" sz="1800" b="1" kern="1200" dirty="0">
                        <a:solidFill>
                          <a:schemeClr val="dk1"/>
                        </a:solidFill>
                        <a:latin typeface="微軟正黑體" panose="020B0604030504040204" pitchFamily="34" charset="-120"/>
                        <a:ea typeface="微軟正黑體" panose="020B0604030504040204" pitchFamily="34" charset="-120"/>
                        <a:cs typeface="+mn-cs"/>
                      </a:endParaRPr>
                    </a:p>
                  </a:txBody>
                  <a:tcPr anchor="ctr"/>
                </a:tc>
                <a:tc>
                  <a:txBody>
                    <a:bodyPr/>
                    <a:lstStyle/>
                    <a:p>
                      <a:r>
                        <a:rPr lang="zh-TW" altLang="en-US" sz="1800" b="1" kern="1200" dirty="0" smtClean="0">
                          <a:solidFill>
                            <a:schemeClr val="dk1"/>
                          </a:solidFill>
                          <a:latin typeface="微軟正黑體" panose="020B0604030504040204" pitchFamily="34" charset="-120"/>
                          <a:ea typeface="微軟正黑體" panose="020B0604030504040204" pitchFamily="34" charset="-120"/>
                          <a:cs typeface="+mn-cs"/>
                        </a:rPr>
                        <a:t>投保年齡</a:t>
                      </a:r>
                      <a:endParaRPr lang="zh-TW" altLang="en-US" sz="1800" b="1" kern="1200" dirty="0">
                        <a:solidFill>
                          <a:schemeClr val="dk1"/>
                        </a:solidFill>
                        <a:latin typeface="微軟正黑體" panose="020B0604030504040204" pitchFamily="34" charset="-120"/>
                        <a:ea typeface="微軟正黑體" panose="020B0604030504040204" pitchFamily="34" charset="-120"/>
                        <a:cs typeface="+mn-cs"/>
                      </a:endParaRPr>
                    </a:p>
                  </a:txBody>
                  <a:tcPr anchor="ctr"/>
                </a:tc>
                <a:tc>
                  <a:txBody>
                    <a:bodyPr/>
                    <a:lstStyle/>
                    <a:p>
                      <a:endParaRPr lang="zh-TW" altLang="en-US" b="1" dirty="0">
                        <a:latin typeface="微軟正黑體" panose="020B0604030504040204" pitchFamily="34" charset="-120"/>
                        <a:ea typeface="微軟正黑體" panose="020B0604030504040204" pitchFamily="34" charset="-120"/>
                      </a:endParaRPr>
                    </a:p>
                  </a:txBody>
                  <a:tcPr anchor="ctr"/>
                </a:tc>
              </a:tr>
              <a:tr h="370840">
                <a:tc>
                  <a:txBody>
                    <a:bodyPr/>
                    <a:lstStyle/>
                    <a:p>
                      <a:r>
                        <a:rPr lang="en-US" altLang="zh-TW" sz="1800" b="1" kern="1200" dirty="0" smtClean="0">
                          <a:solidFill>
                            <a:schemeClr val="dk1"/>
                          </a:solidFill>
                          <a:latin typeface="微軟正黑體" panose="020B0604030504040204" pitchFamily="34" charset="-120"/>
                          <a:ea typeface="微軟正黑體" panose="020B0604030504040204" pitchFamily="34" charset="-120"/>
                          <a:cs typeface="+mn-cs"/>
                        </a:rPr>
                        <a:t>SEX</a:t>
                      </a:r>
                      <a:endParaRPr lang="zh-TW" altLang="en-US" sz="1800" b="1" kern="1200" dirty="0">
                        <a:solidFill>
                          <a:schemeClr val="dk1"/>
                        </a:solidFill>
                        <a:latin typeface="微軟正黑體" panose="020B0604030504040204" pitchFamily="34" charset="-120"/>
                        <a:ea typeface="微軟正黑體" panose="020B0604030504040204" pitchFamily="34" charset="-120"/>
                        <a:cs typeface="+mn-cs"/>
                      </a:endParaRPr>
                    </a:p>
                  </a:txBody>
                  <a:tcPr anchor="ctr"/>
                </a:tc>
                <a:tc>
                  <a:txBody>
                    <a:bodyPr/>
                    <a:lstStyle/>
                    <a:p>
                      <a:r>
                        <a:rPr lang="zh-TW" altLang="en-US" sz="1800" b="1" kern="1200" dirty="0" smtClean="0">
                          <a:solidFill>
                            <a:schemeClr val="dk1"/>
                          </a:solidFill>
                          <a:latin typeface="微軟正黑體" panose="020B0604030504040204" pitchFamily="34" charset="-120"/>
                          <a:ea typeface="微軟正黑體" panose="020B0604030504040204" pitchFamily="34" charset="-120"/>
                          <a:cs typeface="+mn-cs"/>
                        </a:rPr>
                        <a:t>性別</a:t>
                      </a:r>
                      <a:endParaRPr lang="zh-TW" altLang="en-US" sz="1800" b="1" kern="1200" dirty="0">
                        <a:solidFill>
                          <a:schemeClr val="dk1"/>
                        </a:solidFill>
                        <a:latin typeface="微軟正黑體" panose="020B0604030504040204" pitchFamily="34" charset="-120"/>
                        <a:ea typeface="微軟正黑體" panose="020B0604030504040204" pitchFamily="34" charset="-120"/>
                        <a:cs typeface="+mn-cs"/>
                      </a:endParaRPr>
                    </a:p>
                  </a:txBody>
                  <a:tcPr anchor="ctr"/>
                </a:tc>
                <a:tc>
                  <a:txBody>
                    <a:bodyPr/>
                    <a:lstStyle/>
                    <a:p>
                      <a:endParaRPr lang="en-US" altLang="zh-TW" sz="1800" b="1" kern="1200" dirty="0" smtClean="0">
                        <a:solidFill>
                          <a:schemeClr val="dk1"/>
                        </a:solidFill>
                        <a:latin typeface="微軟正黑體" panose="020B0604030504040204" pitchFamily="34" charset="-120"/>
                        <a:ea typeface="微軟正黑體" panose="020B0604030504040204" pitchFamily="34" charset="-120"/>
                        <a:cs typeface="+mn-cs"/>
                      </a:endParaRPr>
                    </a:p>
                  </a:txBody>
                  <a:tcPr anchor="ctr"/>
                </a:tc>
              </a:tr>
              <a:tr h="370840">
                <a:tc>
                  <a:txBody>
                    <a:bodyPr/>
                    <a:lstStyle/>
                    <a:p>
                      <a:r>
                        <a:rPr lang="en-US" altLang="zh-TW" sz="1800" b="1" kern="1200" dirty="0" smtClean="0">
                          <a:solidFill>
                            <a:schemeClr val="dk1"/>
                          </a:solidFill>
                          <a:latin typeface="微軟正黑體" panose="020B0604030504040204" pitchFamily="34" charset="-120"/>
                          <a:ea typeface="微軟正黑體" panose="020B0604030504040204" pitchFamily="34" charset="-120"/>
                          <a:cs typeface="+mn-cs"/>
                        </a:rPr>
                        <a:t>JOB_ID</a:t>
                      </a:r>
                      <a:endParaRPr lang="zh-TW" altLang="en-US" sz="1800" b="1" kern="1200" dirty="0">
                        <a:solidFill>
                          <a:schemeClr val="dk1"/>
                        </a:solidFill>
                        <a:latin typeface="微軟正黑體" panose="020B0604030504040204" pitchFamily="34" charset="-120"/>
                        <a:ea typeface="微軟正黑體" panose="020B0604030504040204" pitchFamily="34" charset="-120"/>
                        <a:cs typeface="+mn-cs"/>
                      </a:endParaRPr>
                    </a:p>
                  </a:txBody>
                  <a:tcPr anchor="ctr"/>
                </a:tc>
                <a:tc>
                  <a:txBody>
                    <a:bodyPr/>
                    <a:lstStyle/>
                    <a:p>
                      <a:r>
                        <a:rPr lang="zh-TW" altLang="zh-TW" sz="1800" b="1" kern="1200" dirty="0" smtClean="0">
                          <a:solidFill>
                            <a:schemeClr val="dk1"/>
                          </a:solidFill>
                          <a:latin typeface="微軟正黑體" panose="020B0604030504040204" pitchFamily="34" charset="-120"/>
                          <a:ea typeface="微軟正黑體" panose="020B0604030504040204" pitchFamily="34" charset="-120"/>
                          <a:cs typeface="+mn-cs"/>
                        </a:rPr>
                        <a:t>職業分類</a:t>
                      </a:r>
                      <a:endParaRPr lang="zh-TW" altLang="en-US" sz="1800" b="1" kern="1200" dirty="0">
                        <a:solidFill>
                          <a:schemeClr val="dk1"/>
                        </a:solidFill>
                        <a:latin typeface="微軟正黑體" panose="020B0604030504040204" pitchFamily="34" charset="-120"/>
                        <a:ea typeface="微軟正黑體" panose="020B0604030504040204" pitchFamily="34" charset="-120"/>
                        <a:cs typeface="+mn-cs"/>
                      </a:endParaRPr>
                    </a:p>
                  </a:txBody>
                  <a:tcPr anchor="ctr"/>
                </a:tc>
                <a:tc>
                  <a:txBody>
                    <a:bodyPr/>
                    <a:lstStyle/>
                    <a:p>
                      <a:endParaRPr lang="en-US" altLang="zh-TW" sz="1800" b="1" kern="1200" dirty="0" smtClean="0">
                        <a:solidFill>
                          <a:schemeClr val="dk1"/>
                        </a:solidFill>
                        <a:latin typeface="微軟正黑體" panose="020B0604030504040204" pitchFamily="34" charset="-120"/>
                        <a:ea typeface="微軟正黑體" panose="020B0604030504040204" pitchFamily="34" charset="-120"/>
                        <a:cs typeface="+mn-cs"/>
                      </a:endParaRPr>
                    </a:p>
                  </a:txBody>
                  <a:tcPr anchor="ctr"/>
                </a:tc>
              </a:tr>
              <a:tr h="370840">
                <a:tc>
                  <a:txBody>
                    <a:bodyPr/>
                    <a:lstStyle/>
                    <a:p>
                      <a:r>
                        <a:rPr lang="en-US" altLang="zh-TW" sz="1800" b="1" kern="1200" dirty="0" smtClean="0">
                          <a:solidFill>
                            <a:schemeClr val="dk1"/>
                          </a:solidFill>
                          <a:latin typeface="微軟正黑體" panose="020B0604030504040204" pitchFamily="34" charset="-120"/>
                          <a:ea typeface="微軟正黑體" panose="020B0604030504040204" pitchFamily="34" charset="-120"/>
                          <a:cs typeface="+mn-cs"/>
                        </a:rPr>
                        <a:t>RD_PREM</a:t>
                      </a:r>
                      <a:endParaRPr lang="zh-TW" altLang="en-US" sz="1800" b="1" kern="1200" dirty="0">
                        <a:solidFill>
                          <a:schemeClr val="dk1"/>
                        </a:solidFill>
                        <a:latin typeface="微軟正黑體" panose="020B0604030504040204" pitchFamily="34" charset="-120"/>
                        <a:ea typeface="微軟正黑體" panose="020B0604030504040204" pitchFamily="34" charset="-120"/>
                        <a:cs typeface="+mn-cs"/>
                      </a:endParaRPr>
                    </a:p>
                  </a:txBody>
                  <a:tcPr anchor="ctr"/>
                </a:tc>
                <a:tc>
                  <a:txBody>
                    <a:bodyPr/>
                    <a:lstStyle/>
                    <a:p>
                      <a:r>
                        <a:rPr lang="zh-TW" altLang="en-US" sz="1800" b="1" kern="1200" dirty="0" smtClean="0">
                          <a:solidFill>
                            <a:schemeClr val="dk1"/>
                          </a:solidFill>
                          <a:latin typeface="微軟正黑體" panose="020B0604030504040204" pitchFamily="34" charset="-120"/>
                          <a:ea typeface="微軟正黑體" panose="020B0604030504040204" pitchFamily="34" charset="-120"/>
                          <a:cs typeface="+mn-cs"/>
                        </a:rPr>
                        <a:t>附約表定保費</a:t>
                      </a:r>
                      <a:endParaRPr lang="zh-TW" altLang="en-US" sz="1800" b="1" kern="1200" dirty="0">
                        <a:solidFill>
                          <a:schemeClr val="dk1"/>
                        </a:solidFill>
                        <a:latin typeface="微軟正黑體" panose="020B0604030504040204" pitchFamily="34" charset="-120"/>
                        <a:ea typeface="微軟正黑體" panose="020B0604030504040204" pitchFamily="34" charset="-120"/>
                        <a:cs typeface="+mn-cs"/>
                      </a:endParaRPr>
                    </a:p>
                  </a:txBody>
                  <a:tcPr anchor="ctr"/>
                </a:tc>
                <a:tc>
                  <a:txBody>
                    <a:bodyPr/>
                    <a:lstStyle/>
                    <a:p>
                      <a:r>
                        <a:rPr lang="zh-TW" altLang="en-US" sz="1800" b="1" kern="1200" dirty="0" smtClean="0">
                          <a:solidFill>
                            <a:schemeClr val="dk1"/>
                          </a:solidFill>
                          <a:latin typeface="微軟正黑體" panose="020B0604030504040204" pitchFamily="34" charset="-120"/>
                          <a:ea typeface="微軟正黑體" panose="020B0604030504040204" pitchFamily="34" charset="-120"/>
                          <a:cs typeface="+mn-cs"/>
                        </a:rPr>
                        <a:t>含加費</a:t>
                      </a:r>
                      <a:endParaRPr lang="en-US" altLang="zh-TW" sz="1800" b="1" kern="1200" dirty="0" smtClean="0">
                        <a:solidFill>
                          <a:schemeClr val="dk1"/>
                        </a:solidFill>
                        <a:latin typeface="微軟正黑體" panose="020B0604030504040204" pitchFamily="34" charset="-120"/>
                        <a:ea typeface="微軟正黑體" panose="020B0604030504040204" pitchFamily="34" charset="-120"/>
                        <a:cs typeface="+mn-cs"/>
                      </a:endParaRPr>
                    </a:p>
                  </a:txBody>
                  <a:tcPr anchor="ctr"/>
                </a:tc>
              </a:tr>
              <a:tr h="370840">
                <a:tc>
                  <a:txBody>
                    <a:bodyPr/>
                    <a:lstStyle/>
                    <a:p>
                      <a:r>
                        <a:rPr lang="en-US" altLang="zh-TW" sz="1800" b="1" kern="1200" dirty="0" smtClean="0">
                          <a:solidFill>
                            <a:schemeClr val="dk1"/>
                          </a:solidFill>
                          <a:latin typeface="微軟正黑體" panose="020B0604030504040204" pitchFamily="34" charset="-120"/>
                          <a:ea typeface="微軟正黑體" panose="020B0604030504040204" pitchFamily="34" charset="-120"/>
                          <a:cs typeface="+mn-cs"/>
                        </a:rPr>
                        <a:t>ORGL_EFT_DATE</a:t>
                      </a:r>
                      <a:endParaRPr lang="zh-TW" altLang="en-US" sz="1800" b="1" kern="1200" dirty="0">
                        <a:solidFill>
                          <a:schemeClr val="dk1"/>
                        </a:solidFill>
                        <a:latin typeface="微軟正黑體" panose="020B0604030504040204" pitchFamily="34" charset="-120"/>
                        <a:ea typeface="微軟正黑體" panose="020B0604030504040204" pitchFamily="34" charset="-120"/>
                        <a:cs typeface="+mn-cs"/>
                      </a:endParaRPr>
                    </a:p>
                  </a:txBody>
                  <a:tcPr anchor="ctr"/>
                </a:tc>
                <a:tc>
                  <a:txBody>
                    <a:bodyPr/>
                    <a:lstStyle/>
                    <a:p>
                      <a:r>
                        <a:rPr lang="zh-TW" altLang="en-US" sz="1800" b="1" kern="1200" dirty="0" smtClean="0">
                          <a:solidFill>
                            <a:schemeClr val="dk1"/>
                          </a:solidFill>
                          <a:latin typeface="微軟正黑體" panose="020B0604030504040204" pitchFamily="34" charset="-120"/>
                          <a:ea typeface="微軟正黑體" panose="020B0604030504040204" pitchFamily="34" charset="-120"/>
                          <a:cs typeface="+mn-cs"/>
                        </a:rPr>
                        <a:t>原始生效日</a:t>
                      </a:r>
                      <a:endParaRPr lang="zh-TW" altLang="en-US" sz="1800" b="1" kern="1200" dirty="0">
                        <a:solidFill>
                          <a:schemeClr val="dk1"/>
                        </a:solidFill>
                        <a:latin typeface="微軟正黑體" panose="020B0604030504040204" pitchFamily="34" charset="-120"/>
                        <a:ea typeface="微軟正黑體" panose="020B0604030504040204" pitchFamily="34" charset="-120"/>
                        <a:cs typeface="+mn-cs"/>
                      </a:endParaRPr>
                    </a:p>
                  </a:txBody>
                  <a:tcPr anchor="ctr"/>
                </a:tc>
                <a:tc>
                  <a:txBody>
                    <a:bodyPr/>
                    <a:lstStyle/>
                    <a:p>
                      <a:r>
                        <a:rPr lang="zh-TW" altLang="en-US" sz="1800" b="1" kern="1200" dirty="0" smtClean="0">
                          <a:solidFill>
                            <a:schemeClr val="dk1"/>
                          </a:solidFill>
                          <a:latin typeface="微軟正黑體" panose="020B0604030504040204" pitchFamily="34" charset="-120"/>
                          <a:ea typeface="微軟正黑體" panose="020B0604030504040204" pitchFamily="34" charset="-120"/>
                          <a:cs typeface="+mn-cs"/>
                        </a:rPr>
                        <a:t>附約投保始期</a:t>
                      </a:r>
                      <a:endParaRPr lang="en-US" altLang="zh-TW" sz="1800" b="1" kern="1200" dirty="0" smtClean="0">
                        <a:solidFill>
                          <a:schemeClr val="dk1"/>
                        </a:solidFill>
                        <a:latin typeface="微軟正黑體" panose="020B0604030504040204" pitchFamily="34" charset="-120"/>
                        <a:ea typeface="微軟正黑體" panose="020B0604030504040204" pitchFamily="34" charset="-120"/>
                        <a:cs typeface="+mn-cs"/>
                      </a:endParaRPr>
                    </a:p>
                  </a:txBody>
                  <a:tcPr anchor="ctr"/>
                </a:tc>
              </a:tr>
            </a:tbl>
          </a:graphicData>
        </a:graphic>
      </p:graphicFrame>
    </p:spTree>
    <p:extLst>
      <p:ext uri="{BB962C8B-B14F-4D97-AF65-F5344CB8AC3E}">
        <p14:creationId xmlns:p14="http://schemas.microsoft.com/office/powerpoint/2010/main" val="7371679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3EA35A70-8483-408F-A1EF-EE328C485297}" type="slidenum">
              <a:rPr lang="zh-TW" altLang="en-US" smtClean="0"/>
              <a:pPr/>
              <a:t>27</a:t>
            </a:fld>
            <a:endParaRPr lang="zh-TW" altLang="en-US" dirty="0"/>
          </a:p>
        </p:txBody>
      </p:sp>
      <p:sp>
        <p:nvSpPr>
          <p:cNvPr id="5" name="標題 1"/>
          <p:cNvSpPr>
            <a:spLocks noGrp="1"/>
          </p:cNvSpPr>
          <p:nvPr>
            <p:ph type="title"/>
          </p:nvPr>
        </p:nvSpPr>
        <p:spPr>
          <a:xfrm>
            <a:off x="323528" y="44624"/>
            <a:ext cx="8496944" cy="564865"/>
          </a:xfrm>
        </p:spPr>
        <p:txBody>
          <a:bodyPr>
            <a:noAutofit/>
          </a:bodyPr>
          <a:lstStyle/>
          <a:p>
            <a:pPr algn="l"/>
            <a:r>
              <a:rPr lang="zh-TW" altLang="en-US" sz="3200" b="1" dirty="0" smtClean="0">
                <a:solidFill>
                  <a:srgbClr val="7030A0"/>
                </a:solidFill>
                <a:effectLst>
                  <a:outerShdw blurRad="38100" dist="38100" dir="2700000" algn="tl">
                    <a:srgbClr val="000000">
                      <a:alpha val="43137"/>
                    </a:srgbClr>
                  </a:outerShdw>
                </a:effectLst>
                <a:latin typeface="標楷體" pitchFamily="65" charset="-120"/>
                <a:ea typeface="標楷體" pitchFamily="65" charset="-120"/>
              </a:rPr>
              <a:t>契約主檔</a:t>
            </a:r>
            <a:endParaRPr lang="zh-TW" altLang="en-US" sz="3200" b="1" dirty="0">
              <a:solidFill>
                <a:srgbClr val="7030A0"/>
              </a:solidFill>
              <a:effectLst>
                <a:outerShdw blurRad="38100" dist="38100" dir="2700000" algn="tl">
                  <a:srgbClr val="000000">
                    <a:alpha val="43137"/>
                  </a:srgbClr>
                </a:outerShdw>
              </a:effectLst>
              <a:latin typeface="標楷體" pitchFamily="65" charset="-120"/>
              <a:ea typeface="標楷體" pitchFamily="65" charset="-120"/>
            </a:endParaRPr>
          </a:p>
        </p:txBody>
      </p:sp>
      <p:sp>
        <p:nvSpPr>
          <p:cNvPr id="6" name="矩形 5"/>
          <p:cNvSpPr/>
          <p:nvPr/>
        </p:nvSpPr>
        <p:spPr>
          <a:xfrm>
            <a:off x="179512" y="646978"/>
            <a:ext cx="8784976" cy="45719"/>
          </a:xfrm>
          <a:prstGeom prst="rect">
            <a:avLst/>
          </a:prstGeom>
          <a:solidFill>
            <a:srgbClr val="009A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標題 1"/>
          <p:cNvSpPr txBox="1">
            <a:spLocks/>
          </p:cNvSpPr>
          <p:nvPr/>
        </p:nvSpPr>
        <p:spPr>
          <a:xfrm>
            <a:off x="179512" y="692694"/>
            <a:ext cx="7135018" cy="65649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TW" altLang="en-US" sz="3200" dirty="0" smtClean="0">
                <a:latin typeface="標楷體" panose="03000509000000000000" pitchFamily="65" charset="-120"/>
                <a:ea typeface="標楷體" panose="03000509000000000000" pitchFamily="65" charset="-120"/>
              </a:rPr>
              <a:t>受益人檔</a:t>
            </a:r>
            <a:r>
              <a:rPr lang="en-US" altLang="zh-TW" sz="3200" dirty="0" smtClean="0">
                <a:latin typeface="標楷體" panose="03000509000000000000" pitchFamily="65" charset="-120"/>
                <a:ea typeface="標楷體" panose="03000509000000000000" pitchFamily="65" charset="-120"/>
              </a:rPr>
              <a:t>(DTAB0003)</a:t>
            </a:r>
            <a:endParaRPr lang="zh-TW" altLang="en-US" sz="3200" dirty="0">
              <a:latin typeface="標楷體" panose="03000509000000000000" pitchFamily="65" charset="-120"/>
              <a:ea typeface="標楷體" panose="03000509000000000000" pitchFamily="65" charset="-120"/>
            </a:endParaRPr>
          </a:p>
        </p:txBody>
      </p:sp>
      <p:graphicFrame>
        <p:nvGraphicFramePr>
          <p:cNvPr id="9" name="內容版面配置區 1"/>
          <p:cNvGraphicFramePr>
            <a:graphicFrameLocks/>
          </p:cNvGraphicFramePr>
          <p:nvPr>
            <p:extLst>
              <p:ext uri="{D42A27DB-BD31-4B8C-83A1-F6EECF244321}">
                <p14:modId xmlns:p14="http://schemas.microsoft.com/office/powerpoint/2010/main" val="2645854237"/>
              </p:ext>
            </p:extLst>
          </p:nvPr>
        </p:nvGraphicFramePr>
        <p:xfrm>
          <a:off x="312315" y="1349190"/>
          <a:ext cx="8496300" cy="1752600"/>
        </p:xfrm>
        <a:graphic>
          <a:graphicData uri="http://schemas.openxmlformats.org/drawingml/2006/table">
            <a:tbl>
              <a:tblPr firstRow="1" bandRow="1">
                <a:tableStyleId>{93296810-A885-4BE3-A3E7-6D5BEEA58F35}</a:tableStyleId>
              </a:tblPr>
              <a:tblGrid>
                <a:gridCol w="2447950"/>
                <a:gridCol w="1800200"/>
                <a:gridCol w="4248150"/>
              </a:tblGrid>
              <a:tr h="370840">
                <a:tc gridSpan="3">
                  <a:txBody>
                    <a:bodyPr/>
                    <a:lstStyle/>
                    <a:p>
                      <a:pPr algn="ctr"/>
                      <a:r>
                        <a:rPr lang="en-US" altLang="zh-TW" dirty="0" smtClean="0">
                          <a:latin typeface="微軟正黑體" panose="020B0604030504040204" pitchFamily="34" charset="-120"/>
                          <a:ea typeface="微軟正黑體" panose="020B0604030504040204" pitchFamily="34" charset="-120"/>
                        </a:rPr>
                        <a:t>KEY</a:t>
                      </a:r>
                      <a:endParaRPr lang="zh-TW" altLang="en-US" dirty="0">
                        <a:latin typeface="微軟正黑體" panose="020B0604030504040204" pitchFamily="34" charset="-120"/>
                        <a:ea typeface="微軟正黑體" panose="020B0604030504040204" pitchFamily="34" charset="-120"/>
                      </a:endParaRPr>
                    </a:p>
                  </a:txBody>
                  <a:tcPr anchor="ctr"/>
                </a:tc>
                <a:tc hMerge="1">
                  <a:txBody>
                    <a:bodyPr/>
                    <a:lstStyle/>
                    <a:p>
                      <a:endParaRPr lang="zh-TW" altLang="en-US" dirty="0"/>
                    </a:p>
                  </a:txBody>
                  <a:tcPr/>
                </a:tc>
                <a:tc hMerge="1">
                  <a:txBody>
                    <a:bodyPr/>
                    <a:lstStyle/>
                    <a:p>
                      <a:endParaRPr lang="zh-TW" altLang="en-US" dirty="0"/>
                    </a:p>
                  </a:txBody>
                  <a:tcPr/>
                </a:tc>
              </a:tr>
              <a:tr h="370840">
                <a:tc>
                  <a:txBody>
                    <a:bodyPr/>
                    <a:lstStyle/>
                    <a:p>
                      <a:r>
                        <a:rPr lang="en-US" altLang="zh-TW" b="1" dirty="0" smtClean="0">
                          <a:latin typeface="微軟正黑體" panose="020B0604030504040204" pitchFamily="34" charset="-120"/>
                          <a:ea typeface="微軟正黑體" panose="020B0604030504040204" pitchFamily="34" charset="-120"/>
                        </a:rPr>
                        <a:t>POLICY_NO</a:t>
                      </a:r>
                      <a:endParaRPr lang="zh-TW" altLang="en-US" b="1" dirty="0">
                        <a:latin typeface="微軟正黑體" panose="020B0604030504040204" pitchFamily="34" charset="-120"/>
                        <a:ea typeface="微軟正黑體" panose="020B0604030504040204" pitchFamily="34" charset="-120"/>
                      </a:endParaRPr>
                    </a:p>
                  </a:txBody>
                  <a:tcPr anchor="ctr"/>
                </a:tc>
                <a:tc>
                  <a:txBody>
                    <a:bodyPr/>
                    <a:lstStyle/>
                    <a:p>
                      <a:r>
                        <a:rPr lang="zh-TW" altLang="en-US" b="1" dirty="0" smtClean="0">
                          <a:latin typeface="微軟正黑體" panose="020B0604030504040204" pitchFamily="34" charset="-120"/>
                          <a:ea typeface="微軟正黑體" panose="020B0604030504040204" pitchFamily="34" charset="-120"/>
                        </a:rPr>
                        <a:t>保單號碼</a:t>
                      </a:r>
                      <a:endParaRPr lang="zh-TW" altLang="en-US" b="1" dirty="0">
                        <a:latin typeface="微軟正黑體" panose="020B0604030504040204" pitchFamily="34" charset="-120"/>
                        <a:ea typeface="微軟正黑體" panose="020B0604030504040204" pitchFamily="34" charset="-120"/>
                      </a:endParaRPr>
                    </a:p>
                  </a:txBody>
                  <a:tcPr anchor="ctr"/>
                </a:tc>
                <a:tc>
                  <a:txBody>
                    <a:bodyPr/>
                    <a:lstStyle/>
                    <a:p>
                      <a:endParaRPr lang="zh-TW" altLang="en-US" b="1" dirty="0">
                        <a:latin typeface="微軟正黑體" panose="020B0604030504040204" pitchFamily="34" charset="-120"/>
                        <a:ea typeface="微軟正黑體" panose="020B0604030504040204" pitchFamily="34" charset="-120"/>
                      </a:endParaRPr>
                    </a:p>
                  </a:txBody>
                  <a:tcPr anchor="ctr"/>
                </a:tc>
              </a:tr>
              <a:tr h="370840">
                <a:tc>
                  <a:txBody>
                    <a:bodyPr/>
                    <a:lstStyle/>
                    <a:p>
                      <a:r>
                        <a:rPr lang="en-US" altLang="zh-TW" b="1" dirty="0" smtClean="0">
                          <a:latin typeface="微軟正黑體" panose="020B0604030504040204" pitchFamily="34" charset="-120"/>
                          <a:ea typeface="微軟正黑體" panose="020B0604030504040204" pitchFamily="34" charset="-120"/>
                        </a:rPr>
                        <a:t>BENE_SER</a:t>
                      </a:r>
                      <a:endParaRPr lang="zh-TW" altLang="en-US" b="1" dirty="0">
                        <a:latin typeface="微軟正黑體" panose="020B0604030504040204" pitchFamily="34" charset="-120"/>
                        <a:ea typeface="微軟正黑體" panose="020B0604030504040204" pitchFamily="34" charset="-120"/>
                      </a:endParaRPr>
                    </a:p>
                  </a:txBody>
                  <a:tcPr anchor="ctr"/>
                </a:tc>
                <a:tc>
                  <a:txBody>
                    <a:bodyPr/>
                    <a:lstStyle/>
                    <a:p>
                      <a:r>
                        <a:rPr lang="zh-TW" altLang="en-US" b="1" dirty="0" smtClean="0">
                          <a:latin typeface="微軟正黑體" panose="020B0604030504040204" pitchFamily="34" charset="-120"/>
                          <a:ea typeface="微軟正黑體" panose="020B0604030504040204" pitchFamily="34" charset="-120"/>
                        </a:rPr>
                        <a:t>受益人序號</a:t>
                      </a:r>
                      <a:endParaRPr lang="zh-TW" altLang="en-US" b="1" dirty="0">
                        <a:latin typeface="微軟正黑體" panose="020B0604030504040204" pitchFamily="34" charset="-120"/>
                        <a:ea typeface="微軟正黑體" panose="020B0604030504040204" pitchFamily="34" charset="-120"/>
                      </a:endParaRPr>
                    </a:p>
                  </a:txBody>
                  <a:tcPr anchor="ctr"/>
                </a:tc>
                <a:tc>
                  <a:txBody>
                    <a:bodyPr/>
                    <a:lstStyle/>
                    <a:p>
                      <a:endParaRPr lang="zh-TW" altLang="en-US" b="1" dirty="0">
                        <a:latin typeface="微軟正黑體" panose="020B0604030504040204" pitchFamily="34" charset="-120"/>
                        <a:ea typeface="微軟正黑體" panose="020B0604030504040204" pitchFamily="34" charset="-120"/>
                      </a:endParaRPr>
                    </a:p>
                  </a:txBody>
                  <a:tcPr anchor="ctr"/>
                </a:tc>
              </a:tr>
              <a:tr h="370840">
                <a:tc>
                  <a:txBody>
                    <a:bodyPr/>
                    <a:lstStyle/>
                    <a:p>
                      <a:r>
                        <a:rPr lang="en-US" altLang="zh-TW" b="1" dirty="0" smtClean="0">
                          <a:latin typeface="微軟正黑體" panose="020B0604030504040204" pitchFamily="34" charset="-120"/>
                          <a:ea typeface="微軟正黑體" panose="020B0604030504040204" pitchFamily="34" charset="-120"/>
                        </a:rPr>
                        <a:t>BENE_TYPE</a:t>
                      </a:r>
                      <a:endParaRPr lang="zh-TW" altLang="en-US" b="1" dirty="0">
                        <a:latin typeface="微軟正黑體" panose="020B0604030504040204" pitchFamily="34" charset="-120"/>
                        <a:ea typeface="微軟正黑體" panose="020B0604030504040204" pitchFamily="34" charset="-120"/>
                      </a:endParaRPr>
                    </a:p>
                  </a:txBody>
                  <a:tcPr anchor="ctr"/>
                </a:tc>
                <a:tc>
                  <a:txBody>
                    <a:bodyPr/>
                    <a:lstStyle/>
                    <a:p>
                      <a:r>
                        <a:rPr lang="zh-TW" altLang="en-US" b="1" dirty="0" smtClean="0">
                          <a:latin typeface="微軟正黑體" panose="020B0604030504040204" pitchFamily="34" charset="-120"/>
                          <a:ea typeface="微軟正黑體" panose="020B0604030504040204" pitchFamily="34" charset="-120"/>
                        </a:rPr>
                        <a:t>受益人種類</a:t>
                      </a:r>
                      <a:endParaRPr lang="zh-TW" altLang="en-US" b="1" dirty="0">
                        <a:latin typeface="微軟正黑體" panose="020B0604030504040204" pitchFamily="34" charset="-120"/>
                        <a:ea typeface="微軟正黑體" panose="020B0604030504040204" pitchFamily="34" charset="-120"/>
                      </a:endParaRPr>
                    </a:p>
                  </a:txBody>
                  <a:tcPr anchor="ctr"/>
                </a:tc>
                <a:tc>
                  <a:txBody>
                    <a:bodyPr/>
                    <a:lstStyle/>
                    <a:p>
                      <a:r>
                        <a:rPr lang="zh-TW" altLang="zh-TW" sz="1800" b="1" kern="1200" dirty="0" smtClean="0">
                          <a:solidFill>
                            <a:srgbClr val="FF0000"/>
                          </a:solidFill>
                          <a:latin typeface="微軟正黑體" panose="020B0604030504040204" pitchFamily="34" charset="-120"/>
                          <a:ea typeface="微軟正黑體" panose="020B0604030504040204" pitchFamily="34" charset="-120"/>
                          <a:cs typeface="+mn-cs"/>
                        </a:rPr>
                        <a:t>年金</a:t>
                      </a:r>
                      <a:r>
                        <a:rPr lang="en-US" altLang="zh-TW" sz="1800" b="1" kern="1200" dirty="0" smtClean="0">
                          <a:solidFill>
                            <a:srgbClr val="FF0000"/>
                          </a:solidFill>
                          <a:latin typeface="微軟正黑體" panose="020B0604030504040204" pitchFamily="34" charset="-120"/>
                          <a:ea typeface="微軟正黑體" panose="020B0604030504040204" pitchFamily="34" charset="-120"/>
                          <a:cs typeface="+mn-cs"/>
                        </a:rPr>
                        <a:t>(1)</a:t>
                      </a:r>
                      <a:r>
                        <a:rPr lang="zh-TW" altLang="en-US" sz="1800" b="1" kern="1200" dirty="0" smtClean="0">
                          <a:solidFill>
                            <a:srgbClr val="FF0000"/>
                          </a:solidFill>
                          <a:latin typeface="微軟正黑體" panose="020B0604030504040204" pitchFamily="34" charset="-120"/>
                          <a:ea typeface="微軟正黑體" panose="020B0604030504040204" pitchFamily="34" charset="-120"/>
                          <a:cs typeface="+mn-cs"/>
                        </a:rPr>
                        <a:t>、</a:t>
                      </a:r>
                      <a:r>
                        <a:rPr lang="zh-TW" altLang="zh-TW" sz="1800" b="1" kern="1200" dirty="0" smtClean="0">
                          <a:solidFill>
                            <a:srgbClr val="FF0000"/>
                          </a:solidFill>
                          <a:latin typeface="微軟正黑體" panose="020B0604030504040204" pitchFamily="34" charset="-120"/>
                          <a:ea typeface="微軟正黑體" panose="020B0604030504040204" pitchFamily="34" charset="-120"/>
                          <a:cs typeface="+mn-cs"/>
                        </a:rPr>
                        <a:t>滿期</a:t>
                      </a:r>
                      <a:r>
                        <a:rPr lang="en-US" altLang="zh-TW" sz="1800" b="1" kern="1200" dirty="0" smtClean="0">
                          <a:solidFill>
                            <a:srgbClr val="FF0000"/>
                          </a:solidFill>
                          <a:latin typeface="微軟正黑體" panose="020B0604030504040204" pitchFamily="34" charset="-120"/>
                          <a:ea typeface="微軟正黑體" panose="020B0604030504040204" pitchFamily="34" charset="-120"/>
                          <a:cs typeface="+mn-cs"/>
                        </a:rPr>
                        <a:t>(2)</a:t>
                      </a:r>
                      <a:r>
                        <a:rPr lang="zh-TW" altLang="en-US" sz="1800" b="1" kern="1200" dirty="0" smtClean="0">
                          <a:solidFill>
                            <a:srgbClr val="FF0000"/>
                          </a:solidFill>
                          <a:latin typeface="微軟正黑體" panose="020B0604030504040204" pitchFamily="34" charset="-120"/>
                          <a:ea typeface="微軟正黑體" panose="020B0604030504040204" pitchFamily="34" charset="-120"/>
                          <a:cs typeface="+mn-cs"/>
                        </a:rPr>
                        <a:t>、身故</a:t>
                      </a:r>
                      <a:r>
                        <a:rPr lang="en-US" altLang="zh-TW" sz="1800" b="1" kern="1200" dirty="0" smtClean="0">
                          <a:solidFill>
                            <a:srgbClr val="FF0000"/>
                          </a:solidFill>
                          <a:latin typeface="微軟正黑體" panose="020B0604030504040204" pitchFamily="34" charset="-120"/>
                          <a:ea typeface="微軟正黑體" panose="020B0604030504040204" pitchFamily="34" charset="-120"/>
                          <a:cs typeface="+mn-cs"/>
                        </a:rPr>
                        <a:t>(3)</a:t>
                      </a:r>
                      <a:endParaRPr lang="zh-TW" altLang="zh-TW" sz="1800" b="1" kern="1200" dirty="0" smtClean="0">
                        <a:solidFill>
                          <a:srgbClr val="FF0000"/>
                        </a:solidFill>
                        <a:latin typeface="微軟正黑體" panose="020B0604030504040204" pitchFamily="34" charset="-120"/>
                        <a:ea typeface="微軟正黑體" panose="020B0604030504040204" pitchFamily="34" charset="-120"/>
                        <a:cs typeface="+mn-cs"/>
                      </a:endParaRPr>
                    </a:p>
                    <a:p>
                      <a:r>
                        <a:rPr lang="zh-TW" altLang="zh-TW" sz="1800" b="1" kern="1200" dirty="0" smtClean="0">
                          <a:solidFill>
                            <a:schemeClr val="dk1"/>
                          </a:solidFill>
                          <a:latin typeface="微軟正黑體" panose="020B0604030504040204" pitchFamily="34" charset="-120"/>
                          <a:ea typeface="微軟正黑體" panose="020B0604030504040204" pitchFamily="34" charset="-120"/>
                          <a:cs typeface="+mn-cs"/>
                        </a:rPr>
                        <a:t>祝壽金</a:t>
                      </a:r>
                      <a:r>
                        <a:rPr lang="en-US" altLang="zh-TW" sz="1800" b="1" kern="1200" dirty="0" smtClean="0">
                          <a:solidFill>
                            <a:schemeClr val="dk1"/>
                          </a:solidFill>
                          <a:latin typeface="微軟正黑體" panose="020B0604030504040204" pitchFamily="34" charset="-120"/>
                          <a:ea typeface="微軟正黑體" panose="020B0604030504040204" pitchFamily="34" charset="-120"/>
                          <a:cs typeface="+mn-cs"/>
                        </a:rPr>
                        <a:t>(4)</a:t>
                      </a:r>
                      <a:r>
                        <a:rPr lang="zh-TW" altLang="en-US" sz="1800" b="1" kern="1200" dirty="0" smtClean="0">
                          <a:solidFill>
                            <a:schemeClr val="dk1"/>
                          </a:solidFill>
                          <a:latin typeface="微軟正黑體" panose="020B0604030504040204" pitchFamily="34" charset="-120"/>
                          <a:ea typeface="微軟正黑體" panose="020B0604030504040204" pitchFamily="34" charset="-120"/>
                          <a:cs typeface="+mn-cs"/>
                        </a:rPr>
                        <a:t>、</a:t>
                      </a:r>
                      <a:r>
                        <a:rPr lang="zh-TW" altLang="zh-TW" sz="1800" b="1" kern="1200" dirty="0" smtClean="0">
                          <a:solidFill>
                            <a:schemeClr val="dk1"/>
                          </a:solidFill>
                          <a:latin typeface="微軟正黑體" panose="020B0604030504040204" pitchFamily="34" charset="-120"/>
                          <a:ea typeface="微軟正黑體" panose="020B0604030504040204" pitchFamily="34" charset="-120"/>
                          <a:cs typeface="+mn-cs"/>
                        </a:rPr>
                        <a:t>配特身故</a:t>
                      </a:r>
                      <a:r>
                        <a:rPr lang="en-US" altLang="zh-TW" sz="1800" b="1" kern="1200" dirty="0" smtClean="0">
                          <a:solidFill>
                            <a:schemeClr val="dk1"/>
                          </a:solidFill>
                          <a:latin typeface="微軟正黑體" panose="020B0604030504040204" pitchFamily="34" charset="-120"/>
                          <a:ea typeface="微軟正黑體" panose="020B0604030504040204" pitchFamily="34" charset="-120"/>
                          <a:cs typeface="+mn-cs"/>
                        </a:rPr>
                        <a:t>(5)…</a:t>
                      </a:r>
                      <a:endParaRPr lang="zh-TW" altLang="en-US" sz="1800" b="1" kern="1200" dirty="0">
                        <a:solidFill>
                          <a:schemeClr val="dk1"/>
                        </a:solidFill>
                        <a:latin typeface="微軟正黑體" panose="020B0604030504040204" pitchFamily="34" charset="-120"/>
                        <a:ea typeface="微軟正黑體" panose="020B0604030504040204" pitchFamily="34" charset="-120"/>
                        <a:cs typeface="+mn-cs"/>
                      </a:endParaRPr>
                    </a:p>
                  </a:txBody>
                  <a:tcPr anchor="ctr"/>
                </a:tc>
              </a:tr>
            </a:tbl>
          </a:graphicData>
        </a:graphic>
      </p:graphicFrame>
      <p:graphicFrame>
        <p:nvGraphicFramePr>
          <p:cNvPr id="10" name="內容版面配置區 1"/>
          <p:cNvGraphicFramePr>
            <a:graphicFrameLocks/>
          </p:cNvGraphicFramePr>
          <p:nvPr>
            <p:extLst>
              <p:ext uri="{D42A27DB-BD31-4B8C-83A1-F6EECF244321}">
                <p14:modId xmlns:p14="http://schemas.microsoft.com/office/powerpoint/2010/main" val="1549872491"/>
              </p:ext>
            </p:extLst>
          </p:nvPr>
        </p:nvGraphicFramePr>
        <p:xfrm>
          <a:off x="311993" y="3452731"/>
          <a:ext cx="8496300" cy="2026920"/>
        </p:xfrm>
        <a:graphic>
          <a:graphicData uri="http://schemas.openxmlformats.org/drawingml/2006/table">
            <a:tbl>
              <a:tblPr firstRow="1" bandRow="1">
                <a:tableStyleId>{F5AB1C69-6EDB-4FF4-983F-18BD219EF322}</a:tableStyleId>
              </a:tblPr>
              <a:tblGrid>
                <a:gridCol w="2448272"/>
                <a:gridCol w="1800200"/>
                <a:gridCol w="4247828"/>
              </a:tblGrid>
              <a:tr h="370840">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dirty="0" smtClean="0">
                          <a:latin typeface="微軟正黑體" panose="020B0604030504040204" pitchFamily="34" charset="-120"/>
                          <a:ea typeface="微軟正黑體" panose="020B0604030504040204" pitchFamily="34" charset="-120"/>
                        </a:rPr>
                        <a:t>其他重要欄位</a:t>
                      </a:r>
                    </a:p>
                  </a:txBody>
                  <a:tcPr anchor="ctr"/>
                </a:tc>
                <a:tc hMerge="1">
                  <a:txBody>
                    <a:bodyPr/>
                    <a:lstStyle/>
                    <a:p>
                      <a:endParaRPr lang="zh-TW" altLang="en-US" dirty="0"/>
                    </a:p>
                  </a:txBody>
                  <a:tcPr/>
                </a:tc>
                <a:tc hMerge="1">
                  <a:txBody>
                    <a:bodyPr/>
                    <a:lstStyle/>
                    <a:p>
                      <a:endParaRPr lang="zh-TW" altLang="en-US" dirty="0"/>
                    </a:p>
                  </a:txBody>
                  <a:tcPr/>
                </a:tc>
              </a:tr>
              <a:tr h="370840">
                <a:tc>
                  <a:txBody>
                    <a:bodyPr/>
                    <a:lstStyle/>
                    <a:p>
                      <a:r>
                        <a:rPr lang="en-US" altLang="zh-TW" sz="1800" b="1" kern="1200" dirty="0" smtClean="0">
                          <a:solidFill>
                            <a:schemeClr val="tx1"/>
                          </a:solidFill>
                          <a:latin typeface="微軟正黑體" panose="020B0604030504040204" pitchFamily="34" charset="-120"/>
                          <a:ea typeface="微軟正黑體" panose="020B0604030504040204" pitchFamily="34" charset="-120"/>
                          <a:cs typeface="+mn-cs"/>
                        </a:rPr>
                        <a:t>BENE_ID</a:t>
                      </a:r>
                      <a:endParaRPr lang="zh-TW" altLang="en-US" sz="1800" b="1" kern="1200" dirty="0">
                        <a:solidFill>
                          <a:schemeClr val="tx1"/>
                        </a:solidFill>
                        <a:latin typeface="微軟正黑體" panose="020B0604030504040204" pitchFamily="34" charset="-120"/>
                        <a:ea typeface="微軟正黑體" panose="020B0604030504040204" pitchFamily="34" charset="-120"/>
                        <a:cs typeface="+mn-cs"/>
                      </a:endParaRPr>
                    </a:p>
                  </a:txBody>
                  <a:tcPr anchor="ctr"/>
                </a:tc>
                <a:tc>
                  <a:txBody>
                    <a:bodyPr/>
                    <a:lstStyle/>
                    <a:p>
                      <a:r>
                        <a:rPr lang="zh-TW" altLang="en-US" b="1" dirty="0" smtClean="0">
                          <a:solidFill>
                            <a:schemeClr val="tx1"/>
                          </a:solidFill>
                          <a:latin typeface="微軟正黑體" panose="020B0604030504040204" pitchFamily="34" charset="-120"/>
                          <a:ea typeface="微軟正黑體" panose="020B0604030504040204" pitchFamily="34" charset="-120"/>
                        </a:rPr>
                        <a:t>受益人</a:t>
                      </a:r>
                      <a:r>
                        <a:rPr lang="en-US" altLang="zh-TW" b="1" dirty="0" smtClean="0">
                          <a:solidFill>
                            <a:schemeClr val="tx1"/>
                          </a:solidFill>
                          <a:latin typeface="微軟正黑體" panose="020B0604030504040204" pitchFamily="34" charset="-120"/>
                          <a:ea typeface="微軟正黑體" panose="020B0604030504040204" pitchFamily="34" charset="-120"/>
                        </a:rPr>
                        <a:t>ID</a:t>
                      </a:r>
                      <a:endParaRPr lang="zh-TW" altLang="en-US" b="1" dirty="0">
                        <a:solidFill>
                          <a:schemeClr val="tx1"/>
                        </a:solidFill>
                        <a:latin typeface="微軟正黑體" panose="020B0604030504040204" pitchFamily="34" charset="-120"/>
                        <a:ea typeface="微軟正黑體" panose="020B0604030504040204" pitchFamily="34" charset="-12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b="1" dirty="0" smtClean="0">
                        <a:solidFill>
                          <a:schemeClr val="tx1"/>
                        </a:solidFill>
                        <a:latin typeface="微軟正黑體" panose="020B0604030504040204" pitchFamily="34" charset="-120"/>
                        <a:ea typeface="微軟正黑體" panose="020B0604030504040204" pitchFamily="34" charset="-120"/>
                      </a:endParaRPr>
                    </a:p>
                  </a:txBody>
                  <a:tcPr anchor="ctr"/>
                </a:tc>
              </a:tr>
              <a:tr h="370840">
                <a:tc>
                  <a:txBody>
                    <a:bodyPr/>
                    <a:lstStyle/>
                    <a:p>
                      <a:r>
                        <a:rPr lang="en-US" altLang="zh-TW" sz="1800" b="1" kern="1200" dirty="0" smtClean="0">
                          <a:solidFill>
                            <a:schemeClr val="tx1"/>
                          </a:solidFill>
                          <a:latin typeface="微軟正黑體" panose="020B0604030504040204" pitchFamily="34" charset="-120"/>
                          <a:ea typeface="微軟正黑體" panose="020B0604030504040204" pitchFamily="34" charset="-120"/>
                          <a:cs typeface="+mn-cs"/>
                        </a:rPr>
                        <a:t>BENE_NAME</a:t>
                      </a:r>
                      <a:endParaRPr lang="zh-TW" altLang="en-US" sz="1800" b="1" kern="1200" dirty="0">
                        <a:solidFill>
                          <a:schemeClr val="tx1"/>
                        </a:solidFill>
                        <a:latin typeface="微軟正黑體" panose="020B0604030504040204" pitchFamily="34" charset="-120"/>
                        <a:ea typeface="微軟正黑體" panose="020B0604030504040204" pitchFamily="34" charset="-120"/>
                        <a:cs typeface="+mn-cs"/>
                      </a:endParaRPr>
                    </a:p>
                  </a:txBody>
                  <a:tcPr anchor="ctr"/>
                </a:tc>
                <a:tc>
                  <a:txBody>
                    <a:bodyPr/>
                    <a:lstStyle/>
                    <a:p>
                      <a:r>
                        <a:rPr lang="zh-TW" altLang="en-US" b="1" dirty="0" smtClean="0">
                          <a:solidFill>
                            <a:schemeClr val="tx1"/>
                          </a:solidFill>
                          <a:latin typeface="微軟正黑體" panose="020B0604030504040204" pitchFamily="34" charset="-120"/>
                          <a:ea typeface="微軟正黑體" panose="020B0604030504040204" pitchFamily="34" charset="-120"/>
                        </a:rPr>
                        <a:t>姓名</a:t>
                      </a:r>
                      <a:endParaRPr lang="zh-TW" altLang="en-US" b="1" dirty="0">
                        <a:solidFill>
                          <a:schemeClr val="tx1"/>
                        </a:solidFill>
                        <a:latin typeface="微軟正黑體" panose="020B0604030504040204" pitchFamily="34" charset="-120"/>
                        <a:ea typeface="微軟正黑體" panose="020B0604030504040204" pitchFamily="34" charset="-12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b="1" dirty="0" smtClean="0">
                        <a:solidFill>
                          <a:schemeClr val="tx1"/>
                        </a:solidFill>
                        <a:latin typeface="微軟正黑體" panose="020B0604030504040204" pitchFamily="34" charset="-120"/>
                        <a:ea typeface="微軟正黑體" panose="020B0604030504040204" pitchFamily="34" charset="-120"/>
                      </a:endParaRPr>
                    </a:p>
                  </a:txBody>
                  <a:tcPr anchor="ctr"/>
                </a:tc>
              </a:tr>
              <a:tr h="370840">
                <a:tc>
                  <a:txBody>
                    <a:bodyPr/>
                    <a:lstStyle/>
                    <a:p>
                      <a:r>
                        <a:rPr lang="en-US" altLang="zh-TW" sz="1800" b="1" kern="1200" dirty="0" smtClean="0">
                          <a:solidFill>
                            <a:schemeClr val="tx1"/>
                          </a:solidFill>
                          <a:latin typeface="微軟正黑體" panose="020B0604030504040204" pitchFamily="34" charset="-120"/>
                          <a:ea typeface="微軟正黑體" panose="020B0604030504040204" pitchFamily="34" charset="-120"/>
                          <a:cs typeface="+mn-cs"/>
                        </a:rPr>
                        <a:t>RLTN</a:t>
                      </a:r>
                      <a:endParaRPr lang="zh-TW" altLang="en-US" sz="1800" b="1" kern="1200" dirty="0">
                        <a:solidFill>
                          <a:schemeClr val="tx1"/>
                        </a:solidFill>
                        <a:latin typeface="微軟正黑體" panose="020B0604030504040204" pitchFamily="34" charset="-120"/>
                        <a:ea typeface="微軟正黑體" panose="020B0604030504040204" pitchFamily="34" charset="-120"/>
                        <a:cs typeface="+mn-cs"/>
                      </a:endParaRPr>
                    </a:p>
                  </a:txBody>
                  <a:tcPr anchor="ctr"/>
                </a:tc>
                <a:tc>
                  <a:txBody>
                    <a:bodyPr/>
                    <a:lstStyle/>
                    <a:p>
                      <a:r>
                        <a:rPr lang="zh-TW" altLang="en-US" b="1" dirty="0" smtClean="0">
                          <a:solidFill>
                            <a:schemeClr val="tx1"/>
                          </a:solidFill>
                          <a:latin typeface="微軟正黑體" panose="020B0604030504040204" pitchFamily="34" charset="-120"/>
                          <a:ea typeface="微軟正黑體" panose="020B0604030504040204" pitchFamily="34" charset="-120"/>
                        </a:rPr>
                        <a:t>與被保人關係</a:t>
                      </a:r>
                      <a:endParaRPr lang="zh-TW" altLang="en-US" b="1" dirty="0">
                        <a:solidFill>
                          <a:schemeClr val="tx1"/>
                        </a:solidFill>
                        <a:latin typeface="微軟正黑體" panose="020B0604030504040204" pitchFamily="34" charset="-120"/>
                        <a:ea typeface="微軟正黑體" panose="020B0604030504040204" pitchFamily="34" charset="-12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b="1" dirty="0" smtClean="0">
                          <a:solidFill>
                            <a:schemeClr val="tx1"/>
                          </a:solidFill>
                          <a:latin typeface="微軟正黑體" panose="020B0604030504040204" pitchFamily="34" charset="-120"/>
                          <a:ea typeface="微軟正黑體" panose="020B0604030504040204" pitchFamily="34" charset="-120"/>
                        </a:rPr>
                        <a:t>本人</a:t>
                      </a:r>
                      <a:r>
                        <a:rPr lang="en-US" altLang="zh-TW" b="1" dirty="0" smtClean="0">
                          <a:solidFill>
                            <a:schemeClr val="tx1"/>
                          </a:solidFill>
                          <a:latin typeface="微軟正黑體" panose="020B0604030504040204" pitchFamily="34" charset="-120"/>
                          <a:ea typeface="微軟正黑體" panose="020B0604030504040204" pitchFamily="34" charset="-120"/>
                        </a:rPr>
                        <a:t>(1)</a:t>
                      </a:r>
                      <a:r>
                        <a:rPr lang="zh-TW" altLang="en-US" b="1" dirty="0" smtClean="0">
                          <a:solidFill>
                            <a:schemeClr val="tx1"/>
                          </a:solidFill>
                          <a:latin typeface="微軟正黑體" panose="020B0604030504040204" pitchFamily="34" charset="-120"/>
                          <a:ea typeface="微軟正黑體" panose="020B0604030504040204" pitchFamily="34" charset="-120"/>
                        </a:rPr>
                        <a:t>、親子</a:t>
                      </a:r>
                      <a:r>
                        <a:rPr lang="en-US" altLang="zh-TW" b="1" dirty="0" smtClean="0">
                          <a:solidFill>
                            <a:schemeClr val="tx1"/>
                          </a:solidFill>
                          <a:latin typeface="微軟正黑體" panose="020B0604030504040204" pitchFamily="34" charset="-120"/>
                          <a:ea typeface="微軟正黑體" panose="020B0604030504040204" pitchFamily="34" charset="-120"/>
                        </a:rPr>
                        <a:t>(2)</a:t>
                      </a:r>
                      <a:r>
                        <a:rPr lang="zh-TW" altLang="en-US" b="1" dirty="0" smtClean="0">
                          <a:solidFill>
                            <a:schemeClr val="tx1"/>
                          </a:solidFill>
                          <a:latin typeface="微軟正黑體" panose="020B0604030504040204" pitchFamily="34" charset="-120"/>
                          <a:ea typeface="微軟正黑體" panose="020B0604030504040204" pitchFamily="34" charset="-120"/>
                        </a:rPr>
                        <a:t>、配偶</a:t>
                      </a:r>
                      <a:r>
                        <a:rPr lang="en-US" altLang="zh-TW" b="1" dirty="0" smtClean="0">
                          <a:solidFill>
                            <a:schemeClr val="tx1"/>
                          </a:solidFill>
                          <a:latin typeface="微軟正黑體" panose="020B0604030504040204" pitchFamily="34" charset="-120"/>
                          <a:ea typeface="微軟正黑體" panose="020B0604030504040204" pitchFamily="34" charset="-120"/>
                        </a:rPr>
                        <a:t>(3)</a:t>
                      </a:r>
                      <a:r>
                        <a:rPr lang="zh-TW" altLang="en-US" b="1" dirty="0" smtClean="0">
                          <a:solidFill>
                            <a:schemeClr val="tx1"/>
                          </a:solidFill>
                          <a:latin typeface="微軟正黑體" panose="020B0604030504040204" pitchFamily="34" charset="-120"/>
                          <a:ea typeface="微軟正黑體" panose="020B0604030504040204" pitchFamily="34" charset="-120"/>
                        </a:rPr>
                        <a:t>、</a:t>
                      </a:r>
                      <a:endParaRPr lang="en-US" altLang="zh-TW" b="1" dirty="0" smtClean="0">
                        <a:solidFill>
                          <a:schemeClr val="tx1"/>
                        </a:solidFill>
                        <a:latin typeface="微軟正黑體" panose="020B0604030504040204" pitchFamily="34" charset="-120"/>
                        <a:ea typeface="微軟正黑體" panose="020B0604030504040204" pitchFamily="34" charset="-120"/>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b="1" dirty="0" smtClean="0">
                          <a:solidFill>
                            <a:schemeClr val="tx1"/>
                          </a:solidFill>
                          <a:latin typeface="微軟正黑體" panose="020B0604030504040204" pitchFamily="34" charset="-120"/>
                          <a:ea typeface="微軟正黑體" panose="020B0604030504040204" pitchFamily="34" charset="-120"/>
                        </a:rPr>
                        <a:t>子女</a:t>
                      </a:r>
                      <a:r>
                        <a:rPr lang="en-US" altLang="zh-TW" b="1" dirty="0" smtClean="0">
                          <a:solidFill>
                            <a:schemeClr val="tx1"/>
                          </a:solidFill>
                          <a:latin typeface="微軟正黑體" panose="020B0604030504040204" pitchFamily="34" charset="-120"/>
                          <a:ea typeface="微軟正黑體" panose="020B0604030504040204" pitchFamily="34" charset="-120"/>
                        </a:rPr>
                        <a:t>(4)</a:t>
                      </a:r>
                      <a:r>
                        <a:rPr lang="zh-TW" altLang="en-US" b="1" dirty="0" smtClean="0">
                          <a:solidFill>
                            <a:schemeClr val="tx1"/>
                          </a:solidFill>
                          <a:latin typeface="微軟正黑體" panose="020B0604030504040204" pitchFamily="34" charset="-120"/>
                          <a:ea typeface="微軟正黑體" panose="020B0604030504040204" pitchFamily="34" charset="-120"/>
                        </a:rPr>
                        <a:t>、法定繼承人</a:t>
                      </a:r>
                      <a:r>
                        <a:rPr lang="en-US" altLang="zh-TW" b="1" dirty="0" smtClean="0">
                          <a:solidFill>
                            <a:schemeClr val="tx1"/>
                          </a:solidFill>
                          <a:latin typeface="微軟正黑體" panose="020B0604030504040204" pitchFamily="34" charset="-120"/>
                          <a:ea typeface="微軟正黑體" panose="020B0604030504040204" pitchFamily="34" charset="-120"/>
                        </a:rPr>
                        <a:t>(9)</a:t>
                      </a: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b="1" dirty="0" smtClean="0">
                          <a:solidFill>
                            <a:schemeClr val="tx1"/>
                          </a:solidFill>
                          <a:latin typeface="微軟正黑體" panose="020B0604030504040204" pitchFamily="34" charset="-120"/>
                          <a:ea typeface="微軟正黑體" panose="020B0604030504040204" pitchFamily="34" charset="-120"/>
                        </a:rPr>
                        <a:t>顧佣</a:t>
                      </a:r>
                      <a:r>
                        <a:rPr lang="en-US" altLang="zh-TW" b="1" dirty="0" smtClean="0">
                          <a:solidFill>
                            <a:schemeClr val="tx1"/>
                          </a:solidFill>
                          <a:latin typeface="微軟正黑體" panose="020B0604030504040204" pitchFamily="34" charset="-120"/>
                          <a:ea typeface="微軟正黑體" panose="020B0604030504040204" pitchFamily="34" charset="-120"/>
                        </a:rPr>
                        <a:t>(7)</a:t>
                      </a:r>
                      <a:r>
                        <a:rPr lang="zh-TW" altLang="en-US" b="1" dirty="0" smtClean="0">
                          <a:solidFill>
                            <a:schemeClr val="tx1"/>
                          </a:solidFill>
                          <a:latin typeface="微軟正黑體" panose="020B0604030504040204" pitchFamily="34" charset="-120"/>
                          <a:ea typeface="微軟正黑體" panose="020B0604030504040204" pitchFamily="34" charset="-120"/>
                        </a:rPr>
                        <a:t>、父母</a:t>
                      </a:r>
                      <a:r>
                        <a:rPr lang="en-US" altLang="zh-TW" b="1" dirty="0" smtClean="0">
                          <a:solidFill>
                            <a:schemeClr val="tx1"/>
                          </a:solidFill>
                          <a:latin typeface="微軟正黑體" panose="020B0604030504040204" pitchFamily="34" charset="-120"/>
                          <a:ea typeface="微軟正黑體" panose="020B0604030504040204" pitchFamily="34" charset="-120"/>
                        </a:rPr>
                        <a:t>(D)</a:t>
                      </a:r>
                      <a:endParaRPr lang="zh-TW" altLang="en-US" b="1" dirty="0" smtClean="0">
                        <a:solidFill>
                          <a:schemeClr val="tx1"/>
                        </a:solidFill>
                        <a:latin typeface="微軟正黑體" panose="020B0604030504040204" pitchFamily="34" charset="-120"/>
                        <a:ea typeface="微軟正黑體" panose="020B0604030504040204" pitchFamily="34" charset="-120"/>
                      </a:endParaRPr>
                    </a:p>
                  </a:txBody>
                  <a:tcPr anchor="ctr"/>
                </a:tc>
              </a:tr>
            </a:tbl>
          </a:graphicData>
        </a:graphic>
      </p:graphicFrame>
    </p:spTree>
    <p:extLst>
      <p:ext uri="{BB962C8B-B14F-4D97-AF65-F5344CB8AC3E}">
        <p14:creationId xmlns:p14="http://schemas.microsoft.com/office/powerpoint/2010/main" val="5814755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3EA35A70-8483-408F-A1EF-EE328C485297}" type="slidenum">
              <a:rPr lang="zh-TW" altLang="en-US" smtClean="0"/>
              <a:pPr/>
              <a:t>28</a:t>
            </a:fld>
            <a:endParaRPr lang="zh-TW" altLang="en-US" dirty="0"/>
          </a:p>
        </p:txBody>
      </p:sp>
      <p:sp>
        <p:nvSpPr>
          <p:cNvPr id="5" name="標題 1"/>
          <p:cNvSpPr>
            <a:spLocks noGrp="1"/>
          </p:cNvSpPr>
          <p:nvPr>
            <p:ph type="title"/>
          </p:nvPr>
        </p:nvSpPr>
        <p:spPr>
          <a:xfrm>
            <a:off x="323528" y="44624"/>
            <a:ext cx="8496944" cy="564865"/>
          </a:xfrm>
        </p:spPr>
        <p:txBody>
          <a:bodyPr>
            <a:noAutofit/>
          </a:bodyPr>
          <a:lstStyle/>
          <a:p>
            <a:pPr algn="l"/>
            <a:r>
              <a:rPr lang="zh-TW" altLang="en-US" sz="3200" b="1" dirty="0" smtClean="0">
                <a:solidFill>
                  <a:srgbClr val="7030A0"/>
                </a:solidFill>
                <a:effectLst>
                  <a:outerShdw blurRad="38100" dist="38100" dir="2700000" algn="tl">
                    <a:srgbClr val="000000">
                      <a:alpha val="43137"/>
                    </a:srgbClr>
                  </a:outerShdw>
                </a:effectLst>
                <a:latin typeface="標楷體" pitchFamily="65" charset="-120"/>
                <a:ea typeface="標楷體" pitchFamily="65" charset="-120"/>
              </a:rPr>
              <a:t>契約主檔</a:t>
            </a:r>
            <a:endParaRPr lang="zh-TW" altLang="en-US" sz="3200" b="1" dirty="0">
              <a:solidFill>
                <a:srgbClr val="7030A0"/>
              </a:solidFill>
              <a:effectLst>
                <a:outerShdw blurRad="38100" dist="38100" dir="2700000" algn="tl">
                  <a:srgbClr val="000000">
                    <a:alpha val="43137"/>
                  </a:srgbClr>
                </a:outerShdw>
              </a:effectLst>
              <a:latin typeface="標楷體" pitchFamily="65" charset="-120"/>
              <a:ea typeface="標楷體" pitchFamily="65" charset="-120"/>
            </a:endParaRPr>
          </a:p>
        </p:txBody>
      </p:sp>
      <p:sp>
        <p:nvSpPr>
          <p:cNvPr id="6" name="矩形 5"/>
          <p:cNvSpPr/>
          <p:nvPr/>
        </p:nvSpPr>
        <p:spPr>
          <a:xfrm>
            <a:off x="179512" y="646978"/>
            <a:ext cx="8784976" cy="45719"/>
          </a:xfrm>
          <a:prstGeom prst="rect">
            <a:avLst/>
          </a:prstGeom>
          <a:solidFill>
            <a:srgbClr val="009A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標題 1"/>
          <p:cNvSpPr txBox="1">
            <a:spLocks/>
          </p:cNvSpPr>
          <p:nvPr/>
        </p:nvSpPr>
        <p:spPr>
          <a:xfrm>
            <a:off x="179512" y="692694"/>
            <a:ext cx="7135018" cy="65649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TW" altLang="en-US" sz="3200" dirty="0" smtClean="0">
                <a:latin typeface="標楷體" panose="03000509000000000000" pitchFamily="65" charset="-120"/>
                <a:ea typeface="標楷體" panose="03000509000000000000" pitchFamily="65" charset="-120"/>
              </a:rPr>
              <a:t>受益人檔</a:t>
            </a:r>
            <a:r>
              <a:rPr lang="en-US" altLang="zh-TW" sz="3200" dirty="0" smtClean="0">
                <a:latin typeface="標楷體" panose="03000509000000000000" pitchFamily="65" charset="-120"/>
                <a:ea typeface="標楷體" panose="03000509000000000000" pitchFamily="65" charset="-120"/>
              </a:rPr>
              <a:t>(DTAB0003)</a:t>
            </a:r>
            <a:endParaRPr lang="zh-TW" altLang="en-US" sz="3200" dirty="0">
              <a:latin typeface="標楷體" panose="03000509000000000000" pitchFamily="65" charset="-120"/>
              <a:ea typeface="標楷體" panose="03000509000000000000" pitchFamily="65" charset="-120"/>
            </a:endParaRPr>
          </a:p>
        </p:txBody>
      </p:sp>
      <p:graphicFrame>
        <p:nvGraphicFramePr>
          <p:cNvPr id="8" name="內容版面配置區 1"/>
          <p:cNvGraphicFramePr>
            <a:graphicFrameLocks/>
          </p:cNvGraphicFramePr>
          <p:nvPr>
            <p:extLst>
              <p:ext uri="{D42A27DB-BD31-4B8C-83A1-F6EECF244321}">
                <p14:modId xmlns:p14="http://schemas.microsoft.com/office/powerpoint/2010/main" val="3716968675"/>
              </p:ext>
            </p:extLst>
          </p:nvPr>
        </p:nvGraphicFramePr>
        <p:xfrm>
          <a:off x="313171" y="1365578"/>
          <a:ext cx="8496300" cy="1478280"/>
        </p:xfrm>
        <a:graphic>
          <a:graphicData uri="http://schemas.openxmlformats.org/drawingml/2006/table">
            <a:tbl>
              <a:tblPr firstRow="1" bandRow="1">
                <a:tableStyleId>{F5AB1C69-6EDB-4FF4-983F-18BD219EF322}</a:tableStyleId>
              </a:tblPr>
              <a:tblGrid>
                <a:gridCol w="2448272"/>
                <a:gridCol w="1800200"/>
                <a:gridCol w="4247828"/>
              </a:tblGrid>
              <a:tr h="370840">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dirty="0" smtClean="0">
                          <a:latin typeface="微軟正黑體" panose="020B0604030504040204" pitchFamily="34" charset="-120"/>
                          <a:ea typeface="微軟正黑體" panose="020B0604030504040204" pitchFamily="34" charset="-120"/>
                        </a:rPr>
                        <a:t>其他重要欄位 </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續</a:t>
                      </a:r>
                      <a:r>
                        <a:rPr lang="en-US" altLang="zh-TW" dirty="0" smtClean="0">
                          <a:latin typeface="微軟正黑體" panose="020B0604030504040204" pitchFamily="34" charset="-120"/>
                          <a:ea typeface="微軟正黑體" panose="020B0604030504040204" pitchFamily="34" charset="-120"/>
                        </a:rPr>
                        <a:t>)</a:t>
                      </a:r>
                      <a:endParaRPr lang="zh-TW" altLang="en-US" dirty="0" smtClean="0">
                        <a:latin typeface="微軟正黑體" panose="020B0604030504040204" pitchFamily="34" charset="-120"/>
                        <a:ea typeface="微軟正黑體" panose="020B0604030504040204" pitchFamily="34" charset="-120"/>
                      </a:endParaRPr>
                    </a:p>
                  </a:txBody>
                  <a:tcPr anchor="ctr"/>
                </a:tc>
                <a:tc hMerge="1">
                  <a:txBody>
                    <a:bodyPr/>
                    <a:lstStyle/>
                    <a:p>
                      <a:endParaRPr lang="zh-TW" altLang="en-US" dirty="0"/>
                    </a:p>
                  </a:txBody>
                  <a:tcPr/>
                </a:tc>
                <a:tc hMerge="1">
                  <a:txBody>
                    <a:bodyPr/>
                    <a:lstStyle/>
                    <a:p>
                      <a:endParaRPr lang="zh-TW" altLang="en-US" dirty="0"/>
                    </a:p>
                  </a:txBody>
                  <a:tcPr/>
                </a:tc>
              </a:tr>
              <a:tr h="370840">
                <a:tc>
                  <a:txBody>
                    <a:bodyPr/>
                    <a:lstStyle/>
                    <a:p>
                      <a:r>
                        <a:rPr lang="en-US" altLang="zh-TW" sz="1800" b="1" kern="1200" dirty="0" smtClean="0">
                          <a:solidFill>
                            <a:schemeClr val="dk1"/>
                          </a:solidFill>
                          <a:latin typeface="微軟正黑體" panose="020B0604030504040204" pitchFamily="34" charset="-120"/>
                          <a:ea typeface="微軟正黑體" panose="020B0604030504040204" pitchFamily="34" charset="-120"/>
                          <a:cs typeface="+mn-cs"/>
                        </a:rPr>
                        <a:t>BENE_RATO</a:t>
                      </a:r>
                      <a:endParaRPr lang="zh-TW" altLang="en-US" sz="1800" b="1" kern="1200" dirty="0">
                        <a:solidFill>
                          <a:schemeClr val="dk1"/>
                        </a:solidFill>
                        <a:latin typeface="微軟正黑體" panose="020B0604030504040204" pitchFamily="34" charset="-120"/>
                        <a:ea typeface="微軟正黑體" panose="020B0604030504040204" pitchFamily="34" charset="-120"/>
                        <a:cs typeface="+mn-cs"/>
                      </a:endParaRPr>
                    </a:p>
                  </a:txBody>
                  <a:tcPr anchor="ctr"/>
                </a:tc>
                <a:tc>
                  <a:txBody>
                    <a:bodyPr/>
                    <a:lstStyle/>
                    <a:p>
                      <a:r>
                        <a:rPr lang="zh-TW" altLang="en-US" sz="1800" b="1" kern="1200" dirty="0" smtClean="0">
                          <a:solidFill>
                            <a:schemeClr val="dk1"/>
                          </a:solidFill>
                          <a:latin typeface="微軟正黑體" panose="020B0604030504040204" pitchFamily="34" charset="-120"/>
                          <a:ea typeface="微軟正黑體" panose="020B0604030504040204" pitchFamily="34" charset="-120"/>
                          <a:cs typeface="+mn-cs"/>
                        </a:rPr>
                        <a:t>受益比例</a:t>
                      </a:r>
                      <a:endParaRPr lang="zh-TW" altLang="en-US" sz="1800" b="1" kern="1200" dirty="0">
                        <a:solidFill>
                          <a:schemeClr val="dk1"/>
                        </a:solidFill>
                        <a:latin typeface="微軟正黑體" panose="020B0604030504040204" pitchFamily="34" charset="-120"/>
                        <a:ea typeface="微軟正黑體" panose="020B0604030504040204" pitchFamily="34" charset="-120"/>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zh-TW" sz="1800" b="1" kern="1200" dirty="0" smtClean="0">
                          <a:solidFill>
                            <a:schemeClr val="dk1"/>
                          </a:solidFill>
                          <a:latin typeface="微軟正黑體" panose="020B0604030504040204" pitchFamily="34" charset="-120"/>
                          <a:ea typeface="微軟正黑體" panose="020B0604030504040204" pitchFamily="34" charset="-120"/>
                          <a:cs typeface="+mn-cs"/>
                        </a:rPr>
                        <a:t>同受益人種類者累計需</a:t>
                      </a:r>
                      <a:r>
                        <a:rPr lang="en-US" altLang="zh-TW" sz="1800" b="1" kern="1200" dirty="0" smtClean="0">
                          <a:solidFill>
                            <a:schemeClr val="dk1"/>
                          </a:solidFill>
                          <a:latin typeface="微軟正黑體" panose="020B0604030504040204" pitchFamily="34" charset="-120"/>
                          <a:ea typeface="微軟正黑體" panose="020B0604030504040204" pitchFamily="34" charset="-120"/>
                          <a:cs typeface="+mn-cs"/>
                        </a:rPr>
                        <a:t>=100</a:t>
                      </a:r>
                      <a:endParaRPr lang="zh-TW" altLang="en-US" sz="1800" b="1" kern="1200" dirty="0" smtClean="0">
                        <a:solidFill>
                          <a:schemeClr val="dk1"/>
                        </a:solidFill>
                        <a:latin typeface="微軟正黑體" panose="020B0604030504040204" pitchFamily="34" charset="-120"/>
                        <a:ea typeface="微軟正黑體" panose="020B0604030504040204" pitchFamily="34" charset="-120"/>
                        <a:cs typeface="+mn-cs"/>
                      </a:endParaRPr>
                    </a:p>
                  </a:txBody>
                  <a:tcPr anchor="ctr"/>
                </a:tc>
              </a:tr>
              <a:tr h="370840">
                <a:tc>
                  <a:txBody>
                    <a:bodyPr/>
                    <a:lstStyle/>
                    <a:p>
                      <a:r>
                        <a:rPr lang="en-US" altLang="zh-TW" sz="1800" b="1" kern="1200" dirty="0" smtClean="0">
                          <a:solidFill>
                            <a:schemeClr val="dk1"/>
                          </a:solidFill>
                          <a:latin typeface="微軟正黑體" panose="020B0604030504040204" pitchFamily="34" charset="-120"/>
                          <a:ea typeface="微軟正黑體" panose="020B0604030504040204" pitchFamily="34" charset="-120"/>
                          <a:cs typeface="+mn-cs"/>
                        </a:rPr>
                        <a:t>BENE_PRIO</a:t>
                      </a:r>
                      <a:endParaRPr lang="zh-TW" altLang="en-US" sz="1800" b="1" kern="1200" dirty="0">
                        <a:solidFill>
                          <a:schemeClr val="dk1"/>
                        </a:solidFill>
                        <a:latin typeface="微軟正黑體" panose="020B0604030504040204" pitchFamily="34" charset="-120"/>
                        <a:ea typeface="微軟正黑體" panose="020B0604030504040204" pitchFamily="34" charset="-120"/>
                        <a:cs typeface="+mn-cs"/>
                      </a:endParaRPr>
                    </a:p>
                  </a:txBody>
                  <a:tcPr anchor="ctr"/>
                </a:tc>
                <a:tc>
                  <a:txBody>
                    <a:bodyPr/>
                    <a:lstStyle/>
                    <a:p>
                      <a:r>
                        <a:rPr lang="zh-TW" altLang="en-US" sz="1800" b="1" kern="1200" dirty="0" smtClean="0">
                          <a:solidFill>
                            <a:schemeClr val="dk1"/>
                          </a:solidFill>
                          <a:latin typeface="微軟正黑體" panose="020B0604030504040204" pitchFamily="34" charset="-120"/>
                          <a:ea typeface="微軟正黑體" panose="020B0604030504040204" pitchFamily="34" charset="-120"/>
                          <a:cs typeface="+mn-cs"/>
                        </a:rPr>
                        <a:t>順位</a:t>
                      </a:r>
                      <a:endParaRPr lang="zh-TW" altLang="en-US" sz="1800" b="1" kern="1200" dirty="0">
                        <a:solidFill>
                          <a:schemeClr val="dk1"/>
                        </a:solidFill>
                        <a:latin typeface="微軟正黑體" panose="020B0604030504040204" pitchFamily="34" charset="-120"/>
                        <a:ea typeface="微軟正黑體" panose="020B0604030504040204" pitchFamily="34" charset="-120"/>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b="1" dirty="0" smtClean="0">
                        <a:solidFill>
                          <a:srgbClr val="0070C0"/>
                        </a:solidFill>
                        <a:latin typeface="微軟正黑體" panose="020B0604030504040204" pitchFamily="34" charset="-120"/>
                        <a:ea typeface="微軟正黑體" panose="020B0604030504040204" pitchFamily="34" charset="-120"/>
                      </a:endParaRPr>
                    </a:p>
                  </a:txBody>
                  <a:tcPr anchor="ctr"/>
                </a:tc>
              </a:tr>
              <a:tr h="338440">
                <a:tc>
                  <a:txBody>
                    <a:bodyPr/>
                    <a:lstStyle/>
                    <a:p>
                      <a:r>
                        <a:rPr lang="en-US" altLang="zh-TW" sz="1800" b="1" kern="1200" dirty="0" smtClean="0">
                          <a:solidFill>
                            <a:schemeClr val="dk1"/>
                          </a:solidFill>
                          <a:latin typeface="微軟正黑體" panose="020B0604030504040204" pitchFamily="34" charset="-120"/>
                          <a:ea typeface="微軟正黑體" panose="020B0604030504040204" pitchFamily="34" charset="-120"/>
                          <a:cs typeface="+mn-cs"/>
                        </a:rPr>
                        <a:t>SPEC_CAT</a:t>
                      </a:r>
                      <a:endParaRPr lang="zh-TW" altLang="en-US" sz="1800" b="1" kern="1200" dirty="0">
                        <a:solidFill>
                          <a:schemeClr val="dk1"/>
                        </a:solidFill>
                        <a:latin typeface="微軟正黑體" panose="020B0604030504040204" pitchFamily="34" charset="-120"/>
                        <a:ea typeface="微軟正黑體" panose="020B0604030504040204" pitchFamily="34" charset="-120"/>
                        <a:cs typeface="+mn-cs"/>
                      </a:endParaRPr>
                    </a:p>
                  </a:txBody>
                  <a:tcPr anchor="ctr"/>
                </a:tc>
                <a:tc>
                  <a:txBody>
                    <a:bodyPr/>
                    <a:lstStyle/>
                    <a:p>
                      <a:r>
                        <a:rPr lang="zh-TW" altLang="en-US" sz="1800" b="1" kern="1200" dirty="0" smtClean="0">
                          <a:solidFill>
                            <a:schemeClr val="dk1"/>
                          </a:solidFill>
                          <a:latin typeface="微軟正黑體" panose="020B0604030504040204" pitchFamily="34" charset="-120"/>
                          <a:ea typeface="微軟正黑體" panose="020B0604030504040204" pitchFamily="34" charset="-120"/>
                          <a:cs typeface="+mn-cs"/>
                        </a:rPr>
                        <a:t>特殊分類</a:t>
                      </a:r>
                      <a:endParaRPr lang="zh-TW" altLang="en-US" sz="1800" b="1" kern="1200" dirty="0">
                        <a:solidFill>
                          <a:schemeClr val="dk1"/>
                        </a:solidFill>
                        <a:latin typeface="微軟正黑體" panose="020B0604030504040204" pitchFamily="34" charset="-120"/>
                        <a:ea typeface="微軟正黑體" panose="020B0604030504040204" pitchFamily="34" charset="-120"/>
                        <a:cs typeface="+mn-cs"/>
                      </a:endParaRPr>
                    </a:p>
                  </a:txBody>
                  <a:tcPr anchor="ctr"/>
                </a:tc>
                <a:tc>
                  <a:txBody>
                    <a:bodyPr/>
                    <a:lstStyle/>
                    <a:p>
                      <a:r>
                        <a:rPr lang="zh-TW" altLang="en-US" b="1" dirty="0" smtClean="0">
                          <a:latin typeface="微軟正黑體" panose="020B0604030504040204" pitchFamily="34" charset="-120"/>
                          <a:ea typeface="微軟正黑體" panose="020B0604030504040204" pitchFamily="34" charset="-120"/>
                        </a:rPr>
                        <a:t>順位</a:t>
                      </a:r>
                      <a:r>
                        <a:rPr lang="en-US" altLang="zh-TW" b="1" dirty="0" smtClean="0">
                          <a:latin typeface="微軟正黑體" panose="020B0604030504040204" pitchFamily="34" charset="-120"/>
                          <a:ea typeface="微軟正黑體" panose="020B0604030504040204" pitchFamily="34" charset="-120"/>
                        </a:rPr>
                        <a:t>(A)</a:t>
                      </a:r>
                      <a:r>
                        <a:rPr lang="zh-TW" altLang="en-US" b="1" dirty="0" smtClean="0">
                          <a:latin typeface="微軟正黑體" panose="020B0604030504040204" pitchFamily="34" charset="-120"/>
                          <a:ea typeface="微軟正黑體" panose="020B0604030504040204" pitchFamily="34" charset="-120"/>
                        </a:rPr>
                        <a:t>、比例</a:t>
                      </a:r>
                      <a:r>
                        <a:rPr lang="en-US" altLang="zh-TW" b="1" dirty="0" smtClean="0">
                          <a:latin typeface="微軟正黑體" panose="020B0604030504040204" pitchFamily="34" charset="-120"/>
                          <a:ea typeface="微軟正黑體" panose="020B0604030504040204" pitchFamily="34" charset="-120"/>
                        </a:rPr>
                        <a:t>(B)</a:t>
                      </a:r>
                      <a:r>
                        <a:rPr lang="zh-TW" altLang="en-US" b="1" dirty="0" smtClean="0">
                          <a:latin typeface="微軟正黑體" panose="020B0604030504040204" pitchFamily="34" charset="-120"/>
                          <a:ea typeface="微軟正黑體" panose="020B0604030504040204" pitchFamily="34" charset="-120"/>
                        </a:rPr>
                        <a:t>、均分</a:t>
                      </a:r>
                      <a:r>
                        <a:rPr lang="en-US" altLang="zh-TW" b="1" dirty="0" smtClean="0">
                          <a:latin typeface="微軟正黑體" panose="020B0604030504040204" pitchFamily="34" charset="-120"/>
                          <a:ea typeface="微軟正黑體" panose="020B0604030504040204" pitchFamily="34" charset="-120"/>
                        </a:rPr>
                        <a:t>(C)</a:t>
                      </a:r>
                      <a:endParaRPr lang="zh-TW" altLang="en-US" b="1" dirty="0">
                        <a:latin typeface="微軟正黑體" panose="020B0604030504040204" pitchFamily="34" charset="-120"/>
                        <a:ea typeface="微軟正黑體" panose="020B0604030504040204" pitchFamily="34" charset="-120"/>
                      </a:endParaRPr>
                    </a:p>
                  </a:txBody>
                  <a:tcPr anchor="ctr"/>
                </a:tc>
              </a:tr>
            </a:tbl>
          </a:graphicData>
        </a:graphic>
      </p:graphicFrame>
    </p:spTree>
    <p:extLst>
      <p:ext uri="{BB962C8B-B14F-4D97-AF65-F5344CB8AC3E}">
        <p14:creationId xmlns:p14="http://schemas.microsoft.com/office/powerpoint/2010/main" val="35384802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3EA35A70-8483-408F-A1EF-EE328C485297}" type="slidenum">
              <a:rPr lang="zh-TW" altLang="en-US" smtClean="0"/>
              <a:pPr/>
              <a:t>29</a:t>
            </a:fld>
            <a:endParaRPr lang="zh-TW" altLang="en-US" dirty="0"/>
          </a:p>
        </p:txBody>
      </p:sp>
      <p:sp>
        <p:nvSpPr>
          <p:cNvPr id="5" name="標題 1"/>
          <p:cNvSpPr>
            <a:spLocks noGrp="1"/>
          </p:cNvSpPr>
          <p:nvPr>
            <p:ph type="title"/>
          </p:nvPr>
        </p:nvSpPr>
        <p:spPr>
          <a:xfrm>
            <a:off x="323528" y="44624"/>
            <a:ext cx="8496944" cy="564865"/>
          </a:xfrm>
        </p:spPr>
        <p:txBody>
          <a:bodyPr>
            <a:noAutofit/>
          </a:bodyPr>
          <a:lstStyle/>
          <a:p>
            <a:pPr algn="l"/>
            <a:r>
              <a:rPr lang="zh-TW" altLang="en-US" sz="3200" b="1" dirty="0" smtClean="0">
                <a:solidFill>
                  <a:srgbClr val="7030A0"/>
                </a:solidFill>
                <a:effectLst>
                  <a:outerShdw blurRad="38100" dist="38100" dir="2700000" algn="tl">
                    <a:srgbClr val="000000">
                      <a:alpha val="43137"/>
                    </a:srgbClr>
                  </a:outerShdw>
                </a:effectLst>
                <a:latin typeface="標楷體" pitchFamily="65" charset="-120"/>
                <a:ea typeface="標楷體" pitchFamily="65" charset="-120"/>
              </a:rPr>
              <a:t>契約主檔</a:t>
            </a:r>
            <a:endParaRPr lang="zh-TW" altLang="en-US" sz="3200" b="1" dirty="0">
              <a:solidFill>
                <a:srgbClr val="7030A0"/>
              </a:solidFill>
              <a:effectLst>
                <a:outerShdw blurRad="38100" dist="38100" dir="2700000" algn="tl">
                  <a:srgbClr val="000000">
                    <a:alpha val="43137"/>
                  </a:srgbClr>
                </a:outerShdw>
              </a:effectLst>
              <a:latin typeface="標楷體" pitchFamily="65" charset="-120"/>
              <a:ea typeface="標楷體" pitchFamily="65" charset="-120"/>
            </a:endParaRPr>
          </a:p>
        </p:txBody>
      </p:sp>
      <p:sp>
        <p:nvSpPr>
          <p:cNvPr id="6" name="矩形 5"/>
          <p:cNvSpPr/>
          <p:nvPr/>
        </p:nvSpPr>
        <p:spPr>
          <a:xfrm>
            <a:off x="179512" y="646978"/>
            <a:ext cx="8784976" cy="45719"/>
          </a:xfrm>
          <a:prstGeom prst="rect">
            <a:avLst/>
          </a:prstGeom>
          <a:solidFill>
            <a:srgbClr val="009A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標題 1"/>
          <p:cNvSpPr txBox="1">
            <a:spLocks/>
          </p:cNvSpPr>
          <p:nvPr/>
        </p:nvSpPr>
        <p:spPr>
          <a:xfrm>
            <a:off x="179512" y="692694"/>
            <a:ext cx="7135018" cy="65649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TW" altLang="en-US" sz="3200" dirty="0" smtClean="0">
                <a:latin typeface="標楷體" panose="03000509000000000000" pitchFamily="65" charset="-120"/>
                <a:ea typeface="標楷體" panose="03000509000000000000" pitchFamily="65" charset="-120"/>
              </a:rPr>
              <a:t>關</a:t>
            </a:r>
            <a:r>
              <a:rPr lang="zh-TW" altLang="en-US" sz="3200" dirty="0">
                <a:latin typeface="標楷體" panose="03000509000000000000" pitchFamily="65" charset="-120"/>
                <a:ea typeface="標楷體" panose="03000509000000000000" pitchFamily="65" charset="-120"/>
              </a:rPr>
              <a:t>係</a:t>
            </a:r>
            <a:r>
              <a:rPr lang="zh-TW" altLang="en-US" sz="3200" dirty="0" smtClean="0">
                <a:latin typeface="標楷體" panose="03000509000000000000" pitchFamily="65" charset="-120"/>
                <a:ea typeface="標楷體" panose="03000509000000000000" pitchFamily="65" charset="-120"/>
              </a:rPr>
              <a:t>人檔</a:t>
            </a:r>
            <a:r>
              <a:rPr lang="en-US" altLang="zh-TW" sz="3200" dirty="0" smtClean="0">
                <a:latin typeface="標楷體" panose="03000509000000000000" pitchFamily="65" charset="-120"/>
                <a:ea typeface="標楷體" panose="03000509000000000000" pitchFamily="65" charset="-120"/>
              </a:rPr>
              <a:t>(DTAB0005)</a:t>
            </a:r>
            <a:endParaRPr lang="zh-TW" altLang="en-US" sz="3200" dirty="0">
              <a:latin typeface="標楷體" panose="03000509000000000000" pitchFamily="65" charset="-120"/>
              <a:ea typeface="標楷體" panose="03000509000000000000" pitchFamily="65" charset="-120"/>
            </a:endParaRPr>
          </a:p>
        </p:txBody>
      </p:sp>
      <p:graphicFrame>
        <p:nvGraphicFramePr>
          <p:cNvPr id="8" name="內容版面配置區 1"/>
          <p:cNvGraphicFramePr>
            <a:graphicFrameLocks/>
          </p:cNvGraphicFramePr>
          <p:nvPr>
            <p:extLst>
              <p:ext uri="{D42A27DB-BD31-4B8C-83A1-F6EECF244321}">
                <p14:modId xmlns:p14="http://schemas.microsoft.com/office/powerpoint/2010/main" val="3689541503"/>
              </p:ext>
            </p:extLst>
          </p:nvPr>
        </p:nvGraphicFramePr>
        <p:xfrm>
          <a:off x="323528" y="1349190"/>
          <a:ext cx="8496300" cy="1752600"/>
        </p:xfrm>
        <a:graphic>
          <a:graphicData uri="http://schemas.openxmlformats.org/drawingml/2006/table">
            <a:tbl>
              <a:tblPr firstRow="1" bandRow="1">
                <a:tableStyleId>{93296810-A885-4BE3-A3E7-6D5BEEA58F35}</a:tableStyleId>
              </a:tblPr>
              <a:tblGrid>
                <a:gridCol w="2447950"/>
                <a:gridCol w="1800200"/>
                <a:gridCol w="4248150"/>
              </a:tblGrid>
              <a:tr h="370840">
                <a:tc gridSpan="3">
                  <a:txBody>
                    <a:bodyPr/>
                    <a:lstStyle/>
                    <a:p>
                      <a:pPr algn="ctr"/>
                      <a:r>
                        <a:rPr lang="en-US" altLang="zh-TW" dirty="0" smtClean="0">
                          <a:latin typeface="微軟正黑體" panose="020B0604030504040204" pitchFamily="34" charset="-120"/>
                          <a:ea typeface="微軟正黑體" panose="020B0604030504040204" pitchFamily="34" charset="-120"/>
                        </a:rPr>
                        <a:t>KEY</a:t>
                      </a:r>
                      <a:endParaRPr lang="zh-TW" altLang="en-US" dirty="0">
                        <a:latin typeface="微軟正黑體" panose="020B0604030504040204" pitchFamily="34" charset="-120"/>
                        <a:ea typeface="微軟正黑體" panose="020B0604030504040204" pitchFamily="34" charset="-120"/>
                      </a:endParaRPr>
                    </a:p>
                  </a:txBody>
                  <a:tcPr anchor="ctr"/>
                </a:tc>
                <a:tc hMerge="1">
                  <a:txBody>
                    <a:bodyPr/>
                    <a:lstStyle/>
                    <a:p>
                      <a:endParaRPr lang="zh-TW" altLang="en-US" dirty="0"/>
                    </a:p>
                  </a:txBody>
                  <a:tcPr/>
                </a:tc>
                <a:tc hMerge="1">
                  <a:txBody>
                    <a:bodyPr/>
                    <a:lstStyle/>
                    <a:p>
                      <a:endParaRPr lang="zh-TW" altLang="en-US" dirty="0"/>
                    </a:p>
                  </a:txBody>
                  <a:tcPr/>
                </a:tc>
              </a:tr>
              <a:tr h="370840">
                <a:tc>
                  <a:txBody>
                    <a:bodyPr/>
                    <a:lstStyle/>
                    <a:p>
                      <a:r>
                        <a:rPr lang="en-US" altLang="zh-TW" b="1" dirty="0" smtClean="0">
                          <a:latin typeface="微軟正黑體" panose="020B0604030504040204" pitchFamily="34" charset="-120"/>
                          <a:ea typeface="微軟正黑體" panose="020B0604030504040204" pitchFamily="34" charset="-120"/>
                        </a:rPr>
                        <a:t>POLICY_NO</a:t>
                      </a:r>
                      <a:endParaRPr lang="zh-TW" altLang="en-US" b="1" dirty="0">
                        <a:latin typeface="微軟正黑體" panose="020B0604030504040204" pitchFamily="34" charset="-120"/>
                        <a:ea typeface="微軟正黑體" panose="020B0604030504040204" pitchFamily="34" charset="-120"/>
                      </a:endParaRPr>
                    </a:p>
                  </a:txBody>
                  <a:tcPr anchor="ctr"/>
                </a:tc>
                <a:tc>
                  <a:txBody>
                    <a:bodyPr/>
                    <a:lstStyle/>
                    <a:p>
                      <a:r>
                        <a:rPr lang="zh-TW" altLang="en-US" b="1" dirty="0" smtClean="0">
                          <a:latin typeface="微軟正黑體" panose="020B0604030504040204" pitchFamily="34" charset="-120"/>
                          <a:ea typeface="微軟正黑體" panose="020B0604030504040204" pitchFamily="34" charset="-120"/>
                        </a:rPr>
                        <a:t>保單號碼</a:t>
                      </a:r>
                      <a:endParaRPr lang="zh-TW" altLang="en-US" b="1" dirty="0">
                        <a:latin typeface="微軟正黑體" panose="020B0604030504040204" pitchFamily="34" charset="-120"/>
                        <a:ea typeface="微軟正黑體" panose="020B0604030504040204" pitchFamily="34" charset="-120"/>
                      </a:endParaRPr>
                    </a:p>
                  </a:txBody>
                  <a:tcPr anchor="ctr"/>
                </a:tc>
                <a:tc>
                  <a:txBody>
                    <a:bodyPr/>
                    <a:lstStyle/>
                    <a:p>
                      <a:endParaRPr lang="zh-TW" altLang="en-US" b="1" dirty="0">
                        <a:latin typeface="微軟正黑體" panose="020B0604030504040204" pitchFamily="34" charset="-120"/>
                        <a:ea typeface="微軟正黑體" panose="020B0604030504040204" pitchFamily="34" charset="-120"/>
                      </a:endParaRPr>
                    </a:p>
                  </a:txBody>
                  <a:tcPr anchor="ctr"/>
                </a:tc>
              </a:tr>
              <a:tr h="370840">
                <a:tc>
                  <a:txBody>
                    <a:bodyPr/>
                    <a:lstStyle/>
                    <a:p>
                      <a:r>
                        <a:rPr lang="en-US" altLang="zh-TW" b="1" dirty="0" smtClean="0">
                          <a:latin typeface="微軟正黑體" panose="020B0604030504040204" pitchFamily="34" charset="-120"/>
                          <a:ea typeface="微軟正黑體" panose="020B0604030504040204" pitchFamily="34" charset="-120"/>
                        </a:rPr>
                        <a:t>ROLE</a:t>
                      </a:r>
                      <a:endParaRPr lang="zh-TW" altLang="en-US" b="1" dirty="0">
                        <a:latin typeface="微軟正黑體" panose="020B0604030504040204" pitchFamily="34" charset="-120"/>
                        <a:ea typeface="微軟正黑體" panose="020B0604030504040204" pitchFamily="34" charset="-120"/>
                      </a:endParaRPr>
                    </a:p>
                  </a:txBody>
                  <a:tcPr anchor="ctr"/>
                </a:tc>
                <a:tc>
                  <a:txBody>
                    <a:bodyPr/>
                    <a:lstStyle/>
                    <a:p>
                      <a:r>
                        <a:rPr lang="zh-TW" altLang="en-US" b="1" dirty="0" smtClean="0">
                          <a:latin typeface="微軟正黑體" panose="020B0604030504040204" pitchFamily="34" charset="-120"/>
                          <a:ea typeface="微軟正黑體" panose="020B0604030504040204" pitchFamily="34" charset="-120"/>
                        </a:rPr>
                        <a:t>契約角色</a:t>
                      </a:r>
                      <a:endParaRPr lang="zh-TW" altLang="en-US" b="1" dirty="0">
                        <a:latin typeface="微軟正黑體" panose="020B0604030504040204" pitchFamily="34" charset="-120"/>
                        <a:ea typeface="微軟正黑體" panose="020B0604030504040204" pitchFamily="34" charset="-120"/>
                      </a:endParaRPr>
                    </a:p>
                  </a:txBody>
                  <a:tcPr anchor="ctr"/>
                </a:tc>
                <a:tc>
                  <a:txBody>
                    <a:bodyPr/>
                    <a:lstStyle/>
                    <a:p>
                      <a:r>
                        <a:rPr lang="zh-TW" altLang="en-US" b="1" dirty="0" smtClean="0">
                          <a:solidFill>
                            <a:srgbClr val="FF0000"/>
                          </a:solidFill>
                          <a:latin typeface="微軟正黑體" panose="020B0604030504040204" pitchFamily="34" charset="-120"/>
                          <a:ea typeface="微軟正黑體" panose="020B0604030504040204" pitchFamily="34" charset="-120"/>
                        </a:rPr>
                        <a:t>要保人</a:t>
                      </a:r>
                      <a:r>
                        <a:rPr lang="en-US" altLang="zh-TW" b="1" dirty="0" smtClean="0">
                          <a:solidFill>
                            <a:srgbClr val="FF0000"/>
                          </a:solidFill>
                          <a:latin typeface="微軟正黑體" panose="020B0604030504040204" pitchFamily="34" charset="-120"/>
                          <a:ea typeface="微軟正黑體" panose="020B0604030504040204" pitchFamily="34" charset="-120"/>
                        </a:rPr>
                        <a:t>(A)</a:t>
                      </a:r>
                      <a:r>
                        <a:rPr lang="zh-TW" altLang="en-US" b="1" dirty="0" smtClean="0">
                          <a:solidFill>
                            <a:srgbClr val="FF0000"/>
                          </a:solidFill>
                          <a:latin typeface="微軟正黑體" panose="020B0604030504040204" pitchFamily="34" charset="-120"/>
                          <a:ea typeface="微軟正黑體" panose="020B0604030504040204" pitchFamily="34" charset="-120"/>
                        </a:rPr>
                        <a:t>、被保人</a:t>
                      </a:r>
                      <a:r>
                        <a:rPr lang="en-US" altLang="zh-TW" b="1" dirty="0" smtClean="0">
                          <a:solidFill>
                            <a:srgbClr val="FF0000"/>
                          </a:solidFill>
                          <a:latin typeface="微軟正黑體" panose="020B0604030504040204" pitchFamily="34" charset="-120"/>
                          <a:ea typeface="微軟正黑體" panose="020B0604030504040204" pitchFamily="34" charset="-120"/>
                        </a:rPr>
                        <a:t>(I)</a:t>
                      </a:r>
                    </a:p>
                    <a:p>
                      <a:r>
                        <a:rPr lang="zh-TW" altLang="en-US" b="1" dirty="0" smtClean="0">
                          <a:latin typeface="微軟正黑體" panose="020B0604030504040204" pitchFamily="34" charset="-120"/>
                          <a:ea typeface="微軟正黑體" panose="020B0604030504040204" pitchFamily="34" charset="-120"/>
                        </a:rPr>
                        <a:t>配偶</a:t>
                      </a:r>
                      <a:r>
                        <a:rPr lang="en-US" altLang="zh-TW" b="1" dirty="0" smtClean="0">
                          <a:latin typeface="微軟正黑體" panose="020B0604030504040204" pitchFamily="34" charset="-120"/>
                          <a:ea typeface="微軟正黑體" panose="020B0604030504040204" pitchFamily="34" charset="-120"/>
                        </a:rPr>
                        <a:t>(C)</a:t>
                      </a:r>
                      <a:r>
                        <a:rPr lang="zh-TW" altLang="en-US" b="1" dirty="0" smtClean="0">
                          <a:latin typeface="微軟正黑體" panose="020B0604030504040204" pitchFamily="34" charset="-120"/>
                          <a:ea typeface="微軟正黑體" panose="020B0604030504040204" pitchFamily="34" charset="-120"/>
                        </a:rPr>
                        <a:t>、子女</a:t>
                      </a:r>
                      <a:r>
                        <a:rPr lang="en-US" altLang="zh-TW" b="1" dirty="0" smtClean="0">
                          <a:latin typeface="微軟正黑體" panose="020B0604030504040204" pitchFamily="34" charset="-120"/>
                          <a:ea typeface="微軟正黑體" panose="020B0604030504040204" pitchFamily="34" charset="-120"/>
                        </a:rPr>
                        <a:t>(0)</a:t>
                      </a:r>
                      <a:r>
                        <a:rPr lang="zh-TW" altLang="en-US" b="1" dirty="0" smtClean="0">
                          <a:latin typeface="微軟正黑體" panose="020B0604030504040204" pitchFamily="34" charset="-120"/>
                          <a:ea typeface="微軟正黑體" panose="020B0604030504040204" pitchFamily="34" charset="-120"/>
                        </a:rPr>
                        <a:t>、次被保人</a:t>
                      </a:r>
                      <a:r>
                        <a:rPr lang="en-US" altLang="zh-TW" b="1" dirty="0" smtClean="0">
                          <a:latin typeface="微軟正黑體" panose="020B0604030504040204" pitchFamily="34" charset="-120"/>
                          <a:ea typeface="微軟正黑體" panose="020B0604030504040204" pitchFamily="34" charset="-120"/>
                        </a:rPr>
                        <a:t>(S)</a:t>
                      </a:r>
                      <a:endParaRPr lang="zh-TW" altLang="en-US" b="1" dirty="0">
                        <a:latin typeface="微軟正黑體" panose="020B0604030504040204" pitchFamily="34" charset="-120"/>
                        <a:ea typeface="微軟正黑體" panose="020B0604030504040204" pitchFamily="34" charset="-120"/>
                      </a:endParaRPr>
                    </a:p>
                  </a:txBody>
                  <a:tcPr anchor="ctr"/>
                </a:tc>
              </a:tr>
              <a:tr h="370840">
                <a:tc>
                  <a:txBody>
                    <a:bodyPr/>
                    <a:lstStyle/>
                    <a:p>
                      <a:r>
                        <a:rPr lang="en-US" altLang="zh-TW" b="1" dirty="0" smtClean="0">
                          <a:latin typeface="微軟正黑體" panose="020B0604030504040204" pitchFamily="34" charset="-120"/>
                          <a:ea typeface="微軟正黑體" panose="020B0604030504040204" pitchFamily="34" charset="-120"/>
                        </a:rPr>
                        <a:t>ID</a:t>
                      </a:r>
                      <a:endParaRPr lang="zh-TW" altLang="en-US" b="1" dirty="0">
                        <a:latin typeface="微軟正黑體" panose="020B0604030504040204" pitchFamily="34" charset="-120"/>
                        <a:ea typeface="微軟正黑體" panose="020B0604030504040204" pitchFamily="34" charset="-120"/>
                      </a:endParaRPr>
                    </a:p>
                  </a:txBody>
                  <a:tcPr anchor="ctr"/>
                </a:tc>
                <a:tc>
                  <a:txBody>
                    <a:bodyPr/>
                    <a:lstStyle/>
                    <a:p>
                      <a:r>
                        <a:rPr lang="zh-TW" altLang="en-US" b="1" dirty="0" smtClean="0">
                          <a:latin typeface="微軟正黑體" panose="020B0604030504040204" pitchFamily="34" charset="-120"/>
                          <a:ea typeface="微軟正黑體" panose="020B0604030504040204" pitchFamily="34" charset="-120"/>
                        </a:rPr>
                        <a:t>客戶</a:t>
                      </a:r>
                      <a:r>
                        <a:rPr lang="en-US" altLang="zh-TW" b="1" dirty="0" smtClean="0">
                          <a:latin typeface="微軟正黑體" panose="020B0604030504040204" pitchFamily="34" charset="-120"/>
                          <a:ea typeface="微軟正黑體" panose="020B0604030504040204" pitchFamily="34" charset="-120"/>
                        </a:rPr>
                        <a:t>ID</a:t>
                      </a:r>
                      <a:endParaRPr lang="zh-TW" altLang="en-US" b="1" dirty="0">
                        <a:latin typeface="微軟正黑體" panose="020B0604030504040204" pitchFamily="34" charset="-120"/>
                        <a:ea typeface="微軟正黑體" panose="020B0604030504040204" pitchFamily="34" charset="-120"/>
                      </a:endParaRPr>
                    </a:p>
                  </a:txBody>
                  <a:tcPr anchor="ctr"/>
                </a:tc>
                <a:tc>
                  <a:txBody>
                    <a:bodyPr/>
                    <a:lstStyle/>
                    <a:p>
                      <a:endParaRPr lang="zh-TW" altLang="en-US" b="1" dirty="0">
                        <a:latin typeface="微軟正黑體" panose="020B0604030504040204" pitchFamily="34" charset="-120"/>
                        <a:ea typeface="微軟正黑體" panose="020B0604030504040204" pitchFamily="34" charset="-120"/>
                      </a:endParaRPr>
                    </a:p>
                  </a:txBody>
                  <a:tcPr anchor="ctr"/>
                </a:tc>
              </a:tr>
            </a:tbl>
          </a:graphicData>
        </a:graphic>
      </p:graphicFrame>
      <p:graphicFrame>
        <p:nvGraphicFramePr>
          <p:cNvPr id="12" name="內容版面配置區 1"/>
          <p:cNvGraphicFramePr>
            <a:graphicFrameLocks/>
          </p:cNvGraphicFramePr>
          <p:nvPr>
            <p:extLst>
              <p:ext uri="{D42A27DB-BD31-4B8C-83A1-F6EECF244321}">
                <p14:modId xmlns:p14="http://schemas.microsoft.com/office/powerpoint/2010/main" val="207222658"/>
              </p:ext>
            </p:extLst>
          </p:nvPr>
        </p:nvGraphicFramePr>
        <p:xfrm>
          <a:off x="323206" y="3426616"/>
          <a:ext cx="8496300" cy="2225040"/>
        </p:xfrm>
        <a:graphic>
          <a:graphicData uri="http://schemas.openxmlformats.org/drawingml/2006/table">
            <a:tbl>
              <a:tblPr firstRow="1" bandRow="1">
                <a:tableStyleId>{F5AB1C69-6EDB-4FF4-983F-18BD219EF322}</a:tableStyleId>
              </a:tblPr>
              <a:tblGrid>
                <a:gridCol w="2448272"/>
                <a:gridCol w="1800200"/>
                <a:gridCol w="4247828"/>
              </a:tblGrid>
              <a:tr h="370840">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dirty="0" smtClean="0">
                          <a:latin typeface="微軟正黑體" panose="020B0604030504040204" pitchFamily="34" charset="-120"/>
                          <a:ea typeface="微軟正黑體" panose="020B0604030504040204" pitchFamily="34" charset="-120"/>
                        </a:rPr>
                        <a:t>其他重要欄位</a:t>
                      </a:r>
                    </a:p>
                  </a:txBody>
                  <a:tcPr anchor="ctr"/>
                </a:tc>
                <a:tc hMerge="1">
                  <a:txBody>
                    <a:bodyPr/>
                    <a:lstStyle/>
                    <a:p>
                      <a:endParaRPr lang="zh-TW" altLang="en-US" dirty="0"/>
                    </a:p>
                  </a:txBody>
                  <a:tcPr/>
                </a:tc>
                <a:tc hMerge="1">
                  <a:txBody>
                    <a:bodyPr/>
                    <a:lstStyle/>
                    <a:p>
                      <a:endParaRPr lang="zh-TW" altLang="en-US" dirty="0"/>
                    </a:p>
                  </a:txBody>
                  <a:tcPr/>
                </a:tc>
              </a:tr>
              <a:tr h="370840">
                <a:tc>
                  <a:txBody>
                    <a:bodyPr/>
                    <a:lstStyle/>
                    <a:p>
                      <a:r>
                        <a:rPr lang="en-US" altLang="zh-TW" b="1" dirty="0" smtClean="0">
                          <a:solidFill>
                            <a:schemeClr val="tx1"/>
                          </a:solidFill>
                          <a:latin typeface="微軟正黑體" panose="020B0604030504040204" pitchFamily="34" charset="-120"/>
                          <a:ea typeface="微軟正黑體" panose="020B0604030504040204" pitchFamily="34" charset="-120"/>
                        </a:rPr>
                        <a:t>SEX</a:t>
                      </a:r>
                      <a:endParaRPr lang="zh-TW" altLang="en-US" b="1" dirty="0">
                        <a:solidFill>
                          <a:schemeClr val="tx1"/>
                        </a:solidFill>
                        <a:latin typeface="微軟正黑體" panose="020B0604030504040204" pitchFamily="34" charset="-120"/>
                        <a:ea typeface="微軟正黑體" panose="020B0604030504040204" pitchFamily="34" charset="-120"/>
                      </a:endParaRPr>
                    </a:p>
                  </a:txBody>
                  <a:tcPr anchor="ctr"/>
                </a:tc>
                <a:tc>
                  <a:txBody>
                    <a:bodyPr/>
                    <a:lstStyle/>
                    <a:p>
                      <a:r>
                        <a:rPr lang="zh-TW" altLang="en-US" b="1" dirty="0" smtClean="0">
                          <a:solidFill>
                            <a:schemeClr val="tx1"/>
                          </a:solidFill>
                          <a:latin typeface="微軟正黑體" panose="020B0604030504040204" pitchFamily="34" charset="-120"/>
                          <a:ea typeface="微軟正黑體" panose="020B0604030504040204" pitchFamily="34" charset="-120"/>
                        </a:rPr>
                        <a:t>性別</a:t>
                      </a:r>
                      <a:endParaRPr lang="zh-TW" altLang="en-US" b="1" dirty="0">
                        <a:solidFill>
                          <a:schemeClr val="tx1"/>
                        </a:solidFill>
                        <a:latin typeface="微軟正黑體" panose="020B0604030504040204" pitchFamily="34" charset="-120"/>
                        <a:ea typeface="微軟正黑體" panose="020B0604030504040204" pitchFamily="34" charset="-12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b="1" dirty="0" smtClean="0">
                        <a:solidFill>
                          <a:schemeClr val="tx1"/>
                        </a:solidFill>
                        <a:latin typeface="微軟正黑體" panose="020B0604030504040204" pitchFamily="34" charset="-120"/>
                        <a:ea typeface="微軟正黑體" panose="020B0604030504040204" pitchFamily="34" charset="-120"/>
                      </a:endParaRPr>
                    </a:p>
                  </a:txBody>
                  <a:tcPr anchor="ctr"/>
                </a:tc>
              </a:tr>
              <a:tr h="370840">
                <a:tc>
                  <a:txBody>
                    <a:bodyPr/>
                    <a:lstStyle/>
                    <a:p>
                      <a:r>
                        <a:rPr lang="en-US" altLang="zh-TW" sz="1800" b="1" kern="1200" dirty="0" smtClean="0">
                          <a:solidFill>
                            <a:schemeClr val="tx1"/>
                          </a:solidFill>
                          <a:latin typeface="微軟正黑體" panose="020B0604030504040204" pitchFamily="34" charset="-120"/>
                          <a:ea typeface="微軟正黑體" panose="020B0604030504040204" pitchFamily="34" charset="-120"/>
                          <a:cs typeface="+mn-cs"/>
                        </a:rPr>
                        <a:t>ROLE_NAME</a:t>
                      </a:r>
                      <a:endParaRPr lang="zh-TW" altLang="en-US" sz="1800" b="1" kern="1200" dirty="0">
                        <a:solidFill>
                          <a:schemeClr val="tx1"/>
                        </a:solidFill>
                        <a:latin typeface="微軟正黑體" panose="020B0604030504040204" pitchFamily="34" charset="-120"/>
                        <a:ea typeface="微軟正黑體" panose="020B0604030504040204" pitchFamily="34" charset="-120"/>
                        <a:cs typeface="+mn-cs"/>
                      </a:endParaRPr>
                    </a:p>
                  </a:txBody>
                  <a:tcPr anchor="ctr"/>
                </a:tc>
                <a:tc>
                  <a:txBody>
                    <a:bodyPr/>
                    <a:lstStyle/>
                    <a:p>
                      <a:r>
                        <a:rPr lang="zh-TW" altLang="en-US" b="1" dirty="0" smtClean="0">
                          <a:solidFill>
                            <a:schemeClr val="tx1"/>
                          </a:solidFill>
                          <a:latin typeface="微軟正黑體" panose="020B0604030504040204" pitchFamily="34" charset="-120"/>
                          <a:ea typeface="微軟正黑體" panose="020B0604030504040204" pitchFamily="34" charset="-120"/>
                        </a:rPr>
                        <a:t>姓名</a:t>
                      </a:r>
                      <a:endParaRPr lang="zh-TW" altLang="en-US" b="1" dirty="0">
                        <a:solidFill>
                          <a:schemeClr val="tx1"/>
                        </a:solidFill>
                        <a:latin typeface="微軟正黑體" panose="020B0604030504040204" pitchFamily="34" charset="-120"/>
                        <a:ea typeface="微軟正黑體" panose="020B0604030504040204" pitchFamily="34" charset="-12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b="1" dirty="0" smtClean="0">
                        <a:solidFill>
                          <a:schemeClr val="tx1"/>
                        </a:solidFill>
                        <a:latin typeface="微軟正黑體" panose="020B0604030504040204" pitchFamily="34" charset="-120"/>
                        <a:ea typeface="微軟正黑體" panose="020B0604030504040204" pitchFamily="34" charset="-120"/>
                      </a:endParaRPr>
                    </a:p>
                  </a:txBody>
                  <a:tcPr anchor="ctr"/>
                </a:tc>
              </a:tr>
              <a:tr h="370840">
                <a:tc>
                  <a:txBody>
                    <a:bodyPr/>
                    <a:lstStyle/>
                    <a:p>
                      <a:r>
                        <a:rPr lang="en-US" altLang="zh-TW" sz="1800" b="1" kern="1200" dirty="0" smtClean="0">
                          <a:solidFill>
                            <a:schemeClr val="tx1"/>
                          </a:solidFill>
                          <a:latin typeface="微軟正黑體" panose="020B0604030504040204" pitchFamily="34" charset="-120"/>
                          <a:ea typeface="微軟正黑體" panose="020B0604030504040204" pitchFamily="34" charset="-120"/>
                          <a:cs typeface="+mn-cs"/>
                        </a:rPr>
                        <a:t>ROLE_BRDY</a:t>
                      </a:r>
                      <a:endParaRPr lang="zh-TW" altLang="en-US" sz="1800" b="1" kern="1200" dirty="0">
                        <a:solidFill>
                          <a:schemeClr val="tx1"/>
                        </a:solidFill>
                        <a:latin typeface="微軟正黑體" panose="020B0604030504040204" pitchFamily="34" charset="-120"/>
                        <a:ea typeface="微軟正黑體" panose="020B0604030504040204" pitchFamily="34" charset="-120"/>
                        <a:cs typeface="+mn-cs"/>
                      </a:endParaRPr>
                    </a:p>
                  </a:txBody>
                  <a:tcPr anchor="ctr"/>
                </a:tc>
                <a:tc>
                  <a:txBody>
                    <a:bodyPr/>
                    <a:lstStyle/>
                    <a:p>
                      <a:r>
                        <a:rPr lang="zh-TW" altLang="en-US" b="1" dirty="0" smtClean="0">
                          <a:solidFill>
                            <a:schemeClr val="tx1"/>
                          </a:solidFill>
                          <a:latin typeface="微軟正黑體" panose="020B0604030504040204" pitchFamily="34" charset="-120"/>
                          <a:ea typeface="微軟正黑體" panose="020B0604030504040204" pitchFamily="34" charset="-120"/>
                        </a:rPr>
                        <a:t>生日</a:t>
                      </a:r>
                      <a:endParaRPr lang="zh-TW" altLang="en-US" b="1" dirty="0">
                        <a:solidFill>
                          <a:schemeClr val="tx1"/>
                        </a:solidFill>
                        <a:latin typeface="微軟正黑體" panose="020B0604030504040204" pitchFamily="34" charset="-120"/>
                        <a:ea typeface="微軟正黑體" panose="020B0604030504040204" pitchFamily="34" charset="-12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b="1" dirty="0" smtClean="0">
                        <a:solidFill>
                          <a:schemeClr val="tx1"/>
                        </a:solidFill>
                        <a:latin typeface="微軟正黑體" panose="020B0604030504040204" pitchFamily="34" charset="-120"/>
                        <a:ea typeface="微軟正黑體" panose="020B0604030504040204" pitchFamily="34" charset="-120"/>
                      </a:endParaRPr>
                    </a:p>
                  </a:txBody>
                  <a:tcPr anchor="ctr"/>
                </a:tc>
              </a:tr>
              <a:tr h="370840">
                <a:tc>
                  <a:txBody>
                    <a:bodyPr/>
                    <a:lstStyle/>
                    <a:p>
                      <a:r>
                        <a:rPr lang="en-US" altLang="zh-TW" sz="1800" b="1" kern="1200" dirty="0" smtClean="0">
                          <a:solidFill>
                            <a:schemeClr val="tx1"/>
                          </a:solidFill>
                          <a:latin typeface="微軟正黑體" panose="020B0604030504040204" pitchFamily="34" charset="-120"/>
                          <a:ea typeface="微軟正黑體" panose="020B0604030504040204" pitchFamily="34" charset="-120"/>
                          <a:cs typeface="+mn-cs"/>
                        </a:rPr>
                        <a:t>JOB_CODE</a:t>
                      </a:r>
                      <a:endParaRPr lang="zh-TW" altLang="en-US" sz="1800" b="1" kern="1200" dirty="0">
                        <a:solidFill>
                          <a:schemeClr val="tx1"/>
                        </a:solidFill>
                        <a:latin typeface="微軟正黑體" panose="020B0604030504040204" pitchFamily="34" charset="-120"/>
                        <a:ea typeface="微軟正黑體" panose="020B0604030504040204" pitchFamily="34" charset="-120"/>
                        <a:cs typeface="+mn-cs"/>
                      </a:endParaRPr>
                    </a:p>
                  </a:txBody>
                  <a:tcPr anchor="ctr"/>
                </a:tc>
                <a:tc>
                  <a:txBody>
                    <a:bodyPr/>
                    <a:lstStyle/>
                    <a:p>
                      <a:r>
                        <a:rPr lang="zh-TW" altLang="en-US" b="1" dirty="0" smtClean="0">
                          <a:solidFill>
                            <a:schemeClr val="tx1"/>
                          </a:solidFill>
                          <a:latin typeface="微軟正黑體" panose="020B0604030504040204" pitchFamily="34" charset="-120"/>
                          <a:ea typeface="微軟正黑體" panose="020B0604030504040204" pitchFamily="34" charset="-120"/>
                        </a:rPr>
                        <a:t>職業代碼</a:t>
                      </a:r>
                      <a:endParaRPr lang="zh-TW" altLang="en-US" b="1" dirty="0">
                        <a:solidFill>
                          <a:schemeClr val="tx1"/>
                        </a:solidFill>
                        <a:latin typeface="微軟正黑體" panose="020B0604030504040204" pitchFamily="34" charset="-120"/>
                        <a:ea typeface="微軟正黑體" panose="020B0604030504040204" pitchFamily="34" charset="-12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b="1" dirty="0" smtClean="0">
                        <a:solidFill>
                          <a:schemeClr val="tx1"/>
                        </a:solidFill>
                        <a:latin typeface="微軟正黑體" panose="020B0604030504040204" pitchFamily="34" charset="-120"/>
                        <a:ea typeface="微軟正黑體" panose="020B0604030504040204" pitchFamily="34" charset="-120"/>
                      </a:endParaRPr>
                    </a:p>
                  </a:txBody>
                  <a:tcPr anchor="ctr"/>
                </a:tc>
              </a:tr>
              <a:tr h="370840">
                <a:tc>
                  <a:txBody>
                    <a:bodyPr/>
                    <a:lstStyle/>
                    <a:p>
                      <a:r>
                        <a:rPr lang="en-US" altLang="zh-TW" sz="1800" b="1" kern="1200" dirty="0" smtClean="0">
                          <a:solidFill>
                            <a:schemeClr val="tx1"/>
                          </a:solidFill>
                          <a:latin typeface="微軟正黑體" panose="020B0604030504040204" pitchFamily="34" charset="-120"/>
                          <a:ea typeface="微軟正黑體" panose="020B0604030504040204" pitchFamily="34" charset="-120"/>
                          <a:cs typeface="+mn-cs"/>
                        </a:rPr>
                        <a:t>NATION_CODE</a:t>
                      </a:r>
                      <a:endParaRPr lang="zh-TW" altLang="en-US" sz="1800" b="1" kern="1200" dirty="0">
                        <a:solidFill>
                          <a:schemeClr val="tx1"/>
                        </a:solidFill>
                        <a:latin typeface="微軟正黑體" panose="020B0604030504040204" pitchFamily="34" charset="-120"/>
                        <a:ea typeface="微軟正黑體" panose="020B0604030504040204" pitchFamily="34" charset="-120"/>
                        <a:cs typeface="+mn-cs"/>
                      </a:endParaRPr>
                    </a:p>
                  </a:txBody>
                  <a:tcPr anchor="ctr"/>
                </a:tc>
                <a:tc>
                  <a:txBody>
                    <a:bodyPr/>
                    <a:lstStyle/>
                    <a:p>
                      <a:r>
                        <a:rPr lang="zh-TW" altLang="en-US" b="1" baseline="0" dirty="0" smtClean="0">
                          <a:solidFill>
                            <a:schemeClr val="tx1"/>
                          </a:solidFill>
                          <a:latin typeface="微軟正黑體" panose="020B0604030504040204" pitchFamily="34" charset="-120"/>
                          <a:ea typeface="微軟正黑體" panose="020B0604030504040204" pitchFamily="34" charset="-120"/>
                        </a:rPr>
                        <a:t>國籍</a:t>
                      </a:r>
                      <a:endParaRPr lang="zh-TW" altLang="en-US" b="1" dirty="0">
                        <a:solidFill>
                          <a:schemeClr val="tx1"/>
                        </a:solidFill>
                        <a:latin typeface="微軟正黑體" panose="020B0604030504040204" pitchFamily="34" charset="-120"/>
                        <a:ea typeface="微軟正黑體" panose="020B0604030504040204" pitchFamily="34" charset="-12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b="1" dirty="0" smtClean="0">
                        <a:solidFill>
                          <a:schemeClr val="tx1"/>
                        </a:solidFill>
                        <a:latin typeface="微軟正黑體" panose="020B0604030504040204" pitchFamily="34" charset="-120"/>
                        <a:ea typeface="微軟正黑體" panose="020B0604030504040204" pitchFamily="34" charset="-120"/>
                      </a:endParaRPr>
                    </a:p>
                  </a:txBody>
                  <a:tcPr anchor="ctr"/>
                </a:tc>
              </a:tr>
            </a:tbl>
          </a:graphicData>
        </a:graphic>
      </p:graphicFrame>
    </p:spTree>
    <p:extLst>
      <p:ext uri="{BB962C8B-B14F-4D97-AF65-F5344CB8AC3E}">
        <p14:creationId xmlns:p14="http://schemas.microsoft.com/office/powerpoint/2010/main" val="4576891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3EA35A70-8483-408F-A1EF-EE328C485297}" type="slidenum">
              <a:rPr lang="zh-TW" altLang="en-US" smtClean="0"/>
              <a:pPr/>
              <a:t>3</a:t>
            </a:fld>
            <a:endParaRPr lang="zh-TW" altLang="en-US" dirty="0"/>
          </a:p>
        </p:txBody>
      </p:sp>
      <p:sp>
        <p:nvSpPr>
          <p:cNvPr id="5" name="標題 1"/>
          <p:cNvSpPr>
            <a:spLocks noGrp="1"/>
          </p:cNvSpPr>
          <p:nvPr>
            <p:ph type="title"/>
          </p:nvPr>
        </p:nvSpPr>
        <p:spPr>
          <a:xfrm>
            <a:off x="323528" y="44624"/>
            <a:ext cx="8496944" cy="564865"/>
          </a:xfrm>
        </p:spPr>
        <p:txBody>
          <a:bodyPr>
            <a:noAutofit/>
          </a:bodyPr>
          <a:lstStyle/>
          <a:p>
            <a:pPr algn="l"/>
            <a:r>
              <a:rPr lang="zh-TW" altLang="en-US" sz="3200" b="1" dirty="0" smtClean="0">
                <a:solidFill>
                  <a:srgbClr val="7030A0"/>
                </a:solidFill>
                <a:effectLst>
                  <a:outerShdw blurRad="38100" dist="38100" dir="2700000" algn="tl">
                    <a:srgbClr val="000000">
                      <a:alpha val="43137"/>
                    </a:srgbClr>
                  </a:outerShdw>
                </a:effectLst>
                <a:latin typeface="標楷體" pitchFamily="65" charset="-120"/>
                <a:ea typeface="標楷體" pitchFamily="65" charset="-120"/>
              </a:rPr>
              <a:t>保險意義</a:t>
            </a:r>
            <a:endParaRPr lang="zh-TW" altLang="en-US" sz="3200" b="1" dirty="0">
              <a:solidFill>
                <a:srgbClr val="7030A0"/>
              </a:solidFill>
              <a:effectLst>
                <a:outerShdw blurRad="38100" dist="38100" dir="2700000" algn="tl">
                  <a:srgbClr val="000000">
                    <a:alpha val="43137"/>
                  </a:srgbClr>
                </a:outerShdw>
              </a:effectLst>
              <a:latin typeface="標楷體" pitchFamily="65" charset="-120"/>
              <a:ea typeface="標楷體" pitchFamily="65" charset="-120"/>
            </a:endParaRPr>
          </a:p>
        </p:txBody>
      </p:sp>
      <p:sp>
        <p:nvSpPr>
          <p:cNvPr id="6" name="矩形 5"/>
          <p:cNvSpPr/>
          <p:nvPr/>
        </p:nvSpPr>
        <p:spPr>
          <a:xfrm>
            <a:off x="179512" y="646978"/>
            <a:ext cx="8784976" cy="45719"/>
          </a:xfrm>
          <a:prstGeom prst="rect">
            <a:avLst/>
          </a:prstGeom>
          <a:solidFill>
            <a:srgbClr val="009A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內容版面配置區 1"/>
          <p:cNvSpPr>
            <a:spLocks noGrp="1"/>
          </p:cNvSpPr>
          <p:nvPr>
            <p:ph idx="1"/>
          </p:nvPr>
        </p:nvSpPr>
        <p:spPr>
          <a:xfrm>
            <a:off x="457200" y="836712"/>
            <a:ext cx="8229600" cy="5112568"/>
          </a:xfrm>
        </p:spPr>
        <p:txBody>
          <a:bodyPr>
            <a:normAutofit/>
          </a:bodyPr>
          <a:lstStyle/>
          <a:p>
            <a:pPr marL="109728" indent="0">
              <a:buNone/>
            </a:pPr>
            <a:r>
              <a:rPr lang="zh-TW" altLang="en-US" sz="2400" dirty="0" smtClean="0">
                <a:latin typeface="標楷體" panose="03000509000000000000" pitchFamily="65" charset="-120"/>
                <a:ea typeface="標楷體" panose="03000509000000000000" pitchFamily="65" charset="-120"/>
              </a:rPr>
              <a:t>保險</a:t>
            </a:r>
            <a:r>
              <a:rPr lang="zh-TW" altLang="en-US" sz="2400" dirty="0">
                <a:latin typeface="標楷體" panose="03000509000000000000" pitchFamily="65" charset="-120"/>
                <a:ea typeface="標楷體" panose="03000509000000000000" pitchFamily="65" charset="-120"/>
              </a:rPr>
              <a:t>是</a:t>
            </a:r>
            <a:endParaRPr lang="en-US" altLang="zh-TW" sz="2400" dirty="0">
              <a:latin typeface="標楷體" panose="03000509000000000000" pitchFamily="65" charset="-120"/>
              <a:ea typeface="標楷體" panose="03000509000000000000" pitchFamily="65" charset="-120"/>
            </a:endParaRPr>
          </a:p>
          <a:p>
            <a:pPr marL="109728" indent="0">
              <a:buNone/>
            </a:pPr>
            <a:r>
              <a:rPr lang="zh-TW" altLang="en-US" sz="2400" dirty="0">
                <a:latin typeface="標楷體" panose="03000509000000000000" pitchFamily="65" charset="-120"/>
                <a:ea typeface="標楷體" panose="03000509000000000000" pitchFamily="65" charset="-120"/>
              </a:rPr>
              <a:t>集合多數人繳交費用，經過合理計算，在特定風險事故發生時，進行賠償損失的制度。</a:t>
            </a:r>
            <a:endParaRPr lang="en-US" altLang="zh-TW" sz="2400" dirty="0">
              <a:latin typeface="標楷體" panose="03000509000000000000" pitchFamily="65" charset="-120"/>
              <a:ea typeface="標楷體" panose="03000509000000000000" pitchFamily="65" charset="-120"/>
            </a:endParaRPr>
          </a:p>
          <a:p>
            <a:pPr marL="109728" indent="0">
              <a:buNone/>
            </a:pPr>
            <a:endParaRPr lang="en-US" altLang="zh-TW" sz="2400" dirty="0">
              <a:latin typeface="標楷體" panose="03000509000000000000" pitchFamily="65" charset="-120"/>
              <a:ea typeface="標楷體" panose="03000509000000000000" pitchFamily="65" charset="-120"/>
            </a:endParaRPr>
          </a:p>
          <a:p>
            <a:pPr marL="109728" indent="0">
              <a:buNone/>
            </a:pPr>
            <a:r>
              <a:rPr lang="zh-TW" altLang="en-US" sz="2400" b="1" dirty="0">
                <a:solidFill>
                  <a:srgbClr val="0000FF"/>
                </a:solidFill>
                <a:latin typeface="標楷體" panose="03000509000000000000" pitchFamily="65" charset="-120"/>
                <a:ea typeface="標楷體" panose="03000509000000000000" pitchFamily="65" charset="-120"/>
              </a:rPr>
              <a:t>保險是一種風險分攤的制度！</a:t>
            </a:r>
            <a:endParaRPr lang="en-US" altLang="zh-TW" sz="2400" b="1" dirty="0">
              <a:solidFill>
                <a:srgbClr val="0000FF"/>
              </a:solidFill>
              <a:latin typeface="標楷體" panose="03000509000000000000" pitchFamily="65" charset="-120"/>
              <a:ea typeface="標楷體" panose="03000509000000000000" pitchFamily="65" charset="-120"/>
            </a:endParaRPr>
          </a:p>
          <a:p>
            <a:endParaRPr lang="en-US" altLang="zh-TW" dirty="0" smtClean="0"/>
          </a:p>
        </p:txBody>
      </p:sp>
    </p:spTree>
    <p:extLst>
      <p:ext uri="{BB962C8B-B14F-4D97-AF65-F5344CB8AC3E}">
        <p14:creationId xmlns:p14="http://schemas.microsoft.com/office/powerpoint/2010/main" val="31670359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3EA35A70-8483-408F-A1EF-EE328C485297}" type="slidenum">
              <a:rPr lang="zh-TW" altLang="en-US" smtClean="0"/>
              <a:pPr/>
              <a:t>30</a:t>
            </a:fld>
            <a:endParaRPr lang="zh-TW" altLang="en-US" dirty="0"/>
          </a:p>
        </p:txBody>
      </p:sp>
      <p:sp>
        <p:nvSpPr>
          <p:cNvPr id="5" name="標題 1"/>
          <p:cNvSpPr>
            <a:spLocks noGrp="1"/>
          </p:cNvSpPr>
          <p:nvPr>
            <p:ph type="title"/>
          </p:nvPr>
        </p:nvSpPr>
        <p:spPr>
          <a:xfrm>
            <a:off x="323528" y="44624"/>
            <a:ext cx="8496944" cy="564865"/>
          </a:xfrm>
        </p:spPr>
        <p:txBody>
          <a:bodyPr>
            <a:noAutofit/>
          </a:bodyPr>
          <a:lstStyle/>
          <a:p>
            <a:pPr algn="l"/>
            <a:r>
              <a:rPr lang="zh-TW" altLang="en-US" sz="3200" b="1" dirty="0" smtClean="0">
                <a:solidFill>
                  <a:srgbClr val="7030A0"/>
                </a:solidFill>
                <a:effectLst>
                  <a:outerShdw blurRad="38100" dist="38100" dir="2700000" algn="tl">
                    <a:srgbClr val="000000">
                      <a:alpha val="43137"/>
                    </a:srgbClr>
                  </a:outerShdw>
                </a:effectLst>
                <a:latin typeface="標楷體" pitchFamily="65" charset="-120"/>
                <a:ea typeface="標楷體" pitchFamily="65" charset="-120"/>
              </a:rPr>
              <a:t>契約主檔</a:t>
            </a:r>
            <a:endParaRPr lang="zh-TW" altLang="en-US" sz="3200" b="1" dirty="0">
              <a:solidFill>
                <a:srgbClr val="7030A0"/>
              </a:solidFill>
              <a:effectLst>
                <a:outerShdw blurRad="38100" dist="38100" dir="2700000" algn="tl">
                  <a:srgbClr val="000000">
                    <a:alpha val="43137"/>
                  </a:srgbClr>
                </a:outerShdw>
              </a:effectLst>
              <a:latin typeface="標楷體" pitchFamily="65" charset="-120"/>
              <a:ea typeface="標楷體" pitchFamily="65" charset="-120"/>
            </a:endParaRPr>
          </a:p>
        </p:txBody>
      </p:sp>
      <p:sp>
        <p:nvSpPr>
          <p:cNvPr id="6" name="矩形 5"/>
          <p:cNvSpPr/>
          <p:nvPr/>
        </p:nvSpPr>
        <p:spPr>
          <a:xfrm>
            <a:off x="179512" y="646978"/>
            <a:ext cx="8784976" cy="45719"/>
          </a:xfrm>
          <a:prstGeom prst="rect">
            <a:avLst/>
          </a:prstGeom>
          <a:solidFill>
            <a:srgbClr val="009A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標題 1"/>
          <p:cNvSpPr txBox="1">
            <a:spLocks/>
          </p:cNvSpPr>
          <p:nvPr/>
        </p:nvSpPr>
        <p:spPr>
          <a:xfrm>
            <a:off x="179512" y="692694"/>
            <a:ext cx="7135018" cy="65649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TW" altLang="en-US" sz="3200" dirty="0">
                <a:latin typeface="標楷體" panose="03000509000000000000" pitchFamily="65" charset="-120"/>
                <a:ea typeface="標楷體" panose="03000509000000000000" pitchFamily="65" charset="-120"/>
              </a:rPr>
              <a:t>地址</a:t>
            </a:r>
            <a:r>
              <a:rPr lang="zh-TW" altLang="en-US" sz="3200" dirty="0" smtClean="0">
                <a:latin typeface="標楷體" panose="03000509000000000000" pitchFamily="65" charset="-120"/>
                <a:ea typeface="標楷體" panose="03000509000000000000" pitchFamily="65" charset="-120"/>
              </a:rPr>
              <a:t>檔</a:t>
            </a:r>
            <a:r>
              <a:rPr lang="en-US" altLang="zh-TW" sz="3200" dirty="0" smtClean="0">
                <a:latin typeface="標楷體" panose="03000509000000000000" pitchFamily="65" charset="-120"/>
                <a:ea typeface="標楷體" panose="03000509000000000000" pitchFamily="65" charset="-120"/>
              </a:rPr>
              <a:t>(DTAB0006)</a:t>
            </a:r>
            <a:endParaRPr lang="zh-TW" altLang="en-US" sz="3200" dirty="0">
              <a:latin typeface="標楷體" panose="03000509000000000000" pitchFamily="65" charset="-120"/>
              <a:ea typeface="標楷體" panose="03000509000000000000" pitchFamily="65" charset="-120"/>
            </a:endParaRPr>
          </a:p>
        </p:txBody>
      </p:sp>
      <p:graphicFrame>
        <p:nvGraphicFramePr>
          <p:cNvPr id="9" name="內容版面配置區 1"/>
          <p:cNvGraphicFramePr>
            <a:graphicFrameLocks/>
          </p:cNvGraphicFramePr>
          <p:nvPr>
            <p:extLst>
              <p:ext uri="{D42A27DB-BD31-4B8C-83A1-F6EECF244321}">
                <p14:modId xmlns:p14="http://schemas.microsoft.com/office/powerpoint/2010/main" val="2241574340"/>
              </p:ext>
            </p:extLst>
          </p:nvPr>
        </p:nvGraphicFramePr>
        <p:xfrm>
          <a:off x="251520" y="1412776"/>
          <a:ext cx="8496300" cy="741680"/>
        </p:xfrm>
        <a:graphic>
          <a:graphicData uri="http://schemas.openxmlformats.org/drawingml/2006/table">
            <a:tbl>
              <a:tblPr firstRow="1" bandRow="1">
                <a:tableStyleId>{93296810-A885-4BE3-A3E7-6D5BEEA58F35}</a:tableStyleId>
              </a:tblPr>
              <a:tblGrid>
                <a:gridCol w="2447950"/>
                <a:gridCol w="1800200"/>
                <a:gridCol w="4248150"/>
              </a:tblGrid>
              <a:tr h="370840">
                <a:tc gridSpan="3">
                  <a:txBody>
                    <a:bodyPr/>
                    <a:lstStyle/>
                    <a:p>
                      <a:pPr algn="ctr"/>
                      <a:r>
                        <a:rPr lang="en-US" altLang="zh-TW" dirty="0" smtClean="0">
                          <a:latin typeface="微軟正黑體" panose="020B0604030504040204" pitchFamily="34" charset="-120"/>
                          <a:ea typeface="微軟正黑體" panose="020B0604030504040204" pitchFamily="34" charset="-120"/>
                        </a:rPr>
                        <a:t>KEY</a:t>
                      </a:r>
                      <a:endParaRPr lang="zh-TW" altLang="en-US" dirty="0">
                        <a:latin typeface="微軟正黑體" panose="020B0604030504040204" pitchFamily="34" charset="-120"/>
                        <a:ea typeface="微軟正黑體" panose="020B0604030504040204" pitchFamily="34" charset="-120"/>
                      </a:endParaRPr>
                    </a:p>
                  </a:txBody>
                  <a:tcPr anchor="ctr"/>
                </a:tc>
                <a:tc hMerge="1">
                  <a:txBody>
                    <a:bodyPr/>
                    <a:lstStyle/>
                    <a:p>
                      <a:endParaRPr lang="zh-TW" altLang="en-US" dirty="0"/>
                    </a:p>
                  </a:txBody>
                  <a:tcPr/>
                </a:tc>
                <a:tc hMerge="1">
                  <a:txBody>
                    <a:bodyPr/>
                    <a:lstStyle/>
                    <a:p>
                      <a:endParaRPr lang="zh-TW" altLang="en-US" dirty="0"/>
                    </a:p>
                  </a:txBody>
                  <a:tcPr/>
                </a:tc>
              </a:tr>
              <a:tr h="370840">
                <a:tc>
                  <a:txBody>
                    <a:bodyPr/>
                    <a:lstStyle/>
                    <a:p>
                      <a:r>
                        <a:rPr lang="en-US" altLang="zh-TW" b="1" dirty="0" smtClean="0">
                          <a:latin typeface="微軟正黑體" panose="020B0604030504040204" pitchFamily="34" charset="-120"/>
                          <a:ea typeface="微軟正黑體" panose="020B0604030504040204" pitchFamily="34" charset="-120"/>
                        </a:rPr>
                        <a:t>POLICY_NO</a:t>
                      </a:r>
                      <a:endParaRPr lang="zh-TW" altLang="en-US" b="1" dirty="0">
                        <a:latin typeface="微軟正黑體" panose="020B0604030504040204" pitchFamily="34" charset="-120"/>
                        <a:ea typeface="微軟正黑體" panose="020B0604030504040204" pitchFamily="34" charset="-120"/>
                      </a:endParaRPr>
                    </a:p>
                  </a:txBody>
                  <a:tcPr anchor="ctr"/>
                </a:tc>
                <a:tc>
                  <a:txBody>
                    <a:bodyPr/>
                    <a:lstStyle/>
                    <a:p>
                      <a:r>
                        <a:rPr lang="zh-TW" altLang="en-US" b="1" dirty="0" smtClean="0">
                          <a:latin typeface="微軟正黑體" panose="020B0604030504040204" pitchFamily="34" charset="-120"/>
                          <a:ea typeface="微軟正黑體" panose="020B0604030504040204" pitchFamily="34" charset="-120"/>
                        </a:rPr>
                        <a:t>保單號碼</a:t>
                      </a:r>
                      <a:endParaRPr lang="zh-TW" altLang="en-US" b="1" dirty="0">
                        <a:latin typeface="微軟正黑體" panose="020B0604030504040204" pitchFamily="34" charset="-120"/>
                        <a:ea typeface="微軟正黑體" panose="020B0604030504040204" pitchFamily="34" charset="-120"/>
                      </a:endParaRPr>
                    </a:p>
                  </a:txBody>
                  <a:tcPr anchor="ctr"/>
                </a:tc>
                <a:tc>
                  <a:txBody>
                    <a:bodyPr/>
                    <a:lstStyle/>
                    <a:p>
                      <a:endParaRPr lang="zh-TW" altLang="en-US" b="1" dirty="0">
                        <a:latin typeface="微軟正黑體" panose="020B0604030504040204" pitchFamily="34" charset="-120"/>
                        <a:ea typeface="微軟正黑體" panose="020B0604030504040204" pitchFamily="34" charset="-120"/>
                      </a:endParaRPr>
                    </a:p>
                  </a:txBody>
                  <a:tcPr anchor="ctr"/>
                </a:tc>
              </a:tr>
            </a:tbl>
          </a:graphicData>
        </a:graphic>
      </p:graphicFrame>
      <p:graphicFrame>
        <p:nvGraphicFramePr>
          <p:cNvPr id="10" name="內容版面配置區 1"/>
          <p:cNvGraphicFramePr>
            <a:graphicFrameLocks/>
          </p:cNvGraphicFramePr>
          <p:nvPr>
            <p:extLst>
              <p:ext uri="{D42A27DB-BD31-4B8C-83A1-F6EECF244321}">
                <p14:modId xmlns:p14="http://schemas.microsoft.com/office/powerpoint/2010/main" val="3480508838"/>
              </p:ext>
            </p:extLst>
          </p:nvPr>
        </p:nvGraphicFramePr>
        <p:xfrm>
          <a:off x="242490" y="2532259"/>
          <a:ext cx="8496300" cy="2225040"/>
        </p:xfrm>
        <a:graphic>
          <a:graphicData uri="http://schemas.openxmlformats.org/drawingml/2006/table">
            <a:tbl>
              <a:tblPr firstRow="1" bandRow="1">
                <a:tableStyleId>{F5AB1C69-6EDB-4FF4-983F-18BD219EF322}</a:tableStyleId>
              </a:tblPr>
              <a:tblGrid>
                <a:gridCol w="2448272"/>
                <a:gridCol w="1800200"/>
                <a:gridCol w="4247828"/>
              </a:tblGrid>
              <a:tr h="370840">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dirty="0" smtClean="0">
                          <a:latin typeface="微軟正黑體" panose="020B0604030504040204" pitchFamily="34" charset="-120"/>
                          <a:ea typeface="微軟正黑體" panose="020B0604030504040204" pitchFamily="34" charset="-120"/>
                        </a:rPr>
                        <a:t>其他重要欄位</a:t>
                      </a:r>
                    </a:p>
                  </a:txBody>
                  <a:tcPr anchor="ctr"/>
                </a:tc>
                <a:tc hMerge="1">
                  <a:txBody>
                    <a:bodyPr/>
                    <a:lstStyle/>
                    <a:p>
                      <a:endParaRPr lang="zh-TW" altLang="en-US" dirty="0"/>
                    </a:p>
                  </a:txBody>
                  <a:tcPr/>
                </a:tc>
                <a:tc hMerge="1">
                  <a:txBody>
                    <a:bodyPr/>
                    <a:lstStyle/>
                    <a:p>
                      <a:endParaRPr lang="zh-TW" altLang="en-US" dirty="0"/>
                    </a:p>
                  </a:txBody>
                  <a:tcPr/>
                </a:tc>
              </a:tr>
              <a:tr h="370840">
                <a:tc>
                  <a:txBody>
                    <a:bodyPr/>
                    <a:lstStyle/>
                    <a:p>
                      <a:r>
                        <a:rPr lang="en-US" altLang="zh-TW" sz="1800" b="1" kern="1200" dirty="0" smtClean="0">
                          <a:solidFill>
                            <a:schemeClr val="tx1"/>
                          </a:solidFill>
                          <a:latin typeface="微軟正黑體" panose="020B0604030504040204" pitchFamily="34" charset="-120"/>
                          <a:ea typeface="微軟正黑體" panose="020B0604030504040204" pitchFamily="34" charset="-120"/>
                          <a:cs typeface="+mn-cs"/>
                        </a:rPr>
                        <a:t>ZIP_CODE</a:t>
                      </a:r>
                      <a:endParaRPr lang="zh-TW" altLang="en-US" sz="1800" b="1" kern="1200" dirty="0">
                        <a:solidFill>
                          <a:schemeClr val="tx1"/>
                        </a:solidFill>
                        <a:latin typeface="微軟正黑體" panose="020B0604030504040204" pitchFamily="34" charset="-120"/>
                        <a:ea typeface="微軟正黑體" panose="020B0604030504040204" pitchFamily="34" charset="-120"/>
                        <a:cs typeface="+mn-cs"/>
                      </a:endParaRPr>
                    </a:p>
                  </a:txBody>
                  <a:tcPr anchor="ctr"/>
                </a:tc>
                <a:tc>
                  <a:txBody>
                    <a:bodyPr/>
                    <a:lstStyle/>
                    <a:p>
                      <a:r>
                        <a:rPr lang="zh-TW" altLang="en-US" sz="1800" b="1" kern="1200" dirty="0" smtClean="0">
                          <a:solidFill>
                            <a:schemeClr val="tx1"/>
                          </a:solidFill>
                          <a:latin typeface="微軟正黑體" panose="020B0604030504040204" pitchFamily="34" charset="-120"/>
                          <a:ea typeface="微軟正黑體" panose="020B0604030504040204" pitchFamily="34" charset="-120"/>
                          <a:cs typeface="+mn-cs"/>
                        </a:rPr>
                        <a:t>郵遞區號</a:t>
                      </a:r>
                      <a:endParaRPr lang="zh-TW" altLang="en-US" sz="1800" b="1" kern="1200" dirty="0">
                        <a:solidFill>
                          <a:schemeClr val="tx1"/>
                        </a:solidFill>
                        <a:latin typeface="微軟正黑體" panose="020B0604030504040204" pitchFamily="34" charset="-120"/>
                        <a:ea typeface="微軟正黑體" panose="020B0604030504040204" pitchFamily="34" charset="-120"/>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b="1" dirty="0" smtClean="0">
                        <a:solidFill>
                          <a:schemeClr val="tx1"/>
                        </a:solidFill>
                        <a:latin typeface="微軟正黑體" panose="020B0604030504040204" pitchFamily="34" charset="-120"/>
                        <a:ea typeface="微軟正黑體" panose="020B0604030504040204" pitchFamily="34" charset="-120"/>
                      </a:endParaRPr>
                    </a:p>
                  </a:txBody>
                  <a:tcPr anchor="ctr"/>
                </a:tc>
              </a:tr>
              <a:tr h="370840">
                <a:tc>
                  <a:txBody>
                    <a:bodyPr/>
                    <a:lstStyle/>
                    <a:p>
                      <a:r>
                        <a:rPr lang="en-US" altLang="zh-TW" sz="1800" b="1" kern="1200" dirty="0" smtClean="0">
                          <a:solidFill>
                            <a:schemeClr val="tx1"/>
                          </a:solidFill>
                          <a:latin typeface="微軟正黑體" panose="020B0604030504040204" pitchFamily="34" charset="-120"/>
                          <a:ea typeface="微軟正黑體" panose="020B0604030504040204" pitchFamily="34" charset="-120"/>
                          <a:cs typeface="+mn-cs"/>
                        </a:rPr>
                        <a:t>ADDR</a:t>
                      </a:r>
                      <a:endParaRPr lang="zh-TW" altLang="en-US" sz="1800" b="1" kern="1200" dirty="0">
                        <a:solidFill>
                          <a:schemeClr val="tx1"/>
                        </a:solidFill>
                        <a:latin typeface="微軟正黑體" panose="020B0604030504040204" pitchFamily="34" charset="-120"/>
                        <a:ea typeface="微軟正黑體" panose="020B0604030504040204" pitchFamily="34" charset="-120"/>
                        <a:cs typeface="+mn-cs"/>
                      </a:endParaRPr>
                    </a:p>
                  </a:txBody>
                  <a:tcPr anchor="ctr"/>
                </a:tc>
                <a:tc>
                  <a:txBody>
                    <a:bodyPr/>
                    <a:lstStyle/>
                    <a:p>
                      <a:r>
                        <a:rPr lang="zh-TW" altLang="en-US" sz="1800" b="1" kern="1200" smtClean="0">
                          <a:solidFill>
                            <a:schemeClr val="tx1"/>
                          </a:solidFill>
                          <a:latin typeface="微軟正黑體" panose="020B0604030504040204" pitchFamily="34" charset="-120"/>
                          <a:ea typeface="微軟正黑體" panose="020B0604030504040204" pitchFamily="34" charset="-120"/>
                          <a:cs typeface="+mn-cs"/>
                        </a:rPr>
                        <a:t>收費地址</a:t>
                      </a:r>
                      <a:endParaRPr lang="zh-TW" altLang="en-US" sz="1800" b="1" kern="1200" dirty="0">
                        <a:solidFill>
                          <a:schemeClr val="tx1"/>
                        </a:solidFill>
                        <a:latin typeface="微軟正黑體" panose="020B0604030504040204" pitchFamily="34" charset="-120"/>
                        <a:ea typeface="微軟正黑體" panose="020B0604030504040204" pitchFamily="34" charset="-120"/>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b="1" dirty="0" smtClean="0">
                        <a:solidFill>
                          <a:schemeClr val="tx1"/>
                        </a:solidFill>
                        <a:latin typeface="微軟正黑體" panose="020B0604030504040204" pitchFamily="34" charset="-120"/>
                        <a:ea typeface="微軟正黑體" panose="020B0604030504040204" pitchFamily="34" charset="-120"/>
                      </a:endParaRPr>
                    </a:p>
                  </a:txBody>
                  <a:tcPr anchor="ctr"/>
                </a:tc>
              </a:tr>
              <a:tr h="370840">
                <a:tc>
                  <a:txBody>
                    <a:bodyPr/>
                    <a:lstStyle/>
                    <a:p>
                      <a:r>
                        <a:rPr lang="en-US" altLang="zh-TW" sz="1800" b="1" kern="1200" dirty="0" smtClean="0">
                          <a:solidFill>
                            <a:schemeClr val="tx1"/>
                          </a:solidFill>
                          <a:latin typeface="微軟正黑體" panose="020B0604030504040204" pitchFamily="34" charset="-120"/>
                          <a:ea typeface="微軟正黑體" panose="020B0604030504040204" pitchFamily="34" charset="-120"/>
                          <a:cs typeface="+mn-cs"/>
                        </a:rPr>
                        <a:t>MOBIL_TEL</a:t>
                      </a:r>
                      <a:endParaRPr lang="zh-TW" altLang="en-US" sz="1800" b="1" kern="1200" dirty="0">
                        <a:solidFill>
                          <a:schemeClr val="tx1"/>
                        </a:solidFill>
                        <a:latin typeface="微軟正黑體" panose="020B0604030504040204" pitchFamily="34" charset="-120"/>
                        <a:ea typeface="微軟正黑體" panose="020B0604030504040204" pitchFamily="34" charset="-120"/>
                        <a:cs typeface="+mn-cs"/>
                      </a:endParaRPr>
                    </a:p>
                  </a:txBody>
                  <a:tcPr anchor="ctr"/>
                </a:tc>
                <a:tc>
                  <a:txBody>
                    <a:bodyPr/>
                    <a:lstStyle/>
                    <a:p>
                      <a:r>
                        <a:rPr lang="zh-TW" altLang="en-US" sz="1800" b="1" kern="1200" dirty="0" smtClean="0">
                          <a:solidFill>
                            <a:schemeClr val="tx1"/>
                          </a:solidFill>
                          <a:latin typeface="微軟正黑體" panose="020B0604030504040204" pitchFamily="34" charset="-120"/>
                          <a:ea typeface="微軟正黑體" panose="020B0604030504040204" pitchFamily="34" charset="-120"/>
                          <a:cs typeface="+mn-cs"/>
                        </a:rPr>
                        <a:t>手機</a:t>
                      </a:r>
                      <a:endParaRPr lang="zh-TW" altLang="en-US" sz="1800" b="1" kern="1200" dirty="0">
                        <a:solidFill>
                          <a:schemeClr val="tx1"/>
                        </a:solidFill>
                        <a:latin typeface="微軟正黑體" panose="020B0604030504040204" pitchFamily="34" charset="-120"/>
                        <a:ea typeface="微軟正黑體" panose="020B0604030504040204" pitchFamily="34" charset="-120"/>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b="1" dirty="0" smtClean="0">
                        <a:solidFill>
                          <a:schemeClr val="tx1"/>
                        </a:solidFill>
                        <a:latin typeface="微軟正黑體" panose="020B0604030504040204" pitchFamily="34" charset="-120"/>
                        <a:ea typeface="微軟正黑體" panose="020B0604030504040204" pitchFamily="34" charset="-120"/>
                      </a:endParaRPr>
                    </a:p>
                  </a:txBody>
                  <a:tcPr anchor="ctr"/>
                </a:tc>
              </a:tr>
              <a:tr h="370840">
                <a:tc>
                  <a:txBody>
                    <a:bodyPr/>
                    <a:lstStyle/>
                    <a:p>
                      <a:r>
                        <a:rPr lang="en-US" altLang="zh-TW" sz="1800" b="1" kern="1200" dirty="0" smtClean="0">
                          <a:solidFill>
                            <a:schemeClr val="tx1"/>
                          </a:solidFill>
                          <a:latin typeface="微軟正黑體" panose="020B0604030504040204" pitchFamily="34" charset="-120"/>
                          <a:ea typeface="微軟正黑體" panose="020B0604030504040204" pitchFamily="34" charset="-120"/>
                          <a:cs typeface="+mn-cs"/>
                        </a:rPr>
                        <a:t>EMAIL</a:t>
                      </a:r>
                      <a:endParaRPr lang="zh-TW" altLang="en-US" sz="1800" b="1" kern="1200" dirty="0">
                        <a:solidFill>
                          <a:schemeClr val="tx1"/>
                        </a:solidFill>
                        <a:latin typeface="微軟正黑體" panose="020B0604030504040204" pitchFamily="34" charset="-120"/>
                        <a:ea typeface="微軟正黑體" panose="020B0604030504040204" pitchFamily="34" charset="-120"/>
                        <a:cs typeface="+mn-cs"/>
                      </a:endParaRPr>
                    </a:p>
                  </a:txBody>
                  <a:tcPr anchor="ctr"/>
                </a:tc>
                <a:tc>
                  <a:txBody>
                    <a:bodyPr/>
                    <a:lstStyle/>
                    <a:p>
                      <a:r>
                        <a:rPr lang="en-US" altLang="zh-TW" sz="1800" b="1" kern="1200" dirty="0" smtClean="0">
                          <a:solidFill>
                            <a:schemeClr val="tx1"/>
                          </a:solidFill>
                          <a:latin typeface="微軟正黑體" panose="020B0604030504040204" pitchFamily="34" charset="-120"/>
                          <a:ea typeface="微軟正黑體" panose="020B0604030504040204" pitchFamily="34" charset="-120"/>
                          <a:cs typeface="+mn-cs"/>
                        </a:rPr>
                        <a:t>EMAIL</a:t>
                      </a:r>
                      <a:endParaRPr lang="zh-TW" altLang="en-US" sz="1800" b="1" kern="1200" dirty="0">
                        <a:solidFill>
                          <a:schemeClr val="tx1"/>
                        </a:solidFill>
                        <a:latin typeface="微軟正黑體" panose="020B0604030504040204" pitchFamily="34" charset="-120"/>
                        <a:ea typeface="微軟正黑體" panose="020B0604030504040204" pitchFamily="34" charset="-120"/>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b="1" dirty="0" smtClean="0">
                        <a:solidFill>
                          <a:schemeClr val="tx1"/>
                        </a:solidFill>
                        <a:latin typeface="微軟正黑體" panose="020B0604030504040204" pitchFamily="34" charset="-120"/>
                        <a:ea typeface="微軟正黑體" panose="020B0604030504040204" pitchFamily="34" charset="-120"/>
                      </a:endParaRPr>
                    </a:p>
                  </a:txBody>
                  <a:tcPr anchor="ctr"/>
                </a:tc>
              </a:tr>
              <a:tr h="370840">
                <a:tc>
                  <a:txBody>
                    <a:bodyPr/>
                    <a:lstStyle/>
                    <a:p>
                      <a:r>
                        <a:rPr lang="en-US" altLang="zh-TW" sz="1800" b="1" kern="1200" dirty="0" smtClean="0">
                          <a:solidFill>
                            <a:schemeClr val="tx1"/>
                          </a:solidFill>
                          <a:latin typeface="微軟正黑體" panose="020B0604030504040204" pitchFamily="34" charset="-120"/>
                          <a:ea typeface="微軟正黑體" panose="020B0604030504040204" pitchFamily="34" charset="-120"/>
                          <a:cs typeface="+mn-cs"/>
                        </a:rPr>
                        <a:t>COUNTYR_CODE</a:t>
                      </a:r>
                      <a:endParaRPr lang="zh-TW" altLang="en-US" sz="1800" b="1" kern="1200" dirty="0">
                        <a:solidFill>
                          <a:schemeClr val="tx1"/>
                        </a:solidFill>
                        <a:latin typeface="微軟正黑體" panose="020B0604030504040204" pitchFamily="34" charset="-120"/>
                        <a:ea typeface="微軟正黑體" panose="020B0604030504040204" pitchFamily="34" charset="-120"/>
                        <a:cs typeface="+mn-cs"/>
                      </a:endParaRPr>
                    </a:p>
                  </a:txBody>
                  <a:tcPr anchor="ctr"/>
                </a:tc>
                <a:tc>
                  <a:txBody>
                    <a:bodyPr/>
                    <a:lstStyle/>
                    <a:p>
                      <a:r>
                        <a:rPr lang="zh-TW" altLang="zh-TW" sz="1800" b="1" kern="1200" dirty="0" smtClean="0">
                          <a:solidFill>
                            <a:schemeClr val="tx1"/>
                          </a:solidFill>
                          <a:latin typeface="微軟正黑體" panose="020B0604030504040204" pitchFamily="34" charset="-120"/>
                          <a:ea typeface="微軟正黑體" panose="020B0604030504040204" pitchFamily="34" charset="-120"/>
                          <a:cs typeface="+mn-cs"/>
                        </a:rPr>
                        <a:t>國碼</a:t>
                      </a:r>
                      <a:endParaRPr lang="zh-TW" altLang="en-US" sz="1800" b="1" kern="1200" dirty="0">
                        <a:solidFill>
                          <a:schemeClr val="tx1"/>
                        </a:solidFill>
                        <a:latin typeface="微軟正黑體" panose="020B0604030504040204" pitchFamily="34" charset="-120"/>
                        <a:ea typeface="微軟正黑體" panose="020B0604030504040204" pitchFamily="34" charset="-120"/>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b="1" dirty="0" smtClean="0">
                        <a:solidFill>
                          <a:schemeClr val="tx1"/>
                        </a:solidFill>
                        <a:latin typeface="微軟正黑體" panose="020B0604030504040204" pitchFamily="34" charset="-120"/>
                        <a:ea typeface="微軟正黑體" panose="020B0604030504040204" pitchFamily="34" charset="-120"/>
                      </a:endParaRPr>
                    </a:p>
                  </a:txBody>
                  <a:tcPr anchor="ctr"/>
                </a:tc>
              </a:tr>
            </a:tbl>
          </a:graphicData>
        </a:graphic>
      </p:graphicFrame>
    </p:spTree>
    <p:extLst>
      <p:ext uri="{BB962C8B-B14F-4D97-AF65-F5344CB8AC3E}">
        <p14:creationId xmlns:p14="http://schemas.microsoft.com/office/powerpoint/2010/main" val="36244464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3EA35A70-8483-408F-A1EF-EE328C485297}" type="slidenum">
              <a:rPr lang="zh-TW" altLang="en-US" smtClean="0"/>
              <a:pPr/>
              <a:t>31</a:t>
            </a:fld>
            <a:endParaRPr lang="zh-TW" altLang="en-US" dirty="0"/>
          </a:p>
        </p:txBody>
      </p:sp>
      <p:sp>
        <p:nvSpPr>
          <p:cNvPr id="5" name="文字方塊 4"/>
          <p:cNvSpPr txBox="1"/>
          <p:nvPr/>
        </p:nvSpPr>
        <p:spPr>
          <a:xfrm>
            <a:off x="899592" y="908720"/>
            <a:ext cx="3168352" cy="646331"/>
          </a:xfrm>
          <a:prstGeom prst="rect">
            <a:avLst/>
          </a:prstGeom>
          <a:noFill/>
        </p:spPr>
        <p:txBody>
          <a:bodyPr wrap="square" rtlCol="0">
            <a:spAutoFit/>
          </a:bodyPr>
          <a:lstStyle/>
          <a:p>
            <a:r>
              <a:rPr lang="en-US" altLang="zh-TW" sz="3600" dirty="0" smtClean="0"/>
              <a:t>Q &amp; A</a:t>
            </a:r>
            <a:endParaRPr lang="zh-TW" altLang="en-US" sz="3600" dirty="0"/>
          </a:p>
        </p:txBody>
      </p:sp>
    </p:spTree>
    <p:extLst>
      <p:ext uri="{BB962C8B-B14F-4D97-AF65-F5344CB8AC3E}">
        <p14:creationId xmlns:p14="http://schemas.microsoft.com/office/powerpoint/2010/main" val="1092063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3EA35A70-8483-408F-A1EF-EE328C485297}" type="slidenum">
              <a:rPr lang="zh-TW" altLang="en-US" smtClean="0"/>
              <a:pPr/>
              <a:t>4</a:t>
            </a:fld>
            <a:endParaRPr lang="zh-TW" altLang="en-US" dirty="0"/>
          </a:p>
        </p:txBody>
      </p:sp>
      <p:sp>
        <p:nvSpPr>
          <p:cNvPr id="5" name="標題 1"/>
          <p:cNvSpPr>
            <a:spLocks noGrp="1"/>
          </p:cNvSpPr>
          <p:nvPr>
            <p:ph type="title"/>
          </p:nvPr>
        </p:nvSpPr>
        <p:spPr>
          <a:xfrm>
            <a:off x="323528" y="44624"/>
            <a:ext cx="8496944" cy="564865"/>
          </a:xfrm>
        </p:spPr>
        <p:txBody>
          <a:bodyPr>
            <a:noAutofit/>
          </a:bodyPr>
          <a:lstStyle/>
          <a:p>
            <a:pPr algn="l"/>
            <a:r>
              <a:rPr lang="zh-TW" altLang="en-US" sz="3200" b="1" dirty="0" smtClean="0">
                <a:solidFill>
                  <a:srgbClr val="7030A0"/>
                </a:solidFill>
                <a:effectLst>
                  <a:outerShdw blurRad="38100" dist="38100" dir="2700000" algn="tl">
                    <a:srgbClr val="000000">
                      <a:alpha val="43137"/>
                    </a:srgbClr>
                  </a:outerShdw>
                </a:effectLst>
                <a:latin typeface="標楷體" pitchFamily="65" charset="-120"/>
                <a:ea typeface="標楷體" pitchFamily="65" charset="-120"/>
              </a:rPr>
              <a:t>保險角</a:t>
            </a:r>
            <a:r>
              <a:rPr lang="zh-TW" altLang="en-US" sz="3200" b="1" dirty="0">
                <a:solidFill>
                  <a:srgbClr val="7030A0"/>
                </a:solidFill>
                <a:effectLst>
                  <a:outerShdw blurRad="38100" dist="38100" dir="2700000" algn="tl">
                    <a:srgbClr val="000000">
                      <a:alpha val="43137"/>
                    </a:srgbClr>
                  </a:outerShdw>
                </a:effectLst>
                <a:latin typeface="標楷體" pitchFamily="65" charset="-120"/>
                <a:ea typeface="標楷體" pitchFamily="65" charset="-120"/>
              </a:rPr>
              <a:t>色</a:t>
            </a:r>
          </a:p>
        </p:txBody>
      </p:sp>
      <p:sp>
        <p:nvSpPr>
          <p:cNvPr id="6" name="矩形 5"/>
          <p:cNvSpPr/>
          <p:nvPr/>
        </p:nvSpPr>
        <p:spPr>
          <a:xfrm>
            <a:off x="179512" y="646978"/>
            <a:ext cx="8784976" cy="45719"/>
          </a:xfrm>
          <a:prstGeom prst="rect">
            <a:avLst/>
          </a:prstGeom>
          <a:solidFill>
            <a:srgbClr val="009A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內容版面配置區 1"/>
          <p:cNvSpPr>
            <a:spLocks noGrp="1"/>
          </p:cNvSpPr>
          <p:nvPr>
            <p:ph idx="1"/>
          </p:nvPr>
        </p:nvSpPr>
        <p:spPr>
          <a:xfrm>
            <a:off x="457200" y="836712"/>
            <a:ext cx="8229600" cy="5112568"/>
          </a:xfrm>
        </p:spPr>
        <p:txBody>
          <a:bodyPr>
            <a:normAutofit/>
          </a:bodyPr>
          <a:lstStyle/>
          <a:p>
            <a:pPr marL="109728" indent="0">
              <a:buNone/>
            </a:pPr>
            <a:endParaRPr lang="en-US" altLang="zh-TW" sz="1200" b="0" dirty="0" smtClean="0"/>
          </a:p>
          <a:p>
            <a:pPr marL="109728" indent="0">
              <a:buNone/>
            </a:pPr>
            <a:endParaRPr lang="zh-TW" altLang="en-US" sz="1200" b="0" dirty="0" smtClean="0"/>
          </a:p>
          <a:p>
            <a:endParaRPr lang="en-US" altLang="zh-TW" dirty="0" smtClean="0"/>
          </a:p>
        </p:txBody>
      </p:sp>
      <p:graphicFrame>
        <p:nvGraphicFramePr>
          <p:cNvPr id="3" name="表格 2"/>
          <p:cNvGraphicFramePr>
            <a:graphicFrameLocks noGrp="1"/>
          </p:cNvGraphicFramePr>
          <p:nvPr>
            <p:extLst>
              <p:ext uri="{D42A27DB-BD31-4B8C-83A1-F6EECF244321}">
                <p14:modId xmlns:p14="http://schemas.microsoft.com/office/powerpoint/2010/main" val="3662164233"/>
              </p:ext>
            </p:extLst>
          </p:nvPr>
        </p:nvGraphicFramePr>
        <p:xfrm>
          <a:off x="457200" y="836711"/>
          <a:ext cx="8147248" cy="4896546"/>
        </p:xfrm>
        <a:graphic>
          <a:graphicData uri="http://schemas.openxmlformats.org/drawingml/2006/table">
            <a:tbl>
              <a:tblPr firstRow="1" bandRow="1">
                <a:tableStyleId>{5C22544A-7EE6-4342-B048-85BDC9FD1C3A}</a:tableStyleId>
              </a:tblPr>
              <a:tblGrid>
                <a:gridCol w="1618927"/>
                <a:gridCol w="6528321"/>
              </a:tblGrid>
              <a:tr h="456238">
                <a:tc>
                  <a:txBody>
                    <a:bodyPr/>
                    <a:lstStyle/>
                    <a:p>
                      <a:r>
                        <a:rPr lang="zh-TW" altLang="en-US" dirty="0" smtClean="0">
                          <a:latin typeface="標楷體" panose="03000509000000000000" pitchFamily="65" charset="-120"/>
                          <a:ea typeface="標楷體" panose="03000509000000000000" pitchFamily="65" charset="-120"/>
                        </a:rPr>
                        <a:t>種類</a:t>
                      </a:r>
                      <a:endParaRPr lang="zh-TW" altLang="en-US" dirty="0">
                        <a:latin typeface="標楷體" panose="03000509000000000000" pitchFamily="65" charset="-120"/>
                        <a:ea typeface="標楷體" panose="03000509000000000000" pitchFamily="65" charset="-120"/>
                      </a:endParaRPr>
                    </a:p>
                  </a:txBody>
                  <a:tcPr/>
                </a:tc>
                <a:tc>
                  <a:txBody>
                    <a:bodyPr/>
                    <a:lstStyle/>
                    <a:p>
                      <a:r>
                        <a:rPr lang="zh-TW" altLang="en-US" dirty="0" smtClean="0">
                          <a:latin typeface="標楷體" panose="03000509000000000000" pitchFamily="65" charset="-120"/>
                          <a:ea typeface="標楷體" panose="03000509000000000000" pitchFamily="65" charset="-120"/>
                        </a:rPr>
                        <a:t>說明</a:t>
                      </a:r>
                      <a:endParaRPr lang="zh-TW" altLang="en-US" dirty="0">
                        <a:latin typeface="標楷體" panose="03000509000000000000" pitchFamily="65" charset="-120"/>
                        <a:ea typeface="標楷體" panose="03000509000000000000" pitchFamily="65" charset="-120"/>
                      </a:endParaRPr>
                    </a:p>
                  </a:txBody>
                  <a:tcPr/>
                </a:tc>
              </a:tr>
              <a:tr h="1110077">
                <a:tc>
                  <a:txBody>
                    <a:bodyPr/>
                    <a:lstStyle/>
                    <a:p>
                      <a:r>
                        <a:rPr lang="zh-TW" altLang="en-US" sz="2000" dirty="0" smtClean="0">
                          <a:latin typeface="標楷體" panose="03000509000000000000" pitchFamily="65" charset="-120"/>
                          <a:ea typeface="標楷體" panose="03000509000000000000" pitchFamily="65" charset="-120"/>
                        </a:rPr>
                        <a:t>保險人</a:t>
                      </a:r>
                      <a:endParaRPr lang="en-US" altLang="zh-TW" sz="2000" dirty="0" smtClean="0">
                        <a:latin typeface="標楷體" panose="03000509000000000000" pitchFamily="65" charset="-120"/>
                        <a:ea typeface="標楷體" panose="03000509000000000000" pitchFamily="65" charset="-120"/>
                      </a:endParaRPr>
                    </a:p>
                    <a:p>
                      <a:r>
                        <a:rPr lang="en-US" altLang="zh-TW" sz="2000" dirty="0" smtClean="0">
                          <a:latin typeface="+mn-lt"/>
                          <a:ea typeface="標楷體" panose="03000509000000000000" pitchFamily="65" charset="-120"/>
                        </a:rPr>
                        <a:t>insurer</a:t>
                      </a:r>
                      <a:endParaRPr lang="zh-TW" altLang="en-US" sz="2000" dirty="0">
                        <a:latin typeface="+mn-lt"/>
                        <a:ea typeface="標楷體" panose="03000509000000000000" pitchFamily="65" charset="-12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2000" b="0" dirty="0" smtClean="0">
                          <a:latin typeface="標楷體" panose="03000509000000000000" pitchFamily="65" charset="-120"/>
                          <a:ea typeface="標楷體" panose="03000509000000000000" pitchFamily="65" charset="-120"/>
                        </a:rPr>
                        <a:t>即保險公司，對保戶收取保險費，並對承保責任負賠償義務。</a:t>
                      </a:r>
                    </a:p>
                    <a:p>
                      <a:endParaRPr lang="zh-TW" altLang="en-US" sz="2000" dirty="0"/>
                    </a:p>
                  </a:txBody>
                  <a:tcPr/>
                </a:tc>
              </a:tr>
              <a:tr h="1110077">
                <a:tc>
                  <a:txBody>
                    <a:bodyPr/>
                    <a:lstStyle/>
                    <a:p>
                      <a:pPr marL="0" algn="l" defTabSz="914400" rtl="0" eaLnBrk="1" latinLnBrk="0" hangingPunct="1"/>
                      <a:r>
                        <a:rPr lang="zh-TW" altLang="en-US" sz="2000" kern="1200" dirty="0" smtClean="0">
                          <a:solidFill>
                            <a:schemeClr val="dk1"/>
                          </a:solidFill>
                          <a:latin typeface="標楷體" panose="03000509000000000000" pitchFamily="65" charset="-120"/>
                          <a:ea typeface="標楷體" panose="03000509000000000000" pitchFamily="65" charset="-120"/>
                          <a:cs typeface="+mn-cs"/>
                        </a:rPr>
                        <a:t>要保人</a:t>
                      </a:r>
                      <a:endParaRPr lang="en-US" altLang="zh-TW" sz="2000" kern="1200" dirty="0" smtClean="0">
                        <a:solidFill>
                          <a:schemeClr val="dk1"/>
                        </a:solidFill>
                        <a:latin typeface="標楷體" panose="03000509000000000000" pitchFamily="65" charset="-120"/>
                        <a:ea typeface="標楷體" panose="03000509000000000000" pitchFamily="65" charset="-120"/>
                        <a:cs typeface="+mn-cs"/>
                      </a:endParaRPr>
                    </a:p>
                    <a:p>
                      <a:pPr marL="0" algn="l" defTabSz="914400" rtl="0" eaLnBrk="1" latinLnBrk="0" hangingPunct="1"/>
                      <a:r>
                        <a:rPr lang="en-US" altLang="zh-TW" sz="2000" kern="1200" dirty="0" smtClean="0">
                          <a:solidFill>
                            <a:schemeClr val="dk1"/>
                          </a:solidFill>
                          <a:latin typeface="+mn-lt"/>
                          <a:ea typeface="標楷體" panose="03000509000000000000" pitchFamily="65" charset="-120"/>
                          <a:cs typeface="+mn-cs"/>
                        </a:rPr>
                        <a:t>proposer</a:t>
                      </a:r>
                      <a:endParaRPr lang="zh-TW" altLang="en-US" sz="2000" kern="1200" dirty="0">
                        <a:solidFill>
                          <a:schemeClr val="dk1"/>
                        </a:solidFill>
                        <a:latin typeface="+mn-lt"/>
                        <a:ea typeface="標楷體" panose="03000509000000000000" pitchFamily="65" charset="-120"/>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2000" b="0" kern="1200" dirty="0" smtClean="0">
                          <a:solidFill>
                            <a:schemeClr val="dk1"/>
                          </a:solidFill>
                          <a:latin typeface="標楷體" panose="03000509000000000000" pitchFamily="65" charset="-120"/>
                          <a:ea typeface="標楷體" panose="03000509000000000000" pitchFamily="65" charset="-120"/>
                          <a:cs typeface="+mn-cs"/>
                        </a:rPr>
                        <a:t>對保險標的具保險利益，跟保險人訂立契約並交付保險費的人。</a:t>
                      </a:r>
                    </a:p>
                    <a:p>
                      <a:endParaRPr lang="zh-TW" altLang="en-US" sz="2000" dirty="0"/>
                    </a:p>
                  </a:txBody>
                  <a:tcPr/>
                </a:tc>
              </a:tr>
              <a:tr h="1110077">
                <a:tc>
                  <a:txBody>
                    <a:bodyPr/>
                    <a:lstStyle/>
                    <a:p>
                      <a:pPr marL="0" algn="l" defTabSz="914400" rtl="0" eaLnBrk="1" latinLnBrk="0" hangingPunct="1"/>
                      <a:r>
                        <a:rPr lang="zh-TW" altLang="en-US" sz="2000" kern="1200" dirty="0" smtClean="0">
                          <a:solidFill>
                            <a:schemeClr val="dk1"/>
                          </a:solidFill>
                          <a:latin typeface="標楷體" panose="03000509000000000000" pitchFamily="65" charset="-120"/>
                          <a:ea typeface="標楷體" panose="03000509000000000000" pitchFamily="65" charset="-120"/>
                          <a:cs typeface="+mn-cs"/>
                        </a:rPr>
                        <a:t>被保人</a:t>
                      </a:r>
                      <a:endParaRPr lang="en-US" altLang="zh-TW" sz="2000" kern="1200" dirty="0" smtClean="0">
                        <a:solidFill>
                          <a:schemeClr val="dk1"/>
                        </a:solidFill>
                        <a:latin typeface="標楷體" panose="03000509000000000000" pitchFamily="65" charset="-120"/>
                        <a:ea typeface="標楷體" panose="03000509000000000000" pitchFamily="65" charset="-120"/>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000" kern="1200" dirty="0" smtClean="0">
                          <a:solidFill>
                            <a:schemeClr val="dk1"/>
                          </a:solidFill>
                          <a:latin typeface="+mn-lt"/>
                          <a:ea typeface="標楷體" panose="03000509000000000000" pitchFamily="65" charset="-120"/>
                          <a:cs typeface="+mn-cs"/>
                        </a:rPr>
                        <a:t>insured</a:t>
                      </a:r>
                      <a:endParaRPr lang="zh-TW" altLang="en-US" sz="2000" kern="1200" dirty="0" smtClean="0">
                        <a:solidFill>
                          <a:schemeClr val="dk1"/>
                        </a:solidFill>
                        <a:latin typeface="+mn-lt"/>
                        <a:ea typeface="標楷體" panose="03000509000000000000" pitchFamily="65" charset="-120"/>
                        <a:cs typeface="+mn-cs"/>
                      </a:endParaRPr>
                    </a:p>
                    <a:p>
                      <a:endParaRPr lang="zh-TW" alt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2000" b="0" kern="1200" dirty="0" smtClean="0">
                          <a:solidFill>
                            <a:schemeClr val="dk1"/>
                          </a:solidFill>
                          <a:latin typeface="標楷體" panose="03000509000000000000" pitchFamily="65" charset="-120"/>
                          <a:ea typeface="標楷體" panose="03000509000000000000" pitchFamily="65" charset="-120"/>
                          <a:cs typeface="+mn-cs"/>
                        </a:rPr>
                        <a:t>保險標的，其發生事故時可請求賠償。</a:t>
                      </a:r>
                    </a:p>
                    <a:p>
                      <a:endParaRPr lang="zh-TW" altLang="en-US" sz="2000" dirty="0"/>
                    </a:p>
                  </a:txBody>
                  <a:tcPr/>
                </a:tc>
              </a:tr>
              <a:tr h="1110077">
                <a:tc>
                  <a:txBody>
                    <a:bodyPr/>
                    <a:lstStyle/>
                    <a:p>
                      <a:pPr marL="0" algn="l" defTabSz="914400" rtl="0" eaLnBrk="1" latinLnBrk="0" hangingPunct="1"/>
                      <a:r>
                        <a:rPr lang="zh-TW" altLang="en-US" sz="2000" kern="1200" dirty="0" smtClean="0">
                          <a:solidFill>
                            <a:schemeClr val="dk1"/>
                          </a:solidFill>
                          <a:latin typeface="標楷體" panose="03000509000000000000" pitchFamily="65" charset="-120"/>
                          <a:ea typeface="標楷體" panose="03000509000000000000" pitchFamily="65" charset="-120"/>
                          <a:cs typeface="+mn-cs"/>
                        </a:rPr>
                        <a:t>受益人</a:t>
                      </a:r>
                      <a:endParaRPr lang="en-US" altLang="zh-TW" sz="2000" kern="1200" dirty="0" smtClean="0">
                        <a:solidFill>
                          <a:schemeClr val="dk1"/>
                        </a:solidFill>
                        <a:latin typeface="標楷體" panose="03000509000000000000" pitchFamily="65" charset="-120"/>
                        <a:ea typeface="標楷體" panose="03000509000000000000" pitchFamily="65" charset="-120"/>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000" kern="1200" dirty="0" smtClean="0">
                          <a:solidFill>
                            <a:schemeClr val="dk1"/>
                          </a:solidFill>
                          <a:latin typeface="+mn-lt"/>
                          <a:ea typeface="標楷體" panose="03000509000000000000" pitchFamily="65" charset="-120"/>
                          <a:cs typeface="+mn-cs"/>
                        </a:rPr>
                        <a:t>beneficiary</a:t>
                      </a:r>
                      <a:endParaRPr lang="zh-TW" altLang="en-US" sz="2000" kern="1200" dirty="0" smtClean="0">
                        <a:solidFill>
                          <a:schemeClr val="dk1"/>
                        </a:solidFill>
                        <a:latin typeface="+mn-lt"/>
                        <a:ea typeface="標楷體" panose="03000509000000000000" pitchFamily="65" charset="-120"/>
                        <a:cs typeface="+mn-cs"/>
                      </a:endParaRPr>
                    </a:p>
                    <a:p>
                      <a:endParaRPr lang="zh-TW" alt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2000" b="0" kern="1200" dirty="0" smtClean="0">
                          <a:solidFill>
                            <a:schemeClr val="dk1"/>
                          </a:solidFill>
                          <a:latin typeface="標楷體" panose="03000509000000000000" pitchFamily="65" charset="-120"/>
                          <a:ea typeface="標楷體" panose="03000509000000000000" pitchFamily="65" charset="-120"/>
                          <a:cs typeface="+mn-cs"/>
                        </a:rPr>
                        <a:t>保險事故發生時，有賠償請求權的人。</a:t>
                      </a:r>
                    </a:p>
                    <a:p>
                      <a:endParaRPr lang="zh-TW" altLang="en-US" sz="2000" dirty="0"/>
                    </a:p>
                  </a:txBody>
                  <a:tcPr/>
                </a:tc>
              </a:tr>
            </a:tbl>
          </a:graphicData>
        </a:graphic>
      </p:graphicFrame>
    </p:spTree>
    <p:extLst>
      <p:ext uri="{BB962C8B-B14F-4D97-AF65-F5344CB8AC3E}">
        <p14:creationId xmlns:p14="http://schemas.microsoft.com/office/powerpoint/2010/main" val="27533860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3EA35A70-8483-408F-A1EF-EE328C485297}" type="slidenum">
              <a:rPr lang="zh-TW" altLang="en-US" smtClean="0"/>
              <a:pPr/>
              <a:t>5</a:t>
            </a:fld>
            <a:endParaRPr lang="zh-TW" altLang="en-US" dirty="0"/>
          </a:p>
        </p:txBody>
      </p:sp>
      <p:sp>
        <p:nvSpPr>
          <p:cNvPr id="5" name="標題 1"/>
          <p:cNvSpPr>
            <a:spLocks noGrp="1"/>
          </p:cNvSpPr>
          <p:nvPr>
            <p:ph type="title"/>
          </p:nvPr>
        </p:nvSpPr>
        <p:spPr>
          <a:xfrm>
            <a:off x="323528" y="44624"/>
            <a:ext cx="8496944" cy="564865"/>
          </a:xfrm>
        </p:spPr>
        <p:txBody>
          <a:bodyPr>
            <a:noAutofit/>
          </a:bodyPr>
          <a:lstStyle/>
          <a:p>
            <a:pPr algn="l"/>
            <a:r>
              <a:rPr lang="zh-TW" altLang="en-US" sz="3200" b="1" dirty="0" smtClean="0">
                <a:solidFill>
                  <a:srgbClr val="7030A0"/>
                </a:solidFill>
                <a:effectLst>
                  <a:outerShdw blurRad="38100" dist="38100" dir="2700000" algn="tl">
                    <a:srgbClr val="000000">
                      <a:alpha val="43137"/>
                    </a:srgbClr>
                  </a:outerShdw>
                </a:effectLst>
                <a:latin typeface="標楷體" pitchFamily="65" charset="-120"/>
                <a:ea typeface="標楷體" pitchFamily="65" charset="-120"/>
              </a:rPr>
              <a:t>保險架構</a:t>
            </a:r>
            <a:endParaRPr lang="zh-TW" altLang="en-US" sz="3200" b="1" dirty="0">
              <a:solidFill>
                <a:srgbClr val="7030A0"/>
              </a:solidFill>
              <a:effectLst>
                <a:outerShdw blurRad="38100" dist="38100" dir="2700000" algn="tl">
                  <a:srgbClr val="000000">
                    <a:alpha val="43137"/>
                  </a:srgbClr>
                </a:outerShdw>
              </a:effectLst>
              <a:latin typeface="標楷體" pitchFamily="65" charset="-120"/>
              <a:ea typeface="標楷體" pitchFamily="65" charset="-120"/>
            </a:endParaRPr>
          </a:p>
        </p:txBody>
      </p:sp>
      <p:sp>
        <p:nvSpPr>
          <p:cNvPr id="6" name="矩形 5"/>
          <p:cNvSpPr/>
          <p:nvPr/>
        </p:nvSpPr>
        <p:spPr>
          <a:xfrm>
            <a:off x="179512" y="646978"/>
            <a:ext cx="8784976" cy="45719"/>
          </a:xfrm>
          <a:prstGeom prst="rect">
            <a:avLst/>
          </a:prstGeom>
          <a:solidFill>
            <a:srgbClr val="009A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6"/>
          <p:cNvSpPr>
            <a:spLocks noChangeArrowheads="1"/>
          </p:cNvSpPr>
          <p:nvPr/>
        </p:nvSpPr>
        <p:spPr bwMode="auto">
          <a:xfrm>
            <a:off x="763959" y="1333618"/>
            <a:ext cx="1586433" cy="773832"/>
          </a:xfrm>
          <a:prstGeom prst="rect">
            <a:avLst/>
          </a:prstGeom>
          <a:solidFill>
            <a:srgbClr val="CCFF99"/>
          </a:solidFill>
          <a:ln>
            <a:solidFill>
              <a:schemeClr val="tx1"/>
            </a:solidFill>
            <a:miter lim="800000"/>
            <a:headEnd/>
            <a:tailEnd/>
          </a:ln>
          <a:effectLst/>
          <a:extLst/>
        </p:spPr>
        <p:txBody>
          <a:bodyPr vert="horz" wrap="square" lIns="91440" tIns="45720" rIns="91440" bIns="45720" numCol="1" anchor="t" anchorCtr="0" compatLnSpc="1">
            <a:prstTxWarp prst="textNoShape">
              <a:avLst/>
            </a:prstTxWarp>
          </a:bodyPr>
          <a:lstStyle/>
          <a:p>
            <a:pPr algn="ctr"/>
            <a:r>
              <a:rPr lang="zh-TW" altLang="en-US" sz="2400" b="1" dirty="0" smtClean="0">
                <a:latin typeface="標楷體" panose="03000509000000000000" pitchFamily="65" charset="-120"/>
                <a:ea typeface="標楷體" panose="03000509000000000000" pitchFamily="65" charset="-120"/>
              </a:rPr>
              <a:t>純保費</a:t>
            </a:r>
            <a:endParaRPr lang="en-US" altLang="zh-TW" sz="2400" b="1" dirty="0" smtClean="0">
              <a:latin typeface="標楷體" panose="03000509000000000000" pitchFamily="65" charset="-120"/>
              <a:ea typeface="標楷體" panose="03000509000000000000" pitchFamily="65" charset="-120"/>
            </a:endParaRPr>
          </a:p>
          <a:p>
            <a:pPr algn="ctr"/>
            <a:r>
              <a:rPr lang="en-US" altLang="zh-TW" sz="1600" b="1" dirty="0" smtClean="0">
                <a:ea typeface="+mj-ea"/>
              </a:rPr>
              <a:t>pure premium</a:t>
            </a:r>
          </a:p>
          <a:p>
            <a:pPr algn="ctr">
              <a:lnSpc>
                <a:spcPct val="130000"/>
              </a:lnSpc>
            </a:pPr>
            <a:endParaRPr lang="zh-TW" altLang="en-US" sz="2400" b="1" dirty="0">
              <a:solidFill>
                <a:srgbClr val="002060"/>
              </a:solidFill>
              <a:latin typeface="+mj-ea"/>
              <a:ea typeface="+mj-ea"/>
            </a:endParaRPr>
          </a:p>
        </p:txBody>
      </p:sp>
      <p:sp>
        <p:nvSpPr>
          <p:cNvPr id="10" name="Rectangle 6"/>
          <p:cNvSpPr>
            <a:spLocks noChangeArrowheads="1"/>
          </p:cNvSpPr>
          <p:nvPr/>
        </p:nvSpPr>
        <p:spPr bwMode="auto">
          <a:xfrm>
            <a:off x="763958" y="2211136"/>
            <a:ext cx="1586433" cy="773832"/>
          </a:xfrm>
          <a:prstGeom prst="rect">
            <a:avLst/>
          </a:prstGeom>
          <a:solidFill>
            <a:srgbClr val="CCFF99"/>
          </a:solidFill>
          <a:ln>
            <a:solidFill>
              <a:schemeClr val="tx1"/>
            </a:solidFill>
            <a:miter lim="800000"/>
            <a:headEnd/>
            <a:tailEnd/>
          </a:ln>
          <a:effectLst/>
          <a:extLst/>
        </p:spPr>
        <p:txBody>
          <a:bodyPr vert="horz" wrap="square" lIns="91440" tIns="45720" rIns="91440" bIns="45720" numCol="1" anchor="t" anchorCtr="0" compatLnSpc="1">
            <a:prstTxWarp prst="textNoShape">
              <a:avLst/>
            </a:prstTxWarp>
          </a:bodyPr>
          <a:lstStyle/>
          <a:p>
            <a:pPr algn="ctr"/>
            <a:r>
              <a:rPr lang="zh-TW" altLang="en-US" sz="2400" b="1" dirty="0">
                <a:latin typeface="標楷體" panose="03000509000000000000" pitchFamily="65" charset="-120"/>
                <a:ea typeface="標楷體" panose="03000509000000000000" pitchFamily="65" charset="-120"/>
              </a:rPr>
              <a:t>純保費</a:t>
            </a:r>
            <a:endParaRPr lang="en-US" altLang="zh-TW" sz="2400" b="1" dirty="0">
              <a:latin typeface="標楷體" panose="03000509000000000000" pitchFamily="65" charset="-120"/>
              <a:ea typeface="標楷體" panose="03000509000000000000" pitchFamily="65" charset="-120"/>
            </a:endParaRPr>
          </a:p>
          <a:p>
            <a:pPr algn="ctr"/>
            <a:r>
              <a:rPr lang="en-US" altLang="zh-TW" sz="1600" b="1" dirty="0">
                <a:ea typeface="+mj-ea"/>
              </a:rPr>
              <a:t>pure premium</a:t>
            </a:r>
          </a:p>
          <a:p>
            <a:pPr algn="ctr">
              <a:lnSpc>
                <a:spcPct val="130000"/>
              </a:lnSpc>
            </a:pPr>
            <a:endParaRPr lang="zh-TW" altLang="en-US" sz="2400" b="1" dirty="0">
              <a:solidFill>
                <a:srgbClr val="002060"/>
              </a:solidFill>
              <a:latin typeface="+mj-ea"/>
              <a:ea typeface="+mj-ea"/>
            </a:endParaRPr>
          </a:p>
        </p:txBody>
      </p:sp>
      <p:sp>
        <p:nvSpPr>
          <p:cNvPr id="11" name="Rectangle 6"/>
          <p:cNvSpPr>
            <a:spLocks noChangeArrowheads="1"/>
          </p:cNvSpPr>
          <p:nvPr/>
        </p:nvSpPr>
        <p:spPr bwMode="auto">
          <a:xfrm>
            <a:off x="763959" y="3088655"/>
            <a:ext cx="1586433" cy="773832"/>
          </a:xfrm>
          <a:prstGeom prst="rect">
            <a:avLst/>
          </a:prstGeom>
          <a:solidFill>
            <a:srgbClr val="CCFF99"/>
          </a:solidFill>
          <a:ln>
            <a:solidFill>
              <a:schemeClr val="tx1"/>
            </a:solidFill>
            <a:miter lim="800000"/>
            <a:headEnd/>
            <a:tailEnd/>
          </a:ln>
          <a:effectLst/>
          <a:extLst/>
        </p:spPr>
        <p:txBody>
          <a:bodyPr vert="horz" wrap="square" lIns="91440" tIns="45720" rIns="91440" bIns="45720" numCol="1" anchor="t" anchorCtr="0" compatLnSpc="1">
            <a:prstTxWarp prst="textNoShape">
              <a:avLst/>
            </a:prstTxWarp>
          </a:bodyPr>
          <a:lstStyle/>
          <a:p>
            <a:pPr algn="ctr"/>
            <a:r>
              <a:rPr lang="zh-TW" altLang="en-US" sz="2400" b="1" dirty="0">
                <a:latin typeface="標楷體" panose="03000509000000000000" pitchFamily="65" charset="-120"/>
                <a:ea typeface="標楷體" panose="03000509000000000000" pitchFamily="65" charset="-120"/>
              </a:rPr>
              <a:t>純保費</a:t>
            </a:r>
            <a:endParaRPr lang="en-US" altLang="zh-TW" sz="2400" b="1" dirty="0">
              <a:latin typeface="標楷體" panose="03000509000000000000" pitchFamily="65" charset="-120"/>
              <a:ea typeface="標楷體" panose="03000509000000000000" pitchFamily="65" charset="-120"/>
            </a:endParaRPr>
          </a:p>
          <a:p>
            <a:pPr algn="ctr"/>
            <a:r>
              <a:rPr lang="en-US" altLang="zh-TW" sz="1600" b="1" dirty="0">
                <a:ea typeface="+mj-ea"/>
              </a:rPr>
              <a:t>pure premium</a:t>
            </a:r>
          </a:p>
          <a:p>
            <a:pPr algn="ctr">
              <a:lnSpc>
                <a:spcPct val="130000"/>
              </a:lnSpc>
            </a:pPr>
            <a:endParaRPr lang="zh-TW" altLang="en-US" sz="2400" b="1" dirty="0">
              <a:solidFill>
                <a:srgbClr val="002060"/>
              </a:solidFill>
              <a:latin typeface="+mj-ea"/>
              <a:ea typeface="+mj-ea"/>
            </a:endParaRPr>
          </a:p>
        </p:txBody>
      </p:sp>
      <p:sp>
        <p:nvSpPr>
          <p:cNvPr id="12" name="Rectangle 6"/>
          <p:cNvSpPr>
            <a:spLocks noChangeArrowheads="1"/>
          </p:cNvSpPr>
          <p:nvPr/>
        </p:nvSpPr>
        <p:spPr bwMode="auto">
          <a:xfrm>
            <a:off x="763958" y="3998540"/>
            <a:ext cx="1586433" cy="773832"/>
          </a:xfrm>
          <a:prstGeom prst="rect">
            <a:avLst/>
          </a:prstGeom>
          <a:solidFill>
            <a:srgbClr val="CCFF99"/>
          </a:solidFill>
          <a:ln>
            <a:solidFill>
              <a:schemeClr val="tx1"/>
            </a:solidFill>
            <a:miter lim="800000"/>
            <a:headEnd/>
            <a:tailEnd/>
          </a:ln>
          <a:effectLst/>
          <a:extLst/>
        </p:spPr>
        <p:txBody>
          <a:bodyPr vert="horz" wrap="square" lIns="91440" tIns="45720" rIns="91440" bIns="45720" numCol="1" anchor="t" anchorCtr="0" compatLnSpc="1">
            <a:prstTxWarp prst="textNoShape">
              <a:avLst/>
            </a:prstTxWarp>
          </a:bodyPr>
          <a:lstStyle/>
          <a:p>
            <a:pPr algn="ctr"/>
            <a:r>
              <a:rPr lang="zh-TW" altLang="en-US" sz="2400" b="1" dirty="0">
                <a:latin typeface="標楷體" panose="03000509000000000000" pitchFamily="65" charset="-120"/>
                <a:ea typeface="標楷體" panose="03000509000000000000" pitchFamily="65" charset="-120"/>
              </a:rPr>
              <a:t>純保費</a:t>
            </a:r>
            <a:endParaRPr lang="en-US" altLang="zh-TW" sz="2400" b="1" dirty="0">
              <a:latin typeface="標楷體" panose="03000509000000000000" pitchFamily="65" charset="-120"/>
              <a:ea typeface="標楷體" panose="03000509000000000000" pitchFamily="65" charset="-120"/>
            </a:endParaRPr>
          </a:p>
          <a:p>
            <a:pPr algn="ctr"/>
            <a:r>
              <a:rPr lang="en-US" altLang="zh-TW" sz="1600" b="1" dirty="0">
                <a:ea typeface="+mj-ea"/>
              </a:rPr>
              <a:t>pure premium</a:t>
            </a:r>
          </a:p>
          <a:p>
            <a:pPr algn="ctr">
              <a:lnSpc>
                <a:spcPct val="130000"/>
              </a:lnSpc>
            </a:pPr>
            <a:endParaRPr lang="zh-TW" altLang="en-US" sz="2400" b="1" dirty="0">
              <a:solidFill>
                <a:srgbClr val="002060"/>
              </a:solidFill>
              <a:latin typeface="+mj-ea"/>
              <a:ea typeface="+mj-ea"/>
            </a:endParaRPr>
          </a:p>
        </p:txBody>
      </p:sp>
      <p:sp>
        <p:nvSpPr>
          <p:cNvPr id="14" name="Rectangle 6"/>
          <p:cNvSpPr>
            <a:spLocks noChangeArrowheads="1"/>
          </p:cNvSpPr>
          <p:nvPr/>
        </p:nvSpPr>
        <p:spPr bwMode="auto">
          <a:xfrm>
            <a:off x="3347864" y="812752"/>
            <a:ext cx="1586433" cy="5136528"/>
          </a:xfrm>
          <a:prstGeom prst="rect">
            <a:avLst/>
          </a:prstGeom>
          <a:solidFill>
            <a:schemeClr val="accent5">
              <a:lumMod val="40000"/>
              <a:lumOff val="60000"/>
            </a:schemeClr>
          </a:solidFill>
          <a:ln>
            <a:solidFill>
              <a:schemeClr val="tx1"/>
            </a:solidFill>
            <a:miter lim="800000"/>
            <a:headEnd/>
            <a:tailEnd/>
          </a:ln>
          <a:effectLst/>
          <a:extLst/>
        </p:spPr>
        <p:txBody>
          <a:bodyPr vert="horz" wrap="square" lIns="91440" tIns="45720" rIns="91440" bIns="45720" numCol="1" anchor="t" anchorCtr="0" compatLnSpc="1">
            <a:prstTxWarp prst="textNoShape">
              <a:avLst/>
            </a:prstTxWarp>
          </a:bodyPr>
          <a:lstStyle/>
          <a:p>
            <a:pPr algn="ctr">
              <a:lnSpc>
                <a:spcPct val="130000"/>
              </a:lnSpc>
            </a:pPr>
            <a:endParaRPr lang="en-US" altLang="zh-TW" sz="3200" b="1" dirty="0" smtClean="0">
              <a:solidFill>
                <a:srgbClr val="7030A0"/>
              </a:solidFill>
              <a:latin typeface="標楷體" panose="03000509000000000000" pitchFamily="65" charset="-120"/>
              <a:ea typeface="標楷體" panose="03000509000000000000" pitchFamily="65" charset="-120"/>
            </a:endParaRPr>
          </a:p>
          <a:p>
            <a:pPr algn="ctr">
              <a:lnSpc>
                <a:spcPct val="130000"/>
              </a:lnSpc>
            </a:pPr>
            <a:r>
              <a:rPr lang="zh-TW" altLang="en-US" sz="3200" b="1" dirty="0" smtClean="0">
                <a:latin typeface="標楷體" panose="03000509000000000000" pitchFamily="65" charset="-120"/>
                <a:ea typeface="標楷體" panose="03000509000000000000" pitchFamily="65" charset="-120"/>
              </a:rPr>
              <a:t>保</a:t>
            </a:r>
            <a:endParaRPr lang="en-US" altLang="zh-TW" sz="3200" b="1" dirty="0" smtClean="0">
              <a:latin typeface="標楷體" panose="03000509000000000000" pitchFamily="65" charset="-120"/>
              <a:ea typeface="標楷體" panose="03000509000000000000" pitchFamily="65" charset="-120"/>
            </a:endParaRPr>
          </a:p>
          <a:p>
            <a:pPr algn="ctr">
              <a:lnSpc>
                <a:spcPct val="130000"/>
              </a:lnSpc>
            </a:pPr>
            <a:r>
              <a:rPr lang="zh-TW" altLang="en-US" sz="3200" b="1" dirty="0" smtClean="0">
                <a:latin typeface="標楷體" panose="03000509000000000000" pitchFamily="65" charset="-120"/>
                <a:ea typeface="標楷體" panose="03000509000000000000" pitchFamily="65" charset="-120"/>
              </a:rPr>
              <a:t>單</a:t>
            </a:r>
            <a:endParaRPr lang="en-US" altLang="zh-TW" sz="3200" b="1" dirty="0" smtClean="0">
              <a:latin typeface="標楷體" panose="03000509000000000000" pitchFamily="65" charset="-120"/>
              <a:ea typeface="標楷體" panose="03000509000000000000" pitchFamily="65" charset="-120"/>
            </a:endParaRPr>
          </a:p>
          <a:p>
            <a:pPr algn="ctr">
              <a:lnSpc>
                <a:spcPct val="130000"/>
              </a:lnSpc>
            </a:pPr>
            <a:r>
              <a:rPr lang="zh-TW" altLang="en-US" sz="3200" b="1" dirty="0" smtClean="0">
                <a:latin typeface="標楷體" panose="03000509000000000000" pitchFamily="65" charset="-120"/>
                <a:ea typeface="標楷體" panose="03000509000000000000" pitchFamily="65" charset="-120"/>
              </a:rPr>
              <a:t>價</a:t>
            </a:r>
            <a:endParaRPr lang="en-US" altLang="zh-TW" sz="3200" b="1" dirty="0" smtClean="0">
              <a:latin typeface="標楷體" panose="03000509000000000000" pitchFamily="65" charset="-120"/>
              <a:ea typeface="標楷體" panose="03000509000000000000" pitchFamily="65" charset="-120"/>
            </a:endParaRPr>
          </a:p>
          <a:p>
            <a:pPr algn="ctr">
              <a:lnSpc>
                <a:spcPct val="130000"/>
              </a:lnSpc>
            </a:pPr>
            <a:r>
              <a:rPr lang="zh-TW" altLang="en-US" sz="3200" b="1" dirty="0" smtClean="0">
                <a:latin typeface="標楷體" panose="03000509000000000000" pitchFamily="65" charset="-120"/>
                <a:ea typeface="標楷體" panose="03000509000000000000" pitchFamily="65" charset="-120"/>
              </a:rPr>
              <a:t>值</a:t>
            </a:r>
            <a:endParaRPr lang="en-US" altLang="zh-TW" sz="3200" b="1" dirty="0" smtClean="0">
              <a:latin typeface="標楷體" panose="03000509000000000000" pitchFamily="65" charset="-120"/>
              <a:ea typeface="標楷體" panose="03000509000000000000" pitchFamily="65" charset="-120"/>
            </a:endParaRPr>
          </a:p>
          <a:p>
            <a:pPr algn="ctr">
              <a:lnSpc>
                <a:spcPct val="130000"/>
              </a:lnSpc>
            </a:pPr>
            <a:r>
              <a:rPr lang="en-US" altLang="zh-TW" sz="3200" b="1" dirty="0" smtClean="0">
                <a:latin typeface="+mj-lt"/>
                <a:ea typeface="+mj-ea"/>
              </a:rPr>
              <a:t>value</a:t>
            </a:r>
            <a:endParaRPr lang="zh-TW" altLang="en-US" sz="3200" b="1" dirty="0">
              <a:latin typeface="+mj-lt"/>
              <a:ea typeface="+mj-ea"/>
            </a:endParaRPr>
          </a:p>
        </p:txBody>
      </p:sp>
      <p:sp>
        <p:nvSpPr>
          <p:cNvPr id="15" name="Rectangle 6"/>
          <p:cNvSpPr>
            <a:spLocks noChangeArrowheads="1"/>
          </p:cNvSpPr>
          <p:nvPr/>
        </p:nvSpPr>
        <p:spPr bwMode="auto">
          <a:xfrm>
            <a:off x="5652120" y="812752"/>
            <a:ext cx="3312368" cy="796652"/>
          </a:xfrm>
          <a:prstGeom prst="rect">
            <a:avLst/>
          </a:prstGeom>
          <a:solidFill>
            <a:schemeClr val="bg2"/>
          </a:solidFill>
          <a:ln>
            <a:solidFill>
              <a:schemeClr val="tx1"/>
            </a:solidFill>
            <a:miter lim="800000"/>
            <a:headEnd/>
            <a:tailEnd/>
          </a:ln>
          <a:effectLst/>
          <a:extLst/>
        </p:spPr>
        <p:txBody>
          <a:bodyPr vert="horz" wrap="square" lIns="91440" tIns="45720" rIns="91440" bIns="45720" numCol="1" anchor="t" anchorCtr="0" compatLnSpc="1">
            <a:prstTxWarp prst="textNoShape">
              <a:avLst/>
            </a:prstTxWarp>
          </a:bodyPr>
          <a:lstStyle/>
          <a:p>
            <a:pPr algn="ctr"/>
            <a:r>
              <a:rPr lang="zh-TW" altLang="en-US" sz="2400" b="1" dirty="0" smtClean="0">
                <a:latin typeface="標楷體" panose="03000509000000000000" pitchFamily="65" charset="-120"/>
                <a:ea typeface="標楷體" panose="03000509000000000000" pitchFamily="65" charset="-120"/>
              </a:rPr>
              <a:t>理賠金</a:t>
            </a:r>
            <a:endParaRPr lang="en-US" altLang="zh-TW" sz="2400" b="1" dirty="0" smtClean="0">
              <a:latin typeface="標楷體" panose="03000509000000000000" pitchFamily="65" charset="-120"/>
              <a:ea typeface="標楷體" panose="03000509000000000000" pitchFamily="65" charset="-120"/>
            </a:endParaRPr>
          </a:p>
          <a:p>
            <a:pPr algn="ctr"/>
            <a:r>
              <a:rPr lang="en-US" altLang="zh-TW" b="1" dirty="0" smtClean="0"/>
              <a:t>claim</a:t>
            </a:r>
          </a:p>
          <a:p>
            <a:pPr algn="ctr"/>
            <a:endParaRPr lang="zh-TW" altLang="en-US" sz="2400" b="1" dirty="0">
              <a:solidFill>
                <a:srgbClr val="002060"/>
              </a:solidFill>
              <a:latin typeface="+mj-ea"/>
            </a:endParaRPr>
          </a:p>
        </p:txBody>
      </p:sp>
      <p:sp>
        <p:nvSpPr>
          <p:cNvPr id="16" name="Rectangle 6"/>
          <p:cNvSpPr>
            <a:spLocks noChangeArrowheads="1"/>
          </p:cNvSpPr>
          <p:nvPr/>
        </p:nvSpPr>
        <p:spPr bwMode="auto">
          <a:xfrm>
            <a:off x="5652120" y="1709124"/>
            <a:ext cx="3312368" cy="796652"/>
          </a:xfrm>
          <a:prstGeom prst="rect">
            <a:avLst/>
          </a:prstGeom>
          <a:solidFill>
            <a:schemeClr val="bg2"/>
          </a:solidFill>
          <a:ln>
            <a:solidFill>
              <a:schemeClr val="tx1"/>
            </a:solidFill>
            <a:miter lim="800000"/>
            <a:headEnd/>
            <a:tailEnd/>
          </a:ln>
          <a:effectLst/>
          <a:extLst/>
        </p:spPr>
        <p:txBody>
          <a:bodyPr vert="horz" wrap="square" lIns="91440" tIns="45720" rIns="91440" bIns="45720" numCol="1" anchor="t" anchorCtr="0" compatLnSpc="1">
            <a:prstTxWarp prst="textNoShape">
              <a:avLst/>
            </a:prstTxWarp>
          </a:bodyPr>
          <a:lstStyle/>
          <a:p>
            <a:pPr algn="ctr"/>
            <a:r>
              <a:rPr lang="zh-TW" altLang="en-US" sz="2400" b="1" dirty="0" smtClean="0">
                <a:latin typeface="標楷體" panose="03000509000000000000" pitchFamily="65" charset="-120"/>
                <a:ea typeface="標楷體" panose="03000509000000000000" pitchFamily="65" charset="-120"/>
              </a:rPr>
              <a:t>滿期金</a:t>
            </a:r>
            <a:r>
              <a:rPr lang="en-US" altLang="zh-TW" sz="2400" b="1" dirty="0" smtClean="0">
                <a:latin typeface="標楷體" panose="03000509000000000000" pitchFamily="65" charset="-120"/>
                <a:ea typeface="標楷體" panose="03000509000000000000" pitchFamily="65" charset="-120"/>
              </a:rPr>
              <a:t>/</a:t>
            </a:r>
            <a:r>
              <a:rPr lang="zh-TW" altLang="en-US" sz="2400" b="1" dirty="0" smtClean="0">
                <a:latin typeface="標楷體" panose="03000509000000000000" pitchFamily="65" charset="-120"/>
                <a:ea typeface="標楷體" panose="03000509000000000000" pitchFamily="65" charset="-120"/>
              </a:rPr>
              <a:t>年金</a:t>
            </a:r>
            <a:endParaRPr lang="en-US" altLang="zh-TW" sz="2400" b="1" dirty="0" smtClean="0">
              <a:latin typeface="標楷體" panose="03000509000000000000" pitchFamily="65" charset="-120"/>
              <a:ea typeface="標楷體" panose="03000509000000000000" pitchFamily="65" charset="-120"/>
            </a:endParaRPr>
          </a:p>
          <a:p>
            <a:pPr algn="ctr"/>
            <a:r>
              <a:rPr lang="en-US" altLang="zh-TW" b="1" dirty="0" smtClean="0"/>
              <a:t>maturity/annuity</a:t>
            </a:r>
            <a:endParaRPr lang="zh-TW" altLang="en-US" b="1" dirty="0"/>
          </a:p>
        </p:txBody>
      </p:sp>
      <p:sp>
        <p:nvSpPr>
          <p:cNvPr id="17" name="Rectangle 6"/>
          <p:cNvSpPr>
            <a:spLocks noChangeArrowheads="1"/>
          </p:cNvSpPr>
          <p:nvPr/>
        </p:nvSpPr>
        <p:spPr bwMode="auto">
          <a:xfrm>
            <a:off x="5652120" y="2612494"/>
            <a:ext cx="3312368" cy="796652"/>
          </a:xfrm>
          <a:prstGeom prst="rect">
            <a:avLst/>
          </a:prstGeom>
          <a:solidFill>
            <a:schemeClr val="bg2"/>
          </a:solidFill>
          <a:ln>
            <a:solidFill>
              <a:schemeClr val="tx1"/>
            </a:solidFill>
            <a:miter lim="800000"/>
            <a:headEnd/>
            <a:tailEnd/>
          </a:ln>
          <a:effectLst/>
          <a:extLst/>
        </p:spPr>
        <p:txBody>
          <a:bodyPr vert="horz" wrap="square" lIns="91440" tIns="45720" rIns="91440" bIns="45720" numCol="1" anchor="t" anchorCtr="0" compatLnSpc="1">
            <a:prstTxWarp prst="textNoShape">
              <a:avLst/>
            </a:prstTxWarp>
          </a:bodyPr>
          <a:lstStyle/>
          <a:p>
            <a:pPr algn="ctr"/>
            <a:r>
              <a:rPr lang="zh-TW" altLang="en-US" sz="2400" b="1" dirty="0" smtClean="0">
                <a:latin typeface="標楷體" panose="03000509000000000000" pitchFamily="65" charset="-120"/>
                <a:ea typeface="標楷體" panose="03000509000000000000" pitchFamily="65" charset="-120"/>
              </a:rPr>
              <a:t>解約</a:t>
            </a:r>
            <a:endParaRPr lang="en-US" altLang="zh-TW" sz="2400" b="1" dirty="0" smtClean="0">
              <a:latin typeface="標楷體" panose="03000509000000000000" pitchFamily="65" charset="-120"/>
              <a:ea typeface="標楷體" panose="03000509000000000000" pitchFamily="65" charset="-120"/>
            </a:endParaRPr>
          </a:p>
          <a:p>
            <a:pPr algn="ctr"/>
            <a:r>
              <a:rPr lang="en-US" altLang="zh-TW" b="1" dirty="0"/>
              <a:t>terminate contract</a:t>
            </a:r>
            <a:endParaRPr lang="zh-TW" altLang="en-US" b="1" dirty="0"/>
          </a:p>
        </p:txBody>
      </p:sp>
      <p:sp>
        <p:nvSpPr>
          <p:cNvPr id="18" name="Rectangle 6"/>
          <p:cNvSpPr>
            <a:spLocks noChangeArrowheads="1"/>
          </p:cNvSpPr>
          <p:nvPr/>
        </p:nvSpPr>
        <p:spPr bwMode="auto">
          <a:xfrm>
            <a:off x="5652120" y="3515864"/>
            <a:ext cx="3312368" cy="796652"/>
          </a:xfrm>
          <a:prstGeom prst="rect">
            <a:avLst/>
          </a:prstGeom>
          <a:solidFill>
            <a:schemeClr val="bg2"/>
          </a:solidFill>
          <a:ln>
            <a:solidFill>
              <a:schemeClr val="tx1"/>
            </a:solidFill>
            <a:miter lim="800000"/>
            <a:headEnd/>
            <a:tailEnd/>
          </a:ln>
          <a:effectLst/>
          <a:extLst/>
        </p:spPr>
        <p:txBody>
          <a:bodyPr vert="horz" wrap="square" lIns="91440" tIns="45720" rIns="91440" bIns="45720" numCol="1" anchor="t" anchorCtr="0" compatLnSpc="1">
            <a:prstTxWarp prst="textNoShape">
              <a:avLst/>
            </a:prstTxWarp>
          </a:bodyPr>
          <a:lstStyle/>
          <a:p>
            <a:pPr algn="ctr"/>
            <a:r>
              <a:rPr lang="zh-TW" altLang="en-US" sz="2400" b="1" dirty="0" smtClean="0">
                <a:latin typeface="標楷體" panose="03000509000000000000" pitchFamily="65" charset="-120"/>
                <a:ea typeface="標楷體" panose="03000509000000000000" pitchFamily="65" charset="-120"/>
              </a:rPr>
              <a:t>展期</a:t>
            </a:r>
            <a:r>
              <a:rPr lang="en-US" altLang="zh-TW" sz="2400" b="1" dirty="0" smtClean="0">
                <a:latin typeface="標楷體" panose="03000509000000000000" pitchFamily="65" charset="-120"/>
                <a:ea typeface="標楷體" panose="03000509000000000000" pitchFamily="65" charset="-120"/>
              </a:rPr>
              <a:t>/</a:t>
            </a:r>
            <a:r>
              <a:rPr lang="zh-TW" altLang="en-US" sz="2400" b="1" dirty="0" smtClean="0">
                <a:latin typeface="標楷體" panose="03000509000000000000" pitchFamily="65" charset="-120"/>
                <a:ea typeface="標楷體" panose="03000509000000000000" pitchFamily="65" charset="-120"/>
              </a:rPr>
              <a:t>繳清</a:t>
            </a:r>
            <a:endParaRPr lang="en-US" altLang="zh-TW" sz="2400" b="1" dirty="0" smtClean="0">
              <a:latin typeface="標楷體" panose="03000509000000000000" pitchFamily="65" charset="-120"/>
              <a:ea typeface="標楷體" panose="03000509000000000000" pitchFamily="65" charset="-120"/>
            </a:endParaRPr>
          </a:p>
          <a:p>
            <a:pPr algn="ctr"/>
            <a:r>
              <a:rPr lang="en-US" altLang="zh-TW" b="1" dirty="0"/>
              <a:t>reduced paid-up/extended term</a:t>
            </a:r>
            <a:endParaRPr lang="zh-TW" altLang="en-US" b="1" dirty="0"/>
          </a:p>
        </p:txBody>
      </p:sp>
      <p:sp>
        <p:nvSpPr>
          <p:cNvPr id="19" name="Rectangle 6"/>
          <p:cNvSpPr>
            <a:spLocks noChangeArrowheads="1"/>
          </p:cNvSpPr>
          <p:nvPr/>
        </p:nvSpPr>
        <p:spPr bwMode="auto">
          <a:xfrm>
            <a:off x="5652120" y="4418868"/>
            <a:ext cx="3312368" cy="796652"/>
          </a:xfrm>
          <a:prstGeom prst="rect">
            <a:avLst/>
          </a:prstGeom>
          <a:solidFill>
            <a:schemeClr val="bg2"/>
          </a:solidFill>
          <a:ln>
            <a:solidFill>
              <a:schemeClr val="tx1"/>
            </a:solidFill>
            <a:miter lim="800000"/>
            <a:headEnd/>
            <a:tailEnd/>
          </a:ln>
          <a:effectLst/>
          <a:extLst/>
        </p:spPr>
        <p:txBody>
          <a:bodyPr vert="horz" wrap="square" lIns="91440" tIns="45720" rIns="91440" bIns="45720" numCol="1" anchor="t" anchorCtr="0" compatLnSpc="1">
            <a:prstTxWarp prst="textNoShape">
              <a:avLst/>
            </a:prstTxWarp>
          </a:bodyPr>
          <a:lstStyle/>
          <a:p>
            <a:pPr algn="ctr"/>
            <a:r>
              <a:rPr lang="zh-TW" altLang="en-US" sz="2400" b="1" dirty="0">
                <a:latin typeface="標楷體" panose="03000509000000000000" pitchFamily="65" charset="-120"/>
                <a:ea typeface="標楷體" panose="03000509000000000000" pitchFamily="65" charset="-120"/>
              </a:rPr>
              <a:t>保單</a:t>
            </a:r>
            <a:r>
              <a:rPr lang="zh-TW" altLang="en-US" sz="2400" b="1" dirty="0" smtClean="0">
                <a:latin typeface="標楷體" panose="03000509000000000000" pitchFamily="65" charset="-120"/>
                <a:ea typeface="標楷體" panose="03000509000000000000" pitchFamily="65" charset="-120"/>
              </a:rPr>
              <a:t>借款</a:t>
            </a:r>
            <a:endParaRPr lang="en-US" altLang="zh-TW" sz="2400" b="1" dirty="0" smtClean="0">
              <a:latin typeface="標楷體" panose="03000509000000000000" pitchFamily="65" charset="-120"/>
              <a:ea typeface="標楷體" panose="03000509000000000000" pitchFamily="65" charset="-120"/>
            </a:endParaRPr>
          </a:p>
          <a:p>
            <a:pPr algn="ctr"/>
            <a:r>
              <a:rPr lang="en-US" altLang="zh-TW" b="1" dirty="0"/>
              <a:t>policy</a:t>
            </a:r>
            <a:r>
              <a:rPr lang="en-US" altLang="zh-TW" b="1" dirty="0">
                <a:latin typeface="+mj-ea"/>
              </a:rPr>
              <a:t> </a:t>
            </a:r>
            <a:r>
              <a:rPr lang="en-US" altLang="zh-TW" b="1" dirty="0"/>
              <a:t>loan</a:t>
            </a:r>
            <a:endParaRPr lang="zh-TW" altLang="en-US" b="1" dirty="0"/>
          </a:p>
          <a:p>
            <a:pPr algn="ctr"/>
            <a:endParaRPr lang="zh-TW" altLang="en-US" sz="2400" b="1" dirty="0">
              <a:solidFill>
                <a:srgbClr val="002060"/>
              </a:solidFill>
              <a:latin typeface="+mj-ea"/>
            </a:endParaRPr>
          </a:p>
        </p:txBody>
      </p:sp>
      <p:sp>
        <p:nvSpPr>
          <p:cNvPr id="20" name="Rectangle 6"/>
          <p:cNvSpPr>
            <a:spLocks noChangeArrowheads="1"/>
          </p:cNvSpPr>
          <p:nvPr/>
        </p:nvSpPr>
        <p:spPr bwMode="auto">
          <a:xfrm>
            <a:off x="5652120" y="5321872"/>
            <a:ext cx="3312368" cy="796652"/>
          </a:xfrm>
          <a:prstGeom prst="rect">
            <a:avLst/>
          </a:prstGeom>
          <a:solidFill>
            <a:schemeClr val="bg2"/>
          </a:solidFill>
          <a:ln>
            <a:solidFill>
              <a:schemeClr val="tx1"/>
            </a:solidFill>
            <a:miter lim="800000"/>
            <a:headEnd/>
            <a:tailEnd/>
          </a:ln>
          <a:effectLst/>
          <a:extLst/>
        </p:spPr>
        <p:txBody>
          <a:bodyPr vert="horz" wrap="square" lIns="91440" tIns="45720" rIns="91440" bIns="45720" numCol="1" anchor="t" anchorCtr="0" compatLnSpc="1">
            <a:prstTxWarp prst="textNoShape">
              <a:avLst/>
            </a:prstTxWarp>
          </a:bodyPr>
          <a:lstStyle/>
          <a:p>
            <a:pPr algn="ctr"/>
            <a:r>
              <a:rPr lang="zh-TW" altLang="en-US" sz="2400" b="1" dirty="0" smtClean="0">
                <a:latin typeface="標楷體" panose="03000509000000000000" pitchFamily="65" charset="-120"/>
                <a:ea typeface="標楷體" panose="03000509000000000000" pitchFamily="65" charset="-120"/>
              </a:rPr>
              <a:t>自動墊繳</a:t>
            </a:r>
            <a:endParaRPr lang="en-US" altLang="zh-TW" sz="2400" b="1" dirty="0" smtClean="0">
              <a:latin typeface="標楷體" panose="03000509000000000000" pitchFamily="65" charset="-120"/>
              <a:ea typeface="標楷體" panose="03000509000000000000" pitchFamily="65" charset="-120"/>
            </a:endParaRPr>
          </a:p>
          <a:p>
            <a:pPr algn="ctr"/>
            <a:r>
              <a:rPr lang="en-US" altLang="zh-TW" b="1" dirty="0"/>
              <a:t>premium</a:t>
            </a:r>
            <a:r>
              <a:rPr lang="en-US" altLang="zh-TW" b="1" dirty="0">
                <a:latin typeface="+mj-ea"/>
              </a:rPr>
              <a:t> </a:t>
            </a:r>
            <a:r>
              <a:rPr lang="en-US" altLang="zh-TW" b="1" dirty="0"/>
              <a:t>loan</a:t>
            </a:r>
            <a:endParaRPr lang="zh-TW" altLang="en-US" b="1" dirty="0"/>
          </a:p>
        </p:txBody>
      </p:sp>
      <p:sp>
        <p:nvSpPr>
          <p:cNvPr id="3" name="向右箭號 2"/>
          <p:cNvSpPr/>
          <p:nvPr/>
        </p:nvSpPr>
        <p:spPr>
          <a:xfrm>
            <a:off x="2561096" y="1720534"/>
            <a:ext cx="576064" cy="196298"/>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向右箭號 20"/>
          <p:cNvSpPr/>
          <p:nvPr/>
        </p:nvSpPr>
        <p:spPr>
          <a:xfrm>
            <a:off x="2561095" y="2492089"/>
            <a:ext cx="576064" cy="196298"/>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向右箭號 21"/>
          <p:cNvSpPr/>
          <p:nvPr/>
        </p:nvSpPr>
        <p:spPr>
          <a:xfrm>
            <a:off x="2561095" y="3377422"/>
            <a:ext cx="576064" cy="196298"/>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向右箭號 22"/>
          <p:cNvSpPr/>
          <p:nvPr/>
        </p:nvSpPr>
        <p:spPr>
          <a:xfrm>
            <a:off x="2561095" y="4252835"/>
            <a:ext cx="576064" cy="196298"/>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向右箭號 23"/>
          <p:cNvSpPr/>
          <p:nvPr/>
        </p:nvSpPr>
        <p:spPr>
          <a:xfrm>
            <a:off x="5005177" y="1112929"/>
            <a:ext cx="576064" cy="196298"/>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向右箭號 24"/>
          <p:cNvSpPr/>
          <p:nvPr/>
        </p:nvSpPr>
        <p:spPr>
          <a:xfrm>
            <a:off x="5023080" y="2066112"/>
            <a:ext cx="576064" cy="196298"/>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向右箭號 25"/>
          <p:cNvSpPr/>
          <p:nvPr/>
        </p:nvSpPr>
        <p:spPr>
          <a:xfrm>
            <a:off x="5023080" y="2984968"/>
            <a:ext cx="576064" cy="196298"/>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向右箭號 26"/>
          <p:cNvSpPr/>
          <p:nvPr/>
        </p:nvSpPr>
        <p:spPr>
          <a:xfrm>
            <a:off x="5023080" y="3802242"/>
            <a:ext cx="576064" cy="196298"/>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向右箭號 27"/>
          <p:cNvSpPr/>
          <p:nvPr/>
        </p:nvSpPr>
        <p:spPr>
          <a:xfrm>
            <a:off x="5023080" y="4719045"/>
            <a:ext cx="576064" cy="196298"/>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向右箭號 28"/>
          <p:cNvSpPr/>
          <p:nvPr/>
        </p:nvSpPr>
        <p:spPr>
          <a:xfrm>
            <a:off x="5005177" y="5589240"/>
            <a:ext cx="576064" cy="196298"/>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文字方塊 29"/>
          <p:cNvSpPr txBox="1"/>
          <p:nvPr/>
        </p:nvSpPr>
        <p:spPr>
          <a:xfrm>
            <a:off x="763958" y="6052242"/>
            <a:ext cx="3664731" cy="369332"/>
          </a:xfrm>
          <a:prstGeom prst="rect">
            <a:avLst/>
          </a:prstGeom>
          <a:noFill/>
        </p:spPr>
        <p:txBody>
          <a:bodyPr wrap="square" rtlCol="0">
            <a:spAutoFit/>
          </a:bodyPr>
          <a:lstStyle/>
          <a:p>
            <a:r>
              <a:rPr lang="zh-TW" altLang="en-US" b="1" dirty="0">
                <a:latin typeface="標楷體" panose="03000509000000000000" pitchFamily="65" charset="-120"/>
                <a:ea typeface="標楷體" panose="03000509000000000000" pitchFamily="65" charset="-120"/>
              </a:rPr>
              <a:t>純</a:t>
            </a:r>
            <a:r>
              <a:rPr lang="zh-TW" altLang="en-US" b="1" dirty="0" smtClean="0">
                <a:latin typeface="標楷體" panose="03000509000000000000" pitchFamily="65" charset="-120"/>
                <a:ea typeface="標楷體" panose="03000509000000000000" pitchFamily="65" charset="-120"/>
              </a:rPr>
              <a:t>保費 </a:t>
            </a:r>
            <a:r>
              <a:rPr lang="en-US" altLang="zh-TW" b="1" dirty="0" smtClean="0">
                <a:latin typeface="標楷體" panose="03000509000000000000" pitchFamily="65" charset="-120"/>
                <a:ea typeface="標楷體" panose="03000509000000000000" pitchFamily="65" charset="-120"/>
              </a:rPr>
              <a:t>=</a:t>
            </a:r>
            <a:r>
              <a:rPr lang="zh-TW" altLang="en-US" b="1" dirty="0" smtClean="0">
                <a:latin typeface="標楷體" panose="03000509000000000000" pitchFamily="65" charset="-120"/>
                <a:ea typeface="標楷體" panose="03000509000000000000" pitchFamily="65" charset="-120"/>
              </a:rPr>
              <a:t> 所</a:t>
            </a:r>
            <a:r>
              <a:rPr lang="zh-TW" altLang="en-US" b="1" dirty="0">
                <a:latin typeface="標楷體" panose="03000509000000000000" pitchFamily="65" charset="-120"/>
                <a:ea typeface="標楷體" panose="03000509000000000000" pitchFamily="65" charset="-120"/>
              </a:rPr>
              <a:t>繳保費扣除必要支出</a:t>
            </a:r>
            <a:endParaRPr lang="zh-TW" altLang="en-US" b="1" dirty="0"/>
          </a:p>
        </p:txBody>
      </p:sp>
    </p:spTree>
    <p:extLst>
      <p:ext uri="{BB962C8B-B14F-4D97-AF65-F5344CB8AC3E}">
        <p14:creationId xmlns:p14="http://schemas.microsoft.com/office/powerpoint/2010/main" val="25497102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5" name="標題 1"/>
          <p:cNvSpPr>
            <a:spLocks noGrp="1"/>
          </p:cNvSpPr>
          <p:nvPr>
            <p:ph type="title"/>
          </p:nvPr>
        </p:nvSpPr>
        <p:spPr>
          <a:xfrm>
            <a:off x="323528" y="44624"/>
            <a:ext cx="8496944" cy="564865"/>
          </a:xfrm>
        </p:spPr>
        <p:txBody>
          <a:bodyPr>
            <a:noAutofit/>
          </a:bodyPr>
          <a:lstStyle/>
          <a:p>
            <a:pPr algn="l"/>
            <a:r>
              <a:rPr lang="zh-TW" altLang="en-US" sz="3200" b="1" dirty="0" smtClean="0">
                <a:solidFill>
                  <a:srgbClr val="7030A0"/>
                </a:solidFill>
                <a:effectLst>
                  <a:outerShdw blurRad="38100" dist="38100" dir="2700000" algn="tl">
                    <a:srgbClr val="000000">
                      <a:alpha val="43137"/>
                    </a:srgbClr>
                  </a:outerShdw>
                </a:effectLst>
                <a:latin typeface="標楷體" pitchFamily="65" charset="-120"/>
                <a:ea typeface="標楷體" pitchFamily="65" charset="-120"/>
              </a:rPr>
              <a:t>準備金</a:t>
            </a:r>
            <a:endParaRPr lang="zh-TW" altLang="en-US" sz="3200" b="1" dirty="0">
              <a:solidFill>
                <a:srgbClr val="FF0000"/>
              </a:solidFill>
              <a:effectLst>
                <a:outerShdw blurRad="38100" dist="38100" dir="2700000" algn="tl">
                  <a:srgbClr val="000000">
                    <a:alpha val="43137"/>
                  </a:srgbClr>
                </a:outerShdw>
              </a:effectLst>
              <a:latin typeface="標楷體" pitchFamily="65" charset="-120"/>
              <a:ea typeface="標楷體" pitchFamily="65" charset="-120"/>
            </a:endParaRPr>
          </a:p>
        </p:txBody>
      </p:sp>
      <p:sp>
        <p:nvSpPr>
          <p:cNvPr id="4" name="投影片編號版面配置區 3"/>
          <p:cNvSpPr>
            <a:spLocks noGrp="1"/>
          </p:cNvSpPr>
          <p:nvPr>
            <p:ph type="sldNum" sz="quarter" idx="12"/>
          </p:nvPr>
        </p:nvSpPr>
        <p:spPr/>
        <p:txBody>
          <a:bodyPr/>
          <a:lstStyle/>
          <a:p>
            <a:fld id="{3EA35A70-8483-408F-A1EF-EE328C485297}" type="slidenum">
              <a:rPr lang="zh-TW" altLang="en-US" smtClean="0"/>
              <a:pPr/>
              <a:t>6</a:t>
            </a:fld>
            <a:endParaRPr lang="zh-TW" altLang="en-US" dirty="0"/>
          </a:p>
        </p:txBody>
      </p:sp>
      <p:sp>
        <p:nvSpPr>
          <p:cNvPr id="6" name="矩形 5"/>
          <p:cNvSpPr/>
          <p:nvPr/>
        </p:nvSpPr>
        <p:spPr>
          <a:xfrm>
            <a:off x="179512" y="646978"/>
            <a:ext cx="8784976" cy="45719"/>
          </a:xfrm>
          <a:prstGeom prst="rect">
            <a:avLst/>
          </a:prstGeom>
          <a:solidFill>
            <a:srgbClr val="009A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8" name="內容版面配置區 5"/>
          <p:cNvGraphicFramePr>
            <a:graphicFrameLocks noGrp="1"/>
          </p:cNvGraphicFramePr>
          <p:nvPr>
            <p:ph idx="1"/>
            <p:extLst>
              <p:ext uri="{D42A27DB-BD31-4B8C-83A1-F6EECF244321}">
                <p14:modId xmlns:p14="http://schemas.microsoft.com/office/powerpoint/2010/main" val="3522678715"/>
              </p:ext>
            </p:extLst>
          </p:nvPr>
        </p:nvGraphicFramePr>
        <p:xfrm>
          <a:off x="457200" y="1340768"/>
          <a:ext cx="8229600" cy="2499360"/>
        </p:xfrm>
        <a:graphic>
          <a:graphicData uri="http://schemas.openxmlformats.org/drawingml/2006/table">
            <a:tbl>
              <a:tblPr firstRow="1" bandRow="1">
                <a:tableStyleId>{7DF18680-E054-41AD-8BC1-D1AEF772440D}</a:tableStyleId>
              </a:tblPr>
              <a:tblGrid>
                <a:gridCol w="4133850"/>
                <a:gridCol w="4095750"/>
              </a:tblGrid>
              <a:tr h="370840">
                <a:tc>
                  <a:txBody>
                    <a:bodyPr/>
                    <a:lstStyle/>
                    <a:p>
                      <a:pPr algn="ctr"/>
                      <a:r>
                        <a:rPr lang="zh-TW" altLang="en-US" sz="2800" dirty="0" smtClean="0">
                          <a:latin typeface="標楷體" panose="03000509000000000000" pitchFamily="65" charset="-120"/>
                          <a:ea typeface="標楷體" panose="03000509000000000000" pitchFamily="65" charset="-120"/>
                        </a:rPr>
                        <a:t>保單責任準備金</a:t>
                      </a:r>
                      <a:endParaRPr lang="en-US" altLang="zh-TW" sz="2800" dirty="0" smtClean="0">
                        <a:latin typeface="標楷體" panose="03000509000000000000" pitchFamily="65" charset="-120"/>
                        <a:ea typeface="標楷體" panose="03000509000000000000" pitchFamily="65" charset="-120"/>
                      </a:endParaRPr>
                    </a:p>
                    <a:p>
                      <a:pPr algn="ctr"/>
                      <a:r>
                        <a:rPr kumimoji="0" lang="en-US" altLang="zh-TW" sz="1800" kern="1200" dirty="0" smtClean="0">
                          <a:effectLst/>
                          <a:latin typeface="+mn-lt"/>
                          <a:ea typeface="標楷體" panose="03000509000000000000" pitchFamily="65" charset="-120"/>
                        </a:rPr>
                        <a:t>policy reserve</a:t>
                      </a:r>
                      <a:endParaRPr lang="zh-TW" altLang="en-US" sz="2800" b="1" dirty="0">
                        <a:latin typeface="+mn-lt"/>
                        <a:ea typeface="標楷體" panose="03000509000000000000" pitchFamily="65" charset="-12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2800" dirty="0" smtClean="0">
                          <a:latin typeface="標楷體" panose="03000509000000000000" pitchFamily="65" charset="-120"/>
                          <a:ea typeface="標楷體" panose="03000509000000000000" pitchFamily="65" charset="-120"/>
                        </a:rPr>
                        <a:t>保單價值準備金</a:t>
                      </a:r>
                      <a:endParaRPr lang="en-US" altLang="zh-TW" sz="2800" dirty="0" smtClean="0">
                        <a:latin typeface="標楷體" panose="03000509000000000000" pitchFamily="65" charset="-120"/>
                        <a:ea typeface="標楷體" panose="03000509000000000000" pitchFamily="65" charset="-120"/>
                      </a:endParaRP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altLang="zh-TW" sz="1800" kern="1200" dirty="0" smtClean="0">
                          <a:effectLst/>
                          <a:latin typeface="+mn-lt"/>
                          <a:ea typeface="標楷體" panose="03000509000000000000" pitchFamily="65" charset="-120"/>
                        </a:rPr>
                        <a:t>policy value</a:t>
                      </a:r>
                      <a:endParaRPr lang="zh-TW" altLang="en-US" sz="2800" b="1" dirty="0" smtClean="0">
                        <a:latin typeface="+mn-lt"/>
                        <a:ea typeface="標楷體" panose="03000509000000000000" pitchFamily="65" charset="-12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zh-TW" altLang="en-US" sz="2400" kern="1200" dirty="0" smtClean="0">
                          <a:latin typeface="標楷體" panose="03000509000000000000" pitchFamily="65" charset="-120"/>
                          <a:ea typeface="標楷體" panose="03000509000000000000" pitchFamily="65" charset="-120"/>
                        </a:rPr>
                        <a:t>保險公司向保戶收取保費後，為了未來能履行保險給付，而提存保管之金額。</a:t>
                      </a:r>
                      <a:endParaRPr lang="zh-TW" altLang="en-US" sz="2400" b="1" dirty="0">
                        <a:latin typeface="標楷體" panose="03000509000000000000" pitchFamily="65" charset="-120"/>
                        <a:ea typeface="標楷體" panose="03000509000000000000" pitchFamily="65" charset="-120"/>
                      </a:endParaRPr>
                    </a:p>
                  </a:txBody>
                  <a:tcPr/>
                </a:tc>
                <a:tc>
                  <a:txBody>
                    <a:bodyPr/>
                    <a:lstStyle/>
                    <a:p>
                      <a:pPr marL="0" algn="l" rtl="0" eaLnBrk="1" latinLnBrk="0" hangingPunct="1"/>
                      <a:r>
                        <a:rPr kumimoji="0" lang="zh-TW" altLang="en-US" sz="2400" kern="1200" dirty="0" smtClean="0">
                          <a:latin typeface="標楷體" panose="03000509000000000000" pitchFamily="65" charset="-120"/>
                          <a:ea typeface="標楷體" panose="03000509000000000000" pitchFamily="65" charset="-120"/>
                        </a:rPr>
                        <a:t>保戶持續繳交保險費，所累積的保單現金價值。</a:t>
                      </a:r>
                      <a:endParaRPr kumimoji="0" lang="zh-TW" altLang="en-US" sz="2400" b="1" kern="1200" dirty="0">
                        <a:solidFill>
                          <a:schemeClr val="dk1"/>
                        </a:solidFill>
                        <a:latin typeface="標楷體" panose="03000509000000000000" pitchFamily="65" charset="-120"/>
                        <a:ea typeface="標楷體" panose="03000509000000000000" pitchFamily="65" charset="-120"/>
                        <a:cs typeface="+mn-cs"/>
                      </a:endParaRPr>
                    </a:p>
                  </a:txBody>
                  <a:tcPr/>
                </a:tc>
              </a:tr>
              <a:tr h="370840">
                <a:tc>
                  <a:txBody>
                    <a:bodyPr/>
                    <a:lstStyle/>
                    <a:p>
                      <a:pPr algn="ctr"/>
                      <a:r>
                        <a:rPr lang="zh-TW" altLang="en-US" sz="2800" dirty="0" smtClean="0">
                          <a:latin typeface="標楷體" panose="03000509000000000000" pitchFamily="65" charset="-120"/>
                          <a:ea typeface="標楷體" panose="03000509000000000000" pitchFamily="65" charset="-120"/>
                        </a:rPr>
                        <a:t>會計提存</a:t>
                      </a:r>
                      <a:r>
                        <a:rPr lang="en-US" altLang="zh-TW" sz="2800" dirty="0" smtClean="0">
                          <a:latin typeface="標楷體" panose="03000509000000000000" pitchFamily="65" charset="-120"/>
                          <a:ea typeface="標楷體" panose="03000509000000000000" pitchFamily="65" charset="-120"/>
                        </a:rPr>
                        <a:t>(</a:t>
                      </a:r>
                      <a:r>
                        <a:rPr lang="zh-TW" altLang="en-US" sz="2800" dirty="0" smtClean="0">
                          <a:latin typeface="標楷體" panose="03000509000000000000" pitchFamily="65" charset="-120"/>
                          <a:ea typeface="標楷體" panose="03000509000000000000" pitchFamily="65" charset="-120"/>
                        </a:rPr>
                        <a:t>主管機關</a:t>
                      </a:r>
                      <a:r>
                        <a:rPr lang="en-US" altLang="zh-TW" sz="2800" dirty="0" smtClean="0">
                          <a:latin typeface="標楷體" panose="03000509000000000000" pitchFamily="65" charset="-120"/>
                          <a:ea typeface="標楷體" panose="03000509000000000000" pitchFamily="65" charset="-120"/>
                        </a:rPr>
                        <a:t>)</a:t>
                      </a:r>
                      <a:endParaRPr lang="zh-TW" altLang="en-US" sz="2800" b="1" dirty="0">
                        <a:latin typeface="標楷體" panose="03000509000000000000" pitchFamily="65" charset="-120"/>
                        <a:ea typeface="標楷體" panose="03000509000000000000" pitchFamily="65" charset="-120"/>
                      </a:endParaRPr>
                    </a:p>
                  </a:txBody>
                  <a:tcPr/>
                </a:tc>
                <a:tc>
                  <a:txBody>
                    <a:bodyPr/>
                    <a:lstStyle/>
                    <a:p>
                      <a:pPr marL="0" algn="ctr" rtl="0" eaLnBrk="1" latinLnBrk="0" hangingPunct="1"/>
                      <a:r>
                        <a:rPr kumimoji="0" lang="zh-TW" altLang="en-US" sz="2800" kern="1200" dirty="0" smtClean="0">
                          <a:latin typeface="標楷體" panose="03000509000000000000" pitchFamily="65" charset="-120"/>
                          <a:ea typeface="標楷體" panose="03000509000000000000" pitchFamily="65" charset="-120"/>
                        </a:rPr>
                        <a:t>保戶權益</a:t>
                      </a:r>
                      <a:endParaRPr kumimoji="0" lang="zh-TW" altLang="en-US" sz="2800" b="1" kern="1200" dirty="0">
                        <a:solidFill>
                          <a:schemeClr val="dk1"/>
                        </a:solidFill>
                        <a:latin typeface="標楷體" panose="03000509000000000000" pitchFamily="65" charset="-120"/>
                        <a:ea typeface="標楷體" panose="03000509000000000000" pitchFamily="65" charset="-120"/>
                        <a:cs typeface="+mn-cs"/>
                      </a:endParaRPr>
                    </a:p>
                  </a:txBody>
                  <a:tcPr/>
                </a:tc>
              </a:tr>
            </a:tbl>
          </a:graphicData>
        </a:graphic>
      </p:graphicFrame>
    </p:spTree>
    <p:extLst>
      <p:ext uri="{BB962C8B-B14F-4D97-AF65-F5344CB8AC3E}">
        <p14:creationId xmlns:p14="http://schemas.microsoft.com/office/powerpoint/2010/main" val="2046190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3EA35A70-8483-408F-A1EF-EE328C485297}" type="slidenum">
              <a:rPr lang="zh-TW" altLang="en-US" smtClean="0"/>
              <a:pPr/>
              <a:t>7</a:t>
            </a:fld>
            <a:endParaRPr lang="zh-TW" altLang="en-US" dirty="0"/>
          </a:p>
        </p:txBody>
      </p:sp>
      <p:sp>
        <p:nvSpPr>
          <p:cNvPr id="5" name="標題 1"/>
          <p:cNvSpPr>
            <a:spLocks noGrp="1"/>
          </p:cNvSpPr>
          <p:nvPr>
            <p:ph type="title"/>
          </p:nvPr>
        </p:nvSpPr>
        <p:spPr>
          <a:xfrm>
            <a:off x="323528" y="44624"/>
            <a:ext cx="8496944" cy="564865"/>
          </a:xfrm>
        </p:spPr>
        <p:txBody>
          <a:bodyPr>
            <a:noAutofit/>
          </a:bodyPr>
          <a:lstStyle/>
          <a:p>
            <a:pPr algn="l"/>
            <a:r>
              <a:rPr lang="zh-TW" altLang="en-US" sz="3200" b="1" dirty="0" smtClean="0">
                <a:solidFill>
                  <a:srgbClr val="7030A0"/>
                </a:solidFill>
                <a:effectLst>
                  <a:outerShdw blurRad="38100" dist="38100" dir="2700000" algn="tl">
                    <a:srgbClr val="000000">
                      <a:alpha val="43137"/>
                    </a:srgbClr>
                  </a:outerShdw>
                </a:effectLst>
                <a:latin typeface="標楷體" pitchFamily="65" charset="-120"/>
                <a:ea typeface="標楷體" pitchFamily="65" charset="-120"/>
              </a:rPr>
              <a:t>系統架構</a:t>
            </a:r>
            <a:endParaRPr lang="zh-TW" altLang="en-US" sz="3200" b="1" dirty="0">
              <a:solidFill>
                <a:srgbClr val="7030A0"/>
              </a:solidFill>
              <a:effectLst>
                <a:outerShdw blurRad="38100" dist="38100" dir="2700000" algn="tl">
                  <a:srgbClr val="000000">
                    <a:alpha val="43137"/>
                  </a:srgbClr>
                </a:outerShdw>
              </a:effectLst>
              <a:latin typeface="標楷體" pitchFamily="65" charset="-120"/>
              <a:ea typeface="標楷體" pitchFamily="65" charset="-120"/>
            </a:endParaRPr>
          </a:p>
        </p:txBody>
      </p:sp>
      <p:sp>
        <p:nvSpPr>
          <p:cNvPr id="6" name="矩形 5"/>
          <p:cNvSpPr/>
          <p:nvPr/>
        </p:nvSpPr>
        <p:spPr>
          <a:xfrm>
            <a:off x="179512" y="646978"/>
            <a:ext cx="8784976" cy="45719"/>
          </a:xfrm>
          <a:prstGeom prst="rect">
            <a:avLst/>
          </a:prstGeom>
          <a:solidFill>
            <a:srgbClr val="009A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895736"/>
            <a:ext cx="5381402" cy="51255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5992962" y="895737"/>
            <a:ext cx="1296144" cy="4450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標楷體" pitchFamily="65" charset="-120"/>
                <a:ea typeface="標楷體" pitchFamily="65" charset="-120"/>
              </a:rPr>
              <a:t>準備金</a:t>
            </a:r>
            <a:r>
              <a:rPr lang="en-US" altLang="zh-TW" dirty="0" smtClean="0">
                <a:latin typeface="標楷體" pitchFamily="65" charset="-120"/>
                <a:ea typeface="標楷體" pitchFamily="65" charset="-120"/>
              </a:rPr>
              <a:t>(AE)</a:t>
            </a:r>
            <a:endParaRPr lang="zh-TW" altLang="en-US" dirty="0">
              <a:latin typeface="標楷體" pitchFamily="65" charset="-120"/>
              <a:ea typeface="標楷體" pitchFamily="65" charset="-120"/>
            </a:endParaRPr>
          </a:p>
        </p:txBody>
      </p:sp>
      <p:sp>
        <p:nvSpPr>
          <p:cNvPr id="9" name="矩形 8"/>
          <p:cNvSpPr/>
          <p:nvPr/>
        </p:nvSpPr>
        <p:spPr>
          <a:xfrm>
            <a:off x="323528" y="922984"/>
            <a:ext cx="1800200" cy="4450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latin typeface="標楷體" pitchFamily="65" charset="-120"/>
                <a:ea typeface="標楷體" pitchFamily="65" charset="-120"/>
              </a:rPr>
              <a:t>契約情報</a:t>
            </a:r>
            <a:r>
              <a:rPr lang="en-US" altLang="zh-TW" dirty="0" smtClean="0">
                <a:latin typeface="標楷體" pitchFamily="65" charset="-120"/>
                <a:ea typeface="標楷體" pitchFamily="65" charset="-120"/>
              </a:rPr>
              <a:t>(AI)</a:t>
            </a:r>
            <a:endParaRPr lang="zh-TW" altLang="en-US" dirty="0">
              <a:latin typeface="標楷體" pitchFamily="65" charset="-120"/>
              <a:ea typeface="標楷體" pitchFamily="65" charset="-120"/>
            </a:endParaRPr>
          </a:p>
        </p:txBody>
      </p:sp>
      <p:sp>
        <p:nvSpPr>
          <p:cNvPr id="10" name="矩形 9"/>
          <p:cNvSpPr/>
          <p:nvPr/>
        </p:nvSpPr>
        <p:spPr>
          <a:xfrm>
            <a:off x="7452320" y="895736"/>
            <a:ext cx="1512168" cy="4450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latin typeface="標楷體" pitchFamily="65" charset="-120"/>
                <a:ea typeface="標楷體" pitchFamily="65" charset="-120"/>
              </a:rPr>
              <a:t>客戶服務</a:t>
            </a:r>
            <a:r>
              <a:rPr lang="en-US" altLang="zh-TW" dirty="0" smtClean="0">
                <a:latin typeface="標楷體" pitchFamily="65" charset="-120"/>
                <a:ea typeface="標楷體" pitchFamily="65" charset="-120"/>
              </a:rPr>
              <a:t>(AJ)</a:t>
            </a:r>
            <a:endParaRPr lang="zh-TW" altLang="en-US" dirty="0">
              <a:latin typeface="標楷體" pitchFamily="65" charset="-120"/>
              <a:ea typeface="標楷體" pitchFamily="65" charset="-120"/>
            </a:endParaRPr>
          </a:p>
        </p:txBody>
      </p:sp>
      <p:sp>
        <p:nvSpPr>
          <p:cNvPr id="12" name="矩形 11"/>
          <p:cNvSpPr/>
          <p:nvPr/>
        </p:nvSpPr>
        <p:spPr>
          <a:xfrm>
            <a:off x="7452320" y="1700808"/>
            <a:ext cx="1512168" cy="4450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標楷體" pitchFamily="65" charset="-120"/>
                <a:ea typeface="標楷體" pitchFamily="65" charset="-120"/>
              </a:rPr>
              <a:t>基金系統</a:t>
            </a:r>
            <a:r>
              <a:rPr lang="en-US" altLang="zh-TW" dirty="0" smtClean="0">
                <a:latin typeface="標楷體" pitchFamily="65" charset="-120"/>
                <a:ea typeface="標楷體" pitchFamily="65" charset="-120"/>
              </a:rPr>
              <a:t>(IV)</a:t>
            </a:r>
            <a:endParaRPr lang="zh-TW" altLang="en-US" dirty="0">
              <a:latin typeface="標楷體" pitchFamily="65" charset="-120"/>
              <a:ea typeface="標楷體" pitchFamily="65" charset="-120"/>
            </a:endParaRPr>
          </a:p>
        </p:txBody>
      </p:sp>
      <p:sp>
        <p:nvSpPr>
          <p:cNvPr id="11" name="矩形 10"/>
          <p:cNvSpPr/>
          <p:nvPr/>
        </p:nvSpPr>
        <p:spPr>
          <a:xfrm>
            <a:off x="7452320" y="2575437"/>
            <a:ext cx="1512168" cy="4450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標楷體" pitchFamily="65" charset="-120"/>
                <a:ea typeface="標楷體" pitchFamily="65" charset="-120"/>
              </a:rPr>
              <a:t>再</a:t>
            </a:r>
            <a:r>
              <a:rPr lang="zh-TW" altLang="en-US" dirty="0">
                <a:latin typeface="標楷體" pitchFamily="65" charset="-120"/>
                <a:ea typeface="標楷體" pitchFamily="65" charset="-120"/>
              </a:rPr>
              <a:t>保</a:t>
            </a:r>
            <a:r>
              <a:rPr lang="zh-TW" altLang="en-US" dirty="0" smtClean="0">
                <a:latin typeface="標楷體" pitchFamily="65" charset="-120"/>
                <a:ea typeface="標楷體" pitchFamily="65" charset="-120"/>
              </a:rPr>
              <a:t>系統</a:t>
            </a:r>
            <a:r>
              <a:rPr lang="en-US" altLang="zh-TW" smtClean="0">
                <a:latin typeface="標楷體" pitchFamily="65" charset="-120"/>
                <a:ea typeface="標楷體" pitchFamily="65" charset="-120"/>
              </a:rPr>
              <a:t>(AR)</a:t>
            </a:r>
            <a:endParaRPr lang="zh-TW" altLang="en-US" dirty="0">
              <a:latin typeface="標楷體" pitchFamily="65" charset="-120"/>
              <a:ea typeface="標楷體" pitchFamily="65" charset="-120"/>
            </a:endParaRPr>
          </a:p>
        </p:txBody>
      </p:sp>
    </p:spTree>
    <p:extLst>
      <p:ext uri="{BB962C8B-B14F-4D97-AF65-F5344CB8AC3E}">
        <p14:creationId xmlns:p14="http://schemas.microsoft.com/office/powerpoint/2010/main" val="16965914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1"/>
          <p:cNvSpPr>
            <a:spLocks noGrp="1"/>
          </p:cNvSpPr>
          <p:nvPr>
            <p:ph type="title"/>
          </p:nvPr>
        </p:nvSpPr>
        <p:spPr>
          <a:xfrm>
            <a:off x="323528" y="44624"/>
            <a:ext cx="8496944" cy="564865"/>
          </a:xfrm>
        </p:spPr>
        <p:txBody>
          <a:bodyPr>
            <a:noAutofit/>
          </a:bodyPr>
          <a:lstStyle/>
          <a:p>
            <a:pPr algn="l"/>
            <a:r>
              <a:rPr lang="zh-TW" altLang="en-US" sz="3200" b="1" dirty="0" smtClean="0">
                <a:solidFill>
                  <a:srgbClr val="7030A0"/>
                </a:solidFill>
                <a:effectLst>
                  <a:outerShdw blurRad="38100" dist="38100" dir="2700000" algn="tl">
                    <a:srgbClr val="000000">
                      <a:alpha val="43137"/>
                    </a:srgbClr>
                  </a:outerShdw>
                </a:effectLst>
                <a:latin typeface="標楷體" pitchFamily="65" charset="-120"/>
                <a:ea typeface="標楷體" pitchFamily="65" charset="-120"/>
              </a:rPr>
              <a:t>保全作業</a:t>
            </a:r>
            <a:endParaRPr lang="zh-TW" altLang="en-US" sz="2400" b="1" dirty="0">
              <a:solidFill>
                <a:srgbClr val="7030A0"/>
              </a:solidFill>
              <a:effectLst>
                <a:outerShdw blurRad="38100" dist="38100" dir="2700000" algn="tl">
                  <a:srgbClr val="000000">
                    <a:alpha val="43137"/>
                  </a:srgbClr>
                </a:outerShdw>
              </a:effectLst>
              <a:latin typeface="標楷體" pitchFamily="65" charset="-120"/>
              <a:ea typeface="標楷體" pitchFamily="65" charset="-120"/>
            </a:endParaRPr>
          </a:p>
        </p:txBody>
      </p:sp>
      <p:sp>
        <p:nvSpPr>
          <p:cNvPr id="6" name="矩形 5"/>
          <p:cNvSpPr/>
          <p:nvPr/>
        </p:nvSpPr>
        <p:spPr>
          <a:xfrm>
            <a:off x="179512" y="646978"/>
            <a:ext cx="8784976" cy="45719"/>
          </a:xfrm>
          <a:prstGeom prst="rect">
            <a:avLst/>
          </a:prstGeom>
          <a:solidFill>
            <a:srgbClr val="009A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文字方塊 1"/>
          <p:cNvSpPr txBox="1"/>
          <p:nvPr/>
        </p:nvSpPr>
        <p:spPr>
          <a:xfrm>
            <a:off x="611560" y="836712"/>
            <a:ext cx="7848872" cy="954107"/>
          </a:xfrm>
          <a:prstGeom prst="rect">
            <a:avLst/>
          </a:prstGeom>
          <a:noFill/>
        </p:spPr>
        <p:txBody>
          <a:bodyPr wrap="square" rtlCol="0">
            <a:spAutoFit/>
          </a:bodyPr>
          <a:lstStyle/>
          <a:p>
            <a:pPr marL="109728" indent="0">
              <a:buNone/>
            </a:pPr>
            <a:r>
              <a:rPr lang="zh-TW" altLang="en-US" sz="2800" dirty="0">
                <a:latin typeface="標楷體" panose="03000509000000000000" pitchFamily="65" charset="-120"/>
                <a:ea typeface="標楷體" panose="03000509000000000000" pitchFamily="65" charset="-120"/>
              </a:rPr>
              <a:t>保險期間維持保險契約之相關作業，都屬保全作業範圍，一般可區分：</a:t>
            </a:r>
            <a:endParaRPr lang="en-US" altLang="zh-TW" sz="2800" dirty="0">
              <a:latin typeface="標楷體" panose="03000509000000000000" pitchFamily="65" charset="-120"/>
              <a:ea typeface="標楷體" panose="03000509000000000000" pitchFamily="65" charset="-120"/>
            </a:endParaRPr>
          </a:p>
        </p:txBody>
      </p:sp>
      <p:graphicFrame>
        <p:nvGraphicFramePr>
          <p:cNvPr id="7" name="內容版面配置區 5"/>
          <p:cNvGraphicFramePr>
            <a:graphicFrameLocks/>
          </p:cNvGraphicFramePr>
          <p:nvPr>
            <p:extLst/>
          </p:nvPr>
        </p:nvGraphicFramePr>
        <p:xfrm>
          <a:off x="590872" y="1934834"/>
          <a:ext cx="8229600" cy="4114800"/>
        </p:xfrm>
        <a:graphic>
          <a:graphicData uri="http://schemas.openxmlformats.org/drawingml/2006/table">
            <a:tbl>
              <a:tblPr bandRow="1">
                <a:tableStyleId>{22838BEF-8BB2-4498-84A7-C5851F593DF1}</a:tableStyleId>
              </a:tblPr>
              <a:tblGrid>
                <a:gridCol w="4133850"/>
                <a:gridCol w="4095750"/>
              </a:tblGrid>
              <a:tr h="370840">
                <a:tc>
                  <a:txBody>
                    <a:bodyPr/>
                    <a:lstStyle/>
                    <a:p>
                      <a:pPr algn="ctr"/>
                      <a:r>
                        <a:rPr lang="zh-TW" altLang="en-US" sz="2800" dirty="0" smtClean="0">
                          <a:latin typeface="標楷體" panose="03000509000000000000" pitchFamily="65" charset="-120"/>
                          <a:ea typeface="標楷體" panose="03000509000000000000" pitchFamily="65" charset="-120"/>
                        </a:rPr>
                        <a:t>保全給付</a:t>
                      </a:r>
                      <a:r>
                        <a:rPr lang="en-US" altLang="zh-TW" sz="1800" dirty="0" smtClean="0">
                          <a:latin typeface="+mn-lt"/>
                        </a:rPr>
                        <a:t>payment</a:t>
                      </a:r>
                      <a:endParaRPr lang="zh-TW" altLang="en-US" sz="1800" b="1" dirty="0">
                        <a:solidFill>
                          <a:srgbClr val="002060"/>
                        </a:solidFill>
                        <a:latin typeface="+mn-l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2800" dirty="0" smtClean="0">
                          <a:latin typeface="標楷體" panose="03000509000000000000" pitchFamily="65" charset="-120"/>
                          <a:ea typeface="標楷體" panose="03000509000000000000" pitchFamily="65" charset="-120"/>
                        </a:rPr>
                        <a:t>保全變更</a:t>
                      </a:r>
                      <a:r>
                        <a:rPr kumimoji="0" lang="en-US" altLang="zh-TW" sz="1800" kern="1200" dirty="0" smtClean="0">
                          <a:latin typeface="+mn-lt"/>
                        </a:rPr>
                        <a:t>change</a:t>
                      </a:r>
                      <a:endParaRPr kumimoji="0" lang="zh-TW" altLang="en-US" sz="1800" b="1" kern="1200" dirty="0" smtClean="0">
                        <a:solidFill>
                          <a:srgbClr val="002060"/>
                        </a:solidFill>
                        <a:latin typeface="+mn-lt"/>
                        <a:ea typeface="+mn-ea"/>
                        <a:cs typeface="+mn-cs"/>
                      </a:endParaRPr>
                    </a:p>
                  </a:txBody>
                  <a:tcPr/>
                </a:tc>
              </a:tr>
              <a:tr h="370840">
                <a:tc>
                  <a:txBody>
                    <a:bodyPr/>
                    <a:lstStyle/>
                    <a:p>
                      <a:pPr marL="457200" marR="0" indent="-457200" algn="l" defTabSz="914400" rtl="0" eaLnBrk="1" fontAlgn="auto" latinLnBrk="0" hangingPunct="1">
                        <a:lnSpc>
                          <a:spcPct val="100000"/>
                        </a:lnSpc>
                        <a:spcBef>
                          <a:spcPts val="0"/>
                        </a:spcBef>
                        <a:spcAft>
                          <a:spcPts val="0"/>
                        </a:spcAft>
                        <a:buClrTx/>
                        <a:buSzTx/>
                        <a:buFont typeface="Wingdings" pitchFamily="2" charset="2"/>
                        <a:buChar char="n"/>
                        <a:tabLst/>
                        <a:defRPr/>
                      </a:pPr>
                      <a:r>
                        <a:rPr lang="zh-TW" altLang="en-US" sz="2400" dirty="0" smtClean="0">
                          <a:latin typeface="標楷體" panose="03000509000000000000" pitchFamily="65" charset="-120"/>
                          <a:ea typeface="標楷體" panose="03000509000000000000" pitchFamily="65" charset="-120"/>
                        </a:rPr>
                        <a:t>借款</a:t>
                      </a:r>
                      <a:r>
                        <a:rPr kumimoji="0" lang="en-US" altLang="zh-TW" sz="1600" kern="1200" dirty="0" smtClean="0">
                          <a:latin typeface="+mn-lt"/>
                          <a:ea typeface="標楷體" panose="03000509000000000000" pitchFamily="65" charset="-120"/>
                        </a:rPr>
                        <a:t>policy loan</a:t>
                      </a:r>
                    </a:p>
                    <a:p>
                      <a:pPr marL="457200" marR="0" indent="-457200" algn="l" defTabSz="914400" rtl="0" eaLnBrk="1" fontAlgn="auto" latinLnBrk="0" hangingPunct="1">
                        <a:lnSpc>
                          <a:spcPct val="100000"/>
                        </a:lnSpc>
                        <a:spcBef>
                          <a:spcPts val="0"/>
                        </a:spcBef>
                        <a:spcAft>
                          <a:spcPts val="0"/>
                        </a:spcAft>
                        <a:buClrTx/>
                        <a:buSzTx/>
                        <a:buFont typeface="Wingdings" pitchFamily="2" charset="2"/>
                        <a:buChar char="n"/>
                        <a:tabLst/>
                        <a:defRPr/>
                      </a:pPr>
                      <a:r>
                        <a:rPr lang="zh-TW" altLang="en-US" sz="2400" dirty="0" smtClean="0">
                          <a:latin typeface="標楷體" panose="03000509000000000000" pitchFamily="65" charset="-120"/>
                          <a:ea typeface="標楷體" panose="03000509000000000000" pitchFamily="65" charset="-120"/>
                        </a:rPr>
                        <a:t>滿期</a:t>
                      </a:r>
                      <a:r>
                        <a:rPr kumimoji="0" lang="en-US" altLang="zh-TW" sz="1600" kern="1200" dirty="0" smtClean="0">
                          <a:latin typeface="+mn-lt"/>
                          <a:ea typeface="標楷體" panose="03000509000000000000" pitchFamily="65" charset="-120"/>
                        </a:rPr>
                        <a:t>maturity</a:t>
                      </a:r>
                    </a:p>
                    <a:p>
                      <a:pPr marL="457200" marR="0" indent="-457200" algn="l" defTabSz="914400" rtl="0" eaLnBrk="1" fontAlgn="auto" latinLnBrk="0" hangingPunct="1">
                        <a:lnSpc>
                          <a:spcPct val="100000"/>
                        </a:lnSpc>
                        <a:spcBef>
                          <a:spcPts val="0"/>
                        </a:spcBef>
                        <a:spcAft>
                          <a:spcPts val="0"/>
                        </a:spcAft>
                        <a:buClrTx/>
                        <a:buSzTx/>
                        <a:buFont typeface="Wingdings" pitchFamily="2" charset="2"/>
                        <a:buChar char="n"/>
                        <a:tabLst/>
                        <a:defRPr/>
                      </a:pPr>
                      <a:r>
                        <a:rPr lang="zh-TW" altLang="en-US" sz="2400" dirty="0" smtClean="0">
                          <a:latin typeface="標楷體" panose="03000509000000000000" pitchFamily="65" charset="-120"/>
                          <a:ea typeface="標楷體" panose="03000509000000000000" pitchFamily="65" charset="-120"/>
                        </a:rPr>
                        <a:t>年金</a:t>
                      </a:r>
                      <a:r>
                        <a:rPr kumimoji="0" lang="en-US" altLang="zh-TW" sz="1600" kern="1200" dirty="0" smtClean="0">
                          <a:latin typeface="+mn-lt"/>
                          <a:ea typeface="標楷體" panose="03000509000000000000" pitchFamily="65" charset="-120"/>
                        </a:rPr>
                        <a:t>annuity</a:t>
                      </a:r>
                    </a:p>
                    <a:p>
                      <a:pPr marL="457200" marR="0" indent="-457200" algn="l" defTabSz="914400" rtl="0" eaLnBrk="1" fontAlgn="auto" latinLnBrk="0" hangingPunct="1">
                        <a:lnSpc>
                          <a:spcPct val="100000"/>
                        </a:lnSpc>
                        <a:spcBef>
                          <a:spcPts val="0"/>
                        </a:spcBef>
                        <a:spcAft>
                          <a:spcPts val="0"/>
                        </a:spcAft>
                        <a:buClrTx/>
                        <a:buSzTx/>
                        <a:buFont typeface="Wingdings" pitchFamily="2" charset="2"/>
                        <a:buChar char="n"/>
                        <a:tabLst/>
                        <a:defRPr/>
                      </a:pPr>
                      <a:r>
                        <a:rPr lang="zh-TW" altLang="en-US" sz="2400" dirty="0" smtClean="0">
                          <a:latin typeface="標楷體" panose="03000509000000000000" pitchFamily="65" charset="-120"/>
                          <a:ea typeface="標楷體" panose="03000509000000000000" pitchFamily="65" charset="-120"/>
                        </a:rPr>
                        <a:t>紅利</a:t>
                      </a:r>
                      <a:r>
                        <a:rPr kumimoji="0" lang="en-US" altLang="zh-TW" sz="1600" kern="1200" dirty="0" smtClean="0">
                          <a:latin typeface="+mn-lt"/>
                          <a:ea typeface="標楷體" panose="03000509000000000000" pitchFamily="65" charset="-120"/>
                        </a:rPr>
                        <a:t>dividend</a:t>
                      </a:r>
                    </a:p>
                    <a:p>
                      <a:pPr marL="457200" marR="0" indent="-457200" algn="l" defTabSz="914400" rtl="0" eaLnBrk="1" fontAlgn="auto" latinLnBrk="0" hangingPunct="1">
                        <a:lnSpc>
                          <a:spcPct val="100000"/>
                        </a:lnSpc>
                        <a:spcBef>
                          <a:spcPts val="0"/>
                        </a:spcBef>
                        <a:spcAft>
                          <a:spcPts val="0"/>
                        </a:spcAft>
                        <a:buClrTx/>
                        <a:buSzTx/>
                        <a:buFont typeface="Wingdings" pitchFamily="2" charset="2"/>
                        <a:buChar char="n"/>
                        <a:tabLst/>
                        <a:defRPr/>
                      </a:pPr>
                      <a:r>
                        <a:rPr lang="zh-TW" altLang="en-US" sz="2400" dirty="0" smtClean="0">
                          <a:latin typeface="標楷體" panose="03000509000000000000" pitchFamily="65" charset="-120"/>
                          <a:ea typeface="標楷體" panose="03000509000000000000" pitchFamily="65" charset="-120"/>
                        </a:rPr>
                        <a:t>解約</a:t>
                      </a:r>
                      <a:r>
                        <a:rPr kumimoji="0" lang="en-US" altLang="zh-TW" sz="1600" kern="1200" dirty="0" smtClean="0">
                          <a:latin typeface="+mn-lt"/>
                          <a:ea typeface="標楷體" panose="03000509000000000000" pitchFamily="65" charset="-120"/>
                        </a:rPr>
                        <a:t>surrender</a:t>
                      </a:r>
                      <a:endParaRPr kumimoji="0" lang="zh-TW" altLang="en-US" sz="1600" b="1" kern="1200" dirty="0">
                        <a:solidFill>
                          <a:srgbClr val="002060"/>
                        </a:solidFill>
                        <a:latin typeface="+mn-lt"/>
                        <a:ea typeface="標楷體" panose="03000509000000000000" pitchFamily="65" charset="-120"/>
                        <a:cs typeface="+mn-cs"/>
                      </a:endParaRPr>
                    </a:p>
                  </a:txBody>
                  <a:tcPr/>
                </a:tc>
                <a:tc>
                  <a:txBody>
                    <a:bodyPr/>
                    <a:lstStyle/>
                    <a:p>
                      <a:pPr marL="457200" indent="-457200">
                        <a:buFont typeface="Wingdings" pitchFamily="2" charset="2"/>
                        <a:buChar char="n"/>
                      </a:pPr>
                      <a:r>
                        <a:rPr lang="zh-TW" altLang="en-US" sz="2400" dirty="0" smtClean="0">
                          <a:latin typeface="標楷體" panose="03000509000000000000" pitchFamily="65" charset="-120"/>
                          <a:ea typeface="標楷體" panose="03000509000000000000" pitchFamily="65" charset="-120"/>
                        </a:rPr>
                        <a:t>主約變更</a:t>
                      </a:r>
                      <a:r>
                        <a:rPr kumimoji="0" lang="en-US" altLang="zh-TW" sz="1400" kern="1200" dirty="0" smtClean="0">
                          <a:latin typeface="+mn-lt"/>
                          <a:ea typeface="標楷體" panose="03000509000000000000" pitchFamily="65" charset="-120"/>
                        </a:rPr>
                        <a:t>primary policy change</a:t>
                      </a:r>
                    </a:p>
                    <a:p>
                      <a:pPr marL="457200" indent="-457200" algn="l" rtl="0" eaLnBrk="1" latinLnBrk="0" hangingPunct="1">
                        <a:buFont typeface="Wingdings" pitchFamily="2" charset="2"/>
                        <a:buChar char="n"/>
                      </a:pPr>
                      <a:r>
                        <a:rPr lang="zh-TW" altLang="en-US" sz="2400" dirty="0" smtClean="0">
                          <a:latin typeface="標楷體" panose="03000509000000000000" pitchFamily="65" charset="-120"/>
                          <a:ea typeface="標楷體" panose="03000509000000000000" pitchFamily="65" charset="-120"/>
                        </a:rPr>
                        <a:t>附約變更</a:t>
                      </a:r>
                      <a:r>
                        <a:rPr kumimoji="0" lang="en-US" altLang="zh-TW" sz="1400" kern="1200" dirty="0" smtClean="0">
                          <a:latin typeface="+mn-lt"/>
                          <a:ea typeface="標楷體" panose="03000509000000000000" pitchFamily="65" charset="-120"/>
                        </a:rPr>
                        <a:t>rider change</a:t>
                      </a:r>
                    </a:p>
                    <a:p>
                      <a:pPr marL="457200" marR="0" indent="-457200" algn="l" defTabSz="914400" rtl="0" eaLnBrk="1" fontAlgn="auto" latinLnBrk="0" hangingPunct="1">
                        <a:lnSpc>
                          <a:spcPct val="100000"/>
                        </a:lnSpc>
                        <a:spcBef>
                          <a:spcPts val="0"/>
                        </a:spcBef>
                        <a:spcAft>
                          <a:spcPts val="0"/>
                        </a:spcAft>
                        <a:buClrTx/>
                        <a:buSzTx/>
                        <a:buFont typeface="Wingdings" pitchFamily="2" charset="2"/>
                        <a:buChar char="n"/>
                        <a:tabLst/>
                        <a:defRPr/>
                      </a:pPr>
                      <a:r>
                        <a:rPr lang="zh-TW" altLang="en-US" sz="2400" dirty="0" smtClean="0">
                          <a:latin typeface="標楷體" panose="03000509000000000000" pitchFamily="65" charset="-120"/>
                          <a:ea typeface="標楷體" panose="03000509000000000000" pitchFamily="65" charset="-120"/>
                        </a:rPr>
                        <a:t>契約關係人變更</a:t>
                      </a:r>
                      <a:r>
                        <a:rPr kumimoji="0" lang="en-US" altLang="zh-TW" sz="1400" kern="1200" dirty="0" smtClean="0">
                          <a:latin typeface="+mn-lt"/>
                          <a:ea typeface="標楷體" panose="03000509000000000000" pitchFamily="65" charset="-120"/>
                        </a:rPr>
                        <a:t>proposer/insured/beneficiary</a:t>
                      </a:r>
                      <a:r>
                        <a:rPr kumimoji="0" lang="zh-TW" altLang="en-US" sz="1400" kern="1200" dirty="0" smtClean="0">
                          <a:latin typeface="+mn-lt"/>
                          <a:ea typeface="標楷體" panose="03000509000000000000" pitchFamily="65" charset="-120"/>
                        </a:rPr>
                        <a:t> </a:t>
                      </a:r>
                      <a:r>
                        <a:rPr kumimoji="0" lang="en-US" altLang="zh-TW" sz="1400" kern="1200" dirty="0" smtClean="0">
                          <a:latin typeface="+mn-lt"/>
                          <a:ea typeface="標楷體" panose="03000509000000000000" pitchFamily="65" charset="-120"/>
                        </a:rPr>
                        <a:t>change</a:t>
                      </a:r>
                    </a:p>
                    <a:p>
                      <a:pPr marL="457200" marR="0" indent="-457200" algn="l" defTabSz="914400" rtl="0" eaLnBrk="1" fontAlgn="auto" latinLnBrk="0" hangingPunct="1">
                        <a:lnSpc>
                          <a:spcPct val="100000"/>
                        </a:lnSpc>
                        <a:spcBef>
                          <a:spcPts val="0"/>
                        </a:spcBef>
                        <a:spcAft>
                          <a:spcPts val="0"/>
                        </a:spcAft>
                        <a:buClrTx/>
                        <a:buSzTx/>
                        <a:buFont typeface="Wingdings" pitchFamily="2" charset="2"/>
                        <a:buChar char="n"/>
                        <a:tabLst/>
                        <a:defRPr/>
                      </a:pPr>
                      <a:r>
                        <a:rPr lang="zh-TW" altLang="en-US" sz="2400" dirty="0" smtClean="0">
                          <a:latin typeface="標楷體" panose="03000509000000000000" pitchFamily="65" charset="-120"/>
                          <a:ea typeface="標楷體" panose="03000509000000000000" pitchFamily="65" charset="-120"/>
                        </a:rPr>
                        <a:t>其他變更</a:t>
                      </a:r>
                      <a:r>
                        <a:rPr kumimoji="0" lang="en-US" altLang="zh-TW" sz="1600" kern="1200" dirty="0" smtClean="0">
                          <a:latin typeface="+mn-lt"/>
                          <a:ea typeface="標楷體" panose="03000509000000000000" pitchFamily="65" charset="-120"/>
                        </a:rPr>
                        <a:t>other change</a:t>
                      </a:r>
                    </a:p>
                    <a:p>
                      <a:pPr marL="457200" marR="0" indent="-457200" algn="l" defTabSz="914400" rtl="0" eaLnBrk="1" fontAlgn="auto" latinLnBrk="0" hangingPunct="1">
                        <a:lnSpc>
                          <a:spcPct val="100000"/>
                        </a:lnSpc>
                        <a:spcBef>
                          <a:spcPts val="0"/>
                        </a:spcBef>
                        <a:spcAft>
                          <a:spcPts val="0"/>
                        </a:spcAft>
                        <a:buClrTx/>
                        <a:buSzTx/>
                        <a:buFont typeface="Wingdings" pitchFamily="2" charset="2"/>
                        <a:buChar char="n"/>
                        <a:tabLst/>
                        <a:defRPr/>
                      </a:pPr>
                      <a:r>
                        <a:rPr lang="zh-TW" altLang="en-US" sz="2400" dirty="0" smtClean="0">
                          <a:latin typeface="標楷體" panose="03000509000000000000" pitchFamily="65" charset="-120"/>
                          <a:ea typeface="標楷體" panose="03000509000000000000" pitchFamily="65" charset="-120"/>
                        </a:rPr>
                        <a:t>展期</a:t>
                      </a:r>
                      <a:r>
                        <a:rPr kumimoji="0" lang="en-US" altLang="zh-TW" sz="1600" kern="1200" dirty="0" smtClean="0">
                          <a:latin typeface="+mn-lt"/>
                          <a:ea typeface="標楷體" panose="03000509000000000000" pitchFamily="65" charset="-120"/>
                        </a:rPr>
                        <a:t>reduced paid-up</a:t>
                      </a:r>
                    </a:p>
                    <a:p>
                      <a:pPr marL="457200" marR="0" indent="-457200" algn="l" defTabSz="914400" rtl="0" eaLnBrk="1" fontAlgn="auto" latinLnBrk="0" hangingPunct="1">
                        <a:lnSpc>
                          <a:spcPct val="100000"/>
                        </a:lnSpc>
                        <a:spcBef>
                          <a:spcPts val="0"/>
                        </a:spcBef>
                        <a:spcAft>
                          <a:spcPts val="0"/>
                        </a:spcAft>
                        <a:buClrTx/>
                        <a:buSzTx/>
                        <a:buFont typeface="Wingdings" pitchFamily="2" charset="2"/>
                        <a:buChar char="n"/>
                        <a:tabLst/>
                        <a:defRPr/>
                      </a:pPr>
                      <a:r>
                        <a:rPr lang="zh-TW" altLang="en-US" sz="2400" dirty="0" smtClean="0">
                          <a:latin typeface="標楷體" panose="03000509000000000000" pitchFamily="65" charset="-120"/>
                          <a:ea typeface="標楷體" panose="03000509000000000000" pitchFamily="65" charset="-120"/>
                        </a:rPr>
                        <a:t>繳清</a:t>
                      </a:r>
                      <a:r>
                        <a:rPr kumimoji="0" lang="en-US" altLang="zh-TW" sz="1600" kern="1200" dirty="0" smtClean="0">
                          <a:latin typeface="+mn-lt"/>
                          <a:ea typeface="標楷體" panose="03000509000000000000" pitchFamily="65" charset="-120"/>
                        </a:rPr>
                        <a:t>extended term</a:t>
                      </a:r>
                    </a:p>
                    <a:p>
                      <a:pPr marL="457200" marR="0" indent="-457200" algn="l" defTabSz="914400" rtl="0" eaLnBrk="1" fontAlgn="auto" latinLnBrk="0" hangingPunct="1">
                        <a:lnSpc>
                          <a:spcPct val="100000"/>
                        </a:lnSpc>
                        <a:spcBef>
                          <a:spcPts val="0"/>
                        </a:spcBef>
                        <a:spcAft>
                          <a:spcPts val="0"/>
                        </a:spcAft>
                        <a:buClrTx/>
                        <a:buSzTx/>
                        <a:buFont typeface="Wingdings" pitchFamily="2" charset="2"/>
                        <a:buChar char="n"/>
                        <a:tabLst/>
                        <a:defRPr/>
                      </a:pPr>
                      <a:r>
                        <a:rPr lang="zh-TW" altLang="en-US" sz="2400" dirty="0" smtClean="0">
                          <a:latin typeface="標楷體" panose="03000509000000000000" pitchFamily="65" charset="-120"/>
                          <a:ea typeface="標楷體" panose="03000509000000000000" pitchFamily="65" charset="-120"/>
                        </a:rPr>
                        <a:t>復效</a:t>
                      </a:r>
                      <a:r>
                        <a:rPr kumimoji="0" lang="en-US" altLang="zh-TW" sz="1600" kern="1200" dirty="0" smtClean="0">
                          <a:latin typeface="+mn-lt"/>
                          <a:ea typeface="標楷體" panose="03000509000000000000" pitchFamily="65" charset="-120"/>
                        </a:rPr>
                        <a:t>policy revival</a:t>
                      </a:r>
                    </a:p>
                    <a:p>
                      <a:pPr marL="457200" marR="0" indent="-457200" algn="l" defTabSz="914400" rtl="0" eaLnBrk="1" fontAlgn="auto" latinLnBrk="0" hangingPunct="1">
                        <a:lnSpc>
                          <a:spcPct val="100000"/>
                        </a:lnSpc>
                        <a:spcBef>
                          <a:spcPts val="0"/>
                        </a:spcBef>
                        <a:spcAft>
                          <a:spcPts val="0"/>
                        </a:spcAft>
                        <a:buClrTx/>
                        <a:buSzTx/>
                        <a:buFont typeface="Wingdings" pitchFamily="2" charset="2"/>
                        <a:buChar char="n"/>
                        <a:tabLst/>
                        <a:defRPr/>
                      </a:pPr>
                      <a:r>
                        <a:rPr lang="zh-TW" altLang="en-US" sz="2400" dirty="0" smtClean="0">
                          <a:latin typeface="標楷體" panose="03000509000000000000" pitchFamily="65" charset="-120"/>
                          <a:ea typeface="標楷體" panose="03000509000000000000" pitchFamily="65" charset="-120"/>
                        </a:rPr>
                        <a:t>保單補發</a:t>
                      </a:r>
                      <a:r>
                        <a:rPr kumimoji="0" lang="en-US" altLang="zh-TW" sz="1600" kern="1200" dirty="0" smtClean="0">
                          <a:latin typeface="+mn-lt"/>
                          <a:ea typeface="標楷體" panose="03000509000000000000" pitchFamily="65" charset="-120"/>
                        </a:rPr>
                        <a:t>policy reissuing</a:t>
                      </a:r>
                    </a:p>
                    <a:p>
                      <a:pPr marL="457200" marR="0" indent="-457200" algn="l" defTabSz="914400" rtl="0" eaLnBrk="1" fontAlgn="auto" latinLnBrk="0" hangingPunct="1">
                        <a:lnSpc>
                          <a:spcPct val="100000"/>
                        </a:lnSpc>
                        <a:spcBef>
                          <a:spcPts val="0"/>
                        </a:spcBef>
                        <a:spcAft>
                          <a:spcPts val="0"/>
                        </a:spcAft>
                        <a:buClrTx/>
                        <a:buSzTx/>
                        <a:buFont typeface="Wingdings" pitchFamily="2" charset="2"/>
                        <a:buChar char="n"/>
                        <a:tabLst/>
                        <a:defRPr/>
                      </a:pPr>
                      <a:r>
                        <a:rPr lang="zh-TW" altLang="en-US" sz="2400" dirty="0" smtClean="0">
                          <a:latin typeface="標楷體" panose="03000509000000000000" pitchFamily="65" charset="-120"/>
                          <a:ea typeface="標楷體" panose="03000509000000000000" pitchFamily="65" charset="-120"/>
                        </a:rPr>
                        <a:t>契約轉換</a:t>
                      </a:r>
                      <a:r>
                        <a:rPr kumimoji="0" lang="en-US" altLang="zh-TW" sz="1600" kern="1200" dirty="0" smtClean="0">
                          <a:latin typeface="+mn-lt"/>
                          <a:ea typeface="標楷體" panose="03000509000000000000" pitchFamily="65" charset="-120"/>
                        </a:rPr>
                        <a:t>policy switching</a:t>
                      </a:r>
                      <a:endParaRPr kumimoji="0" lang="en-US" altLang="zh-TW" sz="1600" b="1" kern="1200" dirty="0" smtClean="0">
                        <a:solidFill>
                          <a:srgbClr val="002060"/>
                        </a:solidFill>
                        <a:latin typeface="+mn-lt"/>
                        <a:ea typeface="標楷體" panose="03000509000000000000" pitchFamily="65" charset="-120"/>
                        <a:cs typeface="+mn-cs"/>
                      </a:endParaRPr>
                    </a:p>
                  </a:txBody>
                  <a:tcPr/>
                </a:tc>
              </a:tr>
            </a:tbl>
          </a:graphicData>
        </a:graphic>
      </p:graphicFrame>
    </p:spTree>
    <p:extLst>
      <p:ext uri="{BB962C8B-B14F-4D97-AF65-F5344CB8AC3E}">
        <p14:creationId xmlns:p14="http://schemas.microsoft.com/office/powerpoint/2010/main" val="21471748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1"/>
          <p:cNvSpPr txBox="1">
            <a:spLocks/>
          </p:cNvSpPr>
          <p:nvPr/>
        </p:nvSpPr>
        <p:spPr>
          <a:xfrm>
            <a:off x="323528" y="44624"/>
            <a:ext cx="8496944" cy="564865"/>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TW" altLang="en-US" sz="3200" b="1" dirty="0" smtClean="0">
                <a:solidFill>
                  <a:srgbClr val="7030A0"/>
                </a:solidFill>
                <a:effectLst>
                  <a:outerShdw blurRad="38100" dist="38100" dir="2700000" algn="tl">
                    <a:srgbClr val="000000">
                      <a:alpha val="43137"/>
                    </a:srgbClr>
                  </a:outerShdw>
                </a:effectLst>
                <a:latin typeface="標楷體" pitchFamily="65" charset="-120"/>
                <a:ea typeface="標楷體" pitchFamily="65" charset="-120"/>
                <a:cs typeface="+mj-cs"/>
              </a:rPr>
              <a:t>保全</a:t>
            </a:r>
            <a:r>
              <a:rPr lang="zh-TW" altLang="en-US" sz="3200" b="1" dirty="0">
                <a:solidFill>
                  <a:srgbClr val="7030A0"/>
                </a:solidFill>
                <a:effectLst>
                  <a:outerShdw blurRad="38100" dist="38100" dir="2700000" algn="tl">
                    <a:srgbClr val="000000">
                      <a:alpha val="43137"/>
                    </a:srgbClr>
                  </a:outerShdw>
                </a:effectLst>
                <a:latin typeface="標楷體" pitchFamily="65" charset="-120"/>
                <a:ea typeface="標楷體" pitchFamily="65" charset="-120"/>
                <a:cs typeface="+mj-cs"/>
              </a:rPr>
              <a:t>給付</a:t>
            </a:r>
            <a:r>
              <a:rPr lang="en-US" altLang="zh-TW" sz="2400" b="1" dirty="0" smtClean="0">
                <a:solidFill>
                  <a:srgbClr val="7030A0"/>
                </a:solidFill>
                <a:effectLst>
                  <a:outerShdw blurRad="38100" dist="38100" dir="2700000" algn="tl">
                    <a:srgbClr val="000000">
                      <a:alpha val="43137"/>
                    </a:srgbClr>
                  </a:outerShdw>
                </a:effectLst>
                <a:latin typeface="標楷體" pitchFamily="65" charset="-120"/>
                <a:ea typeface="標楷體" pitchFamily="65" charset="-120"/>
                <a:cs typeface="+mj-cs"/>
              </a:rPr>
              <a:t>-</a:t>
            </a:r>
            <a:r>
              <a:rPr lang="zh-TW" altLang="en-US" sz="2400" b="1" dirty="0" smtClean="0">
                <a:solidFill>
                  <a:srgbClr val="7030A0"/>
                </a:solidFill>
                <a:effectLst>
                  <a:outerShdw blurRad="38100" dist="38100" dir="2700000" algn="tl">
                    <a:srgbClr val="000000">
                      <a:alpha val="43137"/>
                    </a:srgbClr>
                  </a:outerShdw>
                </a:effectLst>
                <a:latin typeface="標楷體" pitchFamily="65" charset="-120"/>
                <a:ea typeface="標楷體" pitchFamily="65" charset="-120"/>
                <a:cs typeface="+mj-cs"/>
              </a:rPr>
              <a:t>保單</a:t>
            </a:r>
            <a:r>
              <a:rPr lang="zh-TW" altLang="en-US" sz="2400" b="1" dirty="0" smtClean="0">
                <a:solidFill>
                  <a:srgbClr val="7030A0"/>
                </a:solidFill>
                <a:effectLst>
                  <a:outerShdw blurRad="38100" dist="38100" dir="2700000" algn="tl">
                    <a:srgbClr val="000000">
                      <a:alpha val="43137"/>
                    </a:srgbClr>
                  </a:outerShdw>
                </a:effectLst>
                <a:latin typeface="標楷體" pitchFamily="65" charset="-120"/>
                <a:ea typeface="標楷體" pitchFamily="65" charset="-120"/>
                <a:cs typeface="+mj-cs"/>
              </a:rPr>
              <a:t>借款</a:t>
            </a:r>
            <a:endParaRPr lang="zh-TW" altLang="en-US" sz="2400" b="1" dirty="0">
              <a:solidFill>
                <a:srgbClr val="7030A0"/>
              </a:solidFill>
              <a:effectLst>
                <a:outerShdw blurRad="38100" dist="38100" dir="2700000" algn="tl">
                  <a:srgbClr val="000000">
                    <a:alpha val="43137"/>
                  </a:srgbClr>
                </a:outerShdw>
              </a:effectLst>
              <a:latin typeface="標楷體" pitchFamily="65" charset="-120"/>
              <a:ea typeface="標楷體" pitchFamily="65" charset="-120"/>
              <a:cs typeface="+mj-cs"/>
            </a:endParaRPr>
          </a:p>
        </p:txBody>
      </p:sp>
      <p:sp>
        <p:nvSpPr>
          <p:cNvPr id="6" name="矩形 5"/>
          <p:cNvSpPr/>
          <p:nvPr/>
        </p:nvSpPr>
        <p:spPr>
          <a:xfrm>
            <a:off x="179512" y="646978"/>
            <a:ext cx="8784976" cy="45719"/>
          </a:xfrm>
          <a:prstGeom prst="rect">
            <a:avLst/>
          </a:prstGeom>
          <a:solidFill>
            <a:srgbClr val="009A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4" name="內容版面配置區 6"/>
          <p:cNvGraphicFramePr>
            <a:graphicFrameLocks noGrp="1"/>
          </p:cNvGraphicFramePr>
          <p:nvPr>
            <p:ph idx="1"/>
            <p:extLst>
              <p:ext uri="{D42A27DB-BD31-4B8C-83A1-F6EECF244321}">
                <p14:modId xmlns:p14="http://schemas.microsoft.com/office/powerpoint/2010/main" val="758763050"/>
              </p:ext>
            </p:extLst>
          </p:nvPr>
        </p:nvGraphicFramePr>
        <p:xfrm>
          <a:off x="251520" y="764704"/>
          <a:ext cx="8712968" cy="2438400"/>
        </p:xfrm>
        <a:graphic>
          <a:graphicData uri="http://schemas.openxmlformats.org/drawingml/2006/table">
            <a:tbl>
              <a:tblPr firstRow="1" bandRow="1">
                <a:tableStyleId>{5C22544A-7EE6-4342-B048-85BDC9FD1C3A}</a:tableStyleId>
              </a:tblPr>
              <a:tblGrid>
                <a:gridCol w="1572633"/>
                <a:gridCol w="7140335"/>
              </a:tblGrid>
              <a:tr h="370840">
                <a:tc>
                  <a:txBody>
                    <a:bodyPr/>
                    <a:lstStyle/>
                    <a:p>
                      <a:r>
                        <a:rPr lang="zh-TW" altLang="en-US" sz="2800" dirty="0" smtClean="0">
                          <a:latin typeface="標楷體" panose="03000509000000000000" pitchFamily="65" charset="-120"/>
                          <a:ea typeface="標楷體" panose="03000509000000000000" pitchFamily="65" charset="-120"/>
                        </a:rPr>
                        <a:t>項目</a:t>
                      </a:r>
                      <a:endParaRPr lang="zh-TW" altLang="en-US" sz="2800" dirty="0">
                        <a:solidFill>
                          <a:schemeClr val="bg1"/>
                        </a:solidFill>
                        <a:latin typeface="標楷體" panose="03000509000000000000" pitchFamily="65" charset="-120"/>
                        <a:ea typeface="標楷體" panose="03000509000000000000" pitchFamily="65" charset="-120"/>
                      </a:endParaRPr>
                    </a:p>
                  </a:txBody>
                  <a:tcPr/>
                </a:tc>
                <a:tc>
                  <a:txBody>
                    <a:bodyPr/>
                    <a:lstStyle/>
                    <a:p>
                      <a:r>
                        <a:rPr lang="zh-TW" altLang="en-US" sz="2800" dirty="0" smtClean="0">
                          <a:latin typeface="標楷體" panose="03000509000000000000" pitchFamily="65" charset="-120"/>
                          <a:ea typeface="標楷體" panose="03000509000000000000" pitchFamily="65" charset="-120"/>
                        </a:rPr>
                        <a:t>說明</a:t>
                      </a:r>
                      <a:endParaRPr lang="zh-TW" altLang="en-US" sz="2800" dirty="0">
                        <a:solidFill>
                          <a:sysClr val="windowText" lastClr="000000"/>
                        </a:solidFill>
                        <a:latin typeface="標楷體" panose="03000509000000000000" pitchFamily="65" charset="-120"/>
                        <a:ea typeface="標楷體" panose="03000509000000000000" pitchFamily="65" charset="-120"/>
                      </a:endParaRPr>
                    </a:p>
                  </a:txBody>
                  <a:tcPr/>
                </a:tc>
              </a:tr>
              <a:tr h="370840">
                <a:tc>
                  <a:txBody>
                    <a:bodyPr/>
                    <a:lstStyle/>
                    <a:p>
                      <a:pPr marL="0" indent="0">
                        <a:buFont typeface="Wingdings" pitchFamily="2" charset="2"/>
                        <a:buNone/>
                      </a:pPr>
                      <a:r>
                        <a:rPr lang="zh-TW" altLang="en-US" sz="2400" dirty="0" smtClean="0">
                          <a:latin typeface="標楷體" panose="03000509000000000000" pitchFamily="65" charset="-120"/>
                          <a:ea typeface="標楷體" panose="03000509000000000000" pitchFamily="65" charset="-120"/>
                        </a:rPr>
                        <a:t>保單借款</a:t>
                      </a:r>
                      <a:endParaRPr lang="en-US" altLang="zh-TW" sz="2400" b="1" dirty="0" smtClean="0">
                        <a:solidFill>
                          <a:srgbClr val="002060"/>
                        </a:solidFill>
                        <a:latin typeface="標楷體" panose="03000509000000000000" pitchFamily="65" charset="-120"/>
                        <a:ea typeface="標楷體" panose="03000509000000000000" pitchFamily="65" charset="-120"/>
                      </a:endParaRPr>
                    </a:p>
                  </a:txBody>
                  <a:tcPr/>
                </a:tc>
                <a:tc>
                  <a:txBody>
                    <a:bodyPr/>
                    <a:lstStyle/>
                    <a:p>
                      <a:pPr marL="457200" indent="-457200">
                        <a:buFont typeface="Wingdings" panose="05000000000000000000" pitchFamily="2" charset="2"/>
                        <a:buChar char="u"/>
                      </a:pPr>
                      <a:r>
                        <a:rPr lang="zh-TW" altLang="en-US" sz="2400" dirty="0" smtClean="0">
                          <a:latin typeface="標楷體" panose="03000509000000000000" pitchFamily="65" charset="-120"/>
                          <a:ea typeface="標楷體" panose="03000509000000000000" pitchFamily="65" charset="-120"/>
                        </a:rPr>
                        <a:t>要保人保費繳滿一年，已累積保單價值準備金，若有資金需求，可向保險公司辦理保單借款。</a:t>
                      </a:r>
                      <a:endParaRPr lang="en-US" altLang="zh-TW" sz="2400" dirty="0" smtClean="0">
                        <a:latin typeface="標楷體" panose="03000509000000000000" pitchFamily="65" charset="-120"/>
                        <a:ea typeface="標楷體" panose="03000509000000000000" pitchFamily="65" charset="-120"/>
                      </a:endParaRPr>
                    </a:p>
                    <a:p>
                      <a:pPr marL="457200" indent="-457200">
                        <a:buFont typeface="Wingdings" panose="05000000000000000000" pitchFamily="2" charset="2"/>
                        <a:buChar char="u"/>
                      </a:pPr>
                      <a:r>
                        <a:rPr lang="zh-TW" altLang="en-US" sz="2400" dirty="0" smtClean="0">
                          <a:latin typeface="標楷體" panose="03000509000000000000" pitchFamily="65" charset="-120"/>
                          <a:ea typeface="標楷體" panose="03000509000000000000" pitchFamily="65" charset="-120"/>
                        </a:rPr>
                        <a:t>若借款本息超過保單價值準備金，保險公司以書面通知要保人返還，通知日後</a:t>
                      </a:r>
                      <a:r>
                        <a:rPr lang="en-US" altLang="zh-TW" sz="2400" dirty="0" smtClean="0">
                          <a:latin typeface="標楷體" panose="03000509000000000000" pitchFamily="65" charset="-120"/>
                          <a:ea typeface="標楷體" panose="03000509000000000000" pitchFamily="65" charset="-120"/>
                        </a:rPr>
                        <a:t>30</a:t>
                      </a:r>
                      <a:r>
                        <a:rPr lang="zh-TW" altLang="en-US" sz="2400" dirty="0" smtClean="0">
                          <a:latin typeface="標楷體" panose="03000509000000000000" pitchFamily="65" charset="-120"/>
                          <a:ea typeface="標楷體" panose="03000509000000000000" pitchFamily="65" charset="-120"/>
                        </a:rPr>
                        <a:t>日若未返還，契約效力即停效。</a:t>
                      </a:r>
                      <a:endParaRPr lang="en-US" altLang="zh-TW" sz="2400" b="0" dirty="0">
                        <a:latin typeface="標楷體" panose="03000509000000000000" pitchFamily="65" charset="-120"/>
                        <a:ea typeface="標楷體" panose="03000509000000000000" pitchFamily="65" charset="-120"/>
                      </a:endParaRPr>
                    </a:p>
                  </a:txBody>
                  <a:tcPr/>
                </a:tc>
              </a:tr>
            </a:tbl>
          </a:graphicData>
        </a:graphic>
      </p:graphicFrame>
      <p:sp>
        <p:nvSpPr>
          <p:cNvPr id="2" name="矩形 1"/>
          <p:cNvSpPr/>
          <p:nvPr/>
        </p:nvSpPr>
        <p:spPr>
          <a:xfrm>
            <a:off x="-180528" y="3284984"/>
            <a:ext cx="9145016" cy="2677656"/>
          </a:xfrm>
          <a:prstGeom prst="rect">
            <a:avLst/>
          </a:prstGeom>
        </p:spPr>
        <p:txBody>
          <a:bodyPr wrap="square">
            <a:spAutoFit/>
          </a:bodyPr>
          <a:lstStyle/>
          <a:p>
            <a:pPr marL="393192" lvl="1" indent="0">
              <a:buNone/>
            </a:pPr>
            <a:r>
              <a:rPr lang="en-US" altLang="zh-TW" sz="2400" dirty="0" smtClean="0">
                <a:latin typeface="標楷體" panose="03000509000000000000" pitchFamily="65" charset="-120"/>
                <a:ea typeface="標楷體" panose="03000509000000000000" pitchFamily="65" charset="-120"/>
              </a:rPr>
              <a:t>※</a:t>
            </a:r>
            <a:r>
              <a:rPr lang="zh-TW" altLang="en-US" sz="2400" dirty="0" smtClean="0">
                <a:latin typeface="標楷體" panose="03000509000000000000" pitchFamily="65" charset="-120"/>
                <a:ea typeface="標楷體" panose="03000509000000000000" pitchFamily="65" charset="-120"/>
              </a:rPr>
              <a:t>目前</a:t>
            </a:r>
            <a:r>
              <a:rPr lang="zh-TW" altLang="en-US" sz="2400" dirty="0">
                <a:latin typeface="標楷體" panose="03000509000000000000" pitchFamily="65" charset="-120"/>
                <a:ea typeface="標楷體" panose="03000509000000000000" pitchFamily="65" charset="-120"/>
              </a:rPr>
              <a:t>公司提供以下保單借款管道</a:t>
            </a:r>
            <a:endParaRPr lang="en-US" altLang="zh-TW" sz="2400" dirty="0">
              <a:latin typeface="標楷體" panose="03000509000000000000" pitchFamily="65" charset="-120"/>
              <a:ea typeface="標楷體" panose="03000509000000000000" pitchFamily="65" charset="-120"/>
            </a:endParaRPr>
          </a:p>
          <a:p>
            <a:pPr lvl="1">
              <a:buFont typeface="Wingdings" pitchFamily="2" charset="2"/>
              <a:buChar char="n"/>
            </a:pPr>
            <a:r>
              <a:rPr lang="zh-TW" altLang="en-US" sz="2400" dirty="0">
                <a:latin typeface="標楷體" panose="03000509000000000000" pitchFamily="65" charset="-120"/>
                <a:ea typeface="標楷體" panose="03000509000000000000" pitchFamily="65" charset="-120"/>
              </a:rPr>
              <a:t>櫃檯。</a:t>
            </a:r>
            <a:endParaRPr lang="en-US" altLang="zh-TW" sz="2400" dirty="0">
              <a:latin typeface="標楷體" panose="03000509000000000000" pitchFamily="65" charset="-120"/>
              <a:ea typeface="標楷體" panose="03000509000000000000" pitchFamily="65" charset="-120"/>
            </a:endParaRPr>
          </a:p>
          <a:p>
            <a:pPr lvl="1">
              <a:buFont typeface="Wingdings" pitchFamily="2" charset="2"/>
              <a:buChar char="n"/>
            </a:pPr>
            <a:r>
              <a:rPr lang="zh-TW" altLang="en-US" sz="2400" dirty="0">
                <a:latin typeface="標楷體" panose="03000509000000000000" pitchFamily="65" charset="-120"/>
                <a:ea typeface="標楷體" panose="03000509000000000000" pitchFamily="65" charset="-120"/>
              </a:rPr>
              <a:t>服務人員到</a:t>
            </a:r>
            <a:r>
              <a:rPr lang="zh-TW" altLang="en-US" sz="2400" dirty="0" smtClean="0">
                <a:latin typeface="標楷體" panose="03000509000000000000" pitchFamily="65" charset="-120"/>
                <a:ea typeface="標楷體" panose="03000509000000000000" pitchFamily="65" charset="-120"/>
              </a:rPr>
              <a:t>府</a:t>
            </a:r>
            <a:r>
              <a:rPr lang="en-US" altLang="zh-TW" sz="2400" dirty="0" smtClean="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行動保全</a:t>
            </a:r>
            <a:r>
              <a:rPr lang="en-US" altLang="zh-TW" sz="2400" dirty="0" smtClean="0">
                <a:latin typeface="標楷體" panose="03000509000000000000" pitchFamily="65" charset="-120"/>
                <a:ea typeface="標楷體" panose="03000509000000000000" pitchFamily="65" charset="-120"/>
              </a:rPr>
              <a:t>MI</a:t>
            </a:r>
            <a:r>
              <a:rPr lang="zh-TW" altLang="en-US" sz="2400" dirty="0" smtClean="0">
                <a:latin typeface="標楷體" panose="03000509000000000000" pitchFamily="65" charset="-120"/>
                <a:ea typeface="標楷體" panose="03000509000000000000" pitchFamily="65" charset="-120"/>
              </a:rPr>
              <a:t>。</a:t>
            </a:r>
            <a:endParaRPr lang="en-US" altLang="zh-TW" sz="2400" dirty="0">
              <a:latin typeface="標楷體" panose="03000509000000000000" pitchFamily="65" charset="-120"/>
              <a:ea typeface="標楷體" panose="03000509000000000000" pitchFamily="65" charset="-120"/>
            </a:endParaRPr>
          </a:p>
          <a:p>
            <a:pPr lvl="1">
              <a:buFont typeface="Wingdings" pitchFamily="2" charset="2"/>
              <a:buChar char="n"/>
            </a:pPr>
            <a:r>
              <a:rPr lang="zh-TW" altLang="en-US" sz="2400" dirty="0">
                <a:latin typeface="標楷體" panose="03000509000000000000" pitchFamily="65" charset="-120"/>
                <a:ea typeface="標楷體" panose="03000509000000000000" pitchFamily="65" charset="-120"/>
              </a:rPr>
              <a:t>實體</a:t>
            </a:r>
            <a:r>
              <a:rPr lang="en-US" altLang="zh-TW" sz="2400" dirty="0">
                <a:latin typeface="標楷體" panose="03000509000000000000" pitchFamily="65" charset="-120"/>
                <a:ea typeface="標楷體" panose="03000509000000000000" pitchFamily="65" charset="-120"/>
              </a:rPr>
              <a:t>ATM</a:t>
            </a:r>
            <a:r>
              <a:rPr lang="zh-TW" altLang="en-US" sz="2400" dirty="0">
                <a:latin typeface="標楷體" panose="03000509000000000000" pitchFamily="65" charset="-120"/>
                <a:ea typeface="標楷體" panose="03000509000000000000" pitchFamily="65" charset="-120"/>
              </a:rPr>
              <a:t>。</a:t>
            </a:r>
            <a:endParaRPr lang="en-US" altLang="zh-TW" sz="2400" dirty="0">
              <a:latin typeface="標楷體" panose="03000509000000000000" pitchFamily="65" charset="-120"/>
              <a:ea typeface="標楷體" panose="03000509000000000000" pitchFamily="65" charset="-120"/>
            </a:endParaRPr>
          </a:p>
          <a:p>
            <a:pPr lvl="1">
              <a:buFont typeface="Wingdings" pitchFamily="2" charset="2"/>
              <a:buChar char="n"/>
            </a:pPr>
            <a:r>
              <a:rPr lang="zh-TW" altLang="en-US" sz="2400" dirty="0" smtClean="0">
                <a:latin typeface="標楷體" panose="03000509000000000000" pitchFamily="65" charset="-120"/>
                <a:ea typeface="標楷體" panose="03000509000000000000" pitchFamily="65" charset="-120"/>
              </a:rPr>
              <a:t>網路銀行</a:t>
            </a:r>
            <a:r>
              <a:rPr lang="zh-TW" altLang="en-US" sz="2400" dirty="0">
                <a:latin typeface="標楷體" panose="03000509000000000000" pitchFamily="65" charset="-120"/>
                <a:ea typeface="標楷體" panose="03000509000000000000" pitchFamily="65" charset="-120"/>
              </a:rPr>
              <a:t>。</a:t>
            </a:r>
            <a:endParaRPr lang="en-US" altLang="zh-TW" sz="2400" dirty="0">
              <a:latin typeface="標楷體" panose="03000509000000000000" pitchFamily="65" charset="-120"/>
              <a:ea typeface="標楷體" panose="03000509000000000000" pitchFamily="65" charset="-120"/>
            </a:endParaRPr>
          </a:p>
          <a:p>
            <a:pPr lvl="1">
              <a:buFont typeface="Wingdings" pitchFamily="2" charset="2"/>
              <a:buChar char="n"/>
            </a:pPr>
            <a:r>
              <a:rPr lang="zh-TW" altLang="en-US" sz="2400" dirty="0" smtClean="0">
                <a:latin typeface="標楷體" panose="03000509000000000000" pitchFamily="65" charset="-120"/>
                <a:ea typeface="標楷體" panose="03000509000000000000" pitchFamily="65" charset="-120"/>
              </a:rPr>
              <a:t>會員網站。</a:t>
            </a:r>
            <a:endParaRPr lang="en-US" altLang="zh-TW" sz="2400" dirty="0" smtClean="0">
              <a:latin typeface="標楷體" panose="03000509000000000000" pitchFamily="65" charset="-120"/>
              <a:ea typeface="標楷體" panose="03000509000000000000" pitchFamily="65" charset="-120"/>
            </a:endParaRPr>
          </a:p>
          <a:p>
            <a:pPr lvl="1">
              <a:buFont typeface="Wingdings" pitchFamily="2" charset="2"/>
              <a:buChar char="n"/>
            </a:pPr>
            <a:r>
              <a:rPr lang="zh-TW" altLang="en-US" sz="2400" dirty="0" smtClean="0">
                <a:latin typeface="標楷體" panose="03000509000000000000" pitchFamily="65" charset="-120"/>
                <a:ea typeface="標楷體" panose="03000509000000000000" pitchFamily="65" charset="-120"/>
              </a:rPr>
              <a:t>手機</a:t>
            </a:r>
            <a:r>
              <a:rPr lang="en-US" altLang="zh-TW" sz="2400" dirty="0" smtClean="0">
                <a:latin typeface="標楷體" panose="03000509000000000000" pitchFamily="65" charset="-120"/>
                <a:ea typeface="標楷體" panose="03000509000000000000" pitchFamily="65" charset="-120"/>
              </a:rPr>
              <a:t>MML</a:t>
            </a:r>
            <a:r>
              <a:rPr lang="zh-TW" altLang="en-US" sz="2400" dirty="0" smtClean="0">
                <a:latin typeface="標楷體" panose="03000509000000000000" pitchFamily="65" charset="-120"/>
                <a:ea typeface="標楷體" panose="03000509000000000000" pitchFamily="65" charset="-120"/>
              </a:rPr>
              <a:t>。</a:t>
            </a:r>
            <a:endParaRPr lang="en-US" altLang="zh-TW" sz="24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7749561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11214</TotalTime>
  <Words>1741</Words>
  <Application>Microsoft Office PowerPoint</Application>
  <PresentationFormat>如螢幕大小 (4:3)</PresentationFormat>
  <Paragraphs>461</Paragraphs>
  <Slides>31</Slides>
  <Notes>5</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31</vt:i4>
      </vt:variant>
    </vt:vector>
  </HeadingPairs>
  <TitlesOfParts>
    <vt:vector size="40" baseType="lpstr">
      <vt:lpstr>Arial Unicode MS</vt:lpstr>
      <vt:lpstr>微軟正黑體</vt:lpstr>
      <vt:lpstr>新細明體</vt:lpstr>
      <vt:lpstr>標楷體</vt:lpstr>
      <vt:lpstr>Arial</vt:lpstr>
      <vt:lpstr>Calibri</vt:lpstr>
      <vt:lpstr>Wingdings</vt:lpstr>
      <vt:lpstr>Wingdings 3</vt:lpstr>
      <vt:lpstr>Office 佈景主題</vt:lpstr>
      <vt:lpstr>保全系統介紹</vt:lpstr>
      <vt:lpstr>大綱</vt:lpstr>
      <vt:lpstr>保險意義</vt:lpstr>
      <vt:lpstr>保險角色</vt:lpstr>
      <vt:lpstr>保險架構</vt:lpstr>
      <vt:lpstr>準備金</vt:lpstr>
      <vt:lpstr>系統架構</vt:lpstr>
      <vt:lpstr>保全作業</vt:lpstr>
      <vt:lpstr>PowerPoint 簡報</vt:lpstr>
      <vt:lpstr>ATM保單借款</vt:lpstr>
      <vt:lpstr>PowerPoint 簡報</vt:lpstr>
      <vt:lpstr>保全給付-年金、解約</vt:lpstr>
      <vt:lpstr>保全給付-紅利</vt:lpstr>
      <vt:lpstr>保全變更</vt:lpstr>
      <vt:lpstr>保全變更</vt:lpstr>
      <vt:lpstr>作業流程</vt:lpstr>
      <vt:lpstr>應附文件_保全給付申請書</vt:lpstr>
      <vt:lpstr>應附文件_保單借款申請書</vt:lpstr>
      <vt:lpstr>應附文件_A式變更申請書</vt:lpstr>
      <vt:lpstr>應附文件_B式變更申請書</vt:lpstr>
      <vt:lpstr>檔案架構</vt:lpstr>
      <vt:lpstr>契約主檔</vt:lpstr>
      <vt:lpstr>契約主檔</vt:lpstr>
      <vt:lpstr>契約主檔</vt:lpstr>
      <vt:lpstr>契約主檔</vt:lpstr>
      <vt:lpstr>契約主檔</vt:lpstr>
      <vt:lpstr>契約主檔</vt:lpstr>
      <vt:lpstr>契約主檔</vt:lpstr>
      <vt:lpstr>契約主檔</vt:lpstr>
      <vt:lpstr>契約主檔</vt:lpstr>
      <vt:lpstr>PowerPoint 簡報</vt:lpstr>
    </vt:vector>
  </TitlesOfParts>
  <Company>cathaylife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鄧傳璇</dc:creator>
  <cp:lastModifiedBy>蕭楓穎</cp:lastModifiedBy>
  <cp:revision>535</cp:revision>
  <dcterms:created xsi:type="dcterms:W3CDTF">2013-09-10T05:01:23Z</dcterms:created>
  <dcterms:modified xsi:type="dcterms:W3CDTF">2017-10-17T08:40:12Z</dcterms:modified>
</cp:coreProperties>
</file>