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44" r:id="rId2"/>
  </p:sldMasterIdLst>
  <p:notesMasterIdLst>
    <p:notesMasterId r:id="rId33"/>
  </p:notesMasterIdLst>
  <p:handoutMasterIdLst>
    <p:handoutMasterId r:id="rId34"/>
  </p:handoutMasterIdLst>
  <p:sldIdLst>
    <p:sldId id="256" r:id="rId3"/>
    <p:sldId id="275" r:id="rId4"/>
    <p:sldId id="265" r:id="rId5"/>
    <p:sldId id="273" r:id="rId6"/>
    <p:sldId id="274" r:id="rId7"/>
    <p:sldId id="279" r:id="rId8"/>
    <p:sldId id="270" r:id="rId9"/>
    <p:sldId id="271" r:id="rId10"/>
    <p:sldId id="276" r:id="rId11"/>
    <p:sldId id="278" r:id="rId12"/>
    <p:sldId id="257" r:id="rId13"/>
    <p:sldId id="260" r:id="rId14"/>
    <p:sldId id="258" r:id="rId15"/>
    <p:sldId id="259" r:id="rId16"/>
    <p:sldId id="266" r:id="rId17"/>
    <p:sldId id="261" r:id="rId18"/>
    <p:sldId id="267" r:id="rId19"/>
    <p:sldId id="284" r:id="rId20"/>
    <p:sldId id="268" r:id="rId21"/>
    <p:sldId id="283" r:id="rId22"/>
    <p:sldId id="269" r:id="rId23"/>
    <p:sldId id="281" r:id="rId24"/>
    <p:sldId id="262" r:id="rId25"/>
    <p:sldId id="277" r:id="rId26"/>
    <p:sldId id="280" r:id="rId27"/>
    <p:sldId id="282" r:id="rId28"/>
    <p:sldId id="263" r:id="rId29"/>
    <p:sldId id="264" r:id="rId30"/>
    <p:sldId id="285" r:id="rId31"/>
    <p:sldId id="286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40AF2-2316-4F99-AE47-609B5CF2F0D0}" type="datetimeFigureOut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46436-2B57-4BEA-85D0-9527F9D23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515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875FD-0D15-486B-B104-0CA48E79F9C2}" type="datetimeFigureOut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8F17E-DEB8-4D69-A0E3-EE82E1895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79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8F17E-DEB8-4D69-A0E3-EE82E1895B4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51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114C-F9CE-48E6-A756-EC092383D54A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8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E3E9-F4D8-4DFF-B18E-65F92EFE63D1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6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EE3-DCD9-4916-8B0F-8F0AC575667E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284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114C-F9CE-48E6-A756-EC092383D54A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261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0999-0A77-4CD3-83AD-12E1A41AD1A6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84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21C-A141-411E-B403-F34999F645CF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911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5AAD-C9EA-4D30-B5B2-64B3C9E3B526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2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59-0B0C-4001-9320-3BED68816E2C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63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BE28-EAE0-4125-95DF-7DCFD2741D4B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010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0627-F99A-4081-BC89-5D2CC6331884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725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1D49-8EBD-4177-835B-7FB9B4F463BF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10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0999-0A77-4CD3-83AD-12E1A41AD1A6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82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E07-66C5-466E-A96A-28A79796E49B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39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296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13963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40265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50747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05907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04883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E3E9-F4D8-4DFF-B18E-65F92EFE63D1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462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EE3-DCD9-4916-8B0F-8F0AC575667E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54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21C-A141-411E-B403-F34999F645CF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57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5AAD-C9EA-4D30-B5B2-64B3C9E3B526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84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59-0B0C-4001-9320-3BED68816E2C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4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BE28-EAE0-4125-95DF-7DCFD2741D4B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5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0627-F99A-4081-BC89-5D2CC6331884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71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1D49-8EBD-4177-835B-7FB9B4F463BF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82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E07-66C5-466E-A96A-28A79796E49B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25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1F7A9D-B67E-46DB-94BB-973451E8B73B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4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1F7A9D-B67E-46DB-94BB-973451E8B73B}" type="datetime1">
              <a:rPr lang="zh-TW" altLang="en-US" smtClean="0"/>
              <a:t>2017/7/10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193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b="1" dirty="0" smtClean="0"/>
              <a:t>補充報告</a:t>
            </a:r>
            <a:endParaRPr lang="zh-TW" altLang="en-US" sz="72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報告人：李思</a:t>
            </a:r>
            <a:r>
              <a:rPr lang="zh-TW" altLang="en-US" dirty="0"/>
              <a:t>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87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0803" y="2362739"/>
            <a:ext cx="5117311" cy="419576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0" y="2369489"/>
            <a:ext cx="5822390" cy="35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主程式擲</a:t>
            </a:r>
            <a:r>
              <a:rPr lang="zh-TW" altLang="en-US" dirty="0" smtClean="0"/>
              <a:t>出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狀況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532243" cy="402336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672" y="2079720"/>
            <a:ext cx="2195901" cy="1013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694" y="512525"/>
            <a:ext cx="3869008" cy="549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7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0" y="2819537"/>
            <a:ext cx="7360837" cy="23742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9" y="1071770"/>
            <a:ext cx="54578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主程式擲出</a:t>
            </a:r>
            <a:r>
              <a:rPr lang="en-US" altLang="zh-TW" dirty="0"/>
              <a:t>Exception</a:t>
            </a:r>
            <a:r>
              <a:rPr lang="zh-TW" altLang="en-US" dirty="0"/>
              <a:t>狀況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Ajax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0738" y="691763"/>
            <a:ext cx="4544942" cy="2718849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793" y="3592899"/>
            <a:ext cx="6304887" cy="251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5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主程式擲出</a:t>
            </a:r>
            <a:r>
              <a:rPr lang="en-US" altLang="zh-TW" dirty="0"/>
              <a:t>Exception</a:t>
            </a:r>
            <a:r>
              <a:rPr lang="zh-TW" altLang="en-US" dirty="0" smtClean="0"/>
              <a:t>狀況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Post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097280" y="1965004"/>
            <a:ext cx="10058400" cy="4023360"/>
          </a:xfrm>
        </p:spPr>
        <p:txBody>
          <a:bodyPr/>
          <a:lstStyle/>
          <a:p>
            <a:pPr marL="0" indent="0" algn="ctr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431692"/>
            <a:ext cx="6791751" cy="367503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5" y="2428875"/>
            <a:ext cx="4667250" cy="20002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4142665"/>
            <a:ext cx="3559621" cy="192812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673" y="1349263"/>
            <a:ext cx="5915563" cy="214672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714" y="1431692"/>
            <a:ext cx="55245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2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>
                <a:solidFill>
                  <a:srgbClr val="FF0000"/>
                </a:solidFill>
              </a:rPr>
              <a:t>若需要查問題需要</a:t>
            </a:r>
            <a:r>
              <a:rPr lang="en-US" altLang="zh-TW" sz="3600" dirty="0">
                <a:solidFill>
                  <a:srgbClr val="FF0000"/>
                </a:solidFill>
              </a:rPr>
              <a:t> debug </a:t>
            </a:r>
            <a:r>
              <a:rPr lang="zh-TW" altLang="zh-TW" sz="3600" dirty="0">
                <a:solidFill>
                  <a:srgbClr val="FF0000"/>
                </a:solidFill>
              </a:rPr>
              <a:t>層級，需要怎麼處理？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30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isDebugEnabled</a:t>
            </a:r>
            <a:r>
              <a:rPr lang="zh-TW" altLang="en-US" dirty="0"/>
              <a:t>的用途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b="1" dirty="0">
                <a:latin typeface="+mn-lt"/>
              </a:rPr>
              <a:t>使用 </a:t>
            </a:r>
            <a:r>
              <a:rPr lang="en-US" altLang="zh-TW" b="1" dirty="0" err="1">
                <a:latin typeface="+mn-lt"/>
              </a:rPr>
              <a:t>isDebugEnabled</a:t>
            </a:r>
            <a:r>
              <a:rPr lang="en-US" altLang="zh-TW" b="1" dirty="0">
                <a:latin typeface="+mn-lt"/>
              </a:rPr>
              <a:t> </a:t>
            </a:r>
            <a:r>
              <a:rPr lang="zh-TW" altLang="en-US" b="1" dirty="0">
                <a:latin typeface="+mn-lt"/>
              </a:rPr>
              <a:t>減少效能的負擔</a:t>
            </a:r>
            <a:endParaRPr lang="zh-TW" altLang="en-US" dirty="0">
              <a:latin typeface="+mn-lt"/>
            </a:endParaRPr>
          </a:p>
          <a:p>
            <a:r>
              <a:rPr lang="zh-TW" altLang="en-US" dirty="0">
                <a:latin typeface="+mn-lt"/>
              </a:rPr>
              <a:t>透過一個 </a:t>
            </a:r>
            <a:r>
              <a:rPr lang="en-US" altLang="zh-TW" dirty="0" err="1">
                <a:latin typeface="+mn-lt"/>
              </a:rPr>
              <a:t>isDebugEnabled</a:t>
            </a:r>
            <a:r>
              <a:rPr lang="en-US" altLang="zh-TW" dirty="0">
                <a:latin typeface="+mn-lt"/>
              </a:rPr>
              <a:t>() </a:t>
            </a:r>
            <a:r>
              <a:rPr lang="zh-TW" altLang="en-US" dirty="0">
                <a:latin typeface="+mn-lt"/>
              </a:rPr>
              <a:t>方法的呼叫，來判斷目前 </a:t>
            </a:r>
            <a:r>
              <a:rPr lang="en-US" altLang="zh-TW" dirty="0">
                <a:latin typeface="+mn-lt"/>
              </a:rPr>
              <a:t>Log4j </a:t>
            </a:r>
            <a:r>
              <a:rPr lang="zh-TW" altLang="en-US" dirty="0">
                <a:latin typeface="+mn-lt"/>
              </a:rPr>
              <a:t>的 </a:t>
            </a:r>
            <a:r>
              <a:rPr lang="en-US" altLang="zh-TW" dirty="0">
                <a:latin typeface="+mn-lt"/>
              </a:rPr>
              <a:t>level </a:t>
            </a:r>
            <a:r>
              <a:rPr lang="zh-TW" altLang="en-US" dirty="0">
                <a:latin typeface="+mn-lt"/>
              </a:rPr>
              <a:t>是否為 </a:t>
            </a:r>
            <a:r>
              <a:rPr lang="en-US" altLang="zh-TW" dirty="0" smtClean="0">
                <a:latin typeface="+mn-lt"/>
              </a:rPr>
              <a:t>debug</a:t>
            </a:r>
            <a:endParaRPr lang="en-US" altLang="zh-TW" dirty="0">
              <a:latin typeface="+mn-lt"/>
            </a:endParaRPr>
          </a:p>
          <a:p>
            <a:r>
              <a:rPr lang="zh-TW" altLang="en-US" dirty="0" smtClean="0">
                <a:latin typeface="+mn-lt"/>
              </a:rPr>
              <a:t>若</a:t>
            </a:r>
            <a:r>
              <a:rPr lang="zh-TW" altLang="en-US" dirty="0">
                <a:latin typeface="+mn-lt"/>
              </a:rPr>
              <a:t>不是，便不會執行參數組成的</a:t>
            </a:r>
            <a:r>
              <a:rPr lang="zh-TW" altLang="en-US" dirty="0" smtClean="0">
                <a:latin typeface="+mn-lt"/>
              </a:rPr>
              <a:t>程式碼</a:t>
            </a:r>
            <a:endParaRPr lang="en-US" altLang="zh-TW" dirty="0" smtClean="0">
              <a:latin typeface="+mn-lt"/>
            </a:endParaRPr>
          </a:p>
          <a:p>
            <a:r>
              <a:rPr lang="zh-TW" altLang="en-US" dirty="0" smtClean="0">
                <a:latin typeface="+mn-lt"/>
              </a:rPr>
              <a:t>較好的做法是，將</a:t>
            </a:r>
            <a:r>
              <a:rPr lang="zh-TW" altLang="en-US" dirty="0">
                <a:latin typeface="+mn-lt"/>
              </a:rPr>
              <a:t>需要 </a:t>
            </a:r>
            <a:r>
              <a:rPr lang="en-US" altLang="zh-TW" dirty="0">
                <a:latin typeface="+mn-lt"/>
              </a:rPr>
              <a:t>debug </a:t>
            </a:r>
            <a:r>
              <a:rPr lang="zh-TW" altLang="en-US" dirty="0">
                <a:latin typeface="+mn-lt"/>
              </a:rPr>
              <a:t>的所有</a:t>
            </a:r>
            <a:r>
              <a:rPr lang="zh-TW" altLang="en-US" dirty="0" smtClean="0">
                <a:latin typeface="+mn-lt"/>
              </a:rPr>
              <a:t>訊息，整理</a:t>
            </a:r>
            <a:r>
              <a:rPr lang="zh-TW" altLang="en-US" dirty="0">
                <a:latin typeface="+mn-lt"/>
              </a:rPr>
              <a:t>在同一個判斷區</a:t>
            </a:r>
            <a:r>
              <a:rPr lang="zh-TW" altLang="en-US" dirty="0" smtClean="0">
                <a:latin typeface="+mn-lt"/>
              </a:rPr>
              <a:t>塊</a:t>
            </a:r>
            <a:endParaRPr lang="en-US" altLang="zh-TW" dirty="0">
              <a:latin typeface="+mn-lt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E.g.</a:t>
            </a:r>
          </a:p>
          <a:p>
            <a:pPr marL="0" indent="0">
              <a:buNone/>
            </a:pPr>
            <a:r>
              <a:rPr lang="en-US" altLang="zh-TW" dirty="0">
                <a:latin typeface="+mn-lt"/>
              </a:rPr>
              <a:t>if (</a:t>
            </a:r>
            <a:r>
              <a:rPr lang="en-US" altLang="zh-TW" dirty="0" err="1">
                <a:latin typeface="+mn-lt"/>
              </a:rPr>
              <a:t>isDebug</a:t>
            </a:r>
            <a:r>
              <a:rPr lang="en-US" altLang="zh-TW" dirty="0">
                <a:latin typeface="+mn-lt"/>
              </a:rPr>
              <a:t>) {</a:t>
            </a: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  </a:t>
            </a:r>
            <a:r>
              <a:rPr lang="en-US" altLang="zh-TW" dirty="0" err="1" smtClean="0">
                <a:latin typeface="+mn-lt"/>
              </a:rPr>
              <a:t>log.debug</a:t>
            </a:r>
            <a:r>
              <a:rPr lang="en-US" altLang="zh-TW" dirty="0">
                <a:latin typeface="+mn-lt"/>
              </a:rPr>
              <a:t>("</a:t>
            </a:r>
            <a:r>
              <a:rPr lang="en-US" altLang="zh-TW" dirty="0" err="1">
                <a:latin typeface="+mn-lt"/>
              </a:rPr>
              <a:t>reqMap</a:t>
            </a:r>
            <a:r>
              <a:rPr lang="en-US" altLang="zh-TW" dirty="0">
                <a:latin typeface="+mn-lt"/>
              </a:rPr>
              <a:t>==&gt;" + </a:t>
            </a:r>
            <a:r>
              <a:rPr lang="en-US" altLang="zh-TW" dirty="0" err="1">
                <a:latin typeface="+mn-lt"/>
              </a:rPr>
              <a:t>reqMap</a:t>
            </a:r>
            <a:r>
              <a:rPr lang="en-US" altLang="zh-TW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  </a:t>
            </a:r>
            <a:r>
              <a:rPr lang="en-US" altLang="zh-TW" dirty="0" err="1" smtClean="0">
                <a:latin typeface="+mn-lt"/>
              </a:rPr>
              <a:t>log.debug</a:t>
            </a:r>
            <a:r>
              <a:rPr lang="en-US" altLang="zh-TW" dirty="0">
                <a:latin typeface="+mn-lt"/>
              </a:rPr>
              <a:t>("</a:t>
            </a:r>
            <a:r>
              <a:rPr lang="en-US" altLang="zh-TW" dirty="0" err="1">
                <a:latin typeface="+mn-lt"/>
              </a:rPr>
              <a:t>returnList</a:t>
            </a:r>
            <a:r>
              <a:rPr lang="en-US" altLang="zh-TW" dirty="0">
                <a:latin typeface="+mn-lt"/>
              </a:rPr>
              <a:t>==&gt;" + </a:t>
            </a:r>
            <a:r>
              <a:rPr lang="en-US" altLang="zh-TW" dirty="0" err="1">
                <a:latin typeface="+mn-lt"/>
              </a:rPr>
              <a:t>returnList</a:t>
            </a:r>
            <a:r>
              <a:rPr lang="en-US" altLang="zh-TW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  </a:t>
            </a:r>
            <a:r>
              <a:rPr lang="en-US" altLang="zh-TW" dirty="0" err="1" smtClean="0">
                <a:latin typeface="+mn-lt"/>
              </a:rPr>
              <a:t>log.debug</a:t>
            </a:r>
            <a:r>
              <a:rPr lang="en-US" altLang="zh-TW" dirty="0">
                <a:latin typeface="+mn-lt"/>
              </a:rPr>
              <a:t>("key==&gt;" + key);</a:t>
            </a: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}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913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XSS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權限檢核是什麼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r>
              <a:rPr lang="zh-TW" altLang="zh-TW" dirty="0"/>
              <a:t>黑名單</a:t>
            </a:r>
            <a:r>
              <a:rPr lang="en-US" altLang="zh-TW" dirty="0"/>
              <a:t>/</a:t>
            </a:r>
            <a:r>
              <a:rPr lang="zh-TW" altLang="zh-TW" dirty="0"/>
              <a:t>白名單是什麼</a:t>
            </a:r>
            <a:r>
              <a:rPr lang="zh-TW" altLang="zh-TW" dirty="0" smtClean="0"/>
              <a:t>？</a:t>
            </a:r>
            <a:endParaRPr lang="en-US" altLang="zh-TW" dirty="0"/>
          </a:p>
          <a:p>
            <a:r>
              <a:rPr lang="zh-TW" altLang="zh-TW" dirty="0"/>
              <a:t>為防止</a:t>
            </a:r>
            <a:r>
              <a:rPr lang="en-US" altLang="zh-TW" dirty="0"/>
              <a:t>XSS</a:t>
            </a:r>
            <a:r>
              <a:rPr lang="zh-TW" altLang="zh-TW" dirty="0"/>
              <a:t>攻擊，過濾特殊字元，若需某些特殊字元要呈現於網頁上，需如何處理？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272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DBMudule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6134" y="1353203"/>
            <a:ext cx="6847992" cy="4195481"/>
          </a:xfrm>
        </p:spPr>
        <p:txBody>
          <a:bodyPr/>
          <a:lstStyle/>
          <a:p>
            <a:r>
              <a:rPr lang="en-US" altLang="zh-TW" dirty="0" err="1"/>
              <a:t>DBMudule</a:t>
            </a:r>
            <a:r>
              <a:rPr lang="zh-TW" altLang="zh-TW" dirty="0"/>
              <a:t>使用的時機？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</a:t>
            </a:r>
            <a:r>
              <a:rPr lang="zh-TW" altLang="zh-TW" dirty="0"/>
              <a:t>系統作業的主程式，呼叫</a:t>
            </a:r>
            <a:r>
              <a:rPr lang="en-US" altLang="zh-TW" dirty="0"/>
              <a:t>B</a:t>
            </a:r>
            <a:r>
              <a:rPr lang="zh-TW" altLang="zh-TW" dirty="0"/>
              <a:t>系統模組，此模組繼承</a:t>
            </a:r>
            <a:r>
              <a:rPr lang="en-US" altLang="zh-TW" dirty="0"/>
              <a:t>C </a:t>
            </a:r>
            <a:r>
              <a:rPr lang="zh-TW" altLang="zh-TW" dirty="0"/>
              <a:t>系統的</a:t>
            </a:r>
            <a:r>
              <a:rPr lang="en-US" altLang="zh-TW" dirty="0" err="1"/>
              <a:t>DBModule</a:t>
            </a:r>
            <a:r>
              <a:rPr lang="zh-TW" altLang="zh-TW" dirty="0"/>
              <a:t>，當在</a:t>
            </a:r>
            <a:r>
              <a:rPr lang="en-US" altLang="zh-TW" dirty="0"/>
              <a:t>B</a:t>
            </a:r>
            <a:r>
              <a:rPr lang="zh-TW" altLang="zh-TW" dirty="0"/>
              <a:t>系統模組內使用</a:t>
            </a:r>
            <a:r>
              <a:rPr lang="en-US" altLang="zh-TW" dirty="0"/>
              <a:t> </a:t>
            </a:r>
            <a:r>
              <a:rPr lang="en-US" altLang="zh-TW" dirty="0" err="1"/>
              <a:t>getDataSet</a:t>
            </a:r>
            <a:r>
              <a:rPr lang="en-US" altLang="zh-TW" dirty="0"/>
              <a:t>() </a:t>
            </a:r>
            <a:r>
              <a:rPr lang="zh-TW" altLang="zh-TW" dirty="0"/>
              <a:t>取得連線，那此時取得的連線會使用哪一條連線？為什麼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DS_C</a:t>
            </a:r>
            <a:r>
              <a:rPr lang="zh-TW" altLang="en-US" dirty="0"/>
              <a:t>系統代碼，因</a:t>
            </a:r>
            <a:r>
              <a:rPr lang="en-US" altLang="zh-TW" dirty="0"/>
              <a:t>B</a:t>
            </a:r>
            <a:r>
              <a:rPr lang="zh-TW" altLang="en-US" dirty="0"/>
              <a:t>模組繼承 </a:t>
            </a:r>
            <a:r>
              <a:rPr lang="en-US" altLang="zh-TW" dirty="0"/>
              <a:t>” C </a:t>
            </a:r>
            <a:r>
              <a:rPr lang="zh-TW" altLang="zh-TW" dirty="0"/>
              <a:t>系統</a:t>
            </a:r>
            <a:r>
              <a:rPr lang="en-US" altLang="zh-TW" dirty="0"/>
              <a:t>_</a:t>
            </a:r>
            <a:r>
              <a:rPr lang="en-US" altLang="zh-TW" dirty="0" err="1"/>
              <a:t>DBModule</a:t>
            </a:r>
            <a:r>
              <a:rPr lang="en-US" altLang="zh-TW" dirty="0"/>
              <a:t>”</a:t>
            </a:r>
            <a:r>
              <a:rPr lang="zh-TW" altLang="en-US" dirty="0"/>
              <a:t>，會取得該子系統的獨立 </a:t>
            </a:r>
            <a:r>
              <a:rPr lang="en-US" altLang="zh-TW" dirty="0" err="1"/>
              <a:t>DataSet</a:t>
            </a:r>
            <a:r>
              <a:rPr lang="en-US" altLang="zh-TW" dirty="0"/>
              <a:t> </a:t>
            </a:r>
            <a:r>
              <a:rPr lang="zh-TW" altLang="en-US" dirty="0"/>
              <a:t>進行連線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557" y="1771814"/>
            <a:ext cx="4305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21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DBMudule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4814" y="1480424"/>
            <a:ext cx="7833955" cy="4195481"/>
          </a:xfrm>
        </p:spPr>
        <p:txBody>
          <a:bodyPr/>
          <a:lstStyle/>
          <a:p>
            <a:r>
              <a:rPr lang="en-US" altLang="zh-TW" dirty="0" err="1" smtClean="0"/>
              <a:t>DBMudule</a:t>
            </a:r>
            <a:r>
              <a:rPr lang="en-US" altLang="zh-TW" dirty="0" smtClean="0"/>
              <a:t> </a:t>
            </a:r>
            <a:r>
              <a:rPr lang="zh-TW" altLang="zh-TW" dirty="0"/>
              <a:t>取得獨立連線，若須同時更新不同</a:t>
            </a:r>
            <a:r>
              <a:rPr lang="en-US" altLang="zh-TW" dirty="0"/>
              <a:t> table</a:t>
            </a:r>
            <a:r>
              <a:rPr lang="zh-TW" altLang="zh-TW" dirty="0"/>
              <a:t>資料一起要進行交易控制，該如何做到交易控制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705" y="2502590"/>
            <a:ext cx="36480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6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DB2PoolSvc.xml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Sever </a:t>
            </a:r>
            <a:r>
              <a:rPr lang="zh-TW" altLang="en-US" dirty="0"/>
              <a:t>啟動時建 </a:t>
            </a:r>
            <a:r>
              <a:rPr lang="en-US" altLang="zh-TW" dirty="0" err="1"/>
              <a:t>DataSource</a:t>
            </a:r>
            <a:r>
              <a:rPr lang="zh-TW" altLang="en-US" dirty="0"/>
              <a:t>是</a:t>
            </a:r>
            <a:r>
              <a:rPr lang="en-US" altLang="zh-TW" dirty="0"/>
              <a:t>DB2PoolSvc.xml</a:t>
            </a:r>
            <a:r>
              <a:rPr lang="zh-TW" altLang="en-US" dirty="0"/>
              <a:t>建立？還是如何驅動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DB2PoolSvc.xml  type pool</a:t>
            </a:r>
            <a:r>
              <a:rPr lang="zh-TW" altLang="en-US" dirty="0"/>
              <a:t>與 </a:t>
            </a:r>
            <a:r>
              <a:rPr lang="en-US" altLang="zh-TW" dirty="0" err="1"/>
              <a:t>dbcp</a:t>
            </a:r>
            <a:r>
              <a:rPr lang="en-US" altLang="zh-TW" dirty="0"/>
              <a:t> </a:t>
            </a:r>
            <a:r>
              <a:rPr lang="zh-TW" altLang="en-US" dirty="0"/>
              <a:t>差異為何？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48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8" y="182878"/>
            <a:ext cx="10157303" cy="42004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63937"/>
          <a:stretch/>
        </p:blipFill>
        <p:spPr>
          <a:xfrm>
            <a:off x="204154" y="4317633"/>
            <a:ext cx="11294955" cy="16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62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SQL</a:t>
            </a:r>
            <a:r>
              <a:rPr lang="zh-TW" altLang="zh-TW" dirty="0">
                <a:solidFill>
                  <a:srgbClr val="FF0000"/>
                </a:solidFill>
              </a:rPr>
              <a:t>未進行更新，是什麼原因？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本機</a:t>
            </a:r>
            <a:r>
              <a:rPr lang="en-US" altLang="zh-TW" dirty="0"/>
              <a:t>server SQL </a:t>
            </a:r>
            <a:r>
              <a:rPr lang="zh-TW" altLang="zh-TW" dirty="0"/>
              <a:t>寫錯，重新修改後執行，執行時發現</a:t>
            </a:r>
            <a:r>
              <a:rPr lang="en-US" altLang="zh-TW" dirty="0"/>
              <a:t>SQL </a:t>
            </a:r>
            <a:r>
              <a:rPr lang="zh-TW" altLang="zh-TW" dirty="0"/>
              <a:t>未進行更新，是什麼原因？應該如何處理？測試環境執行時</a:t>
            </a:r>
            <a:r>
              <a:rPr lang="en-US" altLang="zh-TW" dirty="0"/>
              <a:t>SQL</a:t>
            </a:r>
            <a:r>
              <a:rPr lang="zh-TW" altLang="zh-TW" dirty="0"/>
              <a:t>從何而來？讀取</a:t>
            </a:r>
            <a:r>
              <a:rPr lang="en-US" altLang="zh-TW" dirty="0"/>
              <a:t>SQL file?...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081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1988" y="2790825"/>
            <a:ext cx="135159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08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 smtClean="0"/>
              <a:t>Dataset </a:t>
            </a:r>
            <a:r>
              <a:rPr lang="en-US" altLang="zh-TW" dirty="0" smtClean="0"/>
              <a:t>Clear(1)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387" y="1506164"/>
            <a:ext cx="8946541" cy="5244493"/>
          </a:xfrm>
        </p:spPr>
        <p:txBody>
          <a:bodyPr>
            <a:normAutofit/>
          </a:bodyPr>
          <a:lstStyle/>
          <a:p>
            <a:r>
              <a:rPr lang="zh-TW" altLang="en-US" dirty="0"/>
              <a:t>不做</a:t>
            </a:r>
            <a:r>
              <a:rPr lang="en-US" altLang="zh-TW" dirty="0"/>
              <a:t>clear</a:t>
            </a:r>
            <a:r>
              <a:rPr lang="zh-TW" altLang="en-US" dirty="0"/>
              <a:t>會不會生效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63" y="3986171"/>
            <a:ext cx="7439025" cy="666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" y="1994701"/>
            <a:ext cx="3895725" cy="19621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663" y="1989939"/>
            <a:ext cx="4015657" cy="19716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225" y="679961"/>
            <a:ext cx="67818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79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Dataset </a:t>
            </a:r>
            <a:r>
              <a:rPr lang="en-US" altLang="zh-TW" dirty="0" smtClean="0"/>
              <a:t>Clear(2)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1649" y="1305496"/>
            <a:ext cx="8946541" cy="4195481"/>
          </a:xfrm>
        </p:spPr>
        <p:txBody>
          <a:bodyPr/>
          <a:lstStyle/>
          <a:p>
            <a:r>
              <a:rPr lang="zh-TW" altLang="en-US" dirty="0"/>
              <a:t>各情況模擬測試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2</a:t>
            </a:r>
            <a:r>
              <a:rPr lang="zh-TW" altLang="en-US" dirty="0"/>
              <a:t>個</a:t>
            </a:r>
            <a:r>
              <a:rPr lang="zh-TW" altLang="en-US" dirty="0" smtClean="0"/>
              <a:t>條件，使用</a:t>
            </a:r>
            <a:r>
              <a:rPr lang="en-US" altLang="zh-TW" dirty="0" smtClean="0"/>
              <a:t>3</a:t>
            </a:r>
            <a:r>
              <a:rPr lang="zh-TW" altLang="en-US" dirty="0"/>
              <a:t>個</a:t>
            </a:r>
            <a:r>
              <a:rPr lang="zh-TW" altLang="en-US" dirty="0" smtClean="0"/>
              <a:t>條件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30" y="2390402"/>
            <a:ext cx="3457575" cy="16478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3224" y="2059590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1.</a:t>
            </a:r>
            <a:r>
              <a:rPr lang="zh-TW" alt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INSERT </a:t>
            </a:r>
            <a:r>
              <a:rPr lang="en-US" altLang="zh-TW" dirty="0">
                <a:solidFill>
                  <a:srgbClr val="FFFF00"/>
                </a:solidFill>
                <a:latin typeface="Courier New" panose="02070309020205020404" pitchFamily="49" charset="0"/>
              </a:rPr>
              <a:t>INTO DBXX.DTXXTP01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341" y="2710649"/>
            <a:ext cx="2390775" cy="5143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712388" y="2059590"/>
            <a:ext cx="2528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2.INSERT </a:t>
            </a:r>
            <a:r>
              <a:rPr lang="en-US" altLang="zh-TW" dirty="0">
                <a:solidFill>
                  <a:srgbClr val="FFFF00"/>
                </a:solidFill>
                <a:latin typeface="Courier New" panose="02070309020205020404" pitchFamily="49" charset="0"/>
              </a:rPr>
              <a:t>INTO </a:t>
            </a:r>
            <a:endParaRPr lang="en-US" altLang="zh-TW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DBXX.DTXXTP01_BAK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29" y="4537999"/>
            <a:ext cx="2886075" cy="6762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4582" y="4158733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3.</a:t>
            </a:r>
            <a:r>
              <a:rPr lang="zh-TW" alt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INSERT </a:t>
            </a:r>
            <a:r>
              <a:rPr lang="en-US" altLang="zh-TW" dirty="0">
                <a:solidFill>
                  <a:srgbClr val="FFFF00"/>
                </a:solidFill>
                <a:latin typeface="Courier New" panose="02070309020205020404" pitchFamily="49" charset="0"/>
              </a:rPr>
              <a:t>INTO DBXX.DTXXTP01_BAK2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809" y="5412519"/>
            <a:ext cx="5343525" cy="5334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953020" y="4986994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4.</a:t>
            </a:r>
            <a:r>
              <a:rPr lang="zh-TW" alt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INSERT </a:t>
            </a:r>
            <a:r>
              <a:rPr lang="en-US" altLang="zh-TW" dirty="0">
                <a:solidFill>
                  <a:srgbClr val="FFFF00"/>
                </a:solidFill>
                <a:latin typeface="Courier New" panose="02070309020205020404" pitchFamily="49" charset="0"/>
              </a:rPr>
              <a:t>INTO DBXX.DTXXTP01_BAK2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99081" y="5995486"/>
            <a:ext cx="418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前端並沒有</a:t>
            </a:r>
            <a:r>
              <a:rPr lang="en-US" altLang="zh-TW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setField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[EMP_NAME]</a:t>
            </a:r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值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7351" y="1324390"/>
            <a:ext cx="4036902" cy="3470116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7410613" y="3498576"/>
            <a:ext cx="4094923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3</a:t>
            </a:r>
          </a:p>
          <a:p>
            <a:endParaRPr lang="en-US" altLang="zh-TW" sz="1200" dirty="0">
              <a:solidFill>
                <a:srgbClr val="FF0000"/>
              </a:solidFill>
            </a:endParaRPr>
          </a:p>
          <a:p>
            <a:endParaRPr lang="en-US" altLang="zh-TW" sz="1200" dirty="0" smtClean="0">
              <a:solidFill>
                <a:srgbClr val="FF0000"/>
              </a:solidFill>
            </a:endParaRPr>
          </a:p>
          <a:p>
            <a:endParaRPr lang="en-US" altLang="zh-TW" sz="5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4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02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90" y="1080986"/>
            <a:ext cx="7223961" cy="26800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4" y="3833883"/>
            <a:ext cx="7679135" cy="285670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130" y="1475216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97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0" y="848054"/>
            <a:ext cx="4219575" cy="1819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6" y="1824320"/>
            <a:ext cx="10764002" cy="30364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88" y="4284115"/>
            <a:ext cx="9580645" cy="23851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904" y="428749"/>
            <a:ext cx="31908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42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HttpDispatcher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3698" y="1281642"/>
            <a:ext cx="8946541" cy="555110"/>
          </a:xfrm>
        </p:spPr>
        <p:txBody>
          <a:bodyPr/>
          <a:lstStyle/>
          <a:p>
            <a:r>
              <a:rPr lang="en-US" altLang="zh-TW" dirty="0" err="1"/>
              <a:t>HttpDispatcher</a:t>
            </a:r>
            <a:r>
              <a:rPr lang="zh-TW" altLang="zh-TW" dirty="0"/>
              <a:t>是什麼？接受任何</a:t>
            </a:r>
            <a:r>
              <a:rPr lang="en-US" altLang="zh-TW" dirty="0"/>
              <a:t> Request </a:t>
            </a:r>
            <a:r>
              <a:rPr lang="zh-TW" altLang="zh-TW" dirty="0"/>
              <a:t>會解析</a:t>
            </a:r>
            <a:r>
              <a:rPr lang="en-US" altLang="zh-TW" dirty="0"/>
              <a:t>URL</a:t>
            </a:r>
            <a:r>
              <a:rPr lang="zh-TW" altLang="zh-TW" dirty="0"/>
              <a:t>嗎？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57" y="1888310"/>
            <a:ext cx="7496175" cy="21431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301163" y="3530380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找出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註冊名稱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26342" y="21799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對應註冊名稱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51437" y="4611757"/>
            <a:ext cx="5791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由</a:t>
            </a:r>
            <a:r>
              <a:rPr lang="en-US" altLang="zh-TW" dirty="0" smtClean="0"/>
              <a:t>Web</a:t>
            </a:r>
            <a:r>
              <a:rPr lang="zh-TW" altLang="en-US" dirty="0" smtClean="0"/>
              <a:t>容器對應至實際處理請求的檔案或程式實體名稱</a:t>
            </a:r>
            <a:endParaRPr lang="en-US" altLang="zh-TW" dirty="0" smtClean="0"/>
          </a:p>
          <a:p>
            <a:r>
              <a:rPr lang="en-US" altLang="zh-TW" dirty="0" err="1" smtClean="0"/>
              <a:t>url</a:t>
            </a:r>
            <a:r>
              <a:rPr lang="en-US" altLang="zh-TW" dirty="0" smtClean="0"/>
              <a:t>-pattern</a:t>
            </a:r>
            <a:r>
              <a:rPr lang="zh-TW" altLang="en-US" dirty="0" smtClean="0"/>
              <a:t>設定的邏輯名稱</a:t>
            </a:r>
            <a:endParaRPr lang="en-US" altLang="zh-TW" dirty="0" smtClean="0"/>
          </a:p>
          <a:p>
            <a:r>
              <a:rPr lang="en-US" altLang="zh-TW" dirty="0" smtClean="0"/>
              <a:t>servlet-name </a:t>
            </a:r>
            <a:r>
              <a:rPr lang="zh-TW" altLang="en-US" dirty="0" smtClean="0"/>
              <a:t>註冊的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r>
              <a:rPr lang="en-US" altLang="zh-TW" dirty="0" err="1" smtClean="0"/>
              <a:t>servelet</a:t>
            </a:r>
            <a:r>
              <a:rPr lang="en-US" altLang="zh-TW" dirty="0" smtClean="0"/>
              <a:t>-class </a:t>
            </a:r>
            <a:r>
              <a:rPr lang="zh-TW" altLang="en-US" dirty="0" smtClean="0"/>
              <a:t>設定的實體類別名稱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147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" y="3205909"/>
            <a:ext cx="3152775" cy="13049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 Lock</a:t>
            </a:r>
            <a:r>
              <a:rPr lang="zh-TW" altLang="zh-TW" dirty="0"/>
              <a:t>案例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57" y="1388142"/>
            <a:ext cx="11157822" cy="101315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50" y="3180645"/>
            <a:ext cx="3162300" cy="15144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949" y="3181390"/>
            <a:ext cx="3607117" cy="1939897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737113" y="2528515"/>
            <a:ext cx="279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2. XX_ZX0100</a:t>
            </a:r>
            <a:r>
              <a:rPr lang="zh-TW" altLang="en-US" b="1" dirty="0" smtClean="0"/>
              <a:t>模組</a:t>
            </a:r>
            <a:endParaRPr lang="en-US" altLang="zh-TW" b="1" dirty="0" smtClean="0"/>
          </a:p>
          <a:p>
            <a:r>
              <a:rPr lang="en-US" altLang="zh-TW" b="1" dirty="0" smtClean="0"/>
              <a:t>Update </a:t>
            </a:r>
            <a:r>
              <a:rPr lang="en-US" altLang="zh-TW" b="1" dirty="0"/>
              <a:t>DBXX.DTXXTP01</a:t>
            </a:r>
            <a:endParaRPr lang="zh-TW" altLang="en-US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316526" y="2498035"/>
            <a:ext cx="279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3. XX_ZX0101</a:t>
            </a:r>
            <a:r>
              <a:rPr lang="zh-TW" altLang="en-US" b="1" dirty="0" smtClean="0"/>
              <a:t>模組</a:t>
            </a:r>
            <a:endParaRPr lang="en-US" altLang="zh-TW" b="1" dirty="0" smtClean="0"/>
          </a:p>
          <a:p>
            <a:r>
              <a:rPr lang="en-US" altLang="zh-TW" b="1" dirty="0" smtClean="0"/>
              <a:t>Update </a:t>
            </a:r>
            <a:r>
              <a:rPr lang="en-US" altLang="zh-TW" b="1" dirty="0"/>
              <a:t>DBXX.DTXXTP01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86357" y="2657061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1. XXZX_0101</a:t>
            </a:r>
            <a:r>
              <a:rPr lang="zh-TW" altLang="en-US" b="1" dirty="0" smtClean="0"/>
              <a:t>主程式</a:t>
            </a:r>
            <a:endParaRPr lang="en-US" altLang="zh-TW" b="1" dirty="0" smtClean="0"/>
          </a:p>
        </p:txBody>
      </p:sp>
      <p:sp>
        <p:nvSpPr>
          <p:cNvPr id="18" name="文字方塊 17"/>
          <p:cNvSpPr txBox="1"/>
          <p:nvPr/>
        </p:nvSpPr>
        <p:spPr>
          <a:xfrm>
            <a:off x="3228230" y="3419062"/>
            <a:ext cx="26962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2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229554" y="3698682"/>
            <a:ext cx="26962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3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3" name="肘形接點 22"/>
          <p:cNvCxnSpPr>
            <a:stCxn id="19" idx="2"/>
          </p:cNvCxnSpPr>
          <p:nvPr/>
        </p:nvCxnSpPr>
        <p:spPr>
          <a:xfrm rot="16200000" flipH="1">
            <a:off x="4556682" y="2783366"/>
            <a:ext cx="1510545" cy="38951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514477" y="3578087"/>
            <a:ext cx="4055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6" name="圖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176" y="5184374"/>
            <a:ext cx="32289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8" y="460047"/>
            <a:ext cx="10279920" cy="533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批次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zh-TW" dirty="0"/>
              <a:t>批次可以做</a:t>
            </a:r>
            <a:r>
              <a:rPr lang="en-US" altLang="zh-TW" dirty="0"/>
              <a:t> 2PC </a:t>
            </a:r>
            <a:r>
              <a:rPr lang="zh-TW" altLang="zh-TW" dirty="0"/>
              <a:t>嗎</a:t>
            </a:r>
            <a:r>
              <a:rPr lang="en-US" altLang="zh-TW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TW" dirty="0" smtClean="0"/>
              <a:t>批次</a:t>
            </a:r>
            <a:r>
              <a:rPr lang="zh-TW" altLang="zh-TW" dirty="0"/>
              <a:t>與線上程式執行有何不同？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30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30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9" y="1935037"/>
            <a:ext cx="11605209" cy="385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0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ResponseCode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5093" y="1411895"/>
            <a:ext cx="8946541" cy="4195481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只有一個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ResponseCode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通常程式寫在哪？為什麼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寫父類別的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start()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以強制於每次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Dispatcher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呼叫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時都執行程式自定的初始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動作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initApp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initApp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時設定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通常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一個頁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面呈現，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所以可以先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ResponseCode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49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messageHelper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zh-TW" altLang="en-US" dirty="0"/>
              <a:t>個參數與</a:t>
            </a:r>
            <a:r>
              <a:rPr lang="en-US" altLang="zh-TW" dirty="0"/>
              <a:t>5</a:t>
            </a:r>
            <a:r>
              <a:rPr lang="zh-TW" altLang="en-US" dirty="0"/>
              <a:t>個參數差異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en-US" altLang="zh-TW" dirty="0" err="1" smtClean="0"/>
              <a:t>m</a:t>
            </a:r>
            <a:r>
              <a:rPr lang="en-US" altLang="zh-TW" dirty="0" err="1" smtClean="0"/>
              <a:t>sg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ReturnMessage</a:t>
            </a:r>
            <a:endParaRPr lang="en-US" altLang="zh-TW" dirty="0" smtClean="0"/>
          </a:p>
          <a:p>
            <a:r>
              <a:rPr lang="en-US" altLang="zh-TW" dirty="0" err="1" smtClean="0"/>
              <a:t>returnCode</a:t>
            </a:r>
            <a:endParaRPr lang="en-US" altLang="zh-TW" dirty="0" smtClean="0"/>
          </a:p>
          <a:p>
            <a:r>
              <a:rPr lang="en-US" altLang="zh-TW" dirty="0" err="1" smtClean="0"/>
              <a:t>msgDesc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畫面上顯示錯誤訊息，應確保使用者能理解</a:t>
            </a:r>
            <a:endParaRPr lang="en-US" altLang="zh-TW" dirty="0" smtClean="0"/>
          </a:p>
          <a:p>
            <a:r>
              <a:rPr lang="en-US" altLang="zh-TW" dirty="0" smtClean="0"/>
              <a:t>t - </a:t>
            </a:r>
            <a:r>
              <a:rPr lang="en-US" altLang="zh-TW" dirty="0" err="1" smtClean="0"/>
              <a:t>Throwable</a:t>
            </a:r>
            <a:endParaRPr lang="en-US" altLang="zh-TW" dirty="0" smtClean="0"/>
          </a:p>
          <a:p>
            <a:r>
              <a:rPr lang="en-US" altLang="zh-TW" dirty="0" err="1" smtClean="0"/>
              <a:t>Req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個參數：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catch</a:t>
            </a:r>
            <a:r>
              <a:rPr lang="zh-TW" altLang="en-US" dirty="0"/>
              <a:t>未知的</a:t>
            </a:r>
            <a:r>
              <a:rPr lang="en-US" altLang="zh-TW" dirty="0"/>
              <a:t>Exception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帶入</a:t>
            </a:r>
            <a:r>
              <a:rPr lang="en-US" altLang="zh-TW" dirty="0" err="1"/>
              <a:t>setReturnMessage</a:t>
            </a:r>
            <a:r>
              <a:rPr lang="zh-TW" altLang="en-US" dirty="0"/>
              <a:t>的</a:t>
            </a:r>
            <a:r>
              <a:rPr lang="en-US" altLang="zh-TW" dirty="0"/>
              <a:t>exception</a:t>
            </a:r>
            <a:r>
              <a:rPr lang="zh-TW" altLang="en-US" dirty="0"/>
              <a:t>及</a:t>
            </a:r>
            <a:r>
              <a:rPr lang="en-US" altLang="zh-TW" dirty="0"/>
              <a:t>request context</a:t>
            </a:r>
            <a:r>
              <a:rPr lang="zh-TW" altLang="en-US" dirty="0"/>
              <a:t>參數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483" y="236275"/>
            <a:ext cx="6502306" cy="426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2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699" y="2138549"/>
            <a:ext cx="4210050" cy="14954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977" y="3816998"/>
            <a:ext cx="42100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3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getRootException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zh-TW" dirty="0">
                <a:solidFill>
                  <a:srgbClr val="FF0000"/>
                </a:solidFill>
              </a:rPr>
              <a:t>說明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693" y="830123"/>
            <a:ext cx="39243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6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ReturnMessage</a:t>
            </a:r>
            <a:r>
              <a:rPr lang="en-US" altLang="zh-TW" dirty="0"/>
              <a:t> </a:t>
            </a:r>
            <a:r>
              <a:rPr lang="zh-TW" altLang="zh-TW" dirty="0"/>
              <a:t>訊息處理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6813" y="1317627"/>
            <a:ext cx="8946541" cy="4195481"/>
          </a:xfrm>
        </p:spPr>
        <p:txBody>
          <a:bodyPr/>
          <a:lstStyle/>
          <a:p>
            <a:r>
              <a:rPr lang="zh-TW" altLang="zh-TW" dirty="0"/>
              <a:t>用</a:t>
            </a:r>
            <a:r>
              <a:rPr lang="en-US" altLang="zh-TW" dirty="0"/>
              <a:t> </a:t>
            </a:r>
            <a:r>
              <a:rPr lang="en-US" altLang="zh-TW" dirty="0" err="1"/>
              <a:t>ReturnMessage</a:t>
            </a:r>
            <a:r>
              <a:rPr lang="en-US" altLang="zh-TW" dirty="0"/>
              <a:t> </a:t>
            </a:r>
            <a:r>
              <a:rPr lang="zh-TW" altLang="zh-TW" dirty="0"/>
              <a:t>訊息處理，那是如何傳至前</a:t>
            </a:r>
            <a:r>
              <a:rPr lang="zh-TW" altLang="zh-TW" dirty="0" smtClean="0"/>
              <a:t>端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initApp</a:t>
            </a:r>
            <a:r>
              <a:rPr lang="zh-TW" altLang="en-US" dirty="0" smtClean="0"/>
              <a:t>時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5" y="2880133"/>
            <a:ext cx="5905500" cy="2457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868" y="3827462"/>
            <a:ext cx="5124450" cy="15144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835" y="5967938"/>
            <a:ext cx="5353050" cy="361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095" y="239155"/>
            <a:ext cx="3819525" cy="34385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668" y="464663"/>
            <a:ext cx="33623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3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ReturnCode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有</a:t>
            </a:r>
            <a:r>
              <a:rPr lang="zh-TW" altLang="zh-TW" dirty="0"/>
              <a:t>意義嗎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r>
              <a:rPr lang="zh-TW" altLang="zh-TW" dirty="0" smtClean="0"/>
              <a:t>發送</a:t>
            </a:r>
            <a:r>
              <a:rPr lang="en-US" altLang="zh-TW" dirty="0" err="1"/>
              <a:t>ajax</a:t>
            </a:r>
            <a:r>
              <a:rPr lang="zh-TW" altLang="zh-TW" dirty="0"/>
              <a:t>請求如何知道作業成功</a:t>
            </a:r>
            <a:r>
              <a:rPr lang="en-US" altLang="zh-TW" dirty="0"/>
              <a:t>/</a:t>
            </a:r>
            <a:r>
              <a:rPr lang="zh-TW" altLang="zh-TW" dirty="0"/>
              <a:t>失敗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err="1" smtClean="0"/>
              <a:t>returnCode</a:t>
            </a:r>
            <a:r>
              <a:rPr lang="en-US" altLang="zh-TW" dirty="0" smtClean="0"/>
              <a:t> &gt;=</a:t>
            </a:r>
            <a:r>
              <a:rPr lang="zh-TW" altLang="en-US" dirty="0" smtClean="0"/>
              <a:t> </a:t>
            </a:r>
            <a:r>
              <a:rPr lang="en-US" altLang="zh-TW" dirty="0" smtClean="0"/>
              <a:t>0 </a:t>
            </a:r>
            <a:r>
              <a:rPr lang="zh-TW" altLang="en-US" dirty="0" smtClean="0"/>
              <a:t> 成功，</a:t>
            </a:r>
            <a:r>
              <a:rPr lang="en-US" altLang="zh-TW" dirty="0"/>
              <a:t> </a:t>
            </a:r>
            <a:r>
              <a:rPr lang="en-US" altLang="zh-TW" dirty="0" err="1"/>
              <a:t>returnCode</a:t>
            </a:r>
            <a:r>
              <a:rPr lang="en-US" altLang="zh-TW" dirty="0"/>
              <a:t> &lt;</a:t>
            </a:r>
            <a:r>
              <a:rPr lang="zh-TW" altLang="en-US" dirty="0" smtClean="0"/>
              <a:t> </a:t>
            </a:r>
            <a:r>
              <a:rPr lang="en-US" altLang="zh-TW" dirty="0"/>
              <a:t>0 </a:t>
            </a:r>
            <a:r>
              <a:rPr lang="zh-TW" altLang="en-US" dirty="0" smtClean="0"/>
              <a:t>失敗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正數</a:t>
            </a:r>
            <a:r>
              <a:rPr lang="zh-TW" altLang="en-US" dirty="0"/>
              <a:t>或是負數來決定顯示訊息的顏色，正數為藍色、負數為紅色。</a:t>
            </a:r>
            <a:endParaRPr lang="en-US" altLang="zh-TW" dirty="0" smtClean="0"/>
          </a:p>
          <a:p>
            <a:r>
              <a:rPr lang="zh-TW" altLang="zh-TW" dirty="0" smtClean="0">
                <a:solidFill>
                  <a:srgbClr val="FF0000"/>
                </a:solidFill>
              </a:rPr>
              <a:t>另一個</a:t>
            </a:r>
            <a:r>
              <a:rPr lang="zh-TW" altLang="zh-TW" dirty="0">
                <a:solidFill>
                  <a:srgbClr val="FF0000"/>
                </a:solidFill>
              </a:rPr>
              <a:t>功用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zh-TW" dirty="0">
                <a:solidFill>
                  <a:srgbClr val="FF0000"/>
                </a:solidFill>
              </a:rPr>
              <a:t>與畫面有關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zh-TW" dirty="0" smtClean="0">
                <a:solidFill>
                  <a:srgbClr val="FF0000"/>
                </a:solidFill>
              </a:rPr>
              <a:t>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alert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&amp;</a:t>
            </a:r>
            <a:r>
              <a:rPr lang="zh-TW" altLang="en-US" dirty="0" smtClean="0">
                <a:solidFill>
                  <a:srgbClr val="FF0000"/>
                </a:solidFill>
              </a:rPr>
              <a:t> 狀態列</a:t>
            </a:r>
            <a:r>
              <a:rPr lang="zh-TW" altLang="en-US" dirty="0" smtClean="0">
                <a:solidFill>
                  <a:srgbClr val="FF0000"/>
                </a:solidFill>
              </a:rPr>
              <a:t>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278" y="1096993"/>
            <a:ext cx="3819525" cy="3438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737" y="4018569"/>
            <a:ext cx="3362325" cy="2667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454" y="1675339"/>
            <a:ext cx="4875670" cy="42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5880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583</Words>
  <Application>Microsoft Office PowerPoint</Application>
  <PresentationFormat>寬螢幕</PresentationFormat>
  <Paragraphs>135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42" baseType="lpstr">
      <vt:lpstr>新細明體</vt:lpstr>
      <vt:lpstr>Arial</vt:lpstr>
      <vt:lpstr>Calibri</vt:lpstr>
      <vt:lpstr>Calibri Light</vt:lpstr>
      <vt:lpstr>Century Gothic</vt:lpstr>
      <vt:lpstr>Courier New</vt:lpstr>
      <vt:lpstr>Times New Roman</vt:lpstr>
      <vt:lpstr>Wingdings</vt:lpstr>
      <vt:lpstr>Wingdings 2</vt:lpstr>
      <vt:lpstr>Wingdings 3</vt:lpstr>
      <vt:lpstr>HDOfficeLightV0</vt:lpstr>
      <vt:lpstr>離子</vt:lpstr>
      <vt:lpstr>補充報告</vt:lpstr>
      <vt:lpstr>DB2PoolSvc.xml</vt:lpstr>
      <vt:lpstr>批次</vt:lpstr>
      <vt:lpstr>ResponseCode</vt:lpstr>
      <vt:lpstr>messageHelper</vt:lpstr>
      <vt:lpstr>PowerPoint 簡報</vt:lpstr>
      <vt:lpstr>getRootException 說明</vt:lpstr>
      <vt:lpstr>ReturnMessage 訊息處理</vt:lpstr>
      <vt:lpstr>ReturnCode</vt:lpstr>
      <vt:lpstr>PowerPoint 簡報</vt:lpstr>
      <vt:lpstr>主程式擲出Exception狀況</vt:lpstr>
      <vt:lpstr>PowerPoint 簡報</vt:lpstr>
      <vt:lpstr>主程式擲出Exception狀況 Ajax</vt:lpstr>
      <vt:lpstr>主程式擲出Exception狀況 Post</vt:lpstr>
      <vt:lpstr>若需要查問題需要 debug 層級，需要怎麼處理？</vt:lpstr>
      <vt:lpstr>isDebugEnabled的用途</vt:lpstr>
      <vt:lpstr>XSS</vt:lpstr>
      <vt:lpstr>DBMudule</vt:lpstr>
      <vt:lpstr>DBMudule</vt:lpstr>
      <vt:lpstr>PowerPoint 簡報</vt:lpstr>
      <vt:lpstr>SQL未進行更新，是什麼原因？</vt:lpstr>
      <vt:lpstr>PowerPoint 簡報</vt:lpstr>
      <vt:lpstr>測試Dataset Clear(1)</vt:lpstr>
      <vt:lpstr>測試Dataset Clear(2)</vt:lpstr>
      <vt:lpstr>PowerPoint 簡報</vt:lpstr>
      <vt:lpstr>PowerPoint 簡報</vt:lpstr>
      <vt:lpstr>HttpDispatcher</vt:lpstr>
      <vt:lpstr>Dead Lock案例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補充報告</dc:title>
  <dc:creator>李思穎</dc:creator>
  <cp:lastModifiedBy>李思穎</cp:lastModifiedBy>
  <cp:revision>34</cp:revision>
  <dcterms:created xsi:type="dcterms:W3CDTF">2017-07-06T03:35:30Z</dcterms:created>
  <dcterms:modified xsi:type="dcterms:W3CDTF">2017-07-10T09:42:34Z</dcterms:modified>
</cp:coreProperties>
</file>