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92" r:id="rId7"/>
    <p:sldId id="293" r:id="rId8"/>
    <p:sldId id="262" r:id="rId9"/>
    <p:sldId id="263" r:id="rId10"/>
    <p:sldId id="264" r:id="rId11"/>
    <p:sldId id="265" r:id="rId12"/>
    <p:sldId id="268" r:id="rId13"/>
    <p:sldId id="285" r:id="rId14"/>
    <p:sldId id="276" r:id="rId15"/>
    <p:sldId id="277" r:id="rId16"/>
    <p:sldId id="278" r:id="rId17"/>
    <p:sldId id="286" r:id="rId18"/>
    <p:sldId id="279" r:id="rId19"/>
    <p:sldId id="274" r:id="rId20"/>
    <p:sldId id="284" r:id="rId21"/>
    <p:sldId id="282" r:id="rId22"/>
    <p:sldId id="283" r:id="rId23"/>
    <p:sldId id="281" r:id="rId24"/>
    <p:sldId id="280" r:id="rId25"/>
    <p:sldId id="271" r:id="rId26"/>
    <p:sldId id="273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D6F7994-DA64-4721-B9A7-FA18DBB48872}">
          <p14:sldIdLst>
            <p14:sldId id="256"/>
            <p14:sldId id="258"/>
            <p14:sldId id="259"/>
            <p14:sldId id="260"/>
            <p14:sldId id="261"/>
            <p14:sldId id="292"/>
            <p14:sldId id="293"/>
            <p14:sldId id="262"/>
            <p14:sldId id="263"/>
            <p14:sldId id="264"/>
            <p14:sldId id="265"/>
          </p14:sldIdLst>
        </p14:section>
        <p14:section name="分享主題" id="{0ACDFF72-5FD2-432C-83A6-F421BB8B52CE}">
          <p14:sldIdLst>
            <p14:sldId id="268"/>
            <p14:sldId id="285"/>
            <p14:sldId id="276"/>
            <p14:sldId id="277"/>
            <p14:sldId id="278"/>
            <p14:sldId id="286"/>
            <p14:sldId id="279"/>
            <p14:sldId id="274"/>
            <p14:sldId id="284"/>
            <p14:sldId id="282"/>
            <p14:sldId id="283"/>
            <p14:sldId id="281"/>
            <p14:sldId id="280"/>
            <p14:sldId id="271"/>
            <p14:sldId id="273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4104" autoAdjust="0"/>
  </p:normalViewPr>
  <p:slideViewPr>
    <p:cSldViewPr snapToGrid="0">
      <p:cViewPr varScale="1">
        <p:scale>
          <a:sx n="97" d="100"/>
          <a:sy n="97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1FA49-633B-4DD1-B854-66863F2E0BD2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B2ECD-747F-4C77-BE91-108EA1213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78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是一個設計模式，強制開發人員將系統的輸入、處理和輸出分開。在這個模式中，相關的元件會被分成三個部分</a:t>
            </a:r>
            <a:endParaRPr lang="en-US" altLang="zh-TW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zh-TW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：可以有效增進軟體系統開發的效率。針對類似架構的專案使用相同的框架，也可讓過去的維護經驗沿用至其他系統中，方便後續維護動作的執行。</a:t>
            </a:r>
            <a:endParaRPr lang="en-US" altLang="zh-TW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像是公司內部使用的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CSR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、投資系統，主要以處理商業邏輯、資料庫存取等需求作為系統的功能導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向，所以在系統底層會用到的技術元件，或是系統的整體架構，甚至是開發經驗，都是可以複製、重用。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開發人員只需將精力集中在完成業務邏輯的設計上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公司現行使用的</a:t>
            </a:r>
            <a:r>
              <a:rPr lang="en-US" altLang="zh-TW" dirty="0" smtClean="0"/>
              <a:t>EBAF</a:t>
            </a:r>
            <a:r>
              <a:rPr lang="zh-TW" altLang="en-US" dirty="0" smtClean="0"/>
              <a:t>（</a:t>
            </a:r>
            <a:r>
              <a:rPr lang="en-US" altLang="zh-TW" dirty="0" smtClean="0"/>
              <a:t>E-Business Application Framework</a:t>
            </a:r>
            <a:r>
              <a:rPr lang="zh-TW" altLang="en-US" dirty="0" smtClean="0"/>
              <a:t>）是</a:t>
            </a:r>
            <a:r>
              <a:rPr lang="en-US" altLang="zh-TW" dirty="0" smtClean="0"/>
              <a:t>IBM</a:t>
            </a:r>
            <a:r>
              <a:rPr lang="zh-TW" altLang="en-US" dirty="0" smtClean="0"/>
              <a:t>提出的商用應用程式框 架。裡面提供了與</a:t>
            </a:r>
            <a:r>
              <a:rPr lang="en-US" altLang="zh-TW" dirty="0" smtClean="0"/>
              <a:t>DB</a:t>
            </a:r>
            <a:r>
              <a:rPr lang="zh-TW" altLang="en-US" dirty="0" smtClean="0"/>
              <a:t>之間的連結、存取等服務，以及支援</a:t>
            </a:r>
            <a:r>
              <a:rPr lang="en-US" altLang="zh-TW" dirty="0" smtClean="0"/>
              <a:t>Web</a:t>
            </a:r>
            <a:r>
              <a:rPr lang="zh-TW" altLang="en-US" dirty="0" smtClean="0"/>
              <a:t>環境中的商用程式開發。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延續之前提過的 </a:t>
            </a:r>
            <a:r>
              <a:rPr lang="en-US" altLang="zh-TW" dirty="0" smtClean="0"/>
              <a:t>MVC </a:t>
            </a:r>
            <a:r>
              <a:rPr lang="zh-TW" altLang="en-US" dirty="0" smtClean="0"/>
              <a:t>模式，圖中的 </a:t>
            </a:r>
            <a:r>
              <a:rPr lang="en-US" altLang="zh-TW" dirty="0" smtClean="0"/>
              <a:t>Module </a:t>
            </a:r>
            <a:r>
              <a:rPr lang="zh-TW" altLang="en-US" dirty="0" smtClean="0"/>
              <a:t>就是 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，是用來處理業務邏輯的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程式，透過它進行存取</a:t>
            </a:r>
            <a:r>
              <a:rPr lang="en-US" altLang="zh-TW" dirty="0" smtClean="0"/>
              <a:t>DB</a:t>
            </a:r>
            <a:r>
              <a:rPr lang="zh-TW" altLang="en-US" dirty="0" smtClean="0"/>
              <a:t>的行為； </a:t>
            </a:r>
          </a:p>
          <a:p>
            <a:r>
              <a:rPr lang="en-US" altLang="zh-TW" dirty="0" err="1" smtClean="0"/>
              <a:t>TxBean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，負責控制功能的流程，它會呼叫一個或多個模組來實現功能所需完成的內容；而 </a:t>
            </a:r>
            <a:r>
              <a:rPr lang="en-US" altLang="zh-TW" dirty="0" smtClean="0"/>
              <a:t>JSP </a:t>
            </a:r>
            <a:r>
              <a:rPr lang="zh-TW" altLang="en-US" dirty="0" smtClean="0"/>
              <a:t>頁面就是 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，它可以 </a:t>
            </a:r>
          </a:p>
          <a:p>
            <a:r>
              <a:rPr lang="zh-TW" altLang="en-US" dirty="0" smtClean="0"/>
              <a:t>與使用者互動，也會將 </a:t>
            </a:r>
            <a:r>
              <a:rPr lang="en-US" altLang="zh-TW" dirty="0" smtClean="0"/>
              <a:t>Module </a:t>
            </a:r>
            <a:r>
              <a:rPr lang="zh-TW" altLang="en-US" dirty="0" smtClean="0"/>
              <a:t>的處裡結果顯示在瀏覽器上。 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其中比較特殊的是 </a:t>
            </a:r>
            <a:r>
              <a:rPr lang="en-US" altLang="zh-TW" dirty="0" err="1" smtClean="0"/>
              <a:t>HttpDispatcher</a:t>
            </a:r>
            <a:r>
              <a:rPr lang="zh-TW" altLang="en-US" dirty="0" smtClean="0"/>
              <a:t>，當接收到 </a:t>
            </a:r>
            <a:r>
              <a:rPr lang="en-US" altLang="zh-TW" dirty="0" err="1" smtClean="0"/>
              <a:t>HttpRequest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後，會先解析其中的</a:t>
            </a:r>
            <a:r>
              <a:rPr lang="en-US" altLang="zh-TW" dirty="0" smtClean="0"/>
              <a:t>URL</a:t>
            </a:r>
            <a:r>
              <a:rPr lang="zh-TW" altLang="en-US" dirty="0" smtClean="0"/>
              <a:t>，得到 </a:t>
            </a:r>
            <a:r>
              <a:rPr lang="en-US" altLang="zh-TW" dirty="0" err="1" smtClean="0"/>
              <a:t>TxBean</a:t>
            </a:r>
            <a:r>
              <a:rPr lang="en-US" altLang="zh-TW" dirty="0" smtClean="0"/>
              <a:t> Name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Action Name </a:t>
            </a:r>
          </a:p>
          <a:p>
            <a:r>
              <a:rPr lang="zh-TW" altLang="en-US" dirty="0" smtClean="0"/>
              <a:t>（如下圖），用這兩個參數判斷是要交給哪個 </a:t>
            </a:r>
            <a:r>
              <a:rPr lang="en-US" altLang="zh-TW" dirty="0" err="1" smtClean="0"/>
              <a:t>TxBean</a:t>
            </a:r>
            <a:r>
              <a:rPr lang="en-US" altLang="zh-TW" dirty="0" smtClean="0"/>
              <a:t> </a:t>
            </a:r>
            <a:r>
              <a:rPr lang="zh-TW" altLang="en-US" dirty="0" smtClean="0"/>
              <a:t>執行，以及應該執行的 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。接著會再讀取 </a:t>
            </a:r>
            <a:r>
              <a:rPr lang="en-US" altLang="zh-TW" dirty="0" err="1" smtClean="0"/>
              <a:t>TxBean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的流程設定檔，該檔案 </a:t>
            </a:r>
          </a:p>
          <a:p>
            <a:r>
              <a:rPr lang="zh-TW" altLang="en-US" dirty="0" smtClean="0"/>
              <a:t>是一個 </a:t>
            </a:r>
            <a:r>
              <a:rPr lang="en-US" altLang="zh-TW" dirty="0" smtClean="0"/>
              <a:t>XML </a:t>
            </a:r>
            <a:r>
              <a:rPr lang="zh-TW" altLang="en-US" dirty="0" smtClean="0"/>
              <a:t>檔案，其中定義了 </a:t>
            </a:r>
            <a:r>
              <a:rPr lang="en-US" altLang="zh-TW" dirty="0" err="1" smtClean="0"/>
              <a:t>TxBean</a:t>
            </a:r>
            <a:r>
              <a:rPr lang="en-US" altLang="zh-TW" dirty="0" smtClean="0"/>
              <a:t> </a:t>
            </a:r>
            <a:r>
              <a:rPr lang="zh-TW" altLang="en-US" dirty="0" smtClean="0"/>
              <a:t>所對應到的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程式，以及 </a:t>
            </a:r>
            <a:r>
              <a:rPr lang="en-US" altLang="zh-TW" dirty="0" smtClean="0"/>
              <a:t>Action </a:t>
            </a:r>
            <a:r>
              <a:rPr lang="zh-TW" altLang="en-US" dirty="0" smtClean="0"/>
              <a:t>所對應到的 </a:t>
            </a:r>
            <a:r>
              <a:rPr lang="en-US" altLang="zh-TW" dirty="0" smtClean="0"/>
              <a:t>JAVA Method</a:t>
            </a:r>
            <a:r>
              <a:rPr lang="zh-TW" altLang="en-US" dirty="0" smtClean="0"/>
              <a:t>。與 </a:t>
            </a:r>
            <a:r>
              <a:rPr lang="en-US" altLang="zh-TW" dirty="0" err="1" smtClean="0"/>
              <a:t>TxBean</a:t>
            </a:r>
            <a:r>
              <a:rPr lang="en-US" altLang="zh-TW" dirty="0" smtClean="0"/>
              <a:t> </a:t>
            </a:r>
            <a:r>
              <a:rPr lang="zh-TW" altLang="en-US" dirty="0" smtClean="0"/>
              <a:t>相對應的 </a:t>
            </a:r>
            <a:r>
              <a:rPr lang="en-US" altLang="zh-TW" dirty="0" smtClean="0"/>
              <a:t>JAVA </a:t>
            </a:r>
          </a:p>
          <a:p>
            <a:r>
              <a:rPr lang="zh-TW" altLang="en-US" dirty="0" smtClean="0"/>
              <a:t>程式，一般也稱為 </a:t>
            </a:r>
            <a:r>
              <a:rPr lang="en-US" altLang="zh-TW" dirty="0" err="1" smtClean="0"/>
              <a:t>TxBean</a:t>
            </a:r>
            <a:r>
              <a:rPr lang="en-US" altLang="zh-TW" dirty="0" smtClean="0"/>
              <a:t> </a:t>
            </a:r>
            <a:r>
              <a:rPr lang="zh-TW" altLang="en-US" dirty="0" smtClean="0"/>
              <a:t>主程式。另外，在設定檔裡會針對各個 </a:t>
            </a:r>
            <a:r>
              <a:rPr lang="en-US" altLang="zh-TW" dirty="0" smtClean="0"/>
              <a:t>Action </a:t>
            </a:r>
            <a:r>
              <a:rPr lang="zh-TW" altLang="en-US" dirty="0" smtClean="0"/>
              <a:t>定義結束後要回傳的畫面路徑，</a:t>
            </a:r>
            <a:r>
              <a:rPr lang="en-US" altLang="zh-TW" dirty="0" err="1" smtClean="0"/>
              <a:t>HttpDispatcher</a:t>
            </a:r>
            <a:r>
              <a:rPr lang="en-US" altLang="zh-TW" dirty="0" smtClean="0"/>
              <a:t> </a:t>
            </a:r>
            <a:r>
              <a:rPr lang="zh-TW" altLang="en-US" dirty="0" smtClean="0"/>
              <a:t>也會在此 </a:t>
            </a:r>
          </a:p>
          <a:p>
            <a:r>
              <a:rPr lang="zh-TW" altLang="en-US" dirty="0" smtClean="0"/>
              <a:t>階段一併讀取。 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介紹完各個元件後，要了解流程就容易多了。</a:t>
            </a:r>
            <a:r>
              <a:rPr lang="zh-TW" altLang="en-US" dirty="0" smtClean="0">
                <a:solidFill>
                  <a:srgbClr val="FF0000"/>
                </a:solidFill>
              </a:rPr>
              <a:t>從 </a:t>
            </a:r>
            <a:r>
              <a:rPr lang="en-US" altLang="zh-TW" dirty="0" smtClean="0">
                <a:solidFill>
                  <a:srgbClr val="FF0000"/>
                </a:solidFill>
              </a:rPr>
              <a:t>Browser </a:t>
            </a:r>
            <a:r>
              <a:rPr lang="zh-TW" altLang="en-US" dirty="0" smtClean="0">
                <a:solidFill>
                  <a:srgbClr val="FF0000"/>
                </a:solidFill>
              </a:rPr>
              <a:t>中的 </a:t>
            </a:r>
            <a:r>
              <a:rPr lang="en-US" altLang="zh-TW" dirty="0" smtClean="0">
                <a:solidFill>
                  <a:srgbClr val="FF0000"/>
                </a:solidFill>
              </a:rPr>
              <a:t>JSP </a:t>
            </a:r>
            <a:r>
              <a:rPr lang="zh-TW" altLang="en-US" dirty="0" smtClean="0">
                <a:solidFill>
                  <a:srgbClr val="FF0000"/>
                </a:solidFill>
              </a:rPr>
              <a:t>頁面發送 </a:t>
            </a:r>
            <a:r>
              <a:rPr lang="en-US" altLang="zh-TW" dirty="0" err="1" smtClean="0">
                <a:solidFill>
                  <a:srgbClr val="FF0000"/>
                </a:solidFill>
              </a:rPr>
              <a:t>HttpRequest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至後端</a:t>
            </a:r>
            <a:r>
              <a:rPr lang="zh-TW" altLang="en-US" dirty="0" smtClean="0"/>
              <a:t>，首先會經過 </a:t>
            </a:r>
            <a:r>
              <a:rPr lang="en-US" altLang="zh-TW" dirty="0" err="1" smtClean="0"/>
              <a:t>HttpDispatcher</a:t>
            </a:r>
            <a:r>
              <a:rPr lang="zh-TW" altLang="en-US" dirty="0" smtClean="0"/>
              <a:t>， </a:t>
            </a:r>
          </a:p>
          <a:p>
            <a:r>
              <a:rPr lang="zh-TW" altLang="en-US" dirty="0" smtClean="0"/>
              <a:t>它解析 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並讀取 </a:t>
            </a:r>
            <a:r>
              <a:rPr lang="en-US" altLang="zh-TW" dirty="0" err="1" smtClean="0"/>
              <a:t>TxBean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的流程定義檔，再將 </a:t>
            </a:r>
            <a:r>
              <a:rPr lang="en-US" altLang="zh-TW" dirty="0" err="1" smtClean="0"/>
              <a:t>HttpRequest</a:t>
            </a:r>
            <a:r>
              <a:rPr lang="en-US" altLang="zh-TW" dirty="0" smtClean="0"/>
              <a:t> </a:t>
            </a:r>
            <a:r>
              <a:rPr lang="zh-TW" altLang="en-US" dirty="0" smtClean="0"/>
              <a:t>轉送給對應的 </a:t>
            </a:r>
            <a:r>
              <a:rPr lang="en-US" altLang="zh-TW" dirty="0" err="1" smtClean="0"/>
              <a:t>TxBean</a:t>
            </a:r>
            <a:r>
              <a:rPr lang="en-US" altLang="zh-TW" dirty="0" smtClean="0"/>
              <a:t> </a:t>
            </a:r>
            <a:r>
              <a:rPr lang="zh-TW" altLang="en-US" dirty="0" smtClean="0"/>
              <a:t>主程式中要執行的 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。 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在 </a:t>
            </a:r>
            <a:r>
              <a:rPr lang="en-US" altLang="zh-TW" dirty="0" err="1" smtClean="0"/>
              <a:t>TxBean</a:t>
            </a:r>
            <a:r>
              <a:rPr lang="en-US" altLang="zh-TW" dirty="0" smtClean="0"/>
              <a:t> </a:t>
            </a:r>
            <a:r>
              <a:rPr lang="zh-TW" altLang="en-US" dirty="0" smtClean="0"/>
              <a:t>主程式中，會依照 </a:t>
            </a:r>
            <a:r>
              <a:rPr lang="en-US" altLang="zh-TW" dirty="0" smtClean="0"/>
              <a:t>Method </a:t>
            </a:r>
            <a:r>
              <a:rPr lang="zh-TW" altLang="en-US" dirty="0" smtClean="0"/>
              <a:t>內定義的步驟一一呼叫模組，在模組裡依照業務邏輯存取 </a:t>
            </a:r>
            <a:r>
              <a:rPr lang="en-US" altLang="zh-TW" dirty="0" smtClean="0"/>
              <a:t>DB</a:t>
            </a:r>
            <a:r>
              <a:rPr lang="zh-TW" altLang="en-US" dirty="0" smtClean="0"/>
              <a:t>，或是進行數值計算、條件檢核 </a:t>
            </a:r>
          </a:p>
          <a:p>
            <a:r>
              <a:rPr lang="zh-TW" altLang="en-US" dirty="0" smtClean="0"/>
              <a:t>等行為。各模組執行結束，</a:t>
            </a:r>
            <a:r>
              <a:rPr lang="en-US" altLang="zh-TW" dirty="0" err="1" smtClean="0"/>
              <a:t>TxBean</a:t>
            </a:r>
            <a:r>
              <a:rPr lang="en-US" altLang="zh-TW" dirty="0" smtClean="0"/>
              <a:t> </a:t>
            </a:r>
            <a:r>
              <a:rPr lang="zh-TW" altLang="en-US" dirty="0" smtClean="0"/>
              <a:t>主程式會將執行的結果存入 </a:t>
            </a:r>
            <a:r>
              <a:rPr lang="en-US" altLang="zh-TW" dirty="0" err="1" smtClean="0"/>
              <a:t>HttpResponse</a:t>
            </a:r>
            <a:r>
              <a:rPr lang="en-US" altLang="zh-TW" dirty="0" smtClean="0"/>
              <a:t> </a:t>
            </a:r>
            <a:r>
              <a:rPr lang="zh-TW" altLang="en-US" dirty="0" smtClean="0"/>
              <a:t>中，再回傳 </a:t>
            </a:r>
            <a:r>
              <a:rPr lang="en-US" altLang="zh-TW" dirty="0" err="1" smtClean="0"/>
              <a:t>HttpDispatcher</a:t>
            </a:r>
            <a:r>
              <a:rPr lang="zh-TW" altLang="en-US" dirty="0" smtClean="0"/>
              <a:t>。</a:t>
            </a:r>
            <a:r>
              <a:rPr lang="en-US" altLang="zh-TW" dirty="0" err="1" smtClean="0"/>
              <a:t>HttpDispatcher</a:t>
            </a:r>
            <a:r>
              <a:rPr lang="en-US" altLang="zh-TW" dirty="0" smtClean="0"/>
              <a:t> </a:t>
            </a:r>
            <a:r>
              <a:rPr lang="zh-TW" altLang="en-US" dirty="0" smtClean="0"/>
              <a:t>會再傳回 </a:t>
            </a:r>
          </a:p>
          <a:p>
            <a:r>
              <a:rPr lang="zh-TW" altLang="en-US" dirty="0" smtClean="0"/>
              <a:t>至指定的 </a:t>
            </a:r>
            <a:r>
              <a:rPr lang="en-US" altLang="zh-TW" dirty="0" smtClean="0"/>
              <a:t>JSP </a:t>
            </a:r>
            <a:r>
              <a:rPr lang="zh-TW" altLang="en-US" dirty="0" smtClean="0"/>
              <a:t>頁面，最後將結果顯示在瀏覽器的畫面上。 </a:t>
            </a:r>
            <a:endParaRPr lang="en-US" altLang="zh-TW" dirty="0" smtClean="0"/>
          </a:p>
          <a:p>
            <a:endParaRPr lang="en-US" altLang="zh-TW" dirty="0" smtClean="0"/>
          </a:p>
          <a:p>
            <a:pPr lvl="0"/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EBAF </a:t>
            </a:r>
            <a:r>
              <a:rPr lang="zh-TW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其他功能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EBAF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也提供了建立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連線的服務。開發人員可在設定檔中定義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連線會用到的相關資訊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（如帳號、密碼等等），當伺服器啟動時，會依照設定檔的內容去產生資料來源（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DataSource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）。當碰到要存取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的時候，便可以直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接透過這些資料來源取得連線。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的流程和程式碼大致上是固定的，所以這些部分也被包裝成一些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 Class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，方便開發人員直接應用。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B2ECD-747F-4C77-BE91-108EA121340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4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B2ECD-747F-4C77-BE91-108EA121340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478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B2ECD-747F-4C77-BE91-108EA121340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10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B2ECD-747F-4C77-BE91-108EA121340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513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B2ECD-747F-4C77-BE91-108EA121340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136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B2ECD-747F-4C77-BE91-108EA121340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899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B2ECD-747F-4C77-BE91-108EA121340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69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模組在一般的情況不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catch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，而由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TxBean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catch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handle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模組當有需要時才針對不同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exception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來處理不同的動作。如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當欲更新的資料不存在時，需新增一筆，就需要將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DataNotFoundException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catch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起來處理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主程式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catch Exception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之後，使用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ReturnMessage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來將訊息封裝，傳回頁面，再藉由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來顯示，有關主程式如何將傳送訊息至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</a:p>
          <a:p>
            <a:pPr marL="228600" indent="-228600">
              <a:buFont typeface="+mj-lt"/>
              <a:buAutoNum type="arabicPeriod"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說明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一般若為查詢的功能，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Exception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的順序 依序應為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ErrorInput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Exception,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DataNotFoundException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ModuleException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。若不為查詢功能，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ErrorInput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DataNotFound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的區塊可不需補捉。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&lt;2,1&gt;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的用意在於，模組常會將有意義的自訂錯誤訊息放在一個不包含其他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Exception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ModuleException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中往外拋，因此這樣的寫法可以確保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ModuleException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中的自訂訊息可以被取出，放置在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ReturnMessage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中，帶回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JSP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進行顯示。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一些早期開發的程式會在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ModuleException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中包了一些底層系統的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Exception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，雖然目前的寫法已經不建議在模組區塊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Exception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甚至是將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另外再包裝，但為了避免這樣的問題，區塊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&lt;2,2&gt;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就是用來避免將底層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Exception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的訊息顯示給使用者，造成混淆及系統不穩定的觀感。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&lt;3&gt;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的用意在於將所有其他的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Exception 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起來，錯誤訊息使用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記錄起來，統一以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查詢失敗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傳回至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B2ECD-747F-4C77-BE91-108EA121340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57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>
                  <a:lumMod val="10000"/>
                </a:schemeClr>
              </a:buClr>
            </a:pPr>
            <a:r>
              <a:rPr lang="en-US" altLang="zh-TW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Transaction</a:t>
            </a:r>
            <a:r>
              <a:rPr lang="zh-TW" altLang="en-US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定義</a:t>
            </a:r>
            <a:endParaRPr lang="en-US" altLang="zh-TW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Clr>
                <a:schemeClr val="tx1">
                  <a:lumMod val="10000"/>
                </a:schemeClr>
              </a:buClr>
            </a:pP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交易是一個單元工作（</a:t>
            </a:r>
            <a:r>
              <a:rPr lang="en-US" altLang="zh-TW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unit of work</a:t>
            </a: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），包括了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數個步驟來完成</a:t>
            </a:r>
            <a:endParaRPr lang="en-US" altLang="zh-TW" sz="18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Clr>
                <a:schemeClr val="tx1">
                  <a:lumMod val="10000"/>
                </a:schemeClr>
              </a:buClr>
            </a:pPr>
            <a:endParaRPr lang="en-US" altLang="zh-TW" sz="18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Clr>
                <a:schemeClr val="tx1">
                  <a:lumMod val="10000"/>
                </a:schemeClr>
              </a:buClr>
            </a:pP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Transaction 4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大原則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ACID</a:t>
            </a:r>
          </a:p>
          <a:p>
            <a:pPr>
              <a:buClr>
                <a:schemeClr val="tx1">
                  <a:lumMod val="10000"/>
                </a:schemeClr>
              </a:buClr>
            </a:pP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原子性（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Atomicity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所有的異動都完成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否則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rollback</a:t>
            </a:r>
          </a:p>
          <a:p>
            <a:pPr>
              <a:buClr>
                <a:schemeClr val="tx1">
                  <a:lumMod val="10000"/>
                </a:schemeClr>
              </a:buClr>
            </a:pP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一致性（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Consistency)-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交易前後使用之參數資料集合需相同</a:t>
            </a:r>
          </a:p>
          <a:p>
            <a:pPr>
              <a:buClr>
                <a:schemeClr val="tx1">
                  <a:lumMod val="10000"/>
                </a:schemeClr>
              </a:buClr>
            </a:pP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隔離行為（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Isolation behavior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交易與交易之間並不受干擾</a:t>
            </a:r>
          </a:p>
          <a:p>
            <a:pPr>
              <a:buClr>
                <a:schemeClr val="tx1">
                  <a:lumMod val="10000"/>
                </a:schemeClr>
              </a:buClr>
            </a:pP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持續性（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Durability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一旦交易成功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資料狀態必須儲存下來</a:t>
            </a:r>
            <a:endParaRPr lang="en-US" altLang="zh-TW" sz="18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Clr>
                <a:schemeClr val="tx1">
                  <a:lumMod val="10000"/>
                </a:schemeClr>
              </a:buClr>
            </a:pPr>
            <a:endParaRPr lang="en-US" altLang="zh-TW" sz="18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10000"/>
                </a:schemeClr>
              </a:buClr>
              <a:buSzTx/>
              <a:buFontTx/>
              <a:buNone/>
              <a:tabLst/>
              <a:defRPr/>
            </a:pP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1800" dirty="0" err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Transaction.getDataSet</a:t>
            </a:r>
            <a:r>
              <a:rPr lang="en-US" altLang="zh-TW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優缺點</a:t>
            </a:r>
            <a:r>
              <a:rPr lang="en-US" altLang="zh-TW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en-US" altLang="ko-KR" sz="1800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優點</a:t>
            </a:r>
            <a:r>
              <a:rPr lang="zh-TW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交易上具有一致性，能確保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</a:t>
            </a:r>
            <a:r>
              <a:rPr lang="zh-TW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rollback </a:t>
            </a:r>
            <a:r>
              <a:rPr lang="zh-TW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能正常運作。且無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 Lock (</a:t>
            </a:r>
            <a:r>
              <a:rPr lang="zh-TW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死結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TW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及連線數過多的情況</a:t>
            </a:r>
          </a:p>
          <a:p>
            <a:pPr rtl="0" eaLnBrk="1" fontAlgn="t" latinLnBrk="0" hangingPunct="1"/>
            <a:r>
              <a:rPr lang="zh-TW" altLang="zh-TW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跨子系統時，存取上會有權限問題</a:t>
            </a:r>
          </a:p>
          <a:p>
            <a:pPr>
              <a:buClr>
                <a:schemeClr val="tx1">
                  <a:lumMod val="10000"/>
                </a:schemeClr>
              </a:buClr>
            </a:pPr>
            <a:endParaRPr lang="zh-TW" altLang="en-US" sz="18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Clr>
                <a:schemeClr val="tx1">
                  <a:lumMod val="10000"/>
                </a:schemeClr>
              </a:buClr>
            </a:pP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取得獨立連線</a:t>
            </a:r>
          </a:p>
          <a:p>
            <a:pPr>
              <a:buClr>
                <a:schemeClr val="tx1">
                  <a:lumMod val="10000"/>
                </a:schemeClr>
              </a:buClr>
            </a:pP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模組繼承 </a:t>
            </a:r>
            <a:r>
              <a:rPr lang="en-US" altLang="zh-TW" sz="18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DBModule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-&gt; </a:t>
            </a:r>
            <a:r>
              <a:rPr lang="en-US" altLang="zh-TW" sz="18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getDataSet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()  -&gt;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即為取得獨立連線</a:t>
            </a:r>
          </a:p>
          <a:p>
            <a:pPr>
              <a:buClr>
                <a:schemeClr val="tx1">
                  <a:lumMod val="10000"/>
                </a:schemeClr>
              </a:buClr>
            </a:pP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此時無論是否有用 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Transaction 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宣告交易起始，只要跨子系統存取，便</a:t>
            </a:r>
          </a:p>
          <a:p>
            <a:pPr>
              <a:buClr>
                <a:schemeClr val="tx1">
                  <a:lumMod val="10000"/>
                </a:schemeClr>
              </a:buClr>
            </a:pP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會改用該子系統對應的 </a:t>
            </a:r>
            <a:r>
              <a:rPr lang="en-US" altLang="zh-TW" sz="18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DataSource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進行連線</a:t>
            </a:r>
            <a:endParaRPr lang="en-US" altLang="zh-TW" sz="18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Clr>
                <a:schemeClr val="tx1">
                  <a:lumMod val="10000"/>
                </a:schemeClr>
              </a:buClr>
            </a:pPr>
            <a:endParaRPr lang="en-US" altLang="zh-TW" sz="18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rtl="0" eaLnBrk="1" fontAlgn="t" latinLnBrk="0" hangingPunct="1"/>
            <a:r>
              <a:rPr lang="zh-TW" altLang="zh-TW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優點</a:t>
            </a:r>
            <a:r>
              <a:rPr lang="zh-TW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TW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zh-TW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只要跨子系統存取，便會改用該子系統對應的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DataSource</a:t>
            </a:r>
            <a:r>
              <a:rPr lang="zh-TW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進行連線，因此存取上較無權限問題。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</a:t>
            </a:r>
            <a:r>
              <a:rPr lang="zh-TW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TW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造成交易的不一致，</a:t>
            </a:r>
          </a:p>
          <a:p>
            <a:pPr rtl="0" eaLnBrk="1" fontAlgn="t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發生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rollback </a:t>
            </a:r>
            <a:r>
              <a:rPr lang="zh-TW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不完全的狀況，或只能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</a:t>
            </a:r>
            <a:r>
              <a:rPr lang="zh-TW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部分資料的狀況</a:t>
            </a:r>
          </a:p>
          <a:p>
            <a:pPr rtl="0" eaLnBrk="1" fontAlgn="t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TW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造成連線數過多</a:t>
            </a:r>
          </a:p>
          <a:p>
            <a:pPr rtl="0" eaLnBrk="1" fontAlgn="t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TW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如有兩條連線對同一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zh-TW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做異動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容易造成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Lock(</a:t>
            </a:r>
            <a:r>
              <a:rPr lang="zh-TW" altLang="zh-TW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死結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TW" sz="18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B2ECD-747F-4C77-BE91-108EA121340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40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透過 </a:t>
            </a:r>
            <a:r>
              <a:rPr lang="en-US" altLang="zh-TW" dirty="0" smtClean="0"/>
              <a:t>2 phase</a:t>
            </a:r>
            <a:r>
              <a:rPr lang="en-US" altLang="zh-TW" baseline="0" dirty="0" smtClean="0"/>
              <a:t> commit</a:t>
            </a:r>
            <a:r>
              <a:rPr lang="zh-TW" altLang="en-US" baseline="0" dirty="0" smtClean="0"/>
              <a:t>的機制，雖然存取不同的資料庫，但仍可做到交易控制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Phase1: </a:t>
            </a:r>
            <a:r>
              <a:rPr lang="zh-TW" altLang="en-US" dirty="0" smtClean="0"/>
              <a:t>請各個資料庫做異動，</a:t>
            </a:r>
            <a:r>
              <a:rPr lang="en-US" altLang="zh-TW" dirty="0" err="1" smtClean="0"/>
              <a:t>ap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tc</a:t>
            </a:r>
            <a:r>
              <a:rPr lang="zh-TW" altLang="en-US" dirty="0" smtClean="0"/>
              <a:t>詢問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 tm</a:t>
            </a:r>
            <a:r>
              <a:rPr lang="zh-TW" altLang="en-US" dirty="0" smtClean="0"/>
              <a:t>是否可以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？</a:t>
            </a:r>
            <a:r>
              <a:rPr lang="en-US" altLang="zh-TW" dirty="0" err="1" smtClean="0"/>
              <a:t>Dbtm</a:t>
            </a:r>
            <a:r>
              <a:rPr lang="zh-TW" altLang="en-US" dirty="0" smtClean="0"/>
              <a:t>回答是成功或者是失敗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Phase2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tc</a:t>
            </a:r>
            <a:r>
              <a:rPr lang="zh-TW" altLang="en-US" dirty="0" smtClean="0"/>
              <a:t>得到結果後，全部</a:t>
            </a:r>
            <a:r>
              <a:rPr lang="en-US" altLang="zh-TW" dirty="0" smtClean="0"/>
              <a:t>commit or rollback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就算</a:t>
            </a:r>
            <a:r>
              <a:rPr lang="en-US" altLang="zh-TW" dirty="0" smtClean="0"/>
              <a:t>commit or rollback</a:t>
            </a:r>
            <a:r>
              <a:rPr lang="zh-TW" altLang="en-US" dirty="0" smtClean="0"/>
              <a:t>，直到</a:t>
            </a:r>
            <a:r>
              <a:rPr lang="en-US" altLang="zh-TW" dirty="0" smtClean="0"/>
              <a:t>response</a:t>
            </a:r>
            <a:r>
              <a:rPr lang="zh-TW" altLang="en-US" dirty="0" smtClean="0"/>
              <a:t>才會結束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B2ECD-747F-4C77-BE91-108EA121340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948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死結發生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因為模組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是透過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此時模組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採獨立連線的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來進行讀取，但因為交易還未</a:t>
            </a:r>
            <a:b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commit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DTRCG001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仍然被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住，於是模組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等不</a:t>
            </a:r>
            <a:b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到模組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釋放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DTRCG001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，造成死結。</a:t>
            </a:r>
            <a:b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B2ECD-747F-4C77-BE91-108EA121340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189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更新遺失（</a:t>
            </a:r>
            <a:r>
              <a:rPr lang="en-US" altLang="zh-TW" dirty="0" smtClean="0"/>
              <a:t>lost update</a:t>
            </a:r>
            <a:r>
              <a:rPr lang="zh-TW" altLang="en-US" dirty="0" smtClean="0"/>
              <a:t>）</a:t>
            </a:r>
          </a:p>
          <a:p>
            <a:r>
              <a:rPr lang="zh-TW" altLang="en-US" dirty="0" smtClean="0"/>
              <a:t>基本上就是指某個交易對欄位進行更新的資訊，因另一個交易的介入而遺失。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例如，兩個以上交易在進行同一欄位的更新時，若沒有對欄位進行鎖定，若交易</a:t>
            </a:r>
            <a:r>
              <a:rPr lang="en-US" altLang="zh-TW" dirty="0" smtClean="0"/>
              <a:t>A</a:t>
            </a:r>
            <a:r>
              <a:rPr lang="zh-TW" altLang="en-US" dirty="0" smtClean="0"/>
              <a:t>進行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，交易</a:t>
            </a:r>
            <a:r>
              <a:rPr lang="en-US" altLang="zh-TW" dirty="0" smtClean="0"/>
              <a:t>B</a:t>
            </a:r>
            <a:r>
              <a:rPr lang="zh-TW" altLang="en-US" dirty="0" smtClean="0"/>
              <a:t>因故</a:t>
            </a:r>
            <a:r>
              <a:rPr lang="en-US" altLang="zh-TW" dirty="0" smtClean="0"/>
              <a:t>ROLLBACK</a:t>
            </a:r>
            <a:r>
              <a:rPr lang="zh-TW" altLang="en-US" dirty="0" smtClean="0"/>
              <a:t>，則交易</a:t>
            </a:r>
            <a:r>
              <a:rPr lang="en-US" altLang="zh-TW" dirty="0" smtClean="0"/>
              <a:t>A</a:t>
            </a:r>
            <a:r>
              <a:rPr lang="zh-TW" altLang="en-US" dirty="0" smtClean="0"/>
              <a:t>所作的更新就會發生遺失的問題：</a:t>
            </a:r>
          </a:p>
          <a:p>
            <a:r>
              <a:rPr lang="zh-TW" altLang="en-US" dirty="0" smtClean="0"/>
              <a:t>交易</a:t>
            </a:r>
            <a:r>
              <a:rPr lang="en-US" altLang="zh-TW" dirty="0" smtClean="0"/>
              <a:t>A</a:t>
            </a:r>
            <a:r>
              <a:rPr lang="zh-TW" altLang="en-US" dirty="0" smtClean="0"/>
              <a:t>更新欄位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交易</a:t>
            </a:r>
            <a:r>
              <a:rPr lang="en-US" altLang="zh-TW" dirty="0" smtClean="0"/>
              <a:t>B</a:t>
            </a:r>
            <a:r>
              <a:rPr lang="zh-TW" altLang="en-US" dirty="0" smtClean="0"/>
              <a:t>更新欄位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交易</a:t>
            </a:r>
            <a:r>
              <a:rPr lang="en-US" altLang="zh-TW" dirty="0" smtClean="0"/>
              <a:t>A COMMIT</a:t>
            </a:r>
          </a:p>
          <a:p>
            <a:r>
              <a:rPr lang="zh-TW" altLang="en-US" dirty="0" smtClean="0"/>
              <a:t>交易</a:t>
            </a:r>
            <a:r>
              <a:rPr lang="en-US" altLang="zh-TW" dirty="0" smtClean="0"/>
              <a:t>B ROLLBACK</a:t>
            </a:r>
          </a:p>
          <a:p>
            <a:r>
              <a:rPr lang="zh-TW" altLang="en-US" dirty="0" smtClean="0"/>
              <a:t>另一種可能的情況是，如果交易</a:t>
            </a:r>
            <a:r>
              <a:rPr lang="en-US" altLang="zh-TW" dirty="0" smtClean="0"/>
              <a:t>A</a:t>
            </a:r>
            <a:r>
              <a:rPr lang="zh-TW" altLang="en-US" dirty="0" smtClean="0"/>
              <a:t>在交易</a:t>
            </a:r>
            <a:r>
              <a:rPr lang="en-US" altLang="zh-TW" dirty="0" smtClean="0"/>
              <a:t>B</a:t>
            </a:r>
            <a:r>
              <a:rPr lang="zh-TW" altLang="en-US" dirty="0" smtClean="0"/>
              <a:t>前後進行更新與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，則交易</a:t>
            </a:r>
            <a:r>
              <a:rPr lang="en-US" altLang="zh-TW" dirty="0" smtClean="0"/>
              <a:t>B</a:t>
            </a:r>
            <a:r>
              <a:rPr lang="zh-TW" altLang="en-US" dirty="0" smtClean="0"/>
              <a:t>所作的更新將會遺失，又稱為二次更新遺失（</a:t>
            </a:r>
            <a:r>
              <a:rPr lang="en-US" altLang="zh-TW" dirty="0" smtClean="0"/>
              <a:t>second lost update</a:t>
            </a:r>
            <a:r>
              <a:rPr lang="zh-TW" altLang="en-US" dirty="0" smtClean="0"/>
              <a:t>），例如：</a:t>
            </a:r>
          </a:p>
          <a:p>
            <a:r>
              <a:rPr lang="zh-TW" altLang="en-US" dirty="0" smtClean="0"/>
              <a:t>交易</a:t>
            </a:r>
            <a:r>
              <a:rPr lang="en-US" altLang="zh-TW" dirty="0" smtClean="0"/>
              <a:t>A</a:t>
            </a:r>
            <a:r>
              <a:rPr lang="zh-TW" altLang="en-US" dirty="0" smtClean="0"/>
              <a:t>更新欄位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交易</a:t>
            </a:r>
            <a:r>
              <a:rPr lang="en-US" altLang="zh-TW" dirty="0" smtClean="0"/>
              <a:t>B</a:t>
            </a:r>
            <a:r>
              <a:rPr lang="zh-TW" altLang="en-US" dirty="0" smtClean="0"/>
              <a:t>更新欄位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交易</a:t>
            </a:r>
            <a:r>
              <a:rPr lang="en-US" altLang="zh-TW" dirty="0" smtClean="0"/>
              <a:t>B COMMIT</a:t>
            </a:r>
          </a:p>
          <a:p>
            <a:r>
              <a:rPr lang="zh-TW" altLang="en-US" dirty="0" smtClean="0"/>
              <a:t>交易</a:t>
            </a:r>
            <a:r>
              <a:rPr lang="en-US" altLang="zh-TW" dirty="0" smtClean="0"/>
              <a:t>A COMMIT</a:t>
            </a:r>
          </a:p>
          <a:p>
            <a:r>
              <a:rPr lang="zh-TW" altLang="en-US" dirty="0" smtClean="0"/>
              <a:t>在以上的情況，交易</a:t>
            </a:r>
            <a:r>
              <a:rPr lang="en-US" altLang="zh-TW" dirty="0" smtClean="0"/>
              <a:t>B</a:t>
            </a:r>
            <a:r>
              <a:rPr lang="zh-TW" altLang="en-US" dirty="0" smtClean="0"/>
              <a:t>所進行的更新將會遺失。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髒讀（</a:t>
            </a:r>
            <a:r>
              <a:rPr lang="en-US" altLang="zh-TW" dirty="0" smtClean="0"/>
              <a:t>dirty read</a:t>
            </a:r>
            <a:r>
              <a:rPr lang="zh-TW" altLang="en-US" dirty="0" smtClean="0"/>
              <a:t>）</a:t>
            </a:r>
          </a:p>
          <a:p>
            <a:r>
              <a:rPr lang="zh-TW" altLang="en-US" dirty="0" smtClean="0"/>
              <a:t>兩個交易同時進行，其中一個交易更新資料，另一個交易讀取了尚未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的資料，就有可能發生髒讀問題。例如：</a:t>
            </a:r>
          </a:p>
          <a:p>
            <a:r>
              <a:rPr lang="zh-TW" altLang="en-US" dirty="0" smtClean="0"/>
              <a:t>交易</a:t>
            </a:r>
            <a:r>
              <a:rPr lang="en-US" altLang="zh-TW" dirty="0" smtClean="0"/>
              <a:t>A</a:t>
            </a:r>
            <a:r>
              <a:rPr lang="zh-TW" altLang="en-US" dirty="0" smtClean="0"/>
              <a:t>更新欄位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交易</a:t>
            </a:r>
            <a:r>
              <a:rPr lang="en-US" altLang="zh-TW" dirty="0" smtClean="0"/>
              <a:t>B</a:t>
            </a:r>
            <a:r>
              <a:rPr lang="zh-TW" altLang="en-US" dirty="0" smtClean="0"/>
              <a:t>讀取欄位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交易</a:t>
            </a:r>
            <a:r>
              <a:rPr lang="en-US" altLang="zh-TW" dirty="0" smtClean="0"/>
              <a:t>A ROLLBACK</a:t>
            </a:r>
          </a:p>
          <a:p>
            <a:r>
              <a:rPr lang="zh-TW" altLang="en-US" dirty="0" smtClean="0"/>
              <a:t>交易</a:t>
            </a:r>
            <a:r>
              <a:rPr lang="en-US" altLang="zh-TW" dirty="0" smtClean="0"/>
              <a:t>B COMMIT</a:t>
            </a:r>
          </a:p>
          <a:p>
            <a:r>
              <a:rPr lang="zh-TW" altLang="en-US" dirty="0" smtClean="0"/>
              <a:t>在以上的情況下，交易</a:t>
            </a:r>
            <a:r>
              <a:rPr lang="en-US" altLang="zh-TW" dirty="0" smtClean="0"/>
              <a:t>B</a:t>
            </a:r>
            <a:r>
              <a:rPr lang="zh-TW" altLang="en-US" dirty="0" smtClean="0"/>
              <a:t>讀取的是不正確的資料。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無法重複的讀取（</a:t>
            </a:r>
            <a:r>
              <a:rPr lang="en-US" altLang="zh-TW" dirty="0" smtClean="0"/>
              <a:t>unrepeatable read</a:t>
            </a:r>
            <a:r>
              <a:rPr lang="zh-TW" altLang="en-US" dirty="0" smtClean="0"/>
              <a:t>）</a:t>
            </a:r>
          </a:p>
          <a:p>
            <a:r>
              <a:rPr lang="zh-TW" altLang="en-US" dirty="0" smtClean="0"/>
              <a:t>某個交易兩次讀取同一欄位的資料並不一致，例如，如果交易</a:t>
            </a:r>
            <a:r>
              <a:rPr lang="en-US" altLang="zh-TW" dirty="0" smtClean="0"/>
              <a:t>A</a:t>
            </a:r>
            <a:r>
              <a:rPr lang="zh-TW" altLang="en-US" dirty="0" smtClean="0"/>
              <a:t>在交易</a:t>
            </a:r>
            <a:r>
              <a:rPr lang="en-US" altLang="zh-TW" dirty="0" smtClean="0"/>
              <a:t>B</a:t>
            </a:r>
            <a:r>
              <a:rPr lang="zh-TW" altLang="en-US" dirty="0" smtClean="0"/>
              <a:t>前後進行資料的讀取，則會得到不同的結果。</a:t>
            </a:r>
          </a:p>
          <a:p>
            <a:r>
              <a:rPr lang="zh-TW" altLang="en-US" dirty="0" smtClean="0"/>
              <a:t>交易</a:t>
            </a:r>
            <a:r>
              <a:rPr lang="en-US" altLang="zh-TW" dirty="0" smtClean="0"/>
              <a:t>A</a:t>
            </a:r>
            <a:r>
              <a:rPr lang="zh-TW" altLang="en-US" dirty="0" smtClean="0"/>
              <a:t>讀取欄位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交易</a:t>
            </a:r>
            <a:r>
              <a:rPr lang="en-US" altLang="zh-TW" dirty="0" smtClean="0"/>
              <a:t>B</a:t>
            </a:r>
            <a:r>
              <a:rPr lang="zh-TW" altLang="en-US" dirty="0" smtClean="0"/>
              <a:t>更新欄位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交易</a:t>
            </a:r>
            <a:r>
              <a:rPr lang="en-US" altLang="zh-TW" dirty="0" smtClean="0"/>
              <a:t>B COMMIT</a:t>
            </a:r>
          </a:p>
          <a:p>
            <a:r>
              <a:rPr lang="zh-TW" altLang="en-US" dirty="0" smtClean="0"/>
              <a:t>交易</a:t>
            </a:r>
            <a:r>
              <a:rPr lang="en-US" altLang="zh-TW" dirty="0" smtClean="0"/>
              <a:t>A</a:t>
            </a:r>
            <a:r>
              <a:rPr lang="zh-TW" altLang="en-US" dirty="0" smtClean="0"/>
              <a:t>讀取欄位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在以上的情況，交易</a:t>
            </a:r>
            <a:r>
              <a:rPr lang="en-US" altLang="zh-TW" dirty="0" smtClean="0"/>
              <a:t>A</a:t>
            </a:r>
            <a:r>
              <a:rPr lang="zh-TW" altLang="en-US" dirty="0" smtClean="0"/>
              <a:t>讀取兩次欄位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，但卻得到不同的結果。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幻讀（</a:t>
            </a:r>
            <a:r>
              <a:rPr lang="en-US" altLang="zh-TW" dirty="0" smtClean="0"/>
              <a:t>phantom read</a:t>
            </a:r>
            <a:r>
              <a:rPr lang="zh-TW" altLang="en-US" dirty="0" smtClean="0"/>
              <a:t>）</a:t>
            </a:r>
          </a:p>
          <a:p>
            <a:r>
              <a:rPr lang="zh-TW" altLang="en-US" dirty="0" smtClean="0"/>
              <a:t>如果交易</a:t>
            </a:r>
            <a:r>
              <a:rPr lang="en-US" altLang="zh-TW" dirty="0" smtClean="0"/>
              <a:t>A</a:t>
            </a:r>
            <a:r>
              <a:rPr lang="zh-TW" altLang="en-US" dirty="0" smtClean="0"/>
              <a:t>進行兩次查詢，在兩次查詢之中有個交易</a:t>
            </a:r>
            <a:r>
              <a:rPr lang="en-US" altLang="zh-TW" dirty="0" smtClean="0"/>
              <a:t>B</a:t>
            </a:r>
            <a:r>
              <a:rPr lang="zh-TW" altLang="en-US" dirty="0" smtClean="0"/>
              <a:t>插入一筆新資料或刪除一筆新資料，第二次查詢時得到的資料多了第一次查詢時所沒有的筆數，或者少了一筆。</a:t>
            </a:r>
          </a:p>
          <a:p>
            <a:r>
              <a:rPr lang="zh-TW" altLang="en-US" dirty="0" smtClean="0"/>
              <a:t>交易</a:t>
            </a:r>
            <a:r>
              <a:rPr lang="en-US" altLang="zh-TW" dirty="0" smtClean="0"/>
              <a:t>A</a:t>
            </a:r>
            <a:r>
              <a:rPr lang="zh-TW" altLang="en-US" dirty="0" smtClean="0"/>
              <a:t>進行查詢得到五筆資料</a:t>
            </a:r>
          </a:p>
          <a:p>
            <a:r>
              <a:rPr lang="zh-TW" altLang="en-US" dirty="0" smtClean="0"/>
              <a:t>交易</a:t>
            </a:r>
            <a:r>
              <a:rPr lang="en-US" altLang="zh-TW" dirty="0" smtClean="0"/>
              <a:t>B</a:t>
            </a:r>
            <a:r>
              <a:rPr lang="zh-TW" altLang="en-US" dirty="0" smtClean="0"/>
              <a:t>插入一筆資料</a:t>
            </a:r>
          </a:p>
          <a:p>
            <a:r>
              <a:rPr lang="zh-TW" altLang="en-US" dirty="0" smtClean="0"/>
              <a:t>交易</a:t>
            </a:r>
            <a:r>
              <a:rPr lang="en-US" altLang="zh-TW" dirty="0" smtClean="0"/>
              <a:t>B COMMIT</a:t>
            </a:r>
          </a:p>
          <a:p>
            <a:r>
              <a:rPr lang="zh-TW" altLang="en-US" dirty="0" smtClean="0"/>
              <a:t>交易</a:t>
            </a:r>
            <a:r>
              <a:rPr lang="en-US" altLang="zh-TW" dirty="0" smtClean="0"/>
              <a:t>A</a:t>
            </a:r>
            <a:r>
              <a:rPr lang="zh-TW" altLang="en-US" dirty="0" smtClean="0"/>
              <a:t>進行查詢得到六筆資料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B2ECD-747F-4C77-BE91-108EA121340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32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http://www.dbatodba.com/db2/how-to-do/what-are-the-db2-isolation-levels</a:t>
            </a:r>
          </a:p>
          <a:p>
            <a:r>
              <a:rPr lang="zh-TW" altLang="en-US" dirty="0" smtClean="0"/>
              <a:t>舉</a:t>
            </a:r>
            <a:r>
              <a:rPr lang="en-US" altLang="zh-TW" dirty="0" smtClean="0"/>
              <a:t>example</a:t>
            </a:r>
            <a:r>
              <a:rPr lang="zh-TW" altLang="en-US" dirty="0" smtClean="0"/>
              <a:t>說明：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假設</a:t>
            </a:r>
            <a:r>
              <a:rPr lang="en-US" altLang="zh-TW" dirty="0" smtClean="0"/>
              <a:t>a1</a:t>
            </a:r>
            <a:r>
              <a:rPr lang="zh-TW" altLang="en-US" dirty="0" smtClean="0"/>
              <a:t>完成時，查到</a:t>
            </a:r>
            <a:r>
              <a:rPr lang="en-US" altLang="zh-TW" dirty="0" smtClean="0"/>
              <a:t>6</a:t>
            </a:r>
            <a:r>
              <a:rPr lang="zh-TW" altLang="en-US" dirty="0" smtClean="0"/>
              <a:t>人，有一個</a:t>
            </a:r>
            <a:r>
              <a:rPr lang="en-US" altLang="zh-TW" dirty="0" smtClean="0"/>
              <a:t>b</a:t>
            </a:r>
            <a:r>
              <a:rPr lang="zh-TW" altLang="en-US" dirty="0" smtClean="0"/>
              <a:t>作業單元下達了</a:t>
            </a:r>
            <a:endParaRPr lang="en-US" altLang="zh-TW" dirty="0" smtClean="0"/>
          </a:p>
          <a:p>
            <a:r>
              <a:rPr lang="en-US" altLang="zh-TW" dirty="0" err="1" smtClean="0"/>
              <a:t>Sq</a:t>
            </a:r>
            <a:r>
              <a:rPr lang="zh-TW" altLang="en-US" dirty="0" smtClean="0"/>
              <a:t>如果員編是</a:t>
            </a:r>
            <a:r>
              <a:rPr lang="en-US" altLang="zh-TW" dirty="0" smtClean="0"/>
              <a:t>xxx</a:t>
            </a:r>
            <a:r>
              <a:rPr lang="zh-TW" altLang="en-US" dirty="0" smtClean="0"/>
              <a:t>的人，轉到資訊部，符合條件的人有兩個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因為</a:t>
            </a:r>
            <a:r>
              <a:rPr lang="en-US" altLang="zh-TW" dirty="0" smtClean="0"/>
              <a:t>a1</a:t>
            </a:r>
            <a:r>
              <a:rPr lang="zh-TW" altLang="en-US" dirty="0" smtClean="0"/>
              <a:t>已經將</a:t>
            </a:r>
            <a:r>
              <a:rPr lang="en-US" altLang="zh-TW" dirty="0" smtClean="0"/>
              <a:t>lock</a:t>
            </a:r>
            <a:r>
              <a:rPr lang="zh-TW" altLang="en-US" dirty="0" smtClean="0"/>
              <a:t>釋放，所以</a:t>
            </a:r>
            <a:r>
              <a:rPr lang="en-US" altLang="zh-TW" dirty="0" smtClean="0"/>
              <a:t>b</a:t>
            </a:r>
            <a:r>
              <a:rPr lang="zh-TW" altLang="en-US" dirty="0" smtClean="0"/>
              <a:t>可以將資訊部的人多了兩個，立即確認，</a:t>
            </a:r>
            <a:r>
              <a:rPr lang="en-US" altLang="zh-TW" dirty="0" smtClean="0"/>
              <a:t>b</a:t>
            </a:r>
            <a:r>
              <a:rPr lang="zh-TW" altLang="en-US" dirty="0" smtClean="0"/>
              <a:t>交易結束</a:t>
            </a:r>
            <a:endParaRPr lang="en-US" altLang="zh-TW" dirty="0" smtClean="0"/>
          </a:p>
          <a:p>
            <a:r>
              <a:rPr lang="zh-TW" altLang="en-US" dirty="0" smtClean="0"/>
              <a:t>而這時，</a:t>
            </a:r>
            <a:r>
              <a:rPr lang="en-US" altLang="zh-TW" dirty="0" smtClean="0"/>
              <a:t>a2</a:t>
            </a:r>
            <a:r>
              <a:rPr lang="zh-TW" altLang="en-US" dirty="0" smtClean="0"/>
              <a:t>更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個人的薪水多兩成，</a:t>
            </a:r>
            <a:r>
              <a:rPr lang="en-US" altLang="zh-TW" dirty="0" smtClean="0"/>
              <a:t>a3</a:t>
            </a:r>
            <a:r>
              <a:rPr lang="zh-TW" altLang="en-US" dirty="0" smtClean="0"/>
              <a:t>查詢的結果變</a:t>
            </a:r>
            <a:r>
              <a:rPr lang="en-US" altLang="zh-TW" dirty="0" smtClean="0"/>
              <a:t>8</a:t>
            </a:r>
            <a:r>
              <a:rPr lang="zh-TW" altLang="en-US" dirty="0" smtClean="0"/>
              <a:t>人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RS</a:t>
            </a:r>
          </a:p>
          <a:p>
            <a:r>
              <a:rPr lang="zh-TW" altLang="en-US" dirty="0" smtClean="0"/>
              <a:t>如果有個</a:t>
            </a:r>
            <a:r>
              <a:rPr lang="en-US" altLang="zh-TW" dirty="0" smtClean="0"/>
              <a:t>B</a:t>
            </a:r>
          </a:p>
          <a:p>
            <a:r>
              <a:rPr lang="en-US" altLang="zh-TW" dirty="0" smtClean="0"/>
              <a:t>SQL </a:t>
            </a:r>
            <a:r>
              <a:rPr lang="zh-TW" altLang="en-US" dirty="0" smtClean="0"/>
              <a:t>新增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B2ECD-747F-4C77-BE91-108EA121340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635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prepareStatement</a:t>
            </a:r>
            <a:r>
              <a:rPr lang="zh-TW" altLang="en-US" dirty="0" smtClean="0"/>
              <a:t>會先</a:t>
            </a:r>
            <a:r>
              <a:rPr lang="zh-TW" altLang="en-US" dirty="0" smtClean="0">
                <a:solidFill>
                  <a:srgbClr val="FF0000"/>
                </a:solidFill>
              </a:rPr>
              <a:t>初始化</a:t>
            </a:r>
            <a:r>
              <a:rPr lang="en-US" altLang="zh-TW" dirty="0" smtClean="0">
                <a:solidFill>
                  <a:srgbClr val="FF0000"/>
                </a:solidFill>
              </a:rPr>
              <a:t>SQL</a:t>
            </a:r>
            <a:r>
              <a:rPr lang="zh-TW" altLang="en-US" dirty="0" smtClean="0"/>
              <a:t>，先把這個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提交到資料庫中進行</a:t>
            </a:r>
            <a:r>
              <a:rPr lang="zh-TW" altLang="en-US" dirty="0" smtClean="0">
                <a:solidFill>
                  <a:srgbClr val="FF0000"/>
                </a:solidFill>
              </a:rPr>
              <a:t>預處理</a:t>
            </a:r>
            <a:r>
              <a:rPr lang="zh-TW" altLang="en-US" dirty="0" smtClean="0"/>
              <a:t>，多次使用可提高效率</a:t>
            </a:r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B2ECD-747F-4C77-BE91-108EA121340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984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B2ECD-747F-4C77-BE91-108EA121340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4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32C3-1E1D-4E5B-B24D-B38BE8504D1A}" type="datetime1">
              <a:rPr lang="en-US" altLang="zh-TW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1439-EA84-489D-BFD8-FFA7D0E7C84E}" type="datetime1">
              <a:rPr lang="en-US" altLang="zh-TW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5954-948F-4A08-902B-B5584A4711DF}" type="datetime1">
              <a:rPr lang="en-US" altLang="zh-TW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F811-AACD-4752-87B4-5664FE0E07E6}" type="datetime1">
              <a:rPr lang="en-US" altLang="zh-TW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279E-D969-4316-BD29-2A23D7DBC59F}" type="datetime1">
              <a:rPr lang="en-US" altLang="zh-TW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D82D-87FB-43A4-9E99-061741EAFB72}" type="datetime1">
              <a:rPr lang="en-US" altLang="zh-TW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62D4-C253-45A5-A9D8-F813AA8E8D4D}" type="datetime1">
              <a:rPr lang="en-US" altLang="zh-TW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95FD-8C7C-4789-B748-F2C8A8177570}" type="datetime1">
              <a:rPr lang="en-US" altLang="zh-TW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AB07-3AB2-4717-B378-931FFDCF4719}" type="datetime1">
              <a:rPr lang="en-US" altLang="zh-TW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2329" y="6492875"/>
            <a:ext cx="683339" cy="365125"/>
          </a:xfrm>
        </p:spPr>
        <p:txBody>
          <a:bodyPr/>
          <a:lstStyle>
            <a:lvl1pPr>
              <a:defRPr sz="1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C3D1-7CC0-4792-821E-3DCB335AF306}" type="datetime1">
              <a:rPr lang="en-US" altLang="zh-TW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2A04-8415-4EA1-82C6-42D836CE1569}" type="datetime1">
              <a:rPr lang="en-US" altLang="zh-TW" smtClean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E37A-6271-40AA-8FC5-BF1C0E6242E4}" type="datetime1">
              <a:rPr lang="en-US" altLang="zh-TW" smtClean="0"/>
              <a:t>7/2/2017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5D79-06D6-4700-B590-41F99F6FE371}" type="datetime1">
              <a:rPr lang="en-US" altLang="zh-TW" smtClean="0"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FCA3-C510-4A30-BC41-F7BF67B9C878}" type="datetime1">
              <a:rPr lang="en-US" altLang="zh-TW" smtClean="0"/>
              <a:t>7/2/2017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28EC-69CE-4FC2-8DED-4EC10C20CA1A}" type="datetime1">
              <a:rPr lang="en-US" altLang="zh-TW" smtClean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67DA-45A5-4091-9349-4282754EE5D5}" type="datetime1">
              <a:rPr lang="en-US" altLang="zh-TW" smtClean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F2BAF-EF2D-433A-90A6-B4185056A55A}" type="datetime1">
              <a:rPr lang="en-US" altLang="zh-TW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新人期末報告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報告人：李思穎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15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Cross-Site Scripting (XSS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54307"/>
            <a:ext cx="8991959" cy="5138568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ea typeface="+mj-ea"/>
              </a:rPr>
              <a:t>駭客修改網頁內容，讓</a:t>
            </a:r>
            <a:r>
              <a:rPr lang="en-US" altLang="zh-TW" sz="2000" dirty="0">
                <a:ea typeface="+mj-ea"/>
              </a:rPr>
              <a:t>user</a:t>
            </a:r>
            <a:r>
              <a:rPr lang="zh-TW" altLang="en-US" sz="2000" dirty="0">
                <a:ea typeface="+mj-ea"/>
              </a:rPr>
              <a:t>去點擊並回傳資料</a:t>
            </a:r>
            <a:endParaRPr lang="en-US" altLang="zh-TW" sz="2000" dirty="0" smtClean="0">
              <a:ea typeface="+mj-ea"/>
            </a:endParaRPr>
          </a:p>
          <a:p>
            <a:r>
              <a:rPr lang="zh-TW" altLang="en-US" sz="2000" dirty="0" smtClean="0">
                <a:ea typeface="+mj-ea"/>
              </a:rPr>
              <a:t>常用</a:t>
            </a:r>
            <a:r>
              <a:rPr lang="zh-TW" altLang="en-US" sz="2000" dirty="0">
                <a:ea typeface="+mj-ea"/>
              </a:rPr>
              <a:t>的程式語言是 </a:t>
            </a:r>
            <a:r>
              <a:rPr lang="en-US" altLang="zh-TW" sz="2000" dirty="0" err="1">
                <a:ea typeface="+mj-ea"/>
              </a:rPr>
              <a:t>Javascript</a:t>
            </a:r>
            <a:r>
              <a:rPr lang="en-US" altLang="zh-TW" sz="2000" dirty="0">
                <a:ea typeface="+mj-ea"/>
              </a:rPr>
              <a:t> </a:t>
            </a:r>
            <a:r>
              <a:rPr lang="zh-TW" altLang="en-US" sz="2000" dirty="0">
                <a:ea typeface="+mj-ea"/>
              </a:rPr>
              <a:t>，過去常發生在留言版，討論區等等功能</a:t>
            </a:r>
            <a:r>
              <a:rPr lang="zh-TW" altLang="en-US" sz="2000" dirty="0" smtClean="0">
                <a:ea typeface="+mj-ea"/>
              </a:rPr>
              <a:t>，</a:t>
            </a:r>
            <a:endParaRPr lang="en-US" altLang="zh-TW" sz="2000" dirty="0" smtClean="0">
              <a:ea typeface="+mj-ea"/>
            </a:endParaRPr>
          </a:p>
          <a:p>
            <a:r>
              <a:rPr lang="zh-TW" altLang="en-US" sz="2000" dirty="0" smtClean="0">
                <a:ea typeface="+mj-ea"/>
              </a:rPr>
              <a:t>當 </a:t>
            </a:r>
            <a:r>
              <a:rPr lang="en-US" altLang="zh-TW" sz="2000" dirty="0">
                <a:ea typeface="+mj-ea"/>
              </a:rPr>
              <a:t>End-user </a:t>
            </a:r>
            <a:r>
              <a:rPr lang="zh-TW" altLang="en-US" sz="2000" dirty="0">
                <a:ea typeface="+mj-ea"/>
              </a:rPr>
              <a:t>點擊帶有惡意代碼的進結， </a:t>
            </a:r>
            <a:r>
              <a:rPr lang="en-US" altLang="zh-TW" sz="2000" dirty="0">
                <a:ea typeface="+mj-ea"/>
              </a:rPr>
              <a:t>Browser </a:t>
            </a:r>
            <a:r>
              <a:rPr lang="zh-TW" altLang="en-US" sz="2000" dirty="0">
                <a:ea typeface="+mj-ea"/>
              </a:rPr>
              <a:t>將被導到駭客指定的網頁，並且在 </a:t>
            </a:r>
            <a:r>
              <a:rPr lang="en-US" altLang="zh-TW" sz="2000" dirty="0">
                <a:ea typeface="+mj-ea"/>
              </a:rPr>
              <a:t>Browser </a:t>
            </a:r>
            <a:r>
              <a:rPr lang="zh-TW" altLang="en-US" sz="2000" dirty="0">
                <a:ea typeface="+mj-ea"/>
              </a:rPr>
              <a:t>中執行有害的程式，藉此竊取用戶密碼或個人隱私</a:t>
            </a:r>
            <a:r>
              <a:rPr lang="zh-TW" altLang="en-US" sz="2000" dirty="0" smtClean="0">
                <a:ea typeface="+mj-ea"/>
              </a:rPr>
              <a:t>。</a:t>
            </a:r>
            <a:endParaRPr lang="en-US" altLang="zh-TW" sz="2000" dirty="0" smtClean="0">
              <a:ea typeface="+mj-ea"/>
            </a:endParaRPr>
          </a:p>
          <a:p>
            <a:r>
              <a:rPr lang="zh-TW" altLang="en-US" sz="2000" dirty="0" smtClean="0">
                <a:ea typeface="+mj-ea"/>
              </a:rPr>
              <a:t>如何避免：</a:t>
            </a:r>
            <a:endParaRPr lang="en-US" altLang="zh-TW" sz="2000" dirty="0" smtClean="0">
              <a:ea typeface="+mj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2000" dirty="0" smtClean="0">
                <a:ea typeface="+mj-ea"/>
              </a:rPr>
              <a:t>過濾</a:t>
            </a:r>
            <a:r>
              <a:rPr lang="zh-TW" altLang="en-US" sz="2000" dirty="0">
                <a:ea typeface="+mj-ea"/>
              </a:rPr>
              <a:t>特殊</a:t>
            </a:r>
            <a:r>
              <a:rPr lang="zh-TW" altLang="en-US" sz="2000" dirty="0" smtClean="0">
                <a:ea typeface="+mj-ea"/>
              </a:rPr>
              <a:t>字元：</a:t>
            </a:r>
            <a:endParaRPr lang="en-US" altLang="zh-TW" sz="2000" dirty="0" smtClean="0">
              <a:ea typeface="+mj-ea"/>
            </a:endParaRPr>
          </a:p>
          <a:p>
            <a:pPr marL="857250" lvl="2" indent="0">
              <a:buNone/>
            </a:pPr>
            <a:r>
              <a:rPr lang="zh-TW" altLang="en-US" sz="2000" dirty="0">
                <a:ea typeface="+mj-ea"/>
              </a:rPr>
              <a:t>使用者輸入欄位加入過濾字串的功能，將</a:t>
            </a:r>
            <a:r>
              <a:rPr lang="en-US" altLang="zh-TW" sz="2000" dirty="0">
                <a:ea typeface="+mj-ea"/>
              </a:rPr>
              <a:t>『&lt;』</a:t>
            </a:r>
            <a:r>
              <a:rPr lang="zh-TW" altLang="en-US" sz="2000" dirty="0">
                <a:ea typeface="+mj-ea"/>
              </a:rPr>
              <a:t>、</a:t>
            </a:r>
            <a:r>
              <a:rPr lang="en-US" altLang="zh-TW" sz="2000" dirty="0">
                <a:ea typeface="+mj-ea"/>
              </a:rPr>
              <a:t>『&gt;』</a:t>
            </a:r>
            <a:r>
              <a:rPr lang="zh-TW" altLang="en-US" sz="2000" dirty="0">
                <a:ea typeface="+mj-ea"/>
              </a:rPr>
              <a:t>、</a:t>
            </a:r>
            <a:r>
              <a:rPr lang="en-US" altLang="zh-TW" sz="2000" dirty="0">
                <a:ea typeface="+mj-ea"/>
              </a:rPr>
              <a:t>『%』</a:t>
            </a:r>
            <a:r>
              <a:rPr lang="zh-TW" altLang="en-US" sz="2000" dirty="0">
                <a:ea typeface="+mj-ea"/>
              </a:rPr>
              <a:t>、</a:t>
            </a:r>
            <a:r>
              <a:rPr lang="en-US" altLang="zh-TW" sz="2000" dirty="0">
                <a:ea typeface="+mj-ea"/>
              </a:rPr>
              <a:t>『/』</a:t>
            </a:r>
            <a:r>
              <a:rPr lang="zh-TW" altLang="en-US" sz="2000" dirty="0">
                <a:ea typeface="+mj-ea"/>
              </a:rPr>
              <a:t>、</a:t>
            </a:r>
            <a:r>
              <a:rPr lang="en-US" altLang="zh-TW" sz="2000" dirty="0">
                <a:ea typeface="+mj-ea"/>
              </a:rPr>
              <a:t>『()』</a:t>
            </a:r>
            <a:r>
              <a:rPr lang="zh-TW" altLang="en-US" sz="2000" dirty="0">
                <a:ea typeface="+mj-ea"/>
              </a:rPr>
              <a:t>、</a:t>
            </a:r>
            <a:r>
              <a:rPr lang="en-US" altLang="zh-TW" sz="2000" dirty="0">
                <a:ea typeface="+mj-ea"/>
              </a:rPr>
              <a:t>『&amp;』</a:t>
            </a:r>
            <a:r>
              <a:rPr lang="zh-TW" altLang="en-US" sz="2000" dirty="0">
                <a:ea typeface="+mj-ea"/>
              </a:rPr>
              <a:t>等符號進行過濾不予輸出至</a:t>
            </a:r>
            <a:r>
              <a:rPr lang="zh-TW" altLang="en-US" sz="2000" dirty="0" smtClean="0">
                <a:ea typeface="+mj-ea"/>
              </a:rPr>
              <a:t>網頁</a:t>
            </a:r>
            <a:endParaRPr lang="en-US" altLang="zh-TW" sz="2000" dirty="0">
              <a:ea typeface="+mj-ea"/>
            </a:endParaRPr>
          </a:p>
          <a:p>
            <a:pPr lvl="1" indent="-342900">
              <a:buFont typeface="+mj-lt"/>
              <a:buAutoNum type="arabicPeriod"/>
            </a:pPr>
            <a:r>
              <a:rPr lang="zh-TW" altLang="en-US" sz="2000" dirty="0" smtClean="0">
                <a:ea typeface="+mj-ea"/>
              </a:rPr>
              <a:t>限定欄位長度</a:t>
            </a:r>
            <a:r>
              <a:rPr lang="zh-TW" altLang="en-US" sz="2000" dirty="0">
                <a:ea typeface="+mj-ea"/>
              </a:rPr>
              <a:t>的輸入</a:t>
            </a:r>
            <a:r>
              <a:rPr lang="zh-TW" altLang="en-US" sz="2000" dirty="0" smtClean="0">
                <a:ea typeface="+mj-ea"/>
              </a:rPr>
              <a:t>。</a:t>
            </a:r>
            <a:endParaRPr lang="en-US" altLang="zh-TW" sz="2000" dirty="0" smtClean="0">
              <a:ea typeface="+mj-ea"/>
            </a:endParaRPr>
          </a:p>
          <a:p>
            <a:pPr lvl="1" indent="-342900">
              <a:buFont typeface="+mj-lt"/>
              <a:buAutoNum type="arabicPeriod"/>
            </a:pPr>
            <a:r>
              <a:rPr lang="zh-TW" altLang="en-US" sz="2000" dirty="0">
                <a:ea typeface="+mj-ea"/>
              </a:rPr>
              <a:t>對</a:t>
            </a:r>
            <a:r>
              <a:rPr lang="en-US" altLang="zh-TW" sz="2000" dirty="0">
                <a:ea typeface="+mj-ea"/>
              </a:rPr>
              <a:t>cookie</a:t>
            </a:r>
            <a:r>
              <a:rPr lang="zh-TW" altLang="en-US" sz="2000" dirty="0">
                <a:ea typeface="+mj-ea"/>
              </a:rPr>
              <a:t>資料加</a:t>
            </a:r>
            <a:r>
              <a:rPr lang="zh-TW" altLang="en-US" sz="2000" dirty="0" smtClean="0">
                <a:ea typeface="+mj-ea"/>
              </a:rPr>
              <a:t>密</a:t>
            </a:r>
            <a:endParaRPr lang="en-US" altLang="zh-TW" sz="2000" dirty="0" smtClean="0">
              <a:ea typeface="+mj-ea"/>
            </a:endParaRPr>
          </a:p>
          <a:p>
            <a:pPr lvl="1" indent="-342900">
              <a:buFont typeface="+mj-lt"/>
              <a:buAutoNum type="arabicPeriod"/>
            </a:pPr>
            <a:r>
              <a:rPr lang="zh-TW" altLang="en-US" sz="2000" dirty="0" smtClean="0">
                <a:ea typeface="+mj-ea"/>
              </a:rPr>
              <a:t>黑名單</a:t>
            </a:r>
            <a:r>
              <a:rPr lang="en-US" altLang="zh-TW" sz="2000" dirty="0" smtClean="0">
                <a:ea typeface="+mj-ea"/>
              </a:rPr>
              <a:t>&amp;</a:t>
            </a:r>
            <a:r>
              <a:rPr lang="zh-TW" altLang="en-US" sz="2000" dirty="0" smtClean="0">
                <a:ea typeface="+mj-ea"/>
              </a:rPr>
              <a:t>白名單機制</a:t>
            </a:r>
            <a:endParaRPr lang="zh-TW" altLang="en-US" sz="2000" dirty="0"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014" t="12878" r="11622" b="26740"/>
          <a:stretch/>
        </p:blipFill>
        <p:spPr>
          <a:xfrm>
            <a:off x="4975668" y="4523359"/>
            <a:ext cx="7067175" cy="1902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69293" y="4523359"/>
            <a:ext cx="1031133" cy="282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4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105"/>
          </a:xfrm>
        </p:spPr>
        <p:txBody>
          <a:bodyPr/>
          <a:lstStyle/>
          <a:p>
            <a:r>
              <a:rPr lang="zh-TW" altLang="en-US" dirty="0"/>
              <a:t>心得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1705"/>
            <a:ext cx="8596668" cy="5197642"/>
          </a:xfrm>
        </p:spPr>
        <p:txBody>
          <a:bodyPr>
            <a:normAutofit/>
          </a:bodyPr>
          <a:lstStyle/>
          <a:p>
            <a:r>
              <a:rPr lang="zh-TW" altLang="en-US" sz="2600" dirty="0" smtClean="0">
                <a:latin typeface="+mj-ea"/>
                <a:ea typeface="+mj-ea"/>
              </a:rPr>
              <a:t>開發支數：</a:t>
            </a:r>
            <a:endParaRPr lang="en-US" altLang="zh-TW" sz="2600" dirty="0" smtClean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sz="2400" b="1" dirty="0" smtClean="0">
                <a:latin typeface="+mj-ea"/>
                <a:ea typeface="+mj-ea"/>
              </a:rPr>
              <a:t>想法：</a:t>
            </a:r>
            <a:endParaRPr lang="en-US" altLang="zh-TW" sz="2400" b="1" dirty="0" smtClean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>
                <a:latin typeface="+mj-ea"/>
                <a:ea typeface="+mj-ea"/>
              </a:rPr>
              <a:t>做事情的</a:t>
            </a:r>
            <a:r>
              <a:rPr lang="zh-TW" altLang="en-US" sz="1800" dirty="0" smtClean="0">
                <a:latin typeface="+mj-ea"/>
                <a:ea typeface="+mj-ea"/>
              </a:rPr>
              <a:t>方法；</a:t>
            </a:r>
            <a:endParaRPr lang="en-US" altLang="zh-TW" sz="1800" dirty="0" smtClean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 smtClean="0">
                <a:latin typeface="+mj-ea"/>
                <a:ea typeface="+mj-ea"/>
              </a:rPr>
              <a:t>知識分享與管理</a:t>
            </a:r>
            <a:r>
              <a:rPr lang="zh-TW" altLang="en-US" sz="1800" dirty="0">
                <a:latin typeface="+mj-ea"/>
                <a:ea typeface="+mj-ea"/>
              </a:rPr>
              <a:t>；</a:t>
            </a:r>
            <a:endParaRPr lang="en-US" altLang="zh-TW" sz="1800" dirty="0" smtClean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 smtClean="0">
                <a:latin typeface="+mj-ea"/>
                <a:ea typeface="+mj-ea"/>
              </a:rPr>
              <a:t>模組化工具</a:t>
            </a:r>
            <a:r>
              <a:rPr lang="zh-TW" altLang="en-US" sz="1800" dirty="0" smtClean="0">
                <a:latin typeface="+mj-ea"/>
                <a:ea typeface="+mj-ea"/>
              </a:rPr>
              <a:t>；</a:t>
            </a:r>
            <a:endParaRPr lang="en-US" altLang="zh-TW" sz="1800" dirty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 smtClean="0">
                <a:latin typeface="+mj-ea"/>
                <a:ea typeface="+mj-ea"/>
              </a:rPr>
              <a:t>只有</a:t>
            </a:r>
            <a:r>
              <a:rPr lang="zh-TW" altLang="en-US" sz="1800" dirty="0" smtClean="0">
                <a:latin typeface="+mj-ea"/>
                <a:ea typeface="+mj-ea"/>
              </a:rPr>
              <a:t>最適合的</a:t>
            </a:r>
            <a:r>
              <a:rPr lang="zh-TW" altLang="en-US" sz="1800" dirty="0" smtClean="0">
                <a:latin typeface="+mj-ea"/>
                <a:ea typeface="+mj-ea"/>
              </a:rPr>
              <a:t>方法；</a:t>
            </a:r>
            <a:endParaRPr lang="en-US" altLang="zh-TW" sz="1800" dirty="0" smtClean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 smtClean="0">
                <a:latin typeface="+mj-ea"/>
                <a:ea typeface="+mj-ea"/>
              </a:rPr>
              <a:t>感謝導師</a:t>
            </a:r>
            <a:endParaRPr lang="en-US" altLang="zh-TW" sz="1800" dirty="0" smtClean="0">
              <a:latin typeface="+mj-ea"/>
              <a:ea typeface="+mj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011347"/>
              </p:ext>
            </p:extLst>
          </p:nvPr>
        </p:nvGraphicFramePr>
        <p:xfrm>
          <a:off x="1146002" y="2182203"/>
          <a:ext cx="8128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48469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87068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694109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8313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+mn-lt"/>
                          <a:ea typeface="+mj-ea"/>
                        </a:rPr>
                        <a:t>主程式</a:t>
                      </a:r>
                      <a:endParaRPr lang="zh-TW" altLang="en-US" sz="200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+mn-lt"/>
                          <a:ea typeface="+mj-ea"/>
                        </a:rPr>
                        <a:t>模組</a:t>
                      </a:r>
                      <a:endParaRPr lang="zh-TW" altLang="en-US" sz="200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+mn-lt"/>
                          <a:ea typeface="+mj-ea"/>
                        </a:rPr>
                        <a:t>問題單</a:t>
                      </a:r>
                      <a:endParaRPr lang="zh-TW" altLang="en-US" sz="200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+mn-lt"/>
                          <a:ea typeface="+mj-ea"/>
                        </a:rPr>
                        <a:t>總計</a:t>
                      </a:r>
                      <a:endParaRPr lang="zh-TW" altLang="en-US" sz="200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n-lt"/>
                          <a:ea typeface="+mj-ea"/>
                        </a:rPr>
                        <a:t>15</a:t>
                      </a:r>
                      <a:endParaRPr lang="zh-TW" altLang="en-US" sz="200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n-lt"/>
                          <a:ea typeface="+mj-ea"/>
                        </a:rPr>
                        <a:t>6</a:t>
                      </a:r>
                      <a:endParaRPr lang="zh-TW" altLang="en-US" sz="200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n-lt"/>
                          <a:ea typeface="+mj-ea"/>
                        </a:rPr>
                        <a:t>6</a:t>
                      </a:r>
                      <a:endParaRPr lang="zh-TW" altLang="en-US" sz="200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n-lt"/>
                          <a:ea typeface="+mj-ea"/>
                        </a:rPr>
                        <a:t>27</a:t>
                      </a:r>
                      <a:endParaRPr lang="zh-TW" altLang="en-US" sz="200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20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0125" y="2404534"/>
            <a:ext cx="8463877" cy="1646302"/>
          </a:xfrm>
        </p:spPr>
        <p:txBody>
          <a:bodyPr/>
          <a:lstStyle/>
          <a:p>
            <a:pPr algn="l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Hybrid App Develop With IBM MobileFirst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報告人：李思穎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APP</a:t>
            </a:r>
            <a:r>
              <a:rPr lang="zh-TW" altLang="en-US" b="1" dirty="0" smtClean="0"/>
              <a:t>開發種類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392103"/>
            <a:ext cx="8596668" cy="5363189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9416374" y="631234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0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004"/>
          </a:xfrm>
        </p:spPr>
        <p:txBody>
          <a:bodyPr/>
          <a:lstStyle/>
          <a:p>
            <a:r>
              <a:rPr kumimoji="1" lang="zh-TW" altLang="en-US" b="1" dirty="0">
                <a:solidFill>
                  <a:srgbClr val="DC9E1F"/>
                </a:solidFill>
              </a:rPr>
              <a:t>行動裝置開發模式</a:t>
            </a:r>
            <a:endParaRPr lang="zh-TW" altLang="en-US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985559"/>
              </p:ext>
            </p:extLst>
          </p:nvPr>
        </p:nvGraphicFramePr>
        <p:xfrm>
          <a:off x="252919" y="1557473"/>
          <a:ext cx="11760741" cy="49016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8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7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2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3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42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5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6041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開發方式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/>
                        <a:t>適用性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效能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開發成本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維護成本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硬體支援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發佈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資源儲存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70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FF"/>
                          </a:solidFill>
                        </a:rPr>
                        <a:t>Native</a:t>
                      </a:r>
                    </a:p>
                    <a:p>
                      <a:r>
                        <a:rPr lang="en-US" altLang="zh-TW" dirty="0" smtClean="0"/>
                        <a:t>( Java</a:t>
                      </a:r>
                      <a:r>
                        <a:rPr lang="zh-TW" altLang="en-US" baseline="0" dirty="0" smtClean="0"/>
                        <a:t>、</a:t>
                      </a:r>
                      <a:r>
                        <a:rPr lang="en-US" altLang="zh-TW" baseline="0" dirty="0" smtClean="0"/>
                        <a:t>C#</a:t>
                      </a:r>
                      <a:r>
                        <a:rPr lang="zh-TW" altLang="en-US" baseline="0" dirty="0" smtClean="0"/>
                        <a:t>、</a:t>
                      </a:r>
                      <a:r>
                        <a:rPr lang="en-US" altLang="zh-TW" baseline="0" dirty="0" smtClean="0"/>
                        <a:t>Object-C 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/>
                        <a:t>操作互動性多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最佳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不同系統需要開發一套，耗時長，專才人員需求大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維護多系統與多版本相容性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最佳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安裝</a:t>
                      </a:r>
                      <a:r>
                        <a:rPr lang="en-US" altLang="zh-TW" dirty="0" smtClean="0"/>
                        <a:t>APP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Local + remote</a:t>
                      </a:r>
                    </a:p>
                    <a:p>
                      <a:r>
                        <a:rPr lang="zh-TW" altLang="en-US" dirty="0" smtClean="0"/>
                        <a:t>支援</a:t>
                      </a:r>
                      <a:r>
                        <a:rPr lang="en-US" altLang="zh-TW" dirty="0" smtClean="0"/>
                        <a:t>offline</a:t>
                      </a:r>
                      <a:r>
                        <a:rPr lang="zh-TW" altLang="en-US" dirty="0" smtClean="0"/>
                        <a:t>優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270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FF"/>
                          </a:solidFill>
                        </a:rPr>
                        <a:t>Web</a:t>
                      </a:r>
                    </a:p>
                    <a:p>
                      <a:r>
                        <a:rPr lang="en-US" altLang="zh-TW" dirty="0" smtClean="0"/>
                        <a:t>(HTML + JS + CSS)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資訊內容流覽為主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最差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一般網頁主機開發一套，耗時短，專才人員需求小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2"/>
                          </a:solidFill>
                        </a:rPr>
                        <a:t>永遠維護最後一版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無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無需安裝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Remote</a:t>
                      </a:r>
                    </a:p>
                    <a:p>
                      <a:r>
                        <a:rPr lang="zh-TW" altLang="en-US" dirty="0" smtClean="0"/>
                        <a:t>支援</a:t>
                      </a:r>
                      <a:r>
                        <a:rPr lang="en-US" altLang="zh-TW" dirty="0" smtClean="0"/>
                        <a:t>offline</a:t>
                      </a:r>
                      <a:r>
                        <a:rPr lang="zh-TW" altLang="en-US" dirty="0" smtClean="0"/>
                        <a:t>有限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0243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FF"/>
                          </a:solidFill>
                        </a:rPr>
                        <a:t>Hybrid</a:t>
                      </a:r>
                    </a:p>
                    <a:p>
                      <a:r>
                        <a:rPr lang="en-US" altLang="zh-TW" dirty="0" smtClean="0"/>
                        <a:t>(Native +</a:t>
                      </a:r>
                      <a:r>
                        <a:rPr lang="en-US" altLang="zh-TW" baseline="0" dirty="0" smtClean="0"/>
                        <a:t> Web)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上述兩者結合需求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中等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Native</a:t>
                      </a:r>
                      <a:r>
                        <a:rPr lang="zh-TW" altLang="en-US" dirty="0" smtClean="0"/>
                        <a:t>部分各一套</a:t>
                      </a:r>
                      <a:r>
                        <a:rPr lang="en-US" altLang="zh-TW" dirty="0" smtClean="0"/>
                        <a:t>Web</a:t>
                      </a:r>
                      <a:r>
                        <a:rPr lang="zh-TW" altLang="en-US" dirty="0" smtClean="0"/>
                        <a:t>部分共用一套</a:t>
                      </a:r>
                      <a:r>
                        <a:rPr lang="en-US" altLang="zh-TW" dirty="0" smtClean="0"/>
                        <a:t>,</a:t>
                      </a:r>
                      <a:r>
                        <a:rPr lang="zh-TW" altLang="en-US" dirty="0" smtClean="0"/>
                        <a:t>耗時中等，專才需求視開發比重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上述兩者</a:t>
                      </a:r>
                      <a:r>
                        <a:rPr lang="en-US" altLang="zh-TW" dirty="0" smtClean="0"/>
                        <a:t>,</a:t>
                      </a:r>
                      <a:r>
                        <a:rPr lang="zh-TW" altLang="en-US" dirty="0" smtClean="0"/>
                        <a:t>維護曲線取決於</a:t>
                      </a:r>
                      <a:r>
                        <a:rPr lang="en-US" altLang="zh-TW" dirty="0" smtClean="0"/>
                        <a:t>Native</a:t>
                      </a:r>
                      <a:r>
                        <a:rPr lang="zh-TW" altLang="en-US" dirty="0" smtClean="0"/>
                        <a:t>應用多寡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中等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Native</a:t>
                      </a:r>
                      <a:r>
                        <a:rPr lang="zh-TW" altLang="en-US" dirty="0" smtClean="0"/>
                        <a:t>部分安裝</a:t>
                      </a:r>
                      <a:r>
                        <a:rPr lang="en-US" altLang="zh-TW" dirty="0" smtClean="0"/>
                        <a:t>APP ,</a:t>
                      </a:r>
                    </a:p>
                    <a:p>
                      <a:r>
                        <a:rPr lang="en-US" altLang="zh-TW" dirty="0" smtClean="0"/>
                        <a:t>Web</a:t>
                      </a:r>
                      <a:r>
                        <a:rPr lang="zh-TW" altLang="en-US" dirty="0" smtClean="0"/>
                        <a:t>不用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Local + remote</a:t>
                      </a:r>
                    </a:p>
                    <a:p>
                      <a:r>
                        <a:rPr lang="zh-TW" altLang="en-US" dirty="0" smtClean="0"/>
                        <a:t>支援</a:t>
                      </a:r>
                      <a:r>
                        <a:rPr lang="en-US" altLang="zh-TW" dirty="0" smtClean="0"/>
                        <a:t>offline</a:t>
                      </a:r>
                      <a:r>
                        <a:rPr lang="zh-TW" altLang="en-US" dirty="0" smtClean="0"/>
                        <a:t>優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PhoneGap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與 </a:t>
            </a:r>
            <a:r>
              <a:rPr lang="en-US" altLang="zh-TW" b="1" dirty="0" smtClean="0"/>
              <a:t>Cordova</a:t>
            </a:r>
            <a:r>
              <a:rPr lang="zh-TW" altLang="en-US" b="1" dirty="0"/>
              <a:t>（一）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46698"/>
            <a:ext cx="8596668" cy="486382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000" dirty="0" err="1" smtClean="0">
                <a:latin typeface="+mj-lt"/>
                <a:ea typeface="+mj-ea"/>
                <a:cs typeface="Times New Roman" panose="02020603050405020304" pitchFamily="18" charset="0"/>
              </a:rPr>
              <a:t>PhoneGap</a:t>
            </a:r>
            <a:r>
              <a:rPr lang="en-US" altLang="zh-TW" sz="2000" dirty="0" smtClean="0">
                <a:latin typeface="+mj-lt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latin typeface="+mj-lt"/>
                <a:ea typeface="+mj-ea"/>
                <a:cs typeface="Times New Roman" panose="02020603050405020304" pitchFamily="18" charset="0"/>
              </a:rPr>
              <a:t>是</a:t>
            </a:r>
            <a:r>
              <a:rPr lang="zh-TW" altLang="en-US" sz="2000" dirty="0">
                <a:latin typeface="+mj-lt"/>
                <a:ea typeface="+mj-ea"/>
                <a:cs typeface="Times New Roman" panose="02020603050405020304" pitchFamily="18" charset="0"/>
              </a:rPr>
              <a:t>跨平台手機 </a:t>
            </a:r>
            <a:r>
              <a:rPr lang="zh-TW" altLang="en-US" sz="2000" dirty="0" smtClean="0">
                <a:latin typeface="+mj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+mj-lt"/>
                <a:ea typeface="+mj-ea"/>
                <a:cs typeface="Times New Roman" panose="02020603050405020304" pitchFamily="18" charset="0"/>
              </a:rPr>
              <a:t>Apps </a:t>
            </a:r>
            <a:r>
              <a:rPr lang="zh-TW" altLang="en-US" sz="2000" dirty="0" smtClean="0">
                <a:latin typeface="+mj-lt"/>
                <a:ea typeface="+mj-ea"/>
                <a:cs typeface="Times New Roman" panose="02020603050405020304" pitchFamily="18" charset="0"/>
              </a:rPr>
              <a:t>的一種 </a:t>
            </a:r>
            <a:r>
              <a:rPr lang="en-US" altLang="zh-TW" sz="2000" dirty="0" smtClean="0">
                <a:latin typeface="+mj-lt"/>
                <a:ea typeface="+mj-ea"/>
                <a:cs typeface="Times New Roman" panose="02020603050405020304" pitchFamily="18" charset="0"/>
              </a:rPr>
              <a:t>Framework</a:t>
            </a:r>
            <a:r>
              <a:rPr lang="zh-TW" altLang="en-US" sz="2000" dirty="0" smtClean="0">
                <a:latin typeface="+mj-lt"/>
                <a:ea typeface="+mj-ea"/>
                <a:cs typeface="Times New Roman" panose="02020603050405020304" pitchFamily="18" charset="0"/>
              </a:rPr>
              <a:t>。</a:t>
            </a:r>
            <a:endParaRPr lang="zh-TW" altLang="en-US" sz="20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 smtClean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en-US" altLang="zh-TW" sz="2000" dirty="0" err="1" smtClean="0">
                <a:latin typeface="+mj-lt"/>
                <a:ea typeface="+mj-ea"/>
                <a:cs typeface="Times New Roman" panose="02020603050405020304" pitchFamily="18" charset="0"/>
              </a:rPr>
              <a:t>PhoneGap</a:t>
            </a:r>
            <a:r>
              <a:rPr lang="en-US" altLang="zh-TW" sz="2000" dirty="0" smtClean="0">
                <a:latin typeface="+mj-lt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latin typeface="+mj-lt"/>
                <a:ea typeface="+mj-ea"/>
                <a:cs typeface="Times New Roman" panose="02020603050405020304" pitchFamily="18" charset="0"/>
              </a:rPr>
              <a:t>是</a:t>
            </a:r>
            <a:r>
              <a:rPr lang="zh-TW" altLang="en-US" sz="2000" dirty="0">
                <a:latin typeface="+mj-lt"/>
                <a:ea typeface="+mj-ea"/>
                <a:cs typeface="Times New Roman" panose="02020603050405020304" pitchFamily="18" charset="0"/>
              </a:rPr>
              <a:t>一款開放原始碼的行動裝置開發框架，旨在讓開發者使用</a:t>
            </a:r>
            <a:r>
              <a:rPr lang="en-US" altLang="zh-TW" sz="2000" dirty="0">
                <a:latin typeface="+mj-lt"/>
                <a:ea typeface="+mj-ea"/>
                <a:cs typeface="Times New Roman" panose="02020603050405020304" pitchFamily="18" charset="0"/>
              </a:rPr>
              <a:t>HTML</a:t>
            </a:r>
            <a:r>
              <a:rPr lang="zh-TW" altLang="en-US" sz="2000" dirty="0">
                <a:latin typeface="+mj-lt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+mj-lt"/>
                <a:ea typeface="+mj-ea"/>
                <a:cs typeface="Times New Roman" panose="02020603050405020304" pitchFamily="18" charset="0"/>
              </a:rPr>
              <a:t>JavaScript</a:t>
            </a:r>
            <a:r>
              <a:rPr lang="zh-TW" altLang="en-US" sz="2000" dirty="0">
                <a:latin typeface="+mj-lt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TW" sz="2000" dirty="0" smtClean="0">
                <a:latin typeface="+mj-lt"/>
                <a:ea typeface="+mj-ea"/>
                <a:cs typeface="Times New Roman" panose="02020603050405020304" pitchFamily="18" charset="0"/>
              </a:rPr>
              <a:t>CSS </a:t>
            </a:r>
            <a:r>
              <a:rPr lang="zh-TW" altLang="en-US" sz="2000" dirty="0" smtClean="0">
                <a:latin typeface="+mj-lt"/>
                <a:ea typeface="+mj-ea"/>
                <a:cs typeface="Times New Roman" panose="02020603050405020304" pitchFamily="18" charset="0"/>
              </a:rPr>
              <a:t>等 </a:t>
            </a:r>
            <a:r>
              <a:rPr lang="en-US" altLang="zh-TW" sz="2000" dirty="0" smtClean="0">
                <a:latin typeface="+mj-lt"/>
                <a:ea typeface="+mj-ea"/>
                <a:cs typeface="Times New Roman" panose="02020603050405020304" pitchFamily="18" charset="0"/>
              </a:rPr>
              <a:t>Web APIs </a:t>
            </a:r>
            <a:r>
              <a:rPr lang="zh-TW" altLang="en-US" sz="2000" dirty="0" smtClean="0">
                <a:latin typeface="+mj-lt"/>
                <a:ea typeface="+mj-ea"/>
                <a:cs typeface="Times New Roman" panose="02020603050405020304" pitchFamily="18" charset="0"/>
              </a:rPr>
              <a:t>開發</a:t>
            </a:r>
            <a:r>
              <a:rPr lang="zh-TW" altLang="en-US" sz="2000" dirty="0">
                <a:latin typeface="+mj-lt"/>
                <a:ea typeface="+mj-ea"/>
                <a:cs typeface="Times New Roman" panose="02020603050405020304" pitchFamily="18" charset="0"/>
              </a:rPr>
              <a:t>跨平臺的行動裝置應用程式。 原本</a:t>
            </a:r>
            <a:r>
              <a:rPr lang="zh-TW" altLang="en-US" sz="2000" dirty="0" smtClean="0">
                <a:latin typeface="+mj-lt"/>
                <a:ea typeface="+mj-ea"/>
                <a:cs typeface="Times New Roman" panose="02020603050405020304" pitchFamily="18" charset="0"/>
              </a:rPr>
              <a:t>由 </a:t>
            </a:r>
            <a:r>
              <a:rPr lang="en-US" altLang="zh-TW" sz="2000" dirty="0" err="1" smtClean="0">
                <a:latin typeface="+mj-lt"/>
                <a:ea typeface="+mj-ea"/>
                <a:cs typeface="Times New Roman" panose="02020603050405020304" pitchFamily="18" charset="0"/>
              </a:rPr>
              <a:t>Nitobi</a:t>
            </a:r>
            <a:r>
              <a:rPr lang="en-US" altLang="zh-TW" sz="2000" dirty="0" smtClean="0">
                <a:latin typeface="+mj-lt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latin typeface="+mj-lt"/>
                <a:ea typeface="+mj-ea"/>
                <a:cs typeface="Times New Roman" panose="02020603050405020304" pitchFamily="18" charset="0"/>
              </a:rPr>
              <a:t>公司</a:t>
            </a:r>
            <a:r>
              <a:rPr lang="zh-TW" altLang="en-US" sz="2000" dirty="0">
                <a:latin typeface="+mj-lt"/>
                <a:ea typeface="+mj-ea"/>
                <a:cs typeface="Times New Roman" panose="02020603050405020304" pitchFamily="18" charset="0"/>
              </a:rPr>
              <a:t>開發，現在</a:t>
            </a:r>
            <a:r>
              <a:rPr lang="zh-TW" altLang="en-US" sz="2000" dirty="0" smtClean="0">
                <a:latin typeface="+mj-lt"/>
                <a:ea typeface="+mj-ea"/>
                <a:cs typeface="Times New Roman" panose="02020603050405020304" pitchFamily="18" charset="0"/>
              </a:rPr>
              <a:t>由 </a:t>
            </a:r>
            <a:r>
              <a:rPr lang="en-US" altLang="zh-TW" sz="2000" dirty="0" smtClean="0">
                <a:latin typeface="+mj-lt"/>
                <a:ea typeface="+mj-ea"/>
                <a:cs typeface="Times New Roman" panose="02020603050405020304" pitchFamily="18" charset="0"/>
              </a:rPr>
              <a:t>Adobe Systems </a:t>
            </a:r>
            <a:r>
              <a:rPr lang="zh-TW" altLang="en-US" sz="2000" dirty="0" smtClean="0">
                <a:latin typeface="+mj-lt"/>
                <a:ea typeface="+mj-ea"/>
                <a:cs typeface="Times New Roman" panose="02020603050405020304" pitchFamily="18" charset="0"/>
              </a:rPr>
              <a:t>擁有</a:t>
            </a:r>
            <a:r>
              <a:rPr lang="zh-TW" altLang="en-US" sz="2000" dirty="0" smtClean="0">
                <a:latin typeface="+mj-lt"/>
                <a:ea typeface="+mj-ea"/>
                <a:cs typeface="Times New Roman" panose="02020603050405020304" pitchFamily="18" charset="0"/>
              </a:rPr>
              <a:t>。</a:t>
            </a:r>
            <a:endParaRPr lang="en-US" altLang="zh-TW" sz="2000" dirty="0" smtClean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zh-TW" sz="2000" dirty="0" smtClean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en-US" altLang="zh-TW" sz="2000" dirty="0" err="1">
                <a:cs typeface="Times New Roman" panose="02020603050405020304" pitchFamily="18" charset="0"/>
              </a:rPr>
              <a:t>PhoneGap</a:t>
            </a:r>
            <a:r>
              <a:rPr lang="zh-TW" altLang="en-US" sz="2000" dirty="0">
                <a:cs typeface="Times New Roman" panose="02020603050405020304" pitchFamily="18" charset="0"/>
              </a:rPr>
              <a:t>的代碼貢獻給了</a:t>
            </a:r>
            <a:r>
              <a:rPr lang="en-US" altLang="zh-TW" sz="2000" dirty="0">
                <a:cs typeface="Times New Roman" panose="02020603050405020304" pitchFamily="18" charset="0"/>
              </a:rPr>
              <a:t>Apache</a:t>
            </a:r>
            <a:r>
              <a:rPr lang="zh-TW" altLang="en-US" sz="2000" dirty="0">
                <a:cs typeface="Times New Roman" panose="02020603050405020304" pitchFamily="18" charset="0"/>
              </a:rPr>
              <a:t>軟體基金會，但保留了</a:t>
            </a:r>
            <a:r>
              <a:rPr lang="en-US" altLang="zh-TW" sz="2000" dirty="0" err="1">
                <a:cs typeface="Times New Roman" panose="02020603050405020304" pitchFamily="18" charset="0"/>
              </a:rPr>
              <a:t>PhoneGap</a:t>
            </a:r>
            <a:r>
              <a:rPr lang="zh-TW" altLang="en-US" sz="2000" dirty="0">
                <a:cs typeface="Times New Roman" panose="02020603050405020304" pitchFamily="18" charset="0"/>
              </a:rPr>
              <a:t>的商標所有權，並命名為</a:t>
            </a:r>
            <a:r>
              <a:rPr lang="en-US" altLang="zh-TW" sz="2000" dirty="0">
                <a:cs typeface="Times New Roman" panose="02020603050405020304" pitchFamily="18" charset="0"/>
              </a:rPr>
              <a:t>Apache Callback</a:t>
            </a:r>
            <a:r>
              <a:rPr lang="zh-TW" altLang="en-US" sz="2000" dirty="0">
                <a:cs typeface="Times New Roman" panose="02020603050405020304" pitchFamily="18" charset="0"/>
              </a:rPr>
              <a:t>。</a:t>
            </a:r>
            <a:r>
              <a:rPr lang="en-US" altLang="zh-TW" sz="2000" dirty="0">
                <a:cs typeface="Times New Roman" panose="02020603050405020304" pitchFamily="18" charset="0"/>
              </a:rPr>
              <a:t>1.4</a:t>
            </a:r>
            <a:r>
              <a:rPr lang="zh-TW" altLang="en-US" sz="2000" dirty="0">
                <a:cs typeface="Times New Roman" panose="02020603050405020304" pitchFamily="18" charset="0"/>
              </a:rPr>
              <a:t>版釋出後，接著</a:t>
            </a:r>
            <a:r>
              <a:rPr lang="en-US" altLang="zh-TW" sz="2000" dirty="0">
                <a:cs typeface="Times New Roman" panose="02020603050405020304" pitchFamily="18" charset="0"/>
              </a:rPr>
              <a:t>Apache Callback</a:t>
            </a:r>
            <a:r>
              <a:rPr lang="zh-TW" altLang="en-US" sz="2000" dirty="0">
                <a:cs typeface="Times New Roman" panose="02020603050405020304" pitchFamily="18" charset="0"/>
              </a:rPr>
              <a:t>的名稱變更為</a:t>
            </a:r>
            <a:r>
              <a:rPr lang="en-US" altLang="zh-TW" sz="2000" dirty="0">
                <a:cs typeface="Times New Roman" panose="02020603050405020304" pitchFamily="18" charset="0"/>
              </a:rPr>
              <a:t>Apache Cordova</a:t>
            </a:r>
          </a:p>
          <a:p>
            <a:pPr marL="0" indent="0">
              <a:buNone/>
            </a:pPr>
            <a:endParaRPr lang="zh-TW" altLang="en-US" sz="20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en-US" altLang="zh-TW" sz="2000" dirty="0" err="1">
                <a:latin typeface="+mj-lt"/>
                <a:ea typeface="+mj-ea"/>
                <a:cs typeface="Times New Roman" panose="02020603050405020304" pitchFamily="18" charset="0"/>
              </a:rPr>
              <a:t>PhoneGap</a:t>
            </a:r>
            <a:r>
              <a:rPr lang="zh-TW" altLang="en-US" sz="2000" dirty="0">
                <a:latin typeface="+mj-lt"/>
                <a:ea typeface="+mj-ea"/>
                <a:cs typeface="Times New Roman" panose="02020603050405020304" pitchFamily="18" charset="0"/>
              </a:rPr>
              <a:t>是一個行動裝置的</a:t>
            </a:r>
            <a:r>
              <a:rPr lang="en-US" altLang="zh-TW" sz="2000" dirty="0">
                <a:latin typeface="+mj-lt"/>
                <a:ea typeface="+mj-ea"/>
                <a:cs typeface="Times New Roman" panose="02020603050405020304" pitchFamily="18" charset="0"/>
              </a:rPr>
              <a:t>API</a:t>
            </a:r>
            <a:r>
              <a:rPr lang="zh-TW" altLang="en-US" sz="2000" dirty="0">
                <a:latin typeface="+mj-lt"/>
                <a:ea typeface="+mj-ea"/>
                <a:cs typeface="Times New Roman" panose="02020603050405020304" pitchFamily="18" charset="0"/>
              </a:rPr>
              <a:t>介面集，利用</a:t>
            </a:r>
            <a:r>
              <a:rPr lang="en-US" altLang="zh-TW" sz="2000" dirty="0">
                <a:latin typeface="+mj-lt"/>
                <a:ea typeface="+mj-ea"/>
                <a:cs typeface="Times New Roman" panose="02020603050405020304" pitchFamily="18" charset="0"/>
              </a:rPr>
              <a:t>JavaScript</a:t>
            </a:r>
            <a:r>
              <a:rPr lang="zh-TW" altLang="en-US" sz="2000" dirty="0">
                <a:latin typeface="+mj-lt"/>
                <a:ea typeface="+mj-ea"/>
                <a:cs typeface="Times New Roman" panose="02020603050405020304" pitchFamily="18" charset="0"/>
              </a:rPr>
              <a:t>存取這些介面可以調用諸如攝影機、羅盤等硬體系統資源。配合上一些基於</a:t>
            </a:r>
            <a:r>
              <a:rPr lang="en-US" altLang="zh-TW" sz="2000" dirty="0">
                <a:latin typeface="+mj-lt"/>
                <a:ea typeface="+mj-ea"/>
                <a:cs typeface="Times New Roman" panose="02020603050405020304" pitchFamily="18" charset="0"/>
              </a:rPr>
              <a:t>HTML5</a:t>
            </a:r>
            <a:r>
              <a:rPr lang="zh-TW" altLang="en-US" sz="2000" dirty="0">
                <a:latin typeface="+mj-lt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+mj-lt"/>
                <a:ea typeface="+mj-ea"/>
                <a:cs typeface="Times New Roman" panose="02020603050405020304" pitchFamily="18" charset="0"/>
              </a:rPr>
              <a:t>CSS3</a:t>
            </a:r>
            <a:r>
              <a:rPr lang="zh-TW" altLang="en-US" sz="2000" dirty="0">
                <a:latin typeface="+mj-lt"/>
                <a:ea typeface="+mj-ea"/>
                <a:cs typeface="Times New Roman" panose="02020603050405020304" pitchFamily="18" charset="0"/>
              </a:rPr>
              <a:t>技術的</a:t>
            </a:r>
            <a:r>
              <a:rPr lang="en-US" altLang="zh-TW" sz="2000" dirty="0">
                <a:latin typeface="+mj-lt"/>
                <a:ea typeface="+mj-ea"/>
                <a:cs typeface="Times New Roman" panose="02020603050405020304" pitchFamily="18" charset="0"/>
              </a:rPr>
              <a:t>UI</a:t>
            </a:r>
            <a:r>
              <a:rPr lang="zh-TW" altLang="en-US" sz="2000" dirty="0">
                <a:latin typeface="+mj-lt"/>
                <a:ea typeface="+mj-ea"/>
                <a:cs typeface="Times New Roman" panose="02020603050405020304" pitchFamily="18" charset="0"/>
              </a:rPr>
              <a:t>框架，如</a:t>
            </a:r>
            <a:r>
              <a:rPr lang="en-US" altLang="zh-TW" sz="2000" dirty="0">
                <a:latin typeface="+mj-lt"/>
                <a:ea typeface="+mj-ea"/>
                <a:cs typeface="Times New Roman" panose="02020603050405020304" pitchFamily="18" charset="0"/>
              </a:rPr>
              <a:t>jQuery Mobile</a:t>
            </a:r>
            <a:r>
              <a:rPr lang="zh-TW" altLang="en-US" sz="2000" dirty="0">
                <a:latin typeface="+mj-lt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+mj-lt"/>
                <a:ea typeface="+mj-ea"/>
                <a:cs typeface="Times New Roman" panose="02020603050405020304" pitchFamily="18" charset="0"/>
              </a:rPr>
              <a:t>Dojo Mobile</a:t>
            </a:r>
            <a:r>
              <a:rPr lang="zh-TW" altLang="en-US" sz="2000" dirty="0">
                <a:latin typeface="+mj-lt"/>
                <a:ea typeface="+mj-ea"/>
                <a:cs typeface="Times New Roman" panose="02020603050405020304" pitchFamily="18" charset="0"/>
              </a:rPr>
              <a:t>或</a:t>
            </a:r>
            <a:r>
              <a:rPr lang="en-US" altLang="zh-TW" sz="2000" dirty="0" err="1">
                <a:latin typeface="+mj-lt"/>
                <a:ea typeface="+mj-ea"/>
                <a:cs typeface="Times New Roman" panose="02020603050405020304" pitchFamily="18" charset="0"/>
              </a:rPr>
              <a:t>Sencha</a:t>
            </a:r>
            <a:r>
              <a:rPr lang="en-US" altLang="zh-TW" sz="2000" dirty="0">
                <a:latin typeface="+mj-lt"/>
                <a:ea typeface="+mj-ea"/>
                <a:cs typeface="Times New Roman" panose="02020603050405020304" pitchFamily="18" charset="0"/>
              </a:rPr>
              <a:t> Touch</a:t>
            </a:r>
            <a:r>
              <a:rPr lang="zh-TW" altLang="en-US" sz="2000" dirty="0">
                <a:latin typeface="+mj-lt"/>
                <a:ea typeface="+mj-ea"/>
                <a:cs typeface="Times New Roman" panose="02020603050405020304" pitchFamily="18" charset="0"/>
              </a:rPr>
              <a:t>，開發者得以快速地開發跨平台</a:t>
            </a:r>
            <a:r>
              <a:rPr lang="en-US" altLang="zh-TW" sz="2000" dirty="0">
                <a:latin typeface="+mj-lt"/>
                <a:ea typeface="+mj-ea"/>
                <a:cs typeface="Times New Roman" panose="02020603050405020304" pitchFamily="18" charset="0"/>
              </a:rPr>
              <a:t>App</a:t>
            </a:r>
            <a:r>
              <a:rPr lang="zh-TW" altLang="en-US" sz="2000" dirty="0">
                <a:latin typeface="+mj-lt"/>
                <a:ea typeface="+mj-ea"/>
                <a:cs typeface="Times New Roman" panose="02020603050405020304" pitchFamily="18" charset="0"/>
              </a:rPr>
              <a:t>而不需要編寫任何的原生代碼</a:t>
            </a:r>
            <a:r>
              <a:rPr lang="zh-TW" altLang="en-US" sz="2000" dirty="0" smtClean="0">
                <a:latin typeface="+mj-lt"/>
                <a:ea typeface="+mj-ea"/>
                <a:cs typeface="Times New Roman" panose="02020603050405020304" pitchFamily="18" charset="0"/>
              </a:rPr>
              <a:t>。</a:t>
            </a:r>
            <a:endParaRPr lang="en-US" altLang="zh-TW" sz="2000" dirty="0" smtClean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zh-TW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 smtClean="0">
                <a:solidFill>
                  <a:srgbClr val="DC9E1F"/>
                </a:solidFill>
              </a:rPr>
              <a:t>PhoneGap</a:t>
            </a:r>
            <a:r>
              <a:rPr kumimoji="1" lang="en-US" altLang="zh-TW" b="1" dirty="0" smtClean="0">
                <a:solidFill>
                  <a:srgbClr val="DC9E1F"/>
                </a:solidFill>
              </a:rPr>
              <a:t> </a:t>
            </a:r>
            <a:r>
              <a:rPr kumimoji="1" lang="zh-TW" altLang="en-US" b="1" dirty="0" smtClean="0">
                <a:solidFill>
                  <a:srgbClr val="DC9E1F"/>
                </a:solidFill>
              </a:rPr>
              <a:t>與 </a:t>
            </a:r>
            <a:r>
              <a:rPr kumimoji="1" lang="en-US" altLang="zh-TW" b="1" dirty="0" smtClean="0">
                <a:solidFill>
                  <a:srgbClr val="DC9E1F"/>
                </a:solidFill>
              </a:rPr>
              <a:t>Cordova</a:t>
            </a:r>
            <a:r>
              <a:rPr kumimoji="1" lang="zh-TW" altLang="en-US" b="1" dirty="0">
                <a:solidFill>
                  <a:srgbClr val="DC9E1F"/>
                </a:solidFill>
              </a:rPr>
              <a:t>（二）</a:t>
            </a:r>
            <a:endParaRPr lang="zh-TW" altLang="en-US" b="1" dirty="0"/>
          </a:p>
        </p:txBody>
      </p:sp>
      <p:pic>
        <p:nvPicPr>
          <p:cNvPr id="4" name="內容版面配置區 3" descr="螢幕快照 2016-06-27 下午12.47.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48" r="-15848"/>
          <a:stretch>
            <a:fillRect/>
          </a:stretch>
        </p:blipFill>
        <p:spPr>
          <a:xfrm>
            <a:off x="677333" y="1530569"/>
            <a:ext cx="8957479" cy="4831319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0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658" y="390154"/>
            <a:ext cx="9086993" cy="619430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IBM MobileFirst Hybrid Application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88332"/>
            <a:ext cx="8596668" cy="5369668"/>
          </a:xfrm>
        </p:spPr>
        <p:txBody>
          <a:bodyPr>
            <a:normAutofit lnSpcReduction="10000"/>
          </a:bodyPr>
          <a:lstStyle/>
          <a:p>
            <a:r>
              <a:rPr kumimoji="1" lang="zh-TW" altLang="en-US" dirty="0" smtClean="0">
                <a:latin typeface="+mj-lt"/>
                <a:ea typeface="+mj-ea"/>
              </a:rPr>
              <a:t>以</a:t>
            </a:r>
            <a:r>
              <a:rPr kumimoji="1" lang="en-US" altLang="zh-TW" dirty="0" smtClean="0">
                <a:latin typeface="+mj-lt"/>
                <a:ea typeface="+mj-ea"/>
              </a:rPr>
              <a:t> </a:t>
            </a:r>
            <a:r>
              <a:rPr kumimoji="1" lang="en-US" altLang="zh-TW" dirty="0">
                <a:latin typeface="+mj-lt"/>
                <a:ea typeface="+mj-ea"/>
              </a:rPr>
              <a:t>“Single-Page Application” (SPA) </a:t>
            </a:r>
            <a:r>
              <a:rPr kumimoji="1" lang="zh-TW" altLang="en-US" dirty="0">
                <a:latin typeface="+mj-lt"/>
                <a:ea typeface="+mj-ea"/>
              </a:rPr>
              <a:t>概念為基礎的一種手持裝置</a:t>
            </a:r>
            <a:r>
              <a:rPr kumimoji="1" lang="en-US" altLang="zh-TW" dirty="0">
                <a:latin typeface="+mj-lt"/>
                <a:ea typeface="+mj-ea"/>
              </a:rPr>
              <a:t>APP</a:t>
            </a:r>
            <a:r>
              <a:rPr kumimoji="1" lang="zh-TW" altLang="en-US" dirty="0" smtClean="0">
                <a:latin typeface="+mj-lt"/>
                <a:ea typeface="+mj-ea"/>
              </a:rPr>
              <a:t>開發。</a:t>
            </a:r>
            <a:endParaRPr kumimoji="1" lang="en-US" altLang="zh-TW" dirty="0" smtClean="0">
              <a:latin typeface="+mj-lt"/>
              <a:ea typeface="+mj-ea"/>
            </a:endParaRPr>
          </a:p>
          <a:p>
            <a:endParaRPr kumimoji="1" lang="en-US" altLang="zh-TW" dirty="0">
              <a:latin typeface="+mj-lt"/>
              <a:ea typeface="+mj-ea"/>
            </a:endParaRPr>
          </a:p>
          <a:p>
            <a:r>
              <a:rPr kumimoji="1" lang="zh-TW" altLang="en-US" dirty="0" smtClean="0">
                <a:latin typeface="+mj-lt"/>
                <a:ea typeface="+mj-ea"/>
              </a:rPr>
              <a:t>一個</a:t>
            </a:r>
            <a:r>
              <a:rPr kumimoji="1" lang="en-US" altLang="zh-TW" dirty="0" smtClean="0">
                <a:latin typeface="+mj-lt"/>
                <a:ea typeface="+mj-ea"/>
              </a:rPr>
              <a:t>Cordova</a:t>
            </a:r>
            <a:r>
              <a:rPr kumimoji="1" lang="zh-TW" altLang="en-US" dirty="0" smtClean="0">
                <a:latin typeface="+mj-lt"/>
                <a:ea typeface="+mj-ea"/>
              </a:rPr>
              <a:t>應用程式。</a:t>
            </a:r>
            <a:endParaRPr kumimoji="1" lang="en-US" altLang="zh-TW" dirty="0" smtClean="0">
              <a:latin typeface="+mj-lt"/>
              <a:ea typeface="+mj-ea"/>
            </a:endParaRPr>
          </a:p>
          <a:p>
            <a:pPr marL="0" indent="0">
              <a:buNone/>
            </a:pPr>
            <a:r>
              <a:rPr kumimoji="1" lang="en-US" altLang="zh-TW" dirty="0">
                <a:latin typeface="+mj-lt"/>
                <a:ea typeface="+mj-ea"/>
              </a:rPr>
              <a:t>	</a:t>
            </a:r>
            <a:r>
              <a:rPr kumimoji="1" lang="en-US" altLang="zh-TW" dirty="0" smtClean="0">
                <a:latin typeface="+mj-lt"/>
                <a:ea typeface="+mj-ea"/>
              </a:rPr>
              <a:t> (</a:t>
            </a:r>
            <a:r>
              <a:rPr kumimoji="1" lang="zh-TW" altLang="en-US" dirty="0" smtClean="0">
                <a:latin typeface="+mj-lt"/>
                <a:ea typeface="+mj-ea"/>
              </a:rPr>
              <a:t>使用</a:t>
            </a:r>
            <a:r>
              <a:rPr kumimoji="1" lang="en-US" altLang="zh-TW" dirty="0" smtClean="0">
                <a:latin typeface="+mj-lt"/>
                <a:ea typeface="+mj-ea"/>
              </a:rPr>
              <a:t>MobileFirst SDK </a:t>
            </a:r>
            <a:r>
              <a:rPr kumimoji="1" lang="zh-TW" altLang="en-US" dirty="0" smtClean="0">
                <a:latin typeface="+mj-lt"/>
                <a:ea typeface="+mj-ea"/>
              </a:rPr>
              <a:t>作為插件來創建</a:t>
            </a:r>
            <a:r>
              <a:rPr kumimoji="1" lang="en-US" altLang="zh-TW" dirty="0" smtClean="0">
                <a:latin typeface="+mj-lt"/>
                <a:ea typeface="+mj-ea"/>
              </a:rPr>
              <a:t>iOS </a:t>
            </a:r>
            <a:r>
              <a:rPr kumimoji="1" lang="zh-TW" altLang="en-US" dirty="0" smtClean="0">
                <a:latin typeface="+mj-lt"/>
                <a:ea typeface="+mj-ea"/>
              </a:rPr>
              <a:t>和</a:t>
            </a:r>
            <a:r>
              <a:rPr kumimoji="1" lang="en-US" altLang="zh-TW" dirty="0" smtClean="0">
                <a:latin typeface="+mj-lt"/>
                <a:ea typeface="+mj-ea"/>
              </a:rPr>
              <a:t>Android Cordova </a:t>
            </a:r>
            <a:r>
              <a:rPr kumimoji="1" lang="zh-TW" altLang="en-US" dirty="0" smtClean="0">
                <a:latin typeface="+mj-lt"/>
                <a:ea typeface="+mj-ea"/>
              </a:rPr>
              <a:t>應用程序</a:t>
            </a:r>
            <a:r>
              <a:rPr kumimoji="1" lang="en-US" altLang="zh-TW" dirty="0" smtClean="0">
                <a:latin typeface="+mj-lt"/>
                <a:ea typeface="+mj-ea"/>
              </a:rPr>
              <a:t>)</a:t>
            </a:r>
          </a:p>
          <a:p>
            <a:pPr marL="0" indent="0">
              <a:buNone/>
            </a:pPr>
            <a:endParaRPr kumimoji="1" lang="en-US" altLang="zh-TW" dirty="0" smtClean="0">
              <a:latin typeface="+mj-lt"/>
              <a:ea typeface="+mj-ea"/>
            </a:endParaRPr>
          </a:p>
          <a:p>
            <a:r>
              <a:rPr kumimoji="1" lang="zh-TW" altLang="en-US" dirty="0" smtClean="0">
                <a:latin typeface="+mj-lt"/>
                <a:ea typeface="+mj-ea"/>
              </a:rPr>
              <a:t>不</a:t>
            </a:r>
            <a:r>
              <a:rPr kumimoji="1" lang="zh-TW" altLang="en-US" dirty="0">
                <a:latin typeface="+mj-lt"/>
                <a:ea typeface="+mj-ea"/>
              </a:rPr>
              <a:t>需要太多的原生碼實作下</a:t>
            </a:r>
            <a:r>
              <a:rPr kumimoji="1" lang="zh-TW" altLang="en-US" dirty="0" smtClean="0">
                <a:latin typeface="+mj-lt"/>
                <a:ea typeface="+mj-ea"/>
              </a:rPr>
              <a:t>開發，又</a:t>
            </a:r>
            <a:r>
              <a:rPr kumimoji="1" lang="zh-TW" altLang="en-US" dirty="0">
                <a:latin typeface="+mj-lt"/>
                <a:ea typeface="+mj-ea"/>
              </a:rPr>
              <a:t>能享受部份硬體與相關原生實作套件</a:t>
            </a:r>
            <a:r>
              <a:rPr kumimoji="1" lang="zh-TW" altLang="en-US" dirty="0" smtClean="0">
                <a:latin typeface="+mj-lt"/>
                <a:ea typeface="+mj-ea"/>
              </a:rPr>
              <a:t>支援</a:t>
            </a:r>
            <a:endParaRPr kumimoji="1" lang="en-US" altLang="zh-TW" dirty="0" smtClean="0">
              <a:latin typeface="+mj-lt"/>
              <a:ea typeface="+mj-ea"/>
            </a:endParaRPr>
          </a:p>
          <a:p>
            <a:endParaRPr kumimoji="1" lang="en-US" altLang="zh-TW" dirty="0">
              <a:latin typeface="+mj-lt"/>
              <a:ea typeface="+mj-ea"/>
            </a:endParaRPr>
          </a:p>
          <a:p>
            <a:r>
              <a:rPr kumimoji="1" lang="zh-TW" altLang="en-US" dirty="0" smtClean="0">
                <a:latin typeface="+mj-lt"/>
                <a:ea typeface="+mj-ea"/>
              </a:rPr>
              <a:t>依據</a:t>
            </a:r>
            <a:r>
              <a:rPr kumimoji="1" lang="zh-TW" altLang="en-US" dirty="0">
                <a:latin typeface="+mj-lt"/>
                <a:ea typeface="+mj-ea"/>
              </a:rPr>
              <a:t>團隊狀況來評估使用開發框架</a:t>
            </a:r>
            <a:r>
              <a:rPr kumimoji="1" lang="en-US" altLang="zh-TW" dirty="0">
                <a:latin typeface="+mj-lt"/>
                <a:ea typeface="+mj-ea"/>
              </a:rPr>
              <a:t>,</a:t>
            </a:r>
            <a:r>
              <a:rPr kumimoji="1" lang="zh-TW" altLang="en-US" dirty="0">
                <a:latin typeface="+mj-lt"/>
                <a:ea typeface="+mj-ea"/>
              </a:rPr>
              <a:t>如</a:t>
            </a:r>
            <a:r>
              <a:rPr kumimoji="1" lang="en-US" altLang="zh-TW" dirty="0">
                <a:latin typeface="+mj-lt"/>
                <a:ea typeface="+mj-ea"/>
              </a:rPr>
              <a:t>JQM</a:t>
            </a:r>
            <a:r>
              <a:rPr kumimoji="1" lang="zh-TW" altLang="en-US" dirty="0">
                <a:latin typeface="+mj-lt"/>
                <a:ea typeface="+mj-ea"/>
              </a:rPr>
              <a:t>、</a:t>
            </a:r>
            <a:r>
              <a:rPr kumimoji="1" lang="en-US" altLang="zh-TW" dirty="0">
                <a:latin typeface="+mj-lt"/>
                <a:ea typeface="+mj-ea"/>
              </a:rPr>
              <a:t>Dojo </a:t>
            </a:r>
            <a:r>
              <a:rPr kumimoji="1" lang="zh-TW" altLang="en-US" dirty="0">
                <a:latin typeface="+mj-lt"/>
                <a:ea typeface="+mj-ea"/>
              </a:rPr>
              <a:t>、</a:t>
            </a:r>
            <a:r>
              <a:rPr kumimoji="1" lang="en-US" altLang="zh-TW" dirty="0" err="1">
                <a:latin typeface="+mj-lt"/>
                <a:ea typeface="+mj-ea"/>
              </a:rPr>
              <a:t>sencha</a:t>
            </a:r>
            <a:r>
              <a:rPr kumimoji="1" lang="zh-TW" altLang="en-US" dirty="0">
                <a:latin typeface="+mj-lt"/>
                <a:ea typeface="+mj-ea"/>
              </a:rPr>
              <a:t>或是</a:t>
            </a:r>
            <a:r>
              <a:rPr kumimoji="1" lang="en-US" altLang="zh-TW" dirty="0">
                <a:latin typeface="+mj-lt"/>
                <a:ea typeface="+mj-ea"/>
              </a:rPr>
              <a:t>ionic </a:t>
            </a:r>
            <a:r>
              <a:rPr kumimoji="1" lang="zh-TW" altLang="en-US" dirty="0">
                <a:latin typeface="+mj-lt"/>
                <a:ea typeface="+mj-ea"/>
              </a:rPr>
              <a:t>＋</a:t>
            </a:r>
            <a:r>
              <a:rPr kumimoji="1" lang="en-US" altLang="zh-TW" dirty="0">
                <a:latin typeface="+mj-lt"/>
                <a:ea typeface="+mj-ea"/>
              </a:rPr>
              <a:t> Angular </a:t>
            </a:r>
            <a:r>
              <a:rPr kumimoji="1" lang="en-US" altLang="zh-TW" dirty="0" smtClean="0">
                <a:latin typeface="+mj-lt"/>
                <a:ea typeface="+mj-ea"/>
              </a:rPr>
              <a:t>JS</a:t>
            </a:r>
            <a:r>
              <a:rPr kumimoji="1" lang="zh-TW" altLang="en-US" dirty="0" smtClean="0">
                <a:latin typeface="+mj-lt"/>
                <a:ea typeface="+mj-ea"/>
              </a:rPr>
              <a:t> 。</a:t>
            </a:r>
            <a:endParaRPr kumimoji="1" lang="en-US" altLang="zh-TW" dirty="0" smtClean="0">
              <a:latin typeface="+mj-lt"/>
              <a:ea typeface="+mj-ea"/>
            </a:endParaRPr>
          </a:p>
          <a:p>
            <a:endParaRPr kumimoji="1" lang="en-US" altLang="zh-TW" dirty="0">
              <a:latin typeface="+mj-lt"/>
              <a:ea typeface="+mj-ea"/>
            </a:endParaRPr>
          </a:p>
          <a:p>
            <a:r>
              <a:rPr kumimoji="1" lang="zh-TW" altLang="en-US" dirty="0"/>
              <a:t>透過</a:t>
            </a:r>
            <a:r>
              <a:rPr kumimoji="1" lang="en-US" altLang="zh-TW" dirty="0"/>
              <a:t>IBM </a:t>
            </a:r>
            <a:r>
              <a:rPr kumimoji="1" lang="en-US" altLang="zh-TW" dirty="0" err="1"/>
              <a:t>MobileFirst</a:t>
            </a:r>
            <a:r>
              <a:rPr kumimoji="1" lang="en-US" altLang="zh-TW" dirty="0"/>
              <a:t> Platform</a:t>
            </a:r>
            <a:r>
              <a:rPr kumimoji="1" lang="zh-TW" altLang="en-US" dirty="0"/>
              <a:t>可以有效控管版本，避免無限制性的版本在外造成維運的困難</a:t>
            </a:r>
            <a:r>
              <a:rPr kumimoji="1" lang="zh-TW" altLang="en-US" dirty="0" smtClean="0"/>
              <a:t>。</a:t>
            </a:r>
            <a:endParaRPr kumimoji="1" lang="en-US" altLang="zh-TW" dirty="0"/>
          </a:p>
          <a:p>
            <a:pPr marL="685800" lvl="1">
              <a:buFont typeface="Wingdings" panose="05000000000000000000" pitchFamily="2" charset="2"/>
              <a:buChar char="ü"/>
            </a:pPr>
            <a:r>
              <a:rPr kumimoji="1" lang="en-US" altLang="zh-TW" dirty="0" smtClean="0">
                <a:latin typeface="+mj-lt"/>
                <a:ea typeface="+mj-ea"/>
              </a:rPr>
              <a:t>IBM </a:t>
            </a:r>
            <a:r>
              <a:rPr kumimoji="1" lang="en-US" altLang="zh-TW" dirty="0">
                <a:latin typeface="+mj-lt"/>
                <a:ea typeface="+mj-ea"/>
              </a:rPr>
              <a:t>MobileFirst Platform Application Center Console</a:t>
            </a:r>
            <a:r>
              <a:rPr kumimoji="1" lang="zh-TW" altLang="en-US" dirty="0">
                <a:latin typeface="+mj-lt"/>
                <a:ea typeface="+mj-ea"/>
              </a:rPr>
              <a:t>與</a:t>
            </a:r>
            <a:r>
              <a:rPr kumimoji="1" lang="en-US" altLang="zh-TW" dirty="0">
                <a:latin typeface="+mj-lt"/>
                <a:ea typeface="+mj-ea"/>
              </a:rPr>
              <a:t>MobileFirst Platform Operations </a:t>
            </a:r>
            <a:endParaRPr kumimoji="1" lang="en-US" altLang="zh-TW" dirty="0" smtClean="0">
              <a:latin typeface="+mj-lt"/>
              <a:ea typeface="+mj-ea"/>
            </a:endParaRPr>
          </a:p>
          <a:p>
            <a:pPr marL="685800" lvl="1">
              <a:buFont typeface="Wingdings" panose="05000000000000000000" pitchFamily="2" charset="2"/>
              <a:buChar char="ü"/>
            </a:pPr>
            <a:r>
              <a:rPr kumimoji="1" lang="en-US" altLang="zh-TW" dirty="0" smtClean="0">
                <a:latin typeface="+mj-lt"/>
                <a:ea typeface="+mj-ea"/>
              </a:rPr>
              <a:t>Console </a:t>
            </a:r>
            <a:r>
              <a:rPr kumimoji="1" lang="en-US" altLang="zh-TW" dirty="0">
                <a:latin typeface="+mj-lt"/>
                <a:ea typeface="+mj-ea"/>
              </a:rPr>
              <a:t>APK / IPA</a:t>
            </a:r>
            <a:r>
              <a:rPr kumimoji="1" lang="zh-TW" altLang="en-US" dirty="0">
                <a:latin typeface="+mj-lt"/>
                <a:ea typeface="+mj-ea"/>
              </a:rPr>
              <a:t>與相關</a:t>
            </a:r>
            <a:r>
              <a:rPr kumimoji="1" lang="en-US" altLang="zh-TW" dirty="0">
                <a:latin typeface="+mj-lt"/>
                <a:ea typeface="+mj-ea"/>
              </a:rPr>
              <a:t>HTML / JS / CSS</a:t>
            </a:r>
            <a:r>
              <a:rPr kumimoji="1" lang="zh-TW" altLang="en-US" dirty="0">
                <a:latin typeface="+mj-lt"/>
                <a:ea typeface="+mj-ea"/>
              </a:rPr>
              <a:t>壓縮包裝部署與</a:t>
            </a:r>
            <a:r>
              <a:rPr kumimoji="1" lang="zh-TW" altLang="en-US" dirty="0" smtClean="0">
                <a:latin typeface="+mj-lt"/>
                <a:ea typeface="+mj-ea"/>
              </a:rPr>
              <a:t>更新</a:t>
            </a:r>
            <a:endParaRPr kumimoji="1" lang="en-US" altLang="zh-TW" dirty="0" smtClean="0">
              <a:latin typeface="+mj-lt"/>
              <a:ea typeface="+mj-ea"/>
            </a:endParaRPr>
          </a:p>
          <a:p>
            <a:pPr marL="685800" lvl="1">
              <a:buFont typeface="Wingdings" panose="05000000000000000000" pitchFamily="2" charset="2"/>
              <a:buChar char="ü"/>
            </a:pPr>
            <a:r>
              <a:rPr kumimoji="1" lang="zh-TW" altLang="en-US" dirty="0" smtClean="0">
                <a:latin typeface="+mj-lt"/>
                <a:ea typeface="+mj-ea"/>
              </a:rPr>
              <a:t>方便</a:t>
            </a:r>
            <a:r>
              <a:rPr kumimoji="1" lang="zh-TW" altLang="en-US" dirty="0">
                <a:latin typeface="+mj-lt"/>
                <a:ea typeface="+mj-ea"/>
              </a:rPr>
              <a:t>進行開發與上架後的換版通知與壓縮包同步</a:t>
            </a:r>
            <a:r>
              <a:rPr kumimoji="1" lang="zh-TW" altLang="en-US" dirty="0" smtClean="0">
                <a:latin typeface="+mj-lt"/>
                <a:ea typeface="+mj-ea"/>
              </a:rPr>
              <a:t>更新</a:t>
            </a:r>
            <a:r>
              <a:rPr kumimoji="1" lang="zh-TW" altLang="en-US" dirty="0">
                <a:latin typeface="+mj-lt"/>
                <a:ea typeface="+mj-ea"/>
              </a:rPr>
              <a:t>。</a:t>
            </a:r>
            <a:endParaRPr kumimoji="1" lang="en-US" altLang="zh-TW" dirty="0">
              <a:latin typeface="+mj-lt"/>
              <a:ea typeface="+mj-ea"/>
            </a:endParaRPr>
          </a:p>
          <a:p>
            <a:endParaRPr lang="zh-TW" altLang="en-US" dirty="0">
              <a:latin typeface="+mj-lt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920746" y="64928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IBM MobileFirst </a:t>
            </a:r>
            <a:r>
              <a:rPr lang="zh-TW" altLang="en-US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主要特色</a:t>
            </a:r>
            <a:endParaRPr lang="zh-TW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9" name="矩形 18"/>
          <p:cNvSpPr/>
          <p:nvPr/>
        </p:nvSpPr>
        <p:spPr>
          <a:xfrm>
            <a:off x="784595" y="1930400"/>
            <a:ext cx="3980586" cy="14433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cs typeface="Times New Roman" panose="02020603050405020304" pitchFamily="18" charset="0"/>
              </a:rPr>
              <a:t>統一利用 </a:t>
            </a:r>
            <a:r>
              <a:rPr lang="en-US" altLang="zh-TW" sz="1400" b="1" dirty="0" smtClean="0">
                <a:cs typeface="Times New Roman" panose="02020603050405020304" pitchFamily="18" charset="0"/>
              </a:rPr>
              <a:t>HTML5 + JS </a:t>
            </a:r>
            <a:r>
              <a:rPr lang="zh-TW" altLang="en-US" sz="1400" b="1" dirty="0" smtClean="0">
                <a:cs typeface="Times New Roman" panose="02020603050405020304" pitchFamily="18" charset="0"/>
              </a:rPr>
              <a:t>開發，所有平台都適</a:t>
            </a:r>
            <a:endParaRPr lang="en-US" altLang="zh-TW" sz="1400" b="1" dirty="0" smtClean="0">
              <a:cs typeface="Times New Roman" panose="02020603050405020304" pitchFamily="18" charset="0"/>
            </a:endParaRPr>
          </a:p>
          <a:p>
            <a:r>
              <a:rPr lang="zh-TW" altLang="en-US" sz="1400" b="1" dirty="0" smtClean="0">
                <a:cs typeface="Times New Roman" panose="02020603050405020304" pitchFamily="18" charset="0"/>
              </a:rPr>
              <a:t>用，避免重複開發，只要會寫網</a:t>
            </a:r>
            <a:endParaRPr lang="en-US" altLang="zh-TW" sz="1400" b="1" dirty="0" smtClean="0">
              <a:cs typeface="Times New Roman" panose="02020603050405020304" pitchFamily="18" charset="0"/>
            </a:endParaRPr>
          </a:p>
          <a:p>
            <a:r>
              <a:rPr lang="zh-TW" altLang="en-US" sz="1400" b="1" dirty="0" smtClean="0">
                <a:cs typeface="Times New Roman" panose="02020603050405020304" pitchFamily="18" charset="0"/>
              </a:rPr>
              <a:t>頁的人都可以開發。</a:t>
            </a:r>
            <a:endParaRPr lang="en-US" altLang="zh-TW" sz="1400" b="1" dirty="0" smtClean="0">
              <a:cs typeface="Times New Roman" panose="02020603050405020304" pitchFamily="18" charset="0"/>
            </a:endParaRPr>
          </a:p>
          <a:p>
            <a:endParaRPr lang="en-US" altLang="zh-TW" sz="1400" b="1" dirty="0" smtClean="0"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4595" y="3416322"/>
            <a:ext cx="3980586" cy="1306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zh-TW" altLang="en-US" sz="1400" b="1" dirty="0" smtClean="0">
                <a:cs typeface="Times New Roman" panose="02020603050405020304" pitchFamily="18" charset="0"/>
              </a:rPr>
              <a:t>擁有</a:t>
            </a:r>
            <a:r>
              <a:rPr lang="zh-TW" altLang="en-US" sz="1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完整的管理平台</a:t>
            </a:r>
            <a:r>
              <a:rPr lang="zh-TW" altLang="en-US" sz="1400" b="1" dirty="0" smtClean="0">
                <a:cs typeface="Times New Roman" panose="02020603050405020304" pitchFamily="18" charset="0"/>
              </a:rPr>
              <a:t>，嚴格控制</a:t>
            </a:r>
            <a:endParaRPr lang="en-US" altLang="zh-TW" sz="1400" b="1" dirty="0" smtClean="0">
              <a:cs typeface="Times New Roman" panose="02020603050405020304" pitchFamily="18" charset="0"/>
            </a:endParaRPr>
          </a:p>
          <a:p>
            <a:pPr marL="0" lvl="1"/>
            <a:r>
              <a:rPr lang="zh-TW" altLang="en-US" sz="1400" b="1" dirty="0" smtClean="0">
                <a:cs typeface="Times New Roman" panose="02020603050405020304" pitchFamily="18" charset="0"/>
              </a:rPr>
              <a:t>各版本的產出，避免版本錯誤</a:t>
            </a:r>
            <a:endParaRPr lang="en-US" altLang="zh-TW" sz="1400" b="1" dirty="0" smtClean="0">
              <a:cs typeface="Times New Roman" panose="02020603050405020304" pitchFamily="18" charset="0"/>
            </a:endParaRPr>
          </a:p>
          <a:p>
            <a:pPr marL="0" lvl="1"/>
            <a:r>
              <a:rPr lang="zh-TW" altLang="en-US" sz="1400" b="1" dirty="0" smtClean="0">
                <a:cs typeface="Times New Roman" panose="02020603050405020304" pitchFamily="18" charset="0"/>
              </a:rPr>
              <a:t>帶來的損失。</a:t>
            </a:r>
            <a:endParaRPr lang="en-US" altLang="zh-TW" sz="1400" b="1" dirty="0" smtClean="0">
              <a:cs typeface="Times New Roman" panose="02020603050405020304" pitchFamily="18" charset="0"/>
            </a:endParaRPr>
          </a:p>
          <a:p>
            <a:pPr marL="0" lvl="1"/>
            <a:endParaRPr lang="en-US" altLang="zh-TW" sz="1400" b="1" dirty="0" smtClean="0"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70796" y="1930400"/>
            <a:ext cx="3919867" cy="14433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>
                <a:cs typeface="Times New Roman" panose="02020603050405020304" pitchFamily="18" charset="0"/>
              </a:rPr>
              <a:t>可根據不同平台，打包成符合規格</a:t>
            </a:r>
            <a:endParaRPr lang="en-US" altLang="zh-TW" sz="1400" b="1" dirty="0" smtClean="0">
              <a:cs typeface="Times New Roman" panose="02020603050405020304" pitchFamily="18" charset="0"/>
            </a:endParaRPr>
          </a:p>
          <a:p>
            <a:pPr marL="457200" lvl="2"/>
            <a:r>
              <a:rPr lang="zh-TW" altLang="en-US" sz="1400" b="1" dirty="0" smtClean="0">
                <a:cs typeface="Times New Roman" panose="02020603050405020304" pitchFamily="18" charset="0"/>
              </a:rPr>
              <a:t>的</a:t>
            </a:r>
            <a:r>
              <a:rPr lang="en-US" altLang="zh-TW" sz="1400" b="1" dirty="0" smtClean="0">
                <a:cs typeface="Times New Roman" panose="02020603050405020304" pitchFamily="18" charset="0"/>
              </a:rPr>
              <a:t>App</a:t>
            </a:r>
            <a:r>
              <a:rPr lang="zh-TW" altLang="en-US" sz="1400" b="1" dirty="0">
                <a:cs typeface="Times New Roman" panose="02020603050405020304" pitchFamily="18" charset="0"/>
              </a:rPr>
              <a:t>程式送</a:t>
            </a:r>
            <a:r>
              <a:rPr lang="zh-TW" altLang="en-US" sz="1400" b="1" dirty="0" smtClean="0">
                <a:cs typeface="Times New Roman" panose="02020603050405020304" pitchFamily="18" charset="0"/>
              </a:rPr>
              <a:t>審上架。</a:t>
            </a:r>
            <a:endParaRPr lang="en-US" altLang="zh-TW" sz="1400" b="1" dirty="0" smtClean="0"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cs typeface="Times New Roman" panose="02020603050405020304" pitchFamily="18" charset="0"/>
              </a:rPr>
              <a:t> 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Direct Update</a:t>
            </a:r>
            <a:r>
              <a:rPr lang="zh-TW" altLang="en-US" sz="1400" b="1" dirty="0" smtClean="0">
                <a:cs typeface="Times New Roman" panose="02020603050405020304" pitchFamily="18" charset="0"/>
              </a:rPr>
              <a:t>，若只更新</a:t>
            </a:r>
            <a:r>
              <a:rPr lang="en-US" altLang="zh-TW" sz="1400" b="1" dirty="0" smtClean="0">
                <a:cs typeface="Times New Roman" panose="02020603050405020304" pitchFamily="18" charset="0"/>
              </a:rPr>
              <a:t>HTML</a:t>
            </a:r>
            <a:r>
              <a:rPr lang="zh-TW" altLang="en-US" sz="1400" b="1" dirty="0" smtClean="0">
                <a:cs typeface="Times New Roman" panose="02020603050405020304" pitchFamily="18" charset="0"/>
              </a:rPr>
              <a:t>部份，不必重新送審</a:t>
            </a:r>
            <a:endParaRPr lang="en-US" altLang="zh-TW" sz="1400" b="1" dirty="0" smtClean="0">
              <a:cs typeface="Times New Roman" panose="02020603050405020304" pitchFamily="18" charset="0"/>
            </a:endParaRPr>
          </a:p>
          <a:p>
            <a:endParaRPr lang="zh-TW" altLang="en-US" sz="1400" b="1" dirty="0"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70797" y="3430597"/>
            <a:ext cx="3919866" cy="1291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r"/>
            <a:r>
              <a:rPr lang="zh-TW" altLang="en-US" sz="1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私有的</a:t>
            </a:r>
            <a:r>
              <a:rPr lang="en-US" altLang="zh-TW" sz="1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App Store</a:t>
            </a:r>
            <a:r>
              <a:rPr lang="zh-TW" altLang="en-US" sz="1400" b="1" dirty="0" smtClean="0">
                <a:cs typeface="Times New Roman" panose="02020603050405020304" pitchFamily="18" charset="0"/>
              </a:rPr>
              <a:t>，讓企業內部可</a:t>
            </a:r>
            <a:endParaRPr lang="en-US" altLang="zh-TW" sz="1400" b="1" dirty="0" smtClean="0">
              <a:cs typeface="Times New Roman" panose="02020603050405020304" pitchFamily="18" charset="0"/>
            </a:endParaRPr>
          </a:p>
          <a:p>
            <a:pPr marL="0" lvl="1" algn="r"/>
            <a:r>
              <a:rPr lang="zh-TW" altLang="en-US" sz="1400" b="1" dirty="0" smtClean="0">
                <a:cs typeface="Times New Roman" panose="02020603050405020304" pitchFamily="18" charset="0"/>
              </a:rPr>
              <a:t>以發行專屬的手機</a:t>
            </a:r>
            <a:r>
              <a:rPr lang="en-US" altLang="zh-TW" sz="1400" b="1" dirty="0" smtClean="0">
                <a:cs typeface="Times New Roman" panose="02020603050405020304" pitchFamily="18" charset="0"/>
              </a:rPr>
              <a:t>App</a:t>
            </a:r>
            <a:r>
              <a:rPr lang="zh-TW" altLang="en-US" sz="1400" b="1" dirty="0" smtClean="0">
                <a:cs typeface="Times New Roman" panose="02020603050405020304" pitchFamily="18" charset="0"/>
              </a:rPr>
              <a:t>，而不須透</a:t>
            </a:r>
            <a:endParaRPr lang="en-US" altLang="zh-TW" sz="1400" b="1" dirty="0" smtClean="0">
              <a:cs typeface="Times New Roman" panose="02020603050405020304" pitchFamily="18" charset="0"/>
            </a:endParaRPr>
          </a:p>
          <a:p>
            <a:pPr marL="0" lvl="1" algn="r"/>
            <a:r>
              <a:rPr lang="zh-TW" altLang="en-US" sz="1400" b="1" dirty="0" smtClean="0">
                <a:cs typeface="Times New Roman" panose="02020603050405020304" pitchFamily="18" charset="0"/>
              </a:rPr>
              <a:t>過</a:t>
            </a:r>
            <a:r>
              <a:rPr lang="en-US" altLang="zh-TW" sz="1400" b="1" dirty="0" smtClean="0">
                <a:cs typeface="Times New Roman" panose="02020603050405020304" pitchFamily="18" charset="0"/>
              </a:rPr>
              <a:t>Google Play</a:t>
            </a:r>
            <a:r>
              <a:rPr lang="zh-TW" altLang="en-US" sz="1400" b="1" dirty="0" smtClean="0">
                <a:cs typeface="Times New Roman" panose="02020603050405020304" pitchFamily="18" charset="0"/>
              </a:rPr>
              <a:t>、</a:t>
            </a:r>
            <a:r>
              <a:rPr lang="en-US" altLang="zh-TW" sz="1400" b="1" dirty="0" smtClean="0">
                <a:cs typeface="Times New Roman" panose="02020603050405020304" pitchFamily="18" charset="0"/>
              </a:rPr>
              <a:t>Apple App Store</a:t>
            </a:r>
            <a:r>
              <a:rPr lang="zh-TW" altLang="en-US" sz="1400" b="1" dirty="0" smtClean="0">
                <a:cs typeface="Times New Roman" panose="02020603050405020304" pitchFamily="18" charset="0"/>
              </a:rPr>
              <a:t>、</a:t>
            </a:r>
            <a:endParaRPr lang="en-US" altLang="zh-TW" sz="1400" b="1" dirty="0" smtClean="0">
              <a:cs typeface="Times New Roman" panose="02020603050405020304" pitchFamily="18" charset="0"/>
            </a:endParaRPr>
          </a:p>
          <a:p>
            <a:pPr marL="0" lvl="1" algn="r"/>
            <a:r>
              <a:rPr lang="en-US" altLang="zh-TW" sz="1400" b="1" dirty="0" smtClean="0">
                <a:cs typeface="Times New Roman" panose="02020603050405020304" pitchFamily="18" charset="0"/>
              </a:rPr>
              <a:t>Window App Store</a:t>
            </a:r>
            <a:r>
              <a:rPr lang="zh-TW" altLang="en-US" sz="1400" b="1" dirty="0" smtClean="0"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3" name="橢圓 22"/>
          <p:cNvSpPr/>
          <p:nvPr/>
        </p:nvSpPr>
        <p:spPr>
          <a:xfrm>
            <a:off x="3556336" y="2573340"/>
            <a:ext cx="2172653" cy="16712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cs typeface="Times New Roman" panose="02020603050405020304" pitchFamily="18" charset="0"/>
              </a:rPr>
              <a:t>IBM </a:t>
            </a:r>
          </a:p>
          <a:p>
            <a:pPr algn="ctr"/>
            <a:r>
              <a:rPr lang="en-US" altLang="zh-TW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cs typeface="Times New Roman" panose="02020603050405020304" pitchFamily="18" charset="0"/>
              </a:rPr>
              <a:t>MobileFirst</a:t>
            </a:r>
            <a:endParaRPr lang="zh-TW" altLang="en-US" b="1" dirty="0">
              <a:ln w="22225">
                <a:solidFill>
                  <a:srgbClr val="00B0F0"/>
                </a:solidFill>
                <a:prstDash val="solid"/>
              </a:ln>
              <a:solidFill>
                <a:srgbClr val="00B0F0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拱形 23"/>
          <p:cNvSpPr/>
          <p:nvPr/>
        </p:nvSpPr>
        <p:spPr>
          <a:xfrm rot="16200000">
            <a:off x="3591635" y="2352340"/>
            <a:ext cx="2066263" cy="2051081"/>
          </a:xfrm>
          <a:prstGeom prst="blockArc">
            <a:avLst>
              <a:gd name="adj1" fmla="val 16108852"/>
              <a:gd name="adj2" fmla="val 105012"/>
              <a:gd name="adj3" fmla="val 13640"/>
            </a:avLst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5" name="拱形 24"/>
          <p:cNvSpPr/>
          <p:nvPr/>
        </p:nvSpPr>
        <p:spPr>
          <a:xfrm rot="10800000">
            <a:off x="3599226" y="2359026"/>
            <a:ext cx="2066261" cy="2051079"/>
          </a:xfrm>
          <a:prstGeom prst="blockArc">
            <a:avLst>
              <a:gd name="adj1" fmla="val 16108852"/>
              <a:gd name="adj2" fmla="val 105012"/>
              <a:gd name="adj3" fmla="val 13640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6" name="拱形 25"/>
          <p:cNvSpPr/>
          <p:nvPr/>
        </p:nvSpPr>
        <p:spPr>
          <a:xfrm>
            <a:off x="3656388" y="2359026"/>
            <a:ext cx="2066261" cy="2051079"/>
          </a:xfrm>
          <a:prstGeom prst="blockArc">
            <a:avLst>
              <a:gd name="adj1" fmla="val 16139320"/>
              <a:gd name="adj2" fmla="val 105012"/>
              <a:gd name="adj3" fmla="val 1364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7" name="拱形 26"/>
          <p:cNvSpPr/>
          <p:nvPr/>
        </p:nvSpPr>
        <p:spPr>
          <a:xfrm rot="5400000">
            <a:off x="3634524" y="2366619"/>
            <a:ext cx="2066263" cy="2051081"/>
          </a:xfrm>
          <a:prstGeom prst="blockArc">
            <a:avLst>
              <a:gd name="adj1" fmla="val 16108852"/>
              <a:gd name="adj2" fmla="val 134614"/>
              <a:gd name="adj3" fmla="val 12941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3456351" y="3001969"/>
            <a:ext cx="607728" cy="303864"/>
          </a:xfrm>
          <a:prstGeom prst="triangle">
            <a:avLst>
              <a:gd name="adj" fmla="val 52319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>
            <a:off x="4375989" y="2368082"/>
            <a:ext cx="607727" cy="303864"/>
          </a:xfrm>
          <a:prstGeom prst="triangle">
            <a:avLst>
              <a:gd name="adj" fmla="val 52319"/>
            </a:avLst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等腰三角形 29"/>
          <p:cNvSpPr/>
          <p:nvPr/>
        </p:nvSpPr>
        <p:spPr>
          <a:xfrm rot="10800000">
            <a:off x="5170863" y="3287721"/>
            <a:ext cx="607728" cy="303864"/>
          </a:xfrm>
          <a:prstGeom prst="triangle">
            <a:avLst>
              <a:gd name="adj" fmla="val 52319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1" name="等腰三角形 30"/>
          <p:cNvSpPr/>
          <p:nvPr/>
        </p:nvSpPr>
        <p:spPr>
          <a:xfrm rot="16200000">
            <a:off x="4233113" y="4011156"/>
            <a:ext cx="607727" cy="303864"/>
          </a:xfrm>
          <a:prstGeom prst="triangle">
            <a:avLst>
              <a:gd name="adj" fmla="val 5231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5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39908" cy="1320800"/>
          </a:xfrm>
        </p:spPr>
        <p:txBody>
          <a:bodyPr/>
          <a:lstStyle/>
          <a:p>
            <a:r>
              <a:rPr lang="en-US" altLang="zh-TW" b="1" dirty="0" smtClean="0">
                <a:latin typeface="+mn-lt"/>
                <a:cs typeface="Times New Roman" panose="02020603050405020304" pitchFamily="18" charset="0"/>
              </a:rPr>
              <a:t>E-BAF (E-Business </a:t>
            </a:r>
            <a:r>
              <a:rPr lang="en-US" altLang="zh-TW" b="1" dirty="0">
                <a:latin typeface="+mn-lt"/>
                <a:cs typeface="Times New Roman" panose="02020603050405020304" pitchFamily="18" charset="0"/>
              </a:rPr>
              <a:t>Application </a:t>
            </a:r>
            <a:r>
              <a:rPr lang="en-US" altLang="zh-TW" b="1" dirty="0" smtClean="0">
                <a:latin typeface="+mn-lt"/>
                <a:cs typeface="Times New Roman" panose="02020603050405020304" pitchFamily="18" charset="0"/>
              </a:rPr>
              <a:t>Framework</a:t>
            </a:r>
            <a:r>
              <a:rPr lang="en-US" altLang="zh-TW" b="1" dirty="0">
                <a:latin typeface="+mn-lt"/>
                <a:cs typeface="Times New Roman" panose="02020603050405020304" pitchFamily="18" charset="0"/>
              </a:rPr>
              <a:t>)</a:t>
            </a:r>
            <a:r>
              <a:rPr lang="en-US" altLang="zh-TW" b="1" dirty="0" smtClean="0">
                <a:latin typeface="+mn-lt"/>
                <a:cs typeface="Times New Roman" panose="02020603050405020304" pitchFamily="18" charset="0"/>
              </a:rPr>
              <a:t> </a:t>
            </a:r>
            <a:endParaRPr lang="zh-TW" altLang="en-US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83895"/>
            <a:ext cx="8596668" cy="5125452"/>
          </a:xfrm>
        </p:spPr>
        <p:txBody>
          <a:bodyPr/>
          <a:lstStyle/>
          <a:p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套用了</a:t>
            </a:r>
            <a:r>
              <a:rPr lang="en-US" altLang="zh-TW" dirty="0" smtClean="0">
                <a:ea typeface="+mj-ea"/>
                <a:cs typeface="Times New Roman" panose="02020603050405020304" pitchFamily="18" charset="0"/>
              </a:rPr>
              <a:t>MVC Model</a:t>
            </a: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：</a:t>
            </a:r>
            <a:r>
              <a:rPr lang="en-US" altLang="zh-TW" dirty="0" smtClean="0">
                <a:ea typeface="+mj-ea"/>
                <a:cs typeface="Times New Roman" panose="02020603050405020304" pitchFamily="18" charset="0"/>
              </a:rPr>
              <a:t>Model</a:t>
            </a:r>
            <a:r>
              <a:rPr lang="zh-TW" altLang="en-US" dirty="0"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ea typeface="+mj-ea"/>
                <a:cs typeface="Times New Roman" panose="02020603050405020304" pitchFamily="18" charset="0"/>
              </a:rPr>
              <a:t>View</a:t>
            </a:r>
            <a:r>
              <a:rPr lang="zh-TW" altLang="en-US" dirty="0"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ea typeface="+mj-ea"/>
                <a:cs typeface="Times New Roman" panose="02020603050405020304" pitchFamily="18" charset="0"/>
              </a:rPr>
              <a:t>Controller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7" y="1836132"/>
            <a:ext cx="9760684" cy="47654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4436" y="5620347"/>
            <a:ext cx="1524776" cy="369332"/>
          </a:xfrm>
          <a:prstGeom prst="rect">
            <a:avLst/>
          </a:prstGeom>
          <a:ln w="28575">
            <a:solidFill>
              <a:srgbClr val="FF0000"/>
            </a:solidFill>
            <a:prstDash val="solid"/>
          </a:ln>
        </p:spPr>
        <p:txBody>
          <a:bodyPr wrap="none">
            <a:spAutoFit/>
          </a:bodyPr>
          <a:lstStyle/>
          <a:p>
            <a:r>
              <a:rPr lang="en-US" altLang="zh-TW" kern="0" dirty="0" err="1">
                <a:solidFill>
                  <a:srgbClr val="666666"/>
                </a:solidFill>
                <a:ea typeface="+mj-ea"/>
                <a:cs typeface="Times New Roman" panose="02020603050405020304" pitchFamily="18" charset="0"/>
              </a:rPr>
              <a:t>TxBean</a:t>
            </a:r>
            <a:r>
              <a:rPr lang="en-US" altLang="zh-TW" kern="0" dirty="0">
                <a:solidFill>
                  <a:srgbClr val="666666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kern="0" dirty="0" smtClean="0">
                <a:solidFill>
                  <a:srgbClr val="666666"/>
                </a:solidFill>
                <a:ea typeface="+mj-ea"/>
                <a:cs typeface="Times New Roman" panose="02020603050405020304" pitchFamily="18" charset="0"/>
              </a:rPr>
              <a:t>Name</a:t>
            </a:r>
            <a:endParaRPr lang="zh-TW" altLang="en-US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0428" y="5620347"/>
            <a:ext cx="1479892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TW" kern="0" dirty="0">
                <a:solidFill>
                  <a:srgbClr val="666666"/>
                </a:solidFill>
                <a:ea typeface="+mj-ea"/>
                <a:cs typeface="Times New Roman" panose="02020603050405020304" pitchFamily="18" charset="0"/>
              </a:rPr>
              <a:t>Action Name </a:t>
            </a:r>
            <a:endParaRPr lang="zh-TW" altLang="en-US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8562" y="3978613"/>
            <a:ext cx="2733472" cy="14105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1</a:t>
            </a:r>
            <a:endParaRPr lang="zh-TW" altLang="en-US" dirty="0">
              <a:solidFill>
                <a:srgbClr val="FF0000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29517" y="3978613"/>
            <a:ext cx="2387512" cy="14105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2</a:t>
            </a:r>
            <a:endParaRPr lang="zh-TW" altLang="en-US" dirty="0">
              <a:solidFill>
                <a:srgbClr val="FF0000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42651" y="2150193"/>
            <a:ext cx="2189186" cy="1272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3</a:t>
            </a:r>
            <a:endParaRPr lang="zh-TW" altLang="en-US" dirty="0">
              <a:solidFill>
                <a:srgbClr val="FF0000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04512" y="3978613"/>
            <a:ext cx="1480059" cy="1272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4</a:t>
            </a:r>
            <a:endParaRPr lang="zh-TW" altLang="en-US" dirty="0">
              <a:solidFill>
                <a:srgbClr val="FF0000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97154" y="1856792"/>
            <a:ext cx="3040864" cy="3763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5</a:t>
            </a:r>
            <a:endParaRPr lang="zh-TW" altLang="en-US" dirty="0">
              <a:solidFill>
                <a:srgbClr val="FF0000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弧形箭號 (上彎) 14"/>
          <p:cNvSpPr/>
          <p:nvPr/>
        </p:nvSpPr>
        <p:spPr>
          <a:xfrm flipH="1">
            <a:off x="3685591" y="4935895"/>
            <a:ext cx="2383589" cy="1184112"/>
          </a:xfrm>
          <a:prstGeom prst="curvedUpArrow">
            <a:avLst>
              <a:gd name="adj1" fmla="val 25000"/>
              <a:gd name="adj2" fmla="val 50000"/>
              <a:gd name="adj3" fmla="val 3180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弧形箭號 (上彎) 13"/>
          <p:cNvSpPr/>
          <p:nvPr/>
        </p:nvSpPr>
        <p:spPr>
          <a:xfrm flipH="1">
            <a:off x="1309038" y="4935895"/>
            <a:ext cx="2383589" cy="1184112"/>
          </a:xfrm>
          <a:prstGeom prst="curvedUpArrow">
            <a:avLst>
              <a:gd name="adj1" fmla="val 25000"/>
              <a:gd name="adj2" fmla="val 50000"/>
              <a:gd name="adj3" fmla="val 3180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4292329" y="649517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ea typeface="+mj-ea"/>
                <a:cs typeface="Times New Roman" panose="02020603050405020304" pitchFamily="18" charset="0"/>
              </a:rPr>
              <a:pPr/>
              <a:t>2</a:t>
            </a:fld>
            <a:endParaRPr lang="en-US" dirty="0"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開發環境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308" t="18393"/>
          <a:stretch/>
        </p:blipFill>
        <p:spPr>
          <a:xfrm>
            <a:off x="849085" y="2127380"/>
            <a:ext cx="6811347" cy="473955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j-lt"/>
                <a:ea typeface="+mj-ea"/>
              </a:rPr>
              <a:pPr/>
              <a:t>20</a:t>
            </a:fld>
            <a:endParaRPr lang="en-US" dirty="0">
              <a:latin typeface="+mj-lt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7334" y="1513594"/>
            <a:ext cx="9911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j-lt"/>
                <a:ea typeface="+mj-ea"/>
              </a:rPr>
              <a:t>使用</a:t>
            </a:r>
            <a:r>
              <a:rPr lang="en-US" altLang="zh-TW" dirty="0" smtClean="0">
                <a:latin typeface="+mj-lt"/>
                <a:ea typeface="+mj-ea"/>
              </a:rPr>
              <a:t>Eclipse</a:t>
            </a:r>
            <a:r>
              <a:rPr lang="zh-TW" altLang="en-US" dirty="0" smtClean="0">
                <a:latin typeface="+mj-lt"/>
                <a:ea typeface="+mj-ea"/>
              </a:rPr>
              <a:t>，安裝</a:t>
            </a:r>
            <a:r>
              <a:rPr lang="en-US" altLang="zh-TW" dirty="0" err="1" smtClean="0">
                <a:latin typeface="+mj-lt"/>
                <a:ea typeface="+mj-ea"/>
              </a:rPr>
              <a:t>MobileFirstPlatform</a:t>
            </a:r>
            <a:r>
              <a:rPr lang="zh-TW" altLang="en-US" dirty="0" smtClean="0">
                <a:latin typeface="+mj-lt"/>
                <a:ea typeface="+mj-ea"/>
              </a:rPr>
              <a:t>外掛程式</a:t>
            </a:r>
            <a:endParaRPr lang="en-US" altLang="zh-TW" dirty="0" smtClean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+mj-lt"/>
                <a:ea typeface="+mj-ea"/>
              </a:rPr>
              <a:t>Preview</a:t>
            </a:r>
            <a:r>
              <a:rPr lang="zh-TW" altLang="en-US" dirty="0" smtClean="0">
                <a:latin typeface="+mj-lt"/>
                <a:ea typeface="+mj-ea"/>
              </a:rPr>
              <a:t>模式開發測試，手機可直接可以在</a:t>
            </a:r>
            <a:r>
              <a:rPr lang="en-US" altLang="zh-TW" dirty="0" smtClean="0">
                <a:latin typeface="+mj-lt"/>
                <a:ea typeface="+mj-ea"/>
              </a:rPr>
              <a:t>chrome or safari</a:t>
            </a:r>
            <a:r>
              <a:rPr lang="zh-TW" altLang="en-US" dirty="0" smtClean="0">
                <a:latin typeface="+mj-lt"/>
                <a:ea typeface="+mj-ea"/>
              </a:rPr>
              <a:t>瀏覽器</a:t>
            </a:r>
            <a:r>
              <a:rPr lang="en-US" altLang="zh-TW" dirty="0" smtClean="0">
                <a:latin typeface="+mj-lt"/>
                <a:ea typeface="+mj-ea"/>
              </a:rPr>
              <a:t>console</a:t>
            </a:r>
            <a:r>
              <a:rPr lang="zh-TW" altLang="en-US" dirty="0" smtClean="0">
                <a:latin typeface="+mj-lt"/>
                <a:ea typeface="+mj-ea"/>
              </a:rPr>
              <a:t>偵錯，所見即所得開發</a:t>
            </a:r>
            <a:endParaRPr lang="en-US" altLang="zh-TW" dirty="0" smtClean="0">
              <a:latin typeface="+mj-lt"/>
              <a:ea typeface="+mj-ea"/>
            </a:endParaRPr>
          </a:p>
          <a:p>
            <a:endParaRPr lang="zh-TW" alt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348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版本控制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270000"/>
            <a:ext cx="7990011" cy="542279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altLang="zh-TW" b="1" dirty="0">
                <a:cs typeface="Times New Roman" panose="02020603050405020304" pitchFamily="18" charset="0"/>
              </a:rPr>
              <a:t>Direct Update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890" y="1253857"/>
            <a:ext cx="7861918" cy="547095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靈活可訂製的</a:t>
            </a:r>
            <a:r>
              <a:rPr lang="en-US" altLang="zh-TW" b="1" dirty="0" smtClean="0"/>
              <a:t>UI/UE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032" y="2160588"/>
            <a:ext cx="7877974" cy="388143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使用</a:t>
            </a:r>
            <a:r>
              <a:rPr lang="zh-TW" altLang="en-US" b="1" dirty="0"/>
              <a:t>心得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34278"/>
            <a:ext cx="8596668" cy="552372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+mj-lt"/>
                <a:ea typeface="+mj-ea"/>
              </a:rPr>
              <a:t>行動裝置</a:t>
            </a:r>
            <a:r>
              <a:rPr lang="en-US" altLang="zh-TW" dirty="0">
                <a:latin typeface="+mj-lt"/>
                <a:ea typeface="+mj-ea"/>
              </a:rPr>
              <a:t>Hybrid Application</a:t>
            </a:r>
            <a:r>
              <a:rPr lang="zh-TW" altLang="en-US" dirty="0">
                <a:latin typeface="+mj-lt"/>
                <a:ea typeface="+mj-ea"/>
              </a:rPr>
              <a:t>的瀏覽器組件</a:t>
            </a:r>
            <a:r>
              <a:rPr lang="en-US" altLang="zh-TW" dirty="0">
                <a:latin typeface="+mj-lt"/>
                <a:ea typeface="+mj-ea"/>
              </a:rPr>
              <a:t>(</a:t>
            </a:r>
            <a:r>
              <a:rPr lang="en-US" altLang="zh-TW" dirty="0" err="1">
                <a:latin typeface="+mj-lt"/>
                <a:ea typeface="+mj-ea"/>
              </a:rPr>
              <a:t>WebView</a:t>
            </a:r>
            <a:r>
              <a:rPr lang="en-US" altLang="zh-TW" dirty="0">
                <a:latin typeface="+mj-lt"/>
                <a:ea typeface="+mj-ea"/>
              </a:rPr>
              <a:t> / </a:t>
            </a:r>
            <a:r>
              <a:rPr lang="en-US" altLang="zh-TW" dirty="0" err="1">
                <a:latin typeface="+mj-lt"/>
                <a:ea typeface="+mj-ea"/>
              </a:rPr>
              <a:t>UIWebView</a:t>
            </a:r>
            <a:r>
              <a:rPr lang="en-US" altLang="zh-TW" dirty="0">
                <a:latin typeface="+mj-lt"/>
                <a:ea typeface="+mj-ea"/>
              </a:rPr>
              <a:t>) </a:t>
            </a:r>
            <a:r>
              <a:rPr lang="zh-TW" altLang="en-US" dirty="0">
                <a:latin typeface="+mj-lt"/>
                <a:ea typeface="+mj-ea"/>
              </a:rPr>
              <a:t>不等同行動裝置上提供的瀏覽器</a:t>
            </a:r>
            <a:r>
              <a:rPr lang="en-US" altLang="zh-TW" dirty="0">
                <a:latin typeface="+mj-lt"/>
                <a:ea typeface="+mj-ea"/>
              </a:rPr>
              <a:t>APP( Chrome / Safari 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+mj-lt"/>
                <a:ea typeface="+mj-ea"/>
              </a:rPr>
              <a:t>UI / UX</a:t>
            </a:r>
            <a:r>
              <a:rPr lang="zh-TW" altLang="en-US" dirty="0">
                <a:latin typeface="+mj-lt"/>
                <a:ea typeface="+mj-ea"/>
              </a:rPr>
              <a:t>設計的重要性 </a:t>
            </a:r>
            <a:r>
              <a:rPr lang="en-US" altLang="zh-TW" dirty="0">
                <a:latin typeface="+mj-lt"/>
                <a:ea typeface="+mj-ea"/>
              </a:rPr>
              <a:t>– Art Editor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j-lt"/>
                <a:ea typeface="+mj-ea"/>
              </a:rPr>
              <a:t>避免複雜的</a:t>
            </a:r>
            <a:r>
              <a:rPr lang="en-US" altLang="zh-TW" dirty="0">
                <a:latin typeface="+mj-lt"/>
                <a:ea typeface="+mj-ea"/>
              </a:rPr>
              <a:t>DOM</a:t>
            </a:r>
            <a:r>
              <a:rPr lang="zh-TW" altLang="en-US" dirty="0">
                <a:latin typeface="+mj-lt"/>
                <a:ea typeface="+mj-ea"/>
              </a:rPr>
              <a:t>與過大的圖片資源設計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+mj-lt"/>
                <a:ea typeface="+mj-ea"/>
              </a:rPr>
              <a:t>不同作業系統</a:t>
            </a:r>
            <a:r>
              <a:rPr lang="zh-TW" altLang="en-US" dirty="0">
                <a:latin typeface="+mj-lt"/>
                <a:ea typeface="+mj-ea"/>
              </a:rPr>
              <a:t>下的共通性</a:t>
            </a:r>
            <a:r>
              <a:rPr lang="en-US" altLang="zh-TW" dirty="0">
                <a:latin typeface="+mj-lt"/>
                <a:ea typeface="+mj-ea"/>
              </a:rPr>
              <a:t>( </a:t>
            </a:r>
            <a:r>
              <a:rPr lang="zh-TW" altLang="en-US" dirty="0">
                <a:latin typeface="+mj-lt"/>
                <a:ea typeface="+mj-ea"/>
              </a:rPr>
              <a:t>與</a:t>
            </a:r>
            <a:r>
              <a:rPr lang="en-US" altLang="zh-TW" dirty="0">
                <a:latin typeface="+mj-lt"/>
                <a:ea typeface="+mj-ea"/>
              </a:rPr>
              <a:t>Web</a:t>
            </a:r>
            <a:r>
              <a:rPr lang="zh-TW" altLang="en-US" dirty="0">
                <a:latin typeface="+mj-lt"/>
                <a:ea typeface="+mj-ea"/>
              </a:rPr>
              <a:t>開發考量跨瀏覽器顯示一樣的道理 </a:t>
            </a:r>
            <a:r>
              <a:rPr lang="en-US" altLang="zh-TW" dirty="0">
                <a:latin typeface="+mj-lt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+mj-lt"/>
                <a:ea typeface="+mj-ea"/>
              </a:rPr>
              <a:t>Single page application conception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j-lt"/>
                <a:ea typeface="+mj-ea"/>
              </a:rPr>
              <a:t>善用</a:t>
            </a:r>
            <a:r>
              <a:rPr lang="en-US" altLang="zh-TW" dirty="0">
                <a:latin typeface="+mj-lt"/>
                <a:ea typeface="+mj-ea"/>
              </a:rPr>
              <a:t>Cordova</a:t>
            </a:r>
            <a:r>
              <a:rPr lang="zh-TW" altLang="en-US" dirty="0">
                <a:latin typeface="+mj-lt"/>
                <a:ea typeface="+mj-ea"/>
              </a:rPr>
              <a:t>封裝的</a:t>
            </a:r>
            <a:r>
              <a:rPr lang="en-US" altLang="zh-TW" dirty="0">
                <a:latin typeface="+mj-lt"/>
                <a:ea typeface="+mj-ea"/>
              </a:rPr>
              <a:t>plug in</a:t>
            </a:r>
            <a:r>
              <a:rPr lang="zh-TW" altLang="en-US" dirty="0">
                <a:latin typeface="+mj-lt"/>
                <a:ea typeface="+mj-ea"/>
              </a:rPr>
              <a:t>來發揮原生與硬體支援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+mj-lt"/>
                <a:ea typeface="+mj-ea"/>
              </a:rPr>
              <a:t>Html template </a:t>
            </a:r>
            <a:r>
              <a:rPr lang="zh-TW" altLang="en-US" dirty="0">
                <a:latin typeface="+mj-lt"/>
                <a:ea typeface="+mj-ea"/>
              </a:rPr>
              <a:t>與 </a:t>
            </a:r>
            <a:r>
              <a:rPr lang="en-US" altLang="zh-TW" dirty="0">
                <a:latin typeface="+mj-lt"/>
                <a:ea typeface="+mj-ea"/>
              </a:rPr>
              <a:t>JS plug in</a:t>
            </a:r>
            <a:r>
              <a:rPr lang="zh-TW" altLang="en-US" dirty="0">
                <a:latin typeface="+mj-lt"/>
                <a:ea typeface="+mj-ea"/>
              </a:rPr>
              <a:t>的運用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j-lt"/>
                <a:ea typeface="+mj-ea"/>
              </a:rPr>
              <a:t>數據傳輸 </a:t>
            </a:r>
            <a:r>
              <a:rPr lang="en-US" altLang="zh-TW" dirty="0">
                <a:latin typeface="+mj-lt"/>
                <a:ea typeface="+mj-ea"/>
              </a:rPr>
              <a:t>- Using JSON replace  XML 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j-lt"/>
                <a:ea typeface="+mj-ea"/>
              </a:rPr>
              <a:t>自行開發</a:t>
            </a:r>
            <a:r>
              <a:rPr lang="en-US" altLang="zh-TW" dirty="0">
                <a:latin typeface="+mj-lt"/>
                <a:ea typeface="+mj-ea"/>
              </a:rPr>
              <a:t>Cordova plug in</a:t>
            </a:r>
            <a:r>
              <a:rPr lang="zh-TW" altLang="en-US" dirty="0">
                <a:latin typeface="+mj-lt"/>
                <a:ea typeface="+mj-ea"/>
              </a:rPr>
              <a:t>套件</a:t>
            </a:r>
            <a:r>
              <a:rPr lang="en-US" altLang="zh-TW" dirty="0">
                <a:latin typeface="+mj-lt"/>
                <a:ea typeface="+mj-ea"/>
              </a:rPr>
              <a:t>,</a:t>
            </a:r>
            <a:r>
              <a:rPr lang="zh-TW" altLang="en-US" dirty="0">
                <a:latin typeface="+mj-lt"/>
                <a:ea typeface="+mj-ea"/>
              </a:rPr>
              <a:t>有效利用</a:t>
            </a:r>
            <a:r>
              <a:rPr lang="en-US" altLang="zh-TW" dirty="0">
                <a:latin typeface="+mj-lt"/>
                <a:ea typeface="+mj-ea"/>
              </a:rPr>
              <a:t>Native</a:t>
            </a:r>
            <a:r>
              <a:rPr lang="zh-TW" altLang="en-US" dirty="0">
                <a:latin typeface="+mj-lt"/>
                <a:ea typeface="+mj-ea"/>
              </a:rPr>
              <a:t>優勢或與第三方</a:t>
            </a:r>
            <a:r>
              <a:rPr lang="en-US" altLang="zh-TW" dirty="0">
                <a:latin typeface="+mj-lt"/>
                <a:ea typeface="+mj-ea"/>
              </a:rPr>
              <a:t>Native</a:t>
            </a:r>
            <a:r>
              <a:rPr lang="zh-TW" altLang="en-US" dirty="0">
                <a:latin typeface="+mj-lt"/>
                <a:ea typeface="+mj-ea"/>
              </a:rPr>
              <a:t>套件進行整合</a:t>
            </a:r>
            <a:r>
              <a:rPr lang="en-US" altLang="zh-TW" dirty="0">
                <a:latin typeface="+mj-lt"/>
                <a:ea typeface="+mj-ea"/>
              </a:rPr>
              <a:t>( </a:t>
            </a:r>
            <a:r>
              <a:rPr lang="zh-TW" altLang="en-US" dirty="0">
                <a:latin typeface="+mj-lt"/>
                <a:ea typeface="+mj-ea"/>
              </a:rPr>
              <a:t>例如憑證 </a:t>
            </a:r>
            <a:r>
              <a:rPr lang="en-US" altLang="zh-TW" dirty="0">
                <a:latin typeface="+mj-lt"/>
                <a:ea typeface="+mj-ea"/>
              </a:rPr>
              <a:t>)</a:t>
            </a:r>
          </a:p>
          <a:p>
            <a:endParaRPr lang="zh-TW" altLang="en-US" dirty="0">
              <a:latin typeface="+mj-lt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6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Case Share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51" y="2086075"/>
            <a:ext cx="4702700" cy="27098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068" y="2086076"/>
            <a:ext cx="3585554" cy="31390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5421" y="1586202"/>
            <a:ext cx="3023118" cy="423578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839783" y="4951609"/>
            <a:ext cx="13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PC Web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39911" y="5344040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Tab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059242" y="586837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Phone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96416"/>
            <a:ext cx="8596668" cy="640702"/>
          </a:xfrm>
        </p:spPr>
        <p:txBody>
          <a:bodyPr/>
          <a:lstStyle/>
          <a:p>
            <a:r>
              <a:rPr lang="zh-TW" altLang="en-US" b="1" dirty="0" smtClean="0"/>
              <a:t>特色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709532"/>
            <a:ext cx="9413150" cy="6148468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ea typeface="+mj-ea"/>
              </a:rPr>
              <a:t>使用</a:t>
            </a:r>
            <a:r>
              <a:rPr lang="en-US" altLang="zh-TW" sz="2000" dirty="0">
                <a:ea typeface="+mj-ea"/>
              </a:rPr>
              <a:t>Bootstrap RWD </a:t>
            </a:r>
            <a:r>
              <a:rPr lang="zh-TW" altLang="en-US" sz="2000" dirty="0">
                <a:ea typeface="+mj-ea"/>
              </a:rPr>
              <a:t>設計同時開發電腦版、行動版頁面與</a:t>
            </a:r>
            <a:r>
              <a:rPr lang="en-US" altLang="zh-TW" sz="2000" dirty="0" smtClean="0">
                <a:ea typeface="+mj-ea"/>
              </a:rPr>
              <a:t>APP</a:t>
            </a:r>
            <a:r>
              <a:rPr lang="zh-TW" altLang="en-US" sz="2000" dirty="0">
                <a:ea typeface="+mj-ea"/>
              </a:rPr>
              <a:t>頁面</a:t>
            </a:r>
            <a:r>
              <a:rPr lang="zh-TW" altLang="en-US" sz="2000" dirty="0" smtClean="0">
                <a:ea typeface="+mj-ea"/>
              </a:rPr>
              <a:t>。</a:t>
            </a:r>
            <a:endParaRPr lang="en-US" altLang="zh-TW" sz="2000" dirty="0" smtClean="0">
              <a:ea typeface="+mj-ea"/>
            </a:endParaRPr>
          </a:p>
          <a:p>
            <a:r>
              <a:rPr lang="en-US" altLang="zh-TW" sz="2000" dirty="0" smtClean="0">
                <a:ea typeface="+mj-ea"/>
              </a:rPr>
              <a:t>JSP</a:t>
            </a:r>
            <a:r>
              <a:rPr lang="en-US" altLang="zh-TW" sz="2000" dirty="0">
                <a:ea typeface="+mj-ea"/>
              </a:rPr>
              <a:t>, </a:t>
            </a:r>
            <a:r>
              <a:rPr lang="en-US" altLang="zh-TW" sz="2000" dirty="0" smtClean="0">
                <a:ea typeface="+mj-ea"/>
              </a:rPr>
              <a:t> </a:t>
            </a:r>
            <a:r>
              <a:rPr lang="en-US" altLang="zh-TW" sz="2000" dirty="0" err="1" smtClean="0">
                <a:ea typeface="+mj-ea"/>
              </a:rPr>
              <a:t>Javascript</a:t>
            </a:r>
            <a:r>
              <a:rPr lang="en-US" altLang="zh-TW" sz="2000" dirty="0" smtClean="0">
                <a:ea typeface="+mj-ea"/>
              </a:rPr>
              <a:t> </a:t>
            </a:r>
            <a:r>
              <a:rPr lang="zh-TW" altLang="en-US" sz="2000" dirty="0" smtClean="0">
                <a:ea typeface="+mj-ea"/>
              </a:rPr>
              <a:t>前</a:t>
            </a:r>
            <a:r>
              <a:rPr lang="zh-TW" altLang="en-US" sz="2000" dirty="0">
                <a:ea typeface="+mj-ea"/>
              </a:rPr>
              <a:t>端 </a:t>
            </a:r>
            <a:r>
              <a:rPr lang="en-US" altLang="zh-TW" sz="2000" dirty="0">
                <a:ea typeface="+mj-ea"/>
              </a:rPr>
              <a:t>Web </a:t>
            </a:r>
            <a:r>
              <a:rPr lang="zh-TW" altLang="en-US" sz="2000" dirty="0">
                <a:ea typeface="+mj-ea"/>
              </a:rPr>
              <a:t>程式</a:t>
            </a:r>
            <a:r>
              <a:rPr lang="zh-TW" altLang="en-US" sz="2000" dirty="0" smtClean="0">
                <a:ea typeface="+mj-ea"/>
              </a:rPr>
              <a:t>開發</a:t>
            </a:r>
            <a:endParaRPr lang="en-US" altLang="zh-TW" sz="2000" dirty="0" smtClean="0">
              <a:ea typeface="+mj-ea"/>
            </a:endParaRPr>
          </a:p>
          <a:p>
            <a:r>
              <a:rPr lang="zh-TW" altLang="en-US" sz="2000" dirty="0" smtClean="0">
                <a:ea typeface="+mj-ea"/>
              </a:rPr>
              <a:t>後</a:t>
            </a:r>
            <a:r>
              <a:rPr lang="zh-TW" altLang="en-US" sz="2000" dirty="0">
                <a:ea typeface="+mj-ea"/>
              </a:rPr>
              <a:t>端</a:t>
            </a:r>
            <a:r>
              <a:rPr lang="zh-TW" altLang="en-US" sz="2000" dirty="0" smtClean="0">
                <a:ea typeface="+mj-ea"/>
              </a:rPr>
              <a:t>使用</a:t>
            </a:r>
            <a:r>
              <a:rPr lang="en-US" altLang="zh-TW" sz="2000" dirty="0" smtClean="0">
                <a:ea typeface="+mj-ea"/>
              </a:rPr>
              <a:t>Spring  MVC</a:t>
            </a:r>
            <a:r>
              <a:rPr lang="zh-TW" altLang="en-US" sz="2000" dirty="0" smtClean="0">
                <a:ea typeface="+mj-ea"/>
              </a:rPr>
              <a:t>框架開發</a:t>
            </a:r>
            <a:endParaRPr lang="en-US" altLang="zh-TW" sz="2000" dirty="0" smtClean="0">
              <a:ea typeface="+mj-ea"/>
            </a:endParaRPr>
          </a:p>
          <a:p>
            <a:pPr marL="0" indent="0">
              <a:buNone/>
            </a:pPr>
            <a:r>
              <a:rPr lang="en-US" altLang="zh-TW" sz="2000" dirty="0" smtClean="0">
                <a:ea typeface="+mj-ea"/>
              </a:rPr>
              <a:t>APP</a:t>
            </a:r>
            <a:r>
              <a:rPr lang="zh-TW" altLang="en-US" sz="2000" dirty="0" smtClean="0">
                <a:ea typeface="+mj-ea"/>
              </a:rPr>
              <a:t>部份：</a:t>
            </a:r>
            <a:endParaRPr lang="en-US" altLang="zh-TW" sz="2000" dirty="0" smtClean="0">
              <a:ea typeface="+mj-ea"/>
            </a:endParaRPr>
          </a:p>
          <a:p>
            <a:r>
              <a:rPr lang="zh-TW" altLang="en-US" sz="2000" dirty="0" smtClean="0">
                <a:ea typeface="+mj-ea"/>
              </a:rPr>
              <a:t>需求：在</a:t>
            </a:r>
            <a:r>
              <a:rPr lang="zh-TW" altLang="en-US" sz="2000" dirty="0">
                <a:ea typeface="+mj-ea"/>
              </a:rPr>
              <a:t>原有</a:t>
            </a:r>
            <a:r>
              <a:rPr lang="en-US" altLang="zh-TW" sz="2000" dirty="0">
                <a:ea typeface="+mj-ea"/>
              </a:rPr>
              <a:t>Cordova</a:t>
            </a:r>
            <a:r>
              <a:rPr lang="zh-TW" altLang="en-US" sz="2000" dirty="0">
                <a:ea typeface="+mj-ea"/>
              </a:rPr>
              <a:t>框架</a:t>
            </a:r>
            <a:r>
              <a:rPr lang="zh-TW" altLang="en-US" sz="2000" dirty="0" smtClean="0">
                <a:ea typeface="+mj-ea"/>
              </a:rPr>
              <a:t>中嵌入網頁</a:t>
            </a:r>
            <a:r>
              <a:rPr lang="zh-TW" altLang="en-US" sz="2000" dirty="0">
                <a:ea typeface="+mj-ea"/>
              </a:rPr>
              <a:t>，並且整合台</a:t>
            </a:r>
            <a:r>
              <a:rPr lang="zh-TW" altLang="en-US" sz="2000" dirty="0" smtClean="0">
                <a:ea typeface="+mj-ea"/>
              </a:rPr>
              <a:t>網憑證</a:t>
            </a:r>
            <a:r>
              <a:rPr lang="zh-TW" altLang="en-US" sz="2000" dirty="0">
                <a:ea typeface="+mj-ea"/>
              </a:rPr>
              <a:t>產生元件來進行</a:t>
            </a:r>
            <a:r>
              <a:rPr lang="zh-TW" altLang="en-US" sz="2000" dirty="0" smtClean="0">
                <a:ea typeface="+mj-ea"/>
              </a:rPr>
              <a:t>相關交易</a:t>
            </a:r>
            <a:r>
              <a:rPr lang="zh-TW" altLang="en-US" sz="2000" dirty="0">
                <a:ea typeface="+mj-ea"/>
              </a:rPr>
              <a:t>行為所需。</a:t>
            </a:r>
            <a:endParaRPr lang="en-US" altLang="zh-TW" sz="2000" dirty="0" smtClean="0">
              <a:ea typeface="+mj-ea"/>
            </a:endParaRPr>
          </a:p>
          <a:p>
            <a:r>
              <a:rPr lang="zh-TW" altLang="en-US" sz="2000" dirty="0" smtClean="0">
                <a:ea typeface="+mj-ea"/>
              </a:rPr>
              <a:t>使用</a:t>
            </a:r>
            <a:r>
              <a:rPr lang="en-US" altLang="zh-TW" sz="2000" dirty="0">
                <a:ea typeface="+mj-ea"/>
              </a:rPr>
              <a:t>IBM MF</a:t>
            </a:r>
            <a:r>
              <a:rPr lang="zh-TW" altLang="en-US" sz="2000" dirty="0">
                <a:ea typeface="+mj-ea"/>
              </a:rPr>
              <a:t>框架為基礎</a:t>
            </a:r>
          </a:p>
          <a:p>
            <a:r>
              <a:rPr lang="zh-TW" altLang="en-US" sz="2000" dirty="0" smtClean="0">
                <a:ea typeface="+mj-ea"/>
              </a:rPr>
              <a:t>研發 </a:t>
            </a:r>
            <a:r>
              <a:rPr lang="en-US" altLang="zh-TW" sz="2000" dirty="0" smtClean="0">
                <a:ea typeface="+mj-ea"/>
              </a:rPr>
              <a:t>Hybrid </a:t>
            </a:r>
            <a:r>
              <a:rPr lang="en-US" altLang="zh-TW" sz="2000" dirty="0">
                <a:ea typeface="+mj-ea"/>
              </a:rPr>
              <a:t>APP </a:t>
            </a:r>
            <a:r>
              <a:rPr lang="zh-TW" altLang="en-US" sz="2000" dirty="0">
                <a:ea typeface="+mj-ea"/>
              </a:rPr>
              <a:t>的 </a:t>
            </a:r>
            <a:r>
              <a:rPr lang="en-US" altLang="zh-TW" sz="2000" dirty="0">
                <a:ea typeface="+mj-ea"/>
              </a:rPr>
              <a:t>2 </a:t>
            </a:r>
            <a:r>
              <a:rPr lang="en-US" altLang="zh-TW" sz="2000" dirty="0" err="1">
                <a:ea typeface="+mj-ea"/>
              </a:rPr>
              <a:t>Webview</a:t>
            </a:r>
            <a:r>
              <a:rPr lang="en-US" altLang="zh-TW" sz="2000" dirty="0">
                <a:ea typeface="+mj-ea"/>
              </a:rPr>
              <a:t> </a:t>
            </a:r>
            <a:r>
              <a:rPr lang="zh-TW" altLang="en-US" sz="2000" dirty="0" smtClean="0">
                <a:ea typeface="+mj-ea"/>
              </a:rPr>
              <a:t>框架：</a:t>
            </a:r>
            <a:endParaRPr lang="en-US" altLang="zh-TW" sz="2000" dirty="0" smtClean="0">
              <a:ea typeface="+mj-ea"/>
            </a:endParaRPr>
          </a:p>
          <a:p>
            <a:pPr lvl="1"/>
            <a:r>
              <a:rPr lang="zh-TW" altLang="en-US" sz="2000" dirty="0">
                <a:ea typeface="+mj-ea"/>
              </a:rPr>
              <a:t>當</a:t>
            </a:r>
            <a:r>
              <a:rPr lang="en-US" altLang="zh-TW" sz="2000" dirty="0">
                <a:ea typeface="+mj-ea"/>
              </a:rPr>
              <a:t>Cordova base APP</a:t>
            </a:r>
            <a:r>
              <a:rPr lang="zh-TW" altLang="en-US" sz="2000" dirty="0">
                <a:ea typeface="+mj-ea"/>
              </a:rPr>
              <a:t>啟動後，於視窗</a:t>
            </a:r>
            <a:r>
              <a:rPr lang="en-US" altLang="zh-TW" sz="2000" dirty="0">
                <a:ea typeface="+mj-ea"/>
              </a:rPr>
              <a:t>UI</a:t>
            </a:r>
            <a:r>
              <a:rPr lang="zh-TW" altLang="en-US" sz="2000" dirty="0">
                <a:ea typeface="+mj-ea"/>
              </a:rPr>
              <a:t>建立產生後，取得視窗最上層的</a:t>
            </a:r>
            <a:r>
              <a:rPr lang="en-US" altLang="zh-TW" sz="2000" dirty="0">
                <a:ea typeface="+mj-ea"/>
              </a:rPr>
              <a:t>UI</a:t>
            </a:r>
            <a:r>
              <a:rPr lang="zh-TW" altLang="en-US" sz="2000" dirty="0">
                <a:ea typeface="+mj-ea"/>
              </a:rPr>
              <a:t>管理，並動態透過程式流程建置一個自己的</a:t>
            </a:r>
            <a:r>
              <a:rPr lang="en-US" altLang="zh-TW" sz="2000" dirty="0" err="1">
                <a:ea typeface="+mj-ea"/>
              </a:rPr>
              <a:t>WebView</a:t>
            </a:r>
            <a:r>
              <a:rPr lang="zh-TW" altLang="en-US" sz="2000" dirty="0">
                <a:ea typeface="+mj-ea"/>
              </a:rPr>
              <a:t>並且加入現有的視窗群組中，並透過後續流程控制兩個</a:t>
            </a:r>
            <a:r>
              <a:rPr lang="en-US" altLang="zh-TW" sz="2000" dirty="0">
                <a:ea typeface="+mj-ea"/>
              </a:rPr>
              <a:t>UI</a:t>
            </a:r>
            <a:r>
              <a:rPr lang="zh-TW" altLang="en-US" sz="2000" dirty="0">
                <a:ea typeface="+mj-ea"/>
              </a:rPr>
              <a:t>實體的切換顯示</a:t>
            </a:r>
            <a:r>
              <a:rPr lang="zh-TW" altLang="en-US" sz="2000" dirty="0" smtClean="0">
                <a:ea typeface="+mj-ea"/>
              </a:rPr>
              <a:t>。</a:t>
            </a:r>
            <a:endParaRPr lang="en-US" altLang="zh-TW" sz="2000" dirty="0" smtClean="0">
              <a:ea typeface="+mj-ea"/>
            </a:endParaRPr>
          </a:p>
          <a:p>
            <a:pPr lvl="1"/>
            <a:r>
              <a:rPr lang="zh-TW" altLang="en-US" sz="2000" dirty="0" smtClean="0">
                <a:ea typeface="+mj-ea"/>
              </a:rPr>
              <a:t>達成</a:t>
            </a:r>
            <a:r>
              <a:rPr lang="en-US" altLang="zh-TW" sz="2000" dirty="0">
                <a:ea typeface="+mj-ea"/>
              </a:rPr>
              <a:t>Cordova </a:t>
            </a:r>
            <a:r>
              <a:rPr lang="en-US" altLang="zh-TW" sz="2000" dirty="0" err="1" smtClean="0">
                <a:ea typeface="+mj-ea"/>
              </a:rPr>
              <a:t>WebView</a:t>
            </a:r>
            <a:r>
              <a:rPr lang="en-US" altLang="zh-TW" sz="2000" dirty="0" smtClean="0">
                <a:ea typeface="+mj-ea"/>
              </a:rPr>
              <a:t>, Native, customer </a:t>
            </a:r>
            <a:r>
              <a:rPr lang="en-US" altLang="zh-TW" sz="2000" dirty="0" err="1">
                <a:ea typeface="+mj-ea"/>
              </a:rPr>
              <a:t>WebView</a:t>
            </a:r>
            <a:r>
              <a:rPr lang="zh-TW" altLang="en-US" sz="2000" dirty="0">
                <a:ea typeface="+mj-ea"/>
              </a:rPr>
              <a:t>三向訊息溝通</a:t>
            </a:r>
            <a:r>
              <a:rPr lang="zh-TW" altLang="en-US" sz="2000" dirty="0" smtClean="0">
                <a:ea typeface="+mj-ea"/>
              </a:rPr>
              <a:t>。</a:t>
            </a:r>
            <a:endParaRPr lang="en-US" altLang="zh-TW" sz="2000" dirty="0" smtClean="0">
              <a:ea typeface="+mj-ea"/>
            </a:endParaRPr>
          </a:p>
          <a:p>
            <a:pPr lvl="1"/>
            <a:r>
              <a:rPr lang="en-US" altLang="zh-TW" sz="2000" dirty="0" smtClean="0">
                <a:ea typeface="+mj-ea"/>
              </a:rPr>
              <a:t>APP</a:t>
            </a:r>
            <a:r>
              <a:rPr lang="zh-TW" altLang="en-US" sz="2000" dirty="0">
                <a:ea typeface="+mj-ea"/>
              </a:rPr>
              <a:t>將具有</a:t>
            </a:r>
            <a:r>
              <a:rPr lang="en-US" altLang="zh-TW" sz="2000" dirty="0">
                <a:ea typeface="+mj-ea"/>
              </a:rPr>
              <a:t>Hybrid</a:t>
            </a:r>
            <a:r>
              <a:rPr lang="zh-TW" altLang="en-US" sz="2000" dirty="0">
                <a:ea typeface="+mj-ea"/>
              </a:rPr>
              <a:t>與連結外部網站的特性，並可透過</a:t>
            </a:r>
            <a:r>
              <a:rPr lang="en-US" altLang="zh-TW" sz="2000" dirty="0">
                <a:ea typeface="+mj-ea"/>
              </a:rPr>
              <a:t>Native Layer</a:t>
            </a:r>
            <a:r>
              <a:rPr lang="zh-TW" altLang="en-US" sz="2000" dirty="0">
                <a:ea typeface="+mj-ea"/>
              </a:rPr>
              <a:t>進行</a:t>
            </a:r>
            <a:r>
              <a:rPr lang="en-US" altLang="zh-TW" sz="2000" dirty="0">
                <a:ea typeface="+mj-ea"/>
              </a:rPr>
              <a:t>MQTT</a:t>
            </a:r>
            <a:r>
              <a:rPr lang="zh-TW" altLang="en-US" sz="2000" dirty="0">
                <a:ea typeface="+mj-ea"/>
              </a:rPr>
              <a:t>、</a:t>
            </a:r>
            <a:r>
              <a:rPr lang="en-US" altLang="zh-TW" sz="2000" dirty="0">
                <a:ea typeface="+mj-ea"/>
              </a:rPr>
              <a:t>Socket</a:t>
            </a:r>
            <a:r>
              <a:rPr lang="zh-TW" altLang="en-US" sz="2000" dirty="0">
                <a:ea typeface="+mj-ea"/>
              </a:rPr>
              <a:t>或是</a:t>
            </a:r>
            <a:r>
              <a:rPr lang="en-US" altLang="zh-TW" sz="2000" dirty="0">
                <a:ea typeface="+mj-ea"/>
              </a:rPr>
              <a:t>Http Web site</a:t>
            </a:r>
            <a:r>
              <a:rPr lang="zh-TW" altLang="en-US" sz="2000" dirty="0">
                <a:ea typeface="+mj-ea"/>
              </a:rPr>
              <a:t>等</a:t>
            </a:r>
            <a:r>
              <a:rPr lang="en-US" altLang="zh-TW" sz="2000" dirty="0">
                <a:ea typeface="+mj-ea"/>
              </a:rPr>
              <a:t>server</a:t>
            </a:r>
            <a:r>
              <a:rPr lang="zh-TW" altLang="en-US" sz="2000" dirty="0">
                <a:ea typeface="+mj-ea"/>
              </a:rPr>
              <a:t>進行資料交換或與手持裝置系統功能串</a:t>
            </a:r>
            <a:r>
              <a:rPr lang="zh-TW" altLang="en-US" sz="2000" dirty="0" smtClean="0">
                <a:ea typeface="+mj-ea"/>
              </a:rPr>
              <a:t>接。</a:t>
            </a:r>
            <a:endParaRPr lang="en-US" altLang="zh-TW" sz="2000" dirty="0" smtClean="0">
              <a:ea typeface="+mj-ea"/>
            </a:endParaRPr>
          </a:p>
          <a:p>
            <a:pPr lvl="1"/>
            <a:r>
              <a:rPr lang="zh-TW" altLang="en-US" sz="2000" dirty="0" smtClean="0">
                <a:ea typeface="+mj-ea"/>
              </a:rPr>
              <a:t>減少送審上架次數，若修改文字直接改網頁即可</a:t>
            </a:r>
            <a:endParaRPr lang="en-US" altLang="zh-TW" sz="2000" dirty="0" smtClean="0">
              <a:ea typeface="+mj-ea"/>
            </a:endParaRPr>
          </a:p>
          <a:p>
            <a:pPr lvl="1"/>
            <a:endParaRPr lang="zh-TW" altLang="en-US" dirty="0">
              <a:ea typeface="+mj-ea"/>
            </a:endParaRPr>
          </a:p>
          <a:p>
            <a:pPr lvl="1"/>
            <a:endParaRPr lang="zh-TW" altLang="en-US" dirty="0">
              <a:ea typeface="+mj-ea"/>
            </a:endParaRPr>
          </a:p>
          <a:p>
            <a:pPr lvl="1"/>
            <a:endParaRPr lang="zh-TW" altLang="en-US" dirty="0"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697009" y="64928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感謝聆聽，敬請指教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報告人：李思穎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5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Exception</a:t>
            </a:r>
            <a:endParaRPr lang="zh-TW" altLang="en-US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4292329" y="646642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3</a:t>
            </a:fld>
            <a:endParaRPr lang="en-US" sz="1400" dirty="0"/>
          </a:p>
        </p:txBody>
      </p:sp>
      <p:pic>
        <p:nvPicPr>
          <p:cNvPr id="6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7621" y="1090415"/>
            <a:ext cx="7026264" cy="542755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32689" y="2869660"/>
            <a:ext cx="6186792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1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32689" y="3812140"/>
            <a:ext cx="727119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2-1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332689" y="5566466"/>
            <a:ext cx="618679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3</a:t>
            </a:r>
          </a:p>
          <a:p>
            <a:endParaRPr lang="en-US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332689" y="4440479"/>
            <a:ext cx="7271196" cy="1138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2-2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pic>
        <p:nvPicPr>
          <p:cNvPr id="4" name="圖片 3" descr="http://ws93006ed:8080/JSPWiki/attach/CM_Freshman_Develop_norm/Exception%E6%B5%81%E7%A8%8B%E5%9C%96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9405193" cy="4797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19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+mn-lt"/>
              </a:rPr>
              <a:t>Transaction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14791"/>
            <a:ext cx="8596668" cy="442657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ea typeface="+mj-ea"/>
              </a:rPr>
              <a:t>交易符合</a:t>
            </a:r>
            <a:r>
              <a:rPr lang="en-US" altLang="zh-TW" dirty="0" smtClean="0">
                <a:ea typeface="+mj-ea"/>
              </a:rPr>
              <a:t>ACID</a:t>
            </a:r>
            <a:r>
              <a:rPr lang="zh-TW" altLang="en-US" dirty="0" smtClean="0">
                <a:ea typeface="+mj-ea"/>
              </a:rPr>
              <a:t>原則</a:t>
            </a:r>
            <a:endParaRPr lang="en-US" altLang="zh-TW" dirty="0" smtClean="0">
              <a:ea typeface="+mj-ea"/>
            </a:endParaRPr>
          </a:p>
          <a:p>
            <a:r>
              <a:rPr lang="zh-TW" altLang="en-US" dirty="0" smtClean="0">
                <a:ea typeface="+mj-ea"/>
              </a:rPr>
              <a:t>一個作業單元：</a:t>
            </a:r>
            <a:r>
              <a:rPr lang="en-US" altLang="zh-TW" dirty="0" err="1" smtClean="0">
                <a:ea typeface="+mj-ea"/>
              </a:rPr>
              <a:t>Transaction.begin</a:t>
            </a:r>
            <a:r>
              <a:rPr lang="en-US" altLang="zh-TW" dirty="0">
                <a:ea typeface="+mj-ea"/>
              </a:rPr>
              <a:t>() </a:t>
            </a:r>
            <a:r>
              <a:rPr lang="zh-TW" altLang="zh-TW" dirty="0">
                <a:ea typeface="+mj-ea"/>
              </a:rPr>
              <a:t>、</a:t>
            </a:r>
            <a:r>
              <a:rPr lang="en-US" altLang="zh-TW" dirty="0">
                <a:ea typeface="+mj-ea"/>
              </a:rPr>
              <a:t> </a:t>
            </a:r>
            <a:r>
              <a:rPr lang="en-US" altLang="zh-TW" dirty="0" err="1">
                <a:ea typeface="+mj-ea"/>
              </a:rPr>
              <a:t>Transaction.commit</a:t>
            </a:r>
            <a:r>
              <a:rPr lang="en-US" altLang="zh-TW" dirty="0">
                <a:ea typeface="+mj-ea"/>
              </a:rPr>
              <a:t>() </a:t>
            </a:r>
            <a:r>
              <a:rPr lang="zh-TW" altLang="zh-TW" dirty="0">
                <a:ea typeface="+mj-ea"/>
              </a:rPr>
              <a:t>及</a:t>
            </a:r>
            <a:r>
              <a:rPr lang="en-US" altLang="zh-TW" dirty="0">
                <a:ea typeface="+mj-ea"/>
              </a:rPr>
              <a:t> </a:t>
            </a:r>
            <a:r>
              <a:rPr lang="en-US" altLang="zh-TW" dirty="0" err="1">
                <a:ea typeface="+mj-ea"/>
              </a:rPr>
              <a:t>Transaction.rollback</a:t>
            </a:r>
            <a:r>
              <a:rPr lang="en-US" altLang="zh-TW" dirty="0" smtClean="0">
                <a:ea typeface="+mj-ea"/>
              </a:rPr>
              <a:t>()</a:t>
            </a:r>
          </a:p>
          <a:p>
            <a:r>
              <a:rPr lang="en-US" altLang="zh-TW" b="1" dirty="0" err="1" smtClean="0">
                <a:ea typeface="+mj-ea"/>
              </a:rPr>
              <a:t>Transaction.getDateSet</a:t>
            </a:r>
            <a:r>
              <a:rPr lang="en-US" altLang="zh-TW" b="1" dirty="0" smtClean="0">
                <a:ea typeface="+mj-ea"/>
              </a:rPr>
              <a:t>()</a:t>
            </a:r>
          </a:p>
          <a:p>
            <a:pPr lvl="1"/>
            <a:r>
              <a:rPr lang="zh-TW" altLang="en-US" dirty="0">
                <a:ea typeface="+mj-ea"/>
              </a:rPr>
              <a:t>交易控制如何操作在同一個 </a:t>
            </a:r>
            <a:r>
              <a:rPr lang="en-US" altLang="zh-TW" dirty="0">
                <a:ea typeface="+mj-ea"/>
              </a:rPr>
              <a:t>JDBC connection</a:t>
            </a:r>
            <a:r>
              <a:rPr lang="zh-TW" altLang="en-US" dirty="0" smtClean="0">
                <a:ea typeface="+mj-ea"/>
              </a:rPr>
              <a:t>？</a:t>
            </a:r>
            <a:endParaRPr lang="en-US" altLang="zh-TW" dirty="0" smtClean="0">
              <a:ea typeface="+mj-ea"/>
            </a:endParaRPr>
          </a:p>
          <a:p>
            <a:pPr lvl="1"/>
            <a:r>
              <a:rPr lang="zh-TW" altLang="en-US" dirty="0" smtClean="0">
                <a:ea typeface="+mj-ea"/>
              </a:rPr>
              <a:t>若不在</a:t>
            </a:r>
            <a:r>
              <a:rPr lang="en-US" altLang="zh-TW" dirty="0" err="1">
                <a:ea typeface="+mj-ea"/>
              </a:rPr>
              <a:t>Transaction.begin</a:t>
            </a:r>
            <a:r>
              <a:rPr lang="en-US" altLang="zh-TW" dirty="0">
                <a:ea typeface="+mj-ea"/>
              </a:rPr>
              <a:t>() </a:t>
            </a:r>
            <a:r>
              <a:rPr lang="zh-TW" altLang="en-US" dirty="0" smtClean="0">
                <a:ea typeface="+mj-ea"/>
              </a:rPr>
              <a:t>間 </a:t>
            </a:r>
            <a:r>
              <a:rPr lang="en-US" altLang="zh-TW" dirty="0" err="1">
                <a:ea typeface="+mj-ea"/>
              </a:rPr>
              <a:t>Transaction.commit</a:t>
            </a:r>
            <a:r>
              <a:rPr lang="en-US" altLang="zh-TW" dirty="0" smtClean="0">
                <a:ea typeface="+mj-ea"/>
              </a:rPr>
              <a:t>()</a:t>
            </a:r>
            <a:r>
              <a:rPr lang="zh-TW" altLang="en-US" dirty="0">
                <a:ea typeface="+mj-ea"/>
              </a:rPr>
              <a:t>以 </a:t>
            </a:r>
            <a:r>
              <a:rPr lang="en-US" altLang="zh-TW" dirty="0" err="1">
                <a:ea typeface="+mj-ea"/>
              </a:rPr>
              <a:t>Transaction.getDataSet</a:t>
            </a:r>
            <a:r>
              <a:rPr lang="en-US" altLang="zh-TW" dirty="0">
                <a:ea typeface="+mj-ea"/>
              </a:rPr>
              <a:t>() </a:t>
            </a:r>
            <a:r>
              <a:rPr lang="zh-TW" altLang="en-US" dirty="0">
                <a:ea typeface="+mj-ea"/>
              </a:rPr>
              <a:t>取得 </a:t>
            </a:r>
            <a:r>
              <a:rPr lang="en-US" altLang="zh-TW" dirty="0" err="1" smtClean="0">
                <a:ea typeface="+mj-ea"/>
              </a:rPr>
              <a:t>DataSet</a:t>
            </a:r>
            <a:r>
              <a:rPr lang="zh-TW" altLang="en-US" dirty="0" smtClean="0">
                <a:ea typeface="+mj-ea"/>
              </a:rPr>
              <a:t>？</a:t>
            </a:r>
            <a:endParaRPr lang="en-US" altLang="zh-TW" dirty="0" smtClean="0">
              <a:ea typeface="+mj-ea"/>
            </a:endParaRPr>
          </a:p>
          <a:p>
            <a:pPr lvl="1"/>
            <a:r>
              <a:rPr lang="zh-TW" altLang="en-US" dirty="0" smtClean="0">
                <a:ea typeface="+mj-ea"/>
              </a:rPr>
              <a:t>如初</a:t>
            </a:r>
            <a:r>
              <a:rPr lang="zh-TW" altLang="en-US" dirty="0">
                <a:ea typeface="+mj-ea"/>
              </a:rPr>
              <a:t>次取得 </a:t>
            </a:r>
            <a:r>
              <a:rPr lang="en-US" altLang="zh-TW" dirty="0" err="1">
                <a:ea typeface="+mj-ea"/>
              </a:rPr>
              <a:t>DataSet</a:t>
            </a:r>
            <a:r>
              <a:rPr lang="zh-TW" altLang="en-US" dirty="0">
                <a:ea typeface="+mj-ea"/>
              </a:rPr>
              <a:t>，不需執行 </a:t>
            </a:r>
            <a:r>
              <a:rPr lang="en-US" altLang="zh-TW" dirty="0">
                <a:ea typeface="+mj-ea"/>
              </a:rPr>
              <a:t>clear()</a:t>
            </a:r>
            <a:r>
              <a:rPr lang="zh-TW" altLang="en-US" dirty="0">
                <a:ea typeface="+mj-ea"/>
              </a:rPr>
              <a:t>；同一 </a:t>
            </a:r>
            <a:r>
              <a:rPr lang="en-US" altLang="zh-TW" dirty="0" err="1">
                <a:ea typeface="+mj-ea"/>
              </a:rPr>
              <a:t>DataSet</a:t>
            </a:r>
            <a:r>
              <a:rPr lang="en-US" altLang="zh-TW" dirty="0">
                <a:ea typeface="+mj-ea"/>
              </a:rPr>
              <a:t> </a:t>
            </a:r>
            <a:r>
              <a:rPr lang="zh-TW" altLang="en-US" dirty="0">
                <a:ea typeface="+mj-ea"/>
              </a:rPr>
              <a:t>需重複使用時，每次使用前都須執行 </a:t>
            </a:r>
            <a:r>
              <a:rPr lang="en-US" altLang="zh-TW" dirty="0">
                <a:ea typeface="+mj-ea"/>
              </a:rPr>
              <a:t>clear() </a:t>
            </a:r>
            <a:r>
              <a:rPr lang="zh-TW" altLang="en-US" dirty="0">
                <a:ea typeface="+mj-ea"/>
              </a:rPr>
              <a:t>清除</a:t>
            </a:r>
            <a:r>
              <a:rPr lang="zh-TW" altLang="en-US" dirty="0" smtClean="0">
                <a:ea typeface="+mj-ea"/>
              </a:rPr>
              <a:t>內容</a:t>
            </a:r>
            <a:endParaRPr lang="en-US" altLang="zh-TW" dirty="0" smtClean="0">
              <a:ea typeface="+mj-ea"/>
            </a:endParaRPr>
          </a:p>
          <a:p>
            <a:pPr lvl="1"/>
            <a:r>
              <a:rPr lang="zh-TW" altLang="en-US" dirty="0">
                <a:ea typeface="+mj-ea"/>
              </a:rPr>
              <a:t>非必要，請勿在模組內做 </a:t>
            </a:r>
            <a:r>
              <a:rPr lang="en-US" altLang="zh-TW" dirty="0">
                <a:ea typeface="+mj-ea"/>
              </a:rPr>
              <a:t>Transaction </a:t>
            </a:r>
            <a:r>
              <a:rPr lang="zh-TW" altLang="en-US" dirty="0">
                <a:ea typeface="+mj-ea"/>
              </a:rPr>
              <a:t>的 </a:t>
            </a:r>
            <a:r>
              <a:rPr lang="en-US" altLang="zh-TW" dirty="0">
                <a:ea typeface="+mj-ea"/>
              </a:rPr>
              <a:t>begin, commit, rollback </a:t>
            </a:r>
            <a:r>
              <a:rPr lang="zh-TW" altLang="en-US" dirty="0">
                <a:ea typeface="+mj-ea"/>
              </a:rPr>
              <a:t>的動作</a:t>
            </a:r>
            <a:endParaRPr lang="en-US" altLang="zh-TW" dirty="0">
              <a:ea typeface="+mj-ea"/>
            </a:endParaRPr>
          </a:p>
          <a:p>
            <a:pPr lvl="1"/>
            <a:r>
              <a:rPr lang="zh-TW" altLang="en-US" dirty="0" smtClean="0">
                <a:ea typeface="+mj-ea"/>
              </a:rPr>
              <a:t>優點＆缺點</a:t>
            </a:r>
            <a:endParaRPr lang="en-US" altLang="zh-TW" dirty="0" smtClean="0">
              <a:ea typeface="+mj-ea"/>
            </a:endParaRPr>
          </a:p>
          <a:p>
            <a:r>
              <a:rPr lang="en-US" altLang="zh-TW" b="1" dirty="0" err="1" smtClean="0">
                <a:ea typeface="+mj-ea"/>
              </a:rPr>
              <a:t>DBModule</a:t>
            </a:r>
            <a:r>
              <a:rPr lang="en-US" altLang="zh-TW" b="1" dirty="0" smtClean="0">
                <a:ea typeface="+mj-ea"/>
              </a:rPr>
              <a:t> </a:t>
            </a:r>
            <a:r>
              <a:rPr lang="zh-TW" altLang="en-US" b="1" dirty="0" smtClean="0">
                <a:ea typeface="+mj-ea"/>
              </a:rPr>
              <a:t>的</a:t>
            </a:r>
            <a:r>
              <a:rPr lang="en-US" altLang="zh-TW" b="1" dirty="0" err="1" smtClean="0">
                <a:ea typeface="+mj-ea"/>
              </a:rPr>
              <a:t>getDataSet</a:t>
            </a:r>
            <a:r>
              <a:rPr lang="en-US" altLang="zh-TW" b="1" dirty="0" smtClean="0">
                <a:ea typeface="+mj-ea"/>
              </a:rPr>
              <a:t>()</a:t>
            </a:r>
            <a:r>
              <a:rPr lang="zh-TW" altLang="en-US" b="1" dirty="0" smtClean="0">
                <a:ea typeface="+mj-ea"/>
              </a:rPr>
              <a:t> 取得</a:t>
            </a:r>
            <a:r>
              <a:rPr lang="zh-TW" altLang="en-US" b="1" dirty="0">
                <a:ea typeface="+mj-ea"/>
              </a:rPr>
              <a:t>獨立連線</a:t>
            </a:r>
            <a:r>
              <a:rPr lang="en-US" altLang="zh-TW" b="1" dirty="0" smtClean="0">
                <a:ea typeface="+mj-ea"/>
              </a:rPr>
              <a:t>DS</a:t>
            </a:r>
          </a:p>
          <a:p>
            <a:pPr lvl="1"/>
            <a:r>
              <a:rPr lang="zh-TW" altLang="zh-TW" dirty="0">
                <a:ea typeface="+mj-ea"/>
              </a:rPr>
              <a:t>此時無論是否有用</a:t>
            </a:r>
            <a:r>
              <a:rPr lang="en-US" altLang="zh-TW" dirty="0">
                <a:ea typeface="+mj-ea"/>
              </a:rPr>
              <a:t> Transaction </a:t>
            </a:r>
            <a:r>
              <a:rPr lang="zh-TW" altLang="zh-TW" dirty="0">
                <a:ea typeface="+mj-ea"/>
              </a:rPr>
              <a:t>宣告交易起始，只要跨子系統存取，便會改用該子系統對應的</a:t>
            </a:r>
            <a:r>
              <a:rPr lang="en-US" altLang="zh-TW" dirty="0">
                <a:ea typeface="+mj-ea"/>
              </a:rPr>
              <a:t> </a:t>
            </a:r>
            <a:r>
              <a:rPr lang="en-US" altLang="zh-TW" dirty="0" err="1">
                <a:ea typeface="+mj-ea"/>
              </a:rPr>
              <a:t>DataSource</a:t>
            </a:r>
            <a:r>
              <a:rPr lang="en-US" altLang="zh-TW" dirty="0">
                <a:ea typeface="+mj-ea"/>
              </a:rPr>
              <a:t> </a:t>
            </a:r>
            <a:r>
              <a:rPr lang="zh-TW" altLang="zh-TW" dirty="0">
                <a:ea typeface="+mj-ea"/>
              </a:rPr>
              <a:t>進行連線</a:t>
            </a:r>
            <a:r>
              <a:rPr lang="zh-TW" altLang="zh-TW" dirty="0" smtClean="0">
                <a:ea typeface="+mj-ea"/>
              </a:rPr>
              <a:t>。</a:t>
            </a:r>
            <a:endParaRPr lang="en-US" altLang="zh-TW" dirty="0" smtClean="0">
              <a:ea typeface="+mj-ea"/>
            </a:endParaRPr>
          </a:p>
          <a:p>
            <a:pPr lvl="1"/>
            <a:r>
              <a:rPr lang="zh-TW" altLang="en-US" dirty="0">
                <a:ea typeface="+mj-ea"/>
              </a:rPr>
              <a:t>優點＆缺點</a:t>
            </a:r>
            <a:endParaRPr lang="en-US" altLang="zh-TW" dirty="0">
              <a:ea typeface="+mj-ea"/>
            </a:endParaRPr>
          </a:p>
          <a:p>
            <a:pPr lvl="1"/>
            <a:endParaRPr lang="en-US" altLang="zh-TW" dirty="0" smtClean="0"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+mj-ea"/>
              </a:rPr>
              <a:pPr/>
              <a:t>4</a:t>
            </a:fld>
            <a:endParaRPr lang="en-US" dirty="0"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551362"/>
            <a:ext cx="100488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http://ws93006ed:8080/JSPWiki/attach/CM_Freshman_Develop_norm/twoPhaseCommit_0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137" y="2891701"/>
            <a:ext cx="5390148" cy="39662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Transaction – 2 Phase Commit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82547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存取不同的資料庫，但仍可做到交易</a:t>
            </a:r>
            <a:r>
              <a:rPr lang="zh-TW" altLang="en-US" dirty="0" smtClean="0"/>
              <a:t>控制的機制</a:t>
            </a:r>
            <a:endParaRPr lang="en-US" altLang="zh-TW" dirty="0" smtClean="0">
              <a:latin typeface="+mj-lt"/>
              <a:ea typeface="+mj-ea"/>
            </a:endParaRPr>
          </a:p>
          <a:p>
            <a:r>
              <a:rPr lang="en-US" altLang="zh-TW" dirty="0" err="1" smtClean="0">
                <a:latin typeface="+mj-lt"/>
                <a:ea typeface="+mj-ea"/>
              </a:rPr>
              <a:t>Transaction.setXAMode</a:t>
            </a:r>
            <a:r>
              <a:rPr lang="en-US" altLang="zh-TW" dirty="0" smtClean="0">
                <a:latin typeface="+mj-lt"/>
                <a:ea typeface="+mj-ea"/>
              </a:rPr>
              <a:t>()</a:t>
            </a:r>
          </a:p>
          <a:p>
            <a:r>
              <a:rPr lang="zh-TW" altLang="en-US" dirty="0" smtClean="0">
                <a:latin typeface="+mj-lt"/>
                <a:ea typeface="+mj-ea"/>
              </a:rPr>
              <a:t>使用</a:t>
            </a:r>
            <a:r>
              <a:rPr lang="en-US" altLang="zh-TW" dirty="0" smtClean="0">
                <a:latin typeface="+mj-lt"/>
                <a:ea typeface="+mj-ea"/>
              </a:rPr>
              <a:t>Driver</a:t>
            </a:r>
            <a:r>
              <a:rPr lang="zh-TW" altLang="en-US" dirty="0">
                <a:latin typeface="+mj-lt"/>
                <a:ea typeface="+mj-ea"/>
              </a:rPr>
              <a:t>「</a:t>
            </a:r>
            <a:r>
              <a:rPr lang="en-US" altLang="zh-TW" dirty="0">
                <a:latin typeface="+mj-lt"/>
                <a:ea typeface="+mj-ea"/>
              </a:rPr>
              <a:t>com.ibm.db2.jcc.DB2XADataSource</a:t>
            </a:r>
            <a:r>
              <a:rPr lang="zh-TW" altLang="en-US" dirty="0">
                <a:latin typeface="+mj-lt"/>
                <a:ea typeface="+mj-ea"/>
              </a:rPr>
              <a:t>」進行</a:t>
            </a:r>
            <a:r>
              <a:rPr lang="zh-TW" altLang="en-US" dirty="0" smtClean="0">
                <a:latin typeface="+mj-lt"/>
                <a:ea typeface="+mj-ea"/>
              </a:rPr>
              <a:t>連線</a:t>
            </a:r>
            <a:endParaRPr lang="en-US" altLang="zh-TW" dirty="0" smtClean="0">
              <a:latin typeface="+mj-lt"/>
              <a:ea typeface="+mj-ea"/>
            </a:endParaRPr>
          </a:p>
          <a:p>
            <a:pPr marL="342900" lvl="1" indent="-342900"/>
            <a:r>
              <a:rPr lang="zh-TW" altLang="en-US" dirty="0" smtClean="0">
                <a:latin typeface="+mj-lt"/>
                <a:ea typeface="+mj-ea"/>
              </a:rPr>
              <a:t>要</a:t>
            </a:r>
            <a:r>
              <a:rPr lang="zh-TW" altLang="en-US" dirty="0" smtClean="0">
                <a:latin typeface="+mj-lt"/>
                <a:ea typeface="+mj-ea"/>
              </a:rPr>
              <a:t>注意：</a:t>
            </a:r>
            <a:r>
              <a:rPr lang="zh-TW" altLang="zh-TW" dirty="0">
                <a:latin typeface="+mj-lt"/>
                <a:ea typeface="+mj-ea"/>
              </a:rPr>
              <a:t>此機制需看伺服器及資料庫是否有提供支援，並非所有皆有支援。</a:t>
            </a:r>
            <a:endParaRPr lang="zh-TW" altLang="zh-TW" sz="2800" dirty="0">
              <a:latin typeface="+mj-lt"/>
              <a:ea typeface="+mj-ea"/>
            </a:endParaRPr>
          </a:p>
          <a:p>
            <a:pPr marL="0" indent="0">
              <a:buNone/>
            </a:pPr>
            <a:endParaRPr lang="zh-TW" altLang="en-US" dirty="0">
              <a:latin typeface="+mj-lt"/>
              <a:ea typeface="+mj-ea"/>
            </a:endParaRPr>
          </a:p>
          <a:p>
            <a:endParaRPr lang="zh-TW" altLang="en-US" dirty="0">
              <a:latin typeface="+mj-lt"/>
              <a:ea typeface="+mj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j-lt"/>
                <a:ea typeface="+mj-ea"/>
              </a:rPr>
              <a:pPr/>
              <a:t>5</a:t>
            </a:fld>
            <a:endParaRPr 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73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 </a:t>
            </a:r>
            <a:r>
              <a:rPr lang="en-US" altLang="zh-TW" dirty="0" smtClean="0"/>
              <a:t>Lock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18563"/>
            <a:ext cx="8028922" cy="4974312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z="2900" b="1" dirty="0" smtClean="0">
                <a:latin typeface="+mj-lt"/>
              </a:rPr>
              <a:t>禁止搶占（</a:t>
            </a:r>
            <a:r>
              <a:rPr lang="zh-TW" altLang="en-US" sz="2900" dirty="0" smtClean="0">
                <a:latin typeface="+mj-lt"/>
              </a:rPr>
              <a:t> </a:t>
            </a:r>
            <a:r>
              <a:rPr lang="en-US" altLang="zh-TW" sz="2900" dirty="0" smtClean="0">
                <a:latin typeface="+mj-lt"/>
              </a:rPr>
              <a:t>no preemption</a:t>
            </a:r>
            <a:r>
              <a:rPr lang="zh-TW" altLang="en-US" sz="2900" dirty="0" smtClean="0">
                <a:latin typeface="+mj-lt"/>
              </a:rPr>
              <a:t>）</a:t>
            </a:r>
            <a:endParaRPr lang="en-US" altLang="zh-TW" sz="2900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TW" sz="2300" dirty="0" smtClean="0">
                <a:latin typeface="+mj-lt"/>
              </a:rPr>
              <a:t>	</a:t>
            </a:r>
            <a:r>
              <a:rPr lang="zh-TW" altLang="en-US" sz="2300" dirty="0" smtClean="0">
                <a:latin typeface="+mj-lt"/>
              </a:rPr>
              <a:t>資源</a:t>
            </a:r>
            <a:r>
              <a:rPr lang="zh-TW" altLang="en-US" sz="2300" dirty="0">
                <a:latin typeface="+mj-lt"/>
              </a:rPr>
              <a:t>只能由</a:t>
            </a:r>
            <a:r>
              <a:rPr lang="en-US" altLang="zh-TW" sz="2300" dirty="0">
                <a:latin typeface="+mj-lt"/>
              </a:rPr>
              <a:t>process</a:t>
            </a:r>
            <a:r>
              <a:rPr lang="zh-TW" altLang="en-US" sz="2300" dirty="0">
                <a:latin typeface="+mj-lt"/>
              </a:rPr>
              <a:t>自己釋放，不能由其他方式</a:t>
            </a:r>
            <a:r>
              <a:rPr lang="zh-TW" altLang="en-US" sz="2300" dirty="0" smtClean="0">
                <a:latin typeface="+mj-lt"/>
              </a:rPr>
              <a:t>釋放</a:t>
            </a:r>
            <a:endParaRPr lang="en-US" altLang="zh-TW" sz="2300" dirty="0" smtClean="0">
              <a:latin typeface="+mj-lt"/>
            </a:endParaRPr>
          </a:p>
          <a:p>
            <a:pPr marL="0" indent="0">
              <a:buNone/>
            </a:pPr>
            <a:endParaRPr lang="en-US" altLang="zh-TW" sz="1900" dirty="0">
              <a:latin typeface="+mj-lt"/>
            </a:endParaRPr>
          </a:p>
          <a:p>
            <a:r>
              <a:rPr lang="zh-TW" altLang="en-US" sz="2900" b="1" dirty="0">
                <a:latin typeface="+mj-lt"/>
              </a:rPr>
              <a:t>持有和</a:t>
            </a:r>
            <a:r>
              <a:rPr lang="zh-TW" altLang="en-US" sz="2900" b="1" dirty="0" smtClean="0">
                <a:latin typeface="+mj-lt"/>
              </a:rPr>
              <a:t>等待（</a:t>
            </a:r>
            <a:r>
              <a:rPr lang="zh-TW" altLang="en-US" sz="2900" dirty="0" smtClean="0">
                <a:latin typeface="+mj-lt"/>
              </a:rPr>
              <a:t> </a:t>
            </a:r>
            <a:r>
              <a:rPr lang="en-US" altLang="zh-TW" sz="2900" dirty="0" smtClean="0">
                <a:latin typeface="+mj-lt"/>
              </a:rPr>
              <a:t>hold </a:t>
            </a:r>
            <a:r>
              <a:rPr lang="en-US" altLang="zh-TW" sz="2900" dirty="0">
                <a:latin typeface="+mj-lt"/>
              </a:rPr>
              <a:t>and </a:t>
            </a:r>
            <a:r>
              <a:rPr lang="en-US" altLang="zh-TW" sz="2900" dirty="0" smtClean="0">
                <a:latin typeface="+mj-lt"/>
              </a:rPr>
              <a:t>wait</a:t>
            </a:r>
            <a:r>
              <a:rPr lang="zh-TW" altLang="en-US" sz="2900" dirty="0" smtClean="0">
                <a:latin typeface="+mj-lt"/>
              </a:rPr>
              <a:t>）</a:t>
            </a:r>
            <a:endParaRPr lang="en-US" altLang="zh-TW" sz="2900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TW" sz="2300" dirty="0" smtClean="0">
                <a:latin typeface="+mj-lt"/>
              </a:rPr>
              <a:t>	process</a:t>
            </a:r>
            <a:r>
              <a:rPr lang="zh-TW" altLang="en-US" sz="2300" dirty="0" smtClean="0">
                <a:latin typeface="+mj-lt"/>
              </a:rPr>
              <a:t>取得</a:t>
            </a:r>
            <a:r>
              <a:rPr lang="zh-TW" altLang="en-US" sz="2300" dirty="0">
                <a:latin typeface="+mj-lt"/>
              </a:rPr>
              <a:t>一個資源之後等待其他的</a:t>
            </a:r>
            <a:r>
              <a:rPr lang="zh-TW" altLang="en-US" sz="2300" dirty="0" smtClean="0">
                <a:latin typeface="+mj-lt"/>
              </a:rPr>
              <a:t>資源</a:t>
            </a:r>
            <a:endParaRPr lang="en-US" altLang="zh-TW" sz="2300" dirty="0" smtClean="0">
              <a:latin typeface="+mj-lt"/>
            </a:endParaRPr>
          </a:p>
          <a:p>
            <a:pPr marL="0" indent="0">
              <a:buNone/>
            </a:pPr>
            <a:endParaRPr lang="en-US" altLang="zh-TW" sz="1900" dirty="0">
              <a:latin typeface="+mj-lt"/>
            </a:endParaRPr>
          </a:p>
          <a:p>
            <a:r>
              <a:rPr lang="zh-TW" altLang="en-US" sz="2900" b="1" dirty="0" smtClean="0">
                <a:latin typeface="+mj-lt"/>
              </a:rPr>
              <a:t>互斥</a:t>
            </a:r>
            <a:r>
              <a:rPr lang="zh-TW" altLang="en-US" sz="2900" dirty="0" smtClean="0">
                <a:latin typeface="+mj-lt"/>
              </a:rPr>
              <a:t> （</a:t>
            </a:r>
            <a:r>
              <a:rPr lang="en-US" altLang="zh-TW" sz="2900" dirty="0" smtClean="0">
                <a:latin typeface="+mj-lt"/>
              </a:rPr>
              <a:t>mutual exclusion</a:t>
            </a:r>
            <a:r>
              <a:rPr lang="zh-TW" altLang="en-US" sz="2900" dirty="0" smtClean="0">
                <a:latin typeface="+mj-lt"/>
              </a:rPr>
              <a:t>）</a:t>
            </a:r>
            <a:endParaRPr lang="en-US" altLang="zh-TW" sz="2900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TW" sz="2300" dirty="0" smtClean="0">
                <a:latin typeface="+mj-lt"/>
              </a:rPr>
              <a:t>	</a:t>
            </a:r>
            <a:r>
              <a:rPr lang="zh-TW" altLang="en-US" sz="2300" dirty="0" smtClean="0">
                <a:latin typeface="+mj-lt"/>
              </a:rPr>
              <a:t>一個</a:t>
            </a:r>
            <a:r>
              <a:rPr lang="zh-TW" altLang="en-US" sz="2300" dirty="0">
                <a:latin typeface="+mj-lt"/>
              </a:rPr>
              <a:t>資源一次只能被一個</a:t>
            </a:r>
            <a:r>
              <a:rPr lang="en-US" altLang="zh-TW" sz="2300" dirty="0">
                <a:latin typeface="+mj-lt"/>
              </a:rPr>
              <a:t>process</a:t>
            </a:r>
            <a:r>
              <a:rPr lang="zh-TW" altLang="en-US" sz="2300" dirty="0">
                <a:latin typeface="+mj-lt"/>
              </a:rPr>
              <a:t>所</a:t>
            </a:r>
            <a:r>
              <a:rPr lang="zh-TW" altLang="en-US" sz="2300" dirty="0" smtClean="0">
                <a:latin typeface="+mj-lt"/>
              </a:rPr>
              <a:t>使用</a:t>
            </a:r>
            <a:endParaRPr lang="en-US" altLang="zh-TW" sz="2300" dirty="0" smtClean="0">
              <a:latin typeface="+mj-lt"/>
            </a:endParaRPr>
          </a:p>
          <a:p>
            <a:pPr marL="0" indent="0">
              <a:buNone/>
            </a:pPr>
            <a:endParaRPr lang="en-US" altLang="zh-TW" sz="1900" dirty="0">
              <a:latin typeface="+mj-lt"/>
            </a:endParaRPr>
          </a:p>
          <a:p>
            <a:r>
              <a:rPr lang="zh-TW" altLang="en-US" sz="2900" b="1" dirty="0">
                <a:latin typeface="+mj-lt"/>
              </a:rPr>
              <a:t>迴圈</a:t>
            </a:r>
            <a:r>
              <a:rPr lang="zh-TW" altLang="en-US" sz="2900" b="1" dirty="0" smtClean="0">
                <a:latin typeface="+mj-lt"/>
              </a:rPr>
              <a:t>等待</a:t>
            </a:r>
            <a:r>
              <a:rPr lang="zh-TW" altLang="en-US" sz="2900" dirty="0" smtClean="0">
                <a:latin typeface="+mj-lt"/>
              </a:rPr>
              <a:t> （</a:t>
            </a:r>
            <a:r>
              <a:rPr lang="en-US" altLang="zh-TW" sz="2900" dirty="0" smtClean="0">
                <a:latin typeface="+mj-lt"/>
              </a:rPr>
              <a:t>circular waiting</a:t>
            </a:r>
            <a:r>
              <a:rPr lang="zh-TW" altLang="en-US" sz="2900" dirty="0" smtClean="0">
                <a:latin typeface="+mj-lt"/>
              </a:rPr>
              <a:t>）</a:t>
            </a:r>
            <a:endParaRPr lang="en-US" altLang="zh-TW" sz="2900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TW" sz="2300" dirty="0" smtClean="0">
                <a:latin typeface="+mj-lt"/>
              </a:rPr>
              <a:t>	</a:t>
            </a:r>
            <a:r>
              <a:rPr lang="zh-TW" altLang="en-US" sz="2300" dirty="0" smtClean="0">
                <a:latin typeface="+mj-lt"/>
              </a:rPr>
              <a:t>每</a:t>
            </a:r>
            <a:r>
              <a:rPr lang="zh-TW" altLang="en-US" sz="2300" dirty="0">
                <a:latin typeface="+mj-lt"/>
              </a:rPr>
              <a:t>個</a:t>
            </a:r>
            <a:r>
              <a:rPr lang="en-US" altLang="zh-TW" sz="2300" dirty="0">
                <a:latin typeface="+mj-lt"/>
              </a:rPr>
              <a:t>process</a:t>
            </a:r>
            <a:r>
              <a:rPr lang="zh-TW" altLang="en-US" sz="2300" dirty="0">
                <a:latin typeface="+mj-lt"/>
              </a:rPr>
              <a:t>都握有另一個</a:t>
            </a:r>
            <a:r>
              <a:rPr lang="en-US" altLang="zh-TW" sz="2300" dirty="0">
                <a:latin typeface="+mj-lt"/>
              </a:rPr>
              <a:t>process</a:t>
            </a:r>
            <a:r>
              <a:rPr lang="zh-TW" altLang="en-US" sz="2300" dirty="0">
                <a:latin typeface="+mj-lt"/>
              </a:rPr>
              <a:t>請求的資源</a:t>
            </a:r>
            <a:r>
              <a:rPr lang="zh-TW" altLang="en-US" sz="2300" dirty="0" smtClean="0">
                <a:latin typeface="+mj-lt"/>
              </a:rPr>
              <a:t>，</a:t>
            </a:r>
            <a:endParaRPr lang="en-US" altLang="zh-TW" sz="2300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TW" sz="2300" dirty="0">
                <a:latin typeface="+mj-lt"/>
              </a:rPr>
              <a:t>	</a:t>
            </a:r>
            <a:r>
              <a:rPr lang="zh-TW" altLang="en-US" sz="2300" dirty="0" smtClean="0">
                <a:latin typeface="+mj-lt"/>
              </a:rPr>
              <a:t>導致</a:t>
            </a:r>
            <a:r>
              <a:rPr lang="zh-TW" altLang="en-US" sz="2300" dirty="0">
                <a:latin typeface="+mj-lt"/>
              </a:rPr>
              <a:t>每一個</a:t>
            </a:r>
            <a:r>
              <a:rPr lang="en-US" altLang="zh-TW" sz="2300" dirty="0">
                <a:latin typeface="+mj-lt"/>
              </a:rPr>
              <a:t>process</a:t>
            </a:r>
            <a:r>
              <a:rPr lang="zh-TW" altLang="en-US" sz="2300" dirty="0">
                <a:latin typeface="+mj-lt"/>
              </a:rPr>
              <a:t>都在等待另一個</a:t>
            </a:r>
            <a:r>
              <a:rPr lang="en-US" altLang="zh-TW" sz="2300" dirty="0">
                <a:latin typeface="+mj-lt"/>
              </a:rPr>
              <a:t>process</a:t>
            </a:r>
            <a:r>
              <a:rPr lang="zh-TW" altLang="en-US" sz="2300" dirty="0">
                <a:latin typeface="+mj-lt"/>
              </a:rPr>
              <a:t>釋放</a:t>
            </a:r>
            <a:r>
              <a:rPr lang="zh-TW" altLang="en-US" sz="2300" dirty="0" smtClean="0">
                <a:latin typeface="+mj-lt"/>
              </a:rPr>
              <a:t>資源</a:t>
            </a:r>
            <a:endParaRPr lang="en-US" altLang="zh-TW" sz="2300" dirty="0" smtClean="0">
              <a:latin typeface="+mj-lt"/>
            </a:endParaRPr>
          </a:p>
          <a:p>
            <a:pPr marL="0" indent="0">
              <a:buNone/>
            </a:pPr>
            <a:endParaRPr lang="en-US" altLang="zh-TW" sz="1900" dirty="0" smtClean="0">
              <a:latin typeface="+mj-lt"/>
            </a:endParaRPr>
          </a:p>
          <a:p>
            <a:r>
              <a:rPr lang="zh-TW" altLang="en-US" sz="2900" b="1" dirty="0" smtClean="0">
                <a:latin typeface="+mj-lt"/>
              </a:rPr>
              <a:t>解決方式：</a:t>
            </a:r>
            <a:endParaRPr lang="en-US" altLang="zh-TW" sz="2900" b="1" dirty="0">
              <a:latin typeface="+mj-lt"/>
            </a:endParaRPr>
          </a:p>
          <a:p>
            <a:pPr marL="0" indent="0">
              <a:buNone/>
            </a:pPr>
            <a:r>
              <a:rPr lang="en-US" altLang="zh-TW" sz="2300" dirty="0" smtClean="0">
                <a:latin typeface="+mj-lt"/>
              </a:rPr>
              <a:t>	</a:t>
            </a:r>
            <a:r>
              <a:rPr lang="zh-TW" altLang="en-US" sz="2300" dirty="0" smtClean="0">
                <a:latin typeface="+mj-lt"/>
              </a:rPr>
              <a:t>終止</a:t>
            </a:r>
            <a:r>
              <a:rPr lang="zh-TW" altLang="en-US" sz="2300" dirty="0">
                <a:latin typeface="+mj-lt"/>
              </a:rPr>
              <a:t>一個行程的執行。</a:t>
            </a:r>
            <a:endParaRPr lang="zh-TW" altLang="en-US" sz="2300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72873" y="658042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5942129" y="602617"/>
            <a:ext cx="6096000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en-US" altLang="zh-TW" dirty="0"/>
              <a:t>//**</a:t>
            </a:r>
            <a:r>
              <a:rPr lang="zh-TW" altLang="en-US" dirty="0"/>
              <a:t>模組</a:t>
            </a:r>
            <a:r>
              <a:rPr lang="en-US" altLang="zh-TW" dirty="0"/>
              <a:t>A**//</a:t>
            </a:r>
            <a:br>
              <a:rPr lang="en-US" altLang="zh-TW" dirty="0"/>
            </a:br>
            <a:r>
              <a:rPr lang="en-US" altLang="zh-TW" dirty="0" err="1"/>
              <a:t>DataSet</a:t>
            </a:r>
            <a:r>
              <a:rPr lang="en-US" altLang="zh-TW" dirty="0"/>
              <a:t> </a:t>
            </a:r>
            <a:r>
              <a:rPr lang="en-US" altLang="zh-TW" dirty="0" err="1"/>
              <a:t>dsA</a:t>
            </a:r>
            <a:r>
              <a:rPr lang="en-US" altLang="zh-TW" dirty="0"/>
              <a:t> = </a:t>
            </a:r>
            <a:r>
              <a:rPr lang="en-US" altLang="zh-TW" dirty="0" err="1"/>
              <a:t>Transaction.getDataSet</a:t>
            </a:r>
            <a:r>
              <a:rPr lang="en-US" altLang="zh-TW" dirty="0"/>
              <a:t>();    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//**</a:t>
            </a:r>
            <a:r>
              <a:rPr lang="zh-TW" altLang="en-US" dirty="0"/>
              <a:t>模組</a:t>
            </a:r>
            <a:r>
              <a:rPr lang="en-US" altLang="zh-TW" dirty="0"/>
              <a:t>B**//</a:t>
            </a:r>
            <a:br>
              <a:rPr lang="en-US" altLang="zh-TW" dirty="0"/>
            </a:br>
            <a:r>
              <a:rPr lang="en-US" altLang="zh-TW" dirty="0" err="1"/>
              <a:t>DataSet</a:t>
            </a:r>
            <a:r>
              <a:rPr lang="en-US" altLang="zh-TW" dirty="0"/>
              <a:t> </a:t>
            </a:r>
            <a:r>
              <a:rPr lang="en-US" altLang="zh-TW" dirty="0" err="1"/>
              <a:t>dsB</a:t>
            </a:r>
            <a:r>
              <a:rPr lang="en-US" altLang="zh-TW" dirty="0"/>
              <a:t> = </a:t>
            </a:r>
            <a:r>
              <a:rPr lang="en-US" altLang="zh-TW" dirty="0" err="1"/>
              <a:t>getDataSet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//</a:t>
            </a:r>
            <a:r>
              <a:rPr lang="zh-TW" altLang="en-US" dirty="0"/>
              <a:t>主程式</a:t>
            </a:r>
            <a:br>
              <a:rPr lang="zh-TW" altLang="en-US" dirty="0"/>
            </a:br>
            <a:r>
              <a:rPr lang="en-US" altLang="zh-TW" dirty="0" err="1"/>
              <a:t>Transaction.begin</a:t>
            </a:r>
            <a:r>
              <a:rPr lang="en-US" altLang="zh-TW" dirty="0"/>
              <a:t>();    //</a:t>
            </a:r>
            <a:r>
              <a:rPr lang="zh-TW" altLang="en-US" dirty="0"/>
              <a:t>交易開始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>
                <a:solidFill>
                  <a:srgbClr val="FF0000"/>
                </a:solidFill>
              </a:rPr>
              <a:t>//1. </a:t>
            </a:r>
            <a:r>
              <a:rPr lang="zh-TW" altLang="en-US" dirty="0">
                <a:solidFill>
                  <a:srgbClr val="FF0000"/>
                </a:solidFill>
              </a:rPr>
              <a:t>呼叫模組</a:t>
            </a:r>
            <a:r>
              <a:rPr lang="en-US" altLang="zh-TW" dirty="0">
                <a:solidFill>
                  <a:srgbClr val="FF0000"/>
                </a:solidFill>
              </a:rPr>
              <a:t>A </a:t>
            </a:r>
            <a:r>
              <a:rPr lang="zh-TW" altLang="en-US" dirty="0">
                <a:solidFill>
                  <a:srgbClr val="FF0000"/>
                </a:solidFill>
              </a:rPr>
              <a:t>對 </a:t>
            </a:r>
            <a:r>
              <a:rPr lang="en-US" altLang="zh-TW" dirty="0" smtClean="0">
                <a:solidFill>
                  <a:srgbClr val="FF0000"/>
                </a:solidFill>
              </a:rPr>
              <a:t>DBDS.DTRCG001 </a:t>
            </a:r>
            <a:r>
              <a:rPr lang="zh-TW" altLang="en-US" dirty="0">
                <a:solidFill>
                  <a:srgbClr val="FF0000"/>
                </a:solidFill>
              </a:rPr>
              <a:t>進行</a:t>
            </a:r>
            <a:r>
              <a:rPr lang="en-US" altLang="zh-TW" dirty="0">
                <a:solidFill>
                  <a:srgbClr val="FF0000"/>
                </a:solidFill>
              </a:rPr>
              <a:t>Update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moduleA.updateG001();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//2. </a:t>
            </a:r>
            <a:r>
              <a:rPr lang="zh-TW" altLang="en-US" dirty="0">
                <a:solidFill>
                  <a:srgbClr val="FF0000"/>
                </a:solidFill>
              </a:rPr>
              <a:t>呼叫模組</a:t>
            </a:r>
            <a:r>
              <a:rPr lang="en-US" altLang="zh-TW" dirty="0">
                <a:solidFill>
                  <a:srgbClr val="FF0000"/>
                </a:solidFill>
              </a:rPr>
              <a:t>B </a:t>
            </a:r>
            <a:r>
              <a:rPr lang="zh-TW" altLang="en-US" dirty="0">
                <a:solidFill>
                  <a:srgbClr val="FF0000"/>
                </a:solidFill>
              </a:rPr>
              <a:t>對 </a:t>
            </a:r>
            <a:r>
              <a:rPr lang="en-US" altLang="zh-TW" dirty="0">
                <a:solidFill>
                  <a:srgbClr val="FF0000"/>
                </a:solidFill>
              </a:rPr>
              <a:t>DBRC.DTRCG001 </a:t>
            </a:r>
            <a:r>
              <a:rPr lang="zh-TW" altLang="en-US" dirty="0">
                <a:solidFill>
                  <a:srgbClr val="FF0000"/>
                </a:solidFill>
              </a:rPr>
              <a:t>進行</a:t>
            </a:r>
            <a:r>
              <a:rPr lang="zh-TW" altLang="en-US" dirty="0" smtClean="0">
                <a:solidFill>
                  <a:srgbClr val="FF0000"/>
                </a:solidFill>
              </a:rPr>
              <a:t>讀取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moduleB.queryG001();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Transaction.commit</a:t>
            </a:r>
            <a:r>
              <a:rPr lang="en-US" altLang="zh-TW" dirty="0" smtClean="0"/>
              <a:t>();    //</a:t>
            </a:r>
            <a:r>
              <a:rPr lang="zh-TW" altLang="en-US" dirty="0" smtClean="0"/>
              <a:t>交易結束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994653" y="2628224"/>
            <a:ext cx="4783578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/>
              <a:t>死結</a:t>
            </a:r>
            <a:r>
              <a:rPr lang="zh-TW" altLang="en-US" dirty="0"/>
              <a:t>發生</a:t>
            </a:r>
            <a:r>
              <a:rPr lang="en-US" altLang="zh-TW" dirty="0" smtClean="0"/>
              <a:t>!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模組</a:t>
            </a:r>
            <a:r>
              <a:rPr lang="en-US" altLang="zh-TW" dirty="0" smtClean="0"/>
              <a:t>A </a:t>
            </a:r>
            <a:r>
              <a:rPr lang="zh-TW" altLang="en-US" dirty="0" smtClean="0"/>
              <a:t>是透過 </a:t>
            </a:r>
            <a:r>
              <a:rPr lang="en-US" altLang="zh-TW" dirty="0" smtClean="0"/>
              <a:t>Transaction </a:t>
            </a:r>
            <a:r>
              <a:rPr lang="zh-TW" altLang="en-US" dirty="0" smtClean="0"/>
              <a:t>取得 </a:t>
            </a:r>
            <a:r>
              <a:rPr lang="en-US" altLang="zh-TW" dirty="0" err="1" smtClean="0"/>
              <a:t>DataSet</a:t>
            </a:r>
            <a:r>
              <a:rPr lang="en-US" altLang="zh-TW" dirty="0" smtClean="0"/>
              <a:t> 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模組</a:t>
            </a:r>
            <a:r>
              <a:rPr lang="en-US" altLang="zh-TW" dirty="0" smtClean="0"/>
              <a:t>B </a:t>
            </a:r>
            <a:r>
              <a:rPr lang="zh-TW" altLang="en-US" dirty="0" smtClean="0"/>
              <a:t>採獨立連線的 </a:t>
            </a:r>
            <a:r>
              <a:rPr lang="en-US" altLang="zh-TW" dirty="0" err="1" smtClean="0"/>
              <a:t>DataSet</a:t>
            </a:r>
            <a:r>
              <a:rPr lang="en-US" altLang="zh-TW" dirty="0" smtClean="0"/>
              <a:t> </a:t>
            </a:r>
            <a:r>
              <a:rPr lang="zh-TW" altLang="en-US" dirty="0" smtClean="0"/>
              <a:t>來進行讀取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因交易</a:t>
            </a:r>
            <a:r>
              <a:rPr lang="zh-TW" altLang="en-US" dirty="0"/>
              <a:t>還未</a:t>
            </a:r>
            <a:r>
              <a:rPr lang="en-US" altLang="zh-TW" dirty="0"/>
              <a:t> commit </a:t>
            </a:r>
            <a:r>
              <a:rPr lang="zh-TW" altLang="en-US" dirty="0"/>
              <a:t>，所以 </a:t>
            </a:r>
            <a:r>
              <a:rPr lang="en-US" altLang="zh-TW" dirty="0"/>
              <a:t>DTRCG001 </a:t>
            </a:r>
            <a:r>
              <a:rPr lang="zh-TW" altLang="en-US" dirty="0"/>
              <a:t>仍然被 </a:t>
            </a:r>
            <a:r>
              <a:rPr lang="en-US" altLang="zh-TW" dirty="0"/>
              <a:t>Lock </a:t>
            </a:r>
            <a:r>
              <a:rPr lang="zh-TW" altLang="en-US" dirty="0"/>
              <a:t>住，於是模組</a:t>
            </a:r>
            <a:r>
              <a:rPr lang="en-US" altLang="zh-TW" dirty="0"/>
              <a:t>B </a:t>
            </a:r>
            <a:r>
              <a:rPr lang="zh-TW" altLang="en-US" dirty="0"/>
              <a:t>等不到模組</a:t>
            </a:r>
            <a:r>
              <a:rPr lang="en-US" altLang="zh-TW" dirty="0"/>
              <a:t>A </a:t>
            </a:r>
            <a:r>
              <a:rPr lang="zh-TW" altLang="en-US" dirty="0"/>
              <a:t>釋放 </a:t>
            </a:r>
            <a:r>
              <a:rPr lang="en-US" altLang="zh-TW" dirty="0"/>
              <a:t>DTRCG001 </a:t>
            </a:r>
            <a:r>
              <a:rPr lang="zh-TW" altLang="en-US" dirty="0"/>
              <a:t>，造成死結。</a:t>
            </a:r>
          </a:p>
        </p:txBody>
      </p:sp>
      <p:sp>
        <p:nvSpPr>
          <p:cNvPr id="7" name="向右箭號 6"/>
          <p:cNvSpPr/>
          <p:nvPr/>
        </p:nvSpPr>
        <p:spPr>
          <a:xfrm flipH="1">
            <a:off x="5145717" y="4306529"/>
            <a:ext cx="796412" cy="403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98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581"/>
          </a:xfrm>
        </p:spPr>
        <p:txBody>
          <a:bodyPr>
            <a:normAutofit/>
          </a:bodyPr>
          <a:lstStyle/>
          <a:p>
            <a:r>
              <a:rPr lang="en-US" altLang="zh-TW" b="1" dirty="0">
                <a:cs typeface="Times New Roman" panose="02020603050405020304" pitchFamily="18" charset="0"/>
              </a:rPr>
              <a:t>Isolation </a:t>
            </a:r>
            <a:r>
              <a:rPr lang="en-US" altLang="zh-TW" b="1" dirty="0" smtClean="0">
                <a:cs typeface="Times New Roman" panose="02020603050405020304" pitchFamily="18" charset="0"/>
              </a:rPr>
              <a:t>Levels (1)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1299145"/>
            <a:ext cx="1136718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lt"/>
                <a:ea typeface="+mj-ea"/>
              </a:rPr>
              <a:t>資料庫沒有鎖定，可能</a:t>
            </a:r>
            <a:r>
              <a:rPr lang="zh-TW" altLang="en-US" dirty="0" smtClean="0">
                <a:latin typeface="+mj-lt"/>
                <a:ea typeface="+mj-ea"/>
              </a:rPr>
              <a:t>發生的問題：</a:t>
            </a:r>
            <a:endParaRPr lang="en-US" altLang="zh-TW" dirty="0" smtClean="0">
              <a:latin typeface="+mj-lt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b="1" dirty="0" smtClean="0">
                <a:latin typeface="+mj-lt"/>
                <a:ea typeface="+mj-ea"/>
              </a:rPr>
              <a:t>更新</a:t>
            </a:r>
            <a:r>
              <a:rPr lang="zh-TW" altLang="en-US" sz="2000" b="1" dirty="0">
                <a:latin typeface="+mj-lt"/>
                <a:ea typeface="+mj-ea"/>
              </a:rPr>
              <a:t>遺失（</a:t>
            </a:r>
            <a:r>
              <a:rPr lang="en-US" altLang="zh-TW" sz="2000" b="1" dirty="0">
                <a:latin typeface="+mj-lt"/>
                <a:ea typeface="+mj-ea"/>
              </a:rPr>
              <a:t>lost update</a:t>
            </a:r>
            <a:r>
              <a:rPr lang="zh-TW" altLang="en-US" sz="2000" b="1" dirty="0" smtClean="0">
                <a:latin typeface="+mj-lt"/>
                <a:ea typeface="+mj-ea"/>
              </a:rPr>
              <a:t>）</a:t>
            </a:r>
            <a:endParaRPr lang="en-US" altLang="zh-TW" sz="2000" b="1" dirty="0" smtClean="0">
              <a:latin typeface="+mj-lt"/>
              <a:ea typeface="+mj-ea"/>
            </a:endParaRPr>
          </a:p>
          <a:p>
            <a:pPr lvl="1"/>
            <a:r>
              <a:rPr lang="zh-TW" altLang="en-US" sz="1600" dirty="0" smtClean="0">
                <a:latin typeface="+mj-lt"/>
                <a:ea typeface="+mj-ea"/>
              </a:rPr>
              <a:t>某</a:t>
            </a:r>
            <a:r>
              <a:rPr lang="zh-TW" altLang="en-US" sz="1600" dirty="0">
                <a:latin typeface="+mj-lt"/>
                <a:ea typeface="+mj-ea"/>
              </a:rPr>
              <a:t>個交易對欄位進行</a:t>
            </a:r>
            <a:r>
              <a:rPr lang="zh-TW" altLang="en-US" sz="1600" dirty="0" smtClean="0">
                <a:latin typeface="+mj-lt"/>
                <a:ea typeface="+mj-ea"/>
              </a:rPr>
              <a:t>更新，</a:t>
            </a:r>
            <a:r>
              <a:rPr lang="zh-TW" altLang="en-US" sz="1600" dirty="0">
                <a:latin typeface="+mj-lt"/>
                <a:ea typeface="+mj-ea"/>
              </a:rPr>
              <a:t>因另一個交易的介入而遺失</a:t>
            </a:r>
            <a:r>
              <a:rPr lang="zh-TW" altLang="en-US" sz="1600" dirty="0" smtClean="0">
                <a:latin typeface="+mj-lt"/>
                <a:ea typeface="+mj-ea"/>
              </a:rPr>
              <a:t>。</a:t>
            </a:r>
            <a:endParaRPr lang="zh-TW" altLang="en-US" sz="1600" dirty="0">
              <a:latin typeface="+mj-lt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b="1" dirty="0">
                <a:latin typeface="+mj-lt"/>
                <a:ea typeface="+mj-ea"/>
              </a:rPr>
              <a:t>髒讀（</a:t>
            </a:r>
            <a:r>
              <a:rPr lang="en-US" altLang="zh-TW" sz="2000" b="1" dirty="0">
                <a:latin typeface="+mj-lt"/>
                <a:ea typeface="+mj-ea"/>
              </a:rPr>
              <a:t>dirty read</a:t>
            </a:r>
            <a:r>
              <a:rPr lang="zh-TW" altLang="en-US" sz="2000" b="1" dirty="0" smtClean="0">
                <a:latin typeface="+mj-lt"/>
                <a:ea typeface="+mj-ea"/>
              </a:rPr>
              <a:t>）</a:t>
            </a:r>
            <a:endParaRPr lang="en-US" altLang="zh-TW" sz="2000" b="1" dirty="0" smtClean="0">
              <a:latin typeface="+mj-lt"/>
              <a:ea typeface="+mj-ea"/>
            </a:endParaRPr>
          </a:p>
          <a:p>
            <a:pPr lvl="1"/>
            <a:r>
              <a:rPr lang="zh-TW" altLang="en-US" sz="1600" dirty="0">
                <a:latin typeface="+mj-lt"/>
                <a:ea typeface="+mj-ea"/>
              </a:rPr>
              <a:t>兩個</a:t>
            </a:r>
            <a:r>
              <a:rPr lang="zh-TW" altLang="en-US" sz="1600" dirty="0" smtClean="0">
                <a:latin typeface="+mj-lt"/>
                <a:ea typeface="+mj-ea"/>
              </a:rPr>
              <a:t>交易同時</a:t>
            </a:r>
            <a:r>
              <a:rPr lang="zh-TW" altLang="en-US" sz="1600" dirty="0">
                <a:latin typeface="+mj-lt"/>
                <a:ea typeface="+mj-ea"/>
              </a:rPr>
              <a:t>進行，其中一個交易更新資料，另一個交易讀取了尚未</a:t>
            </a:r>
            <a:r>
              <a:rPr lang="en-US" altLang="zh-TW" sz="1600" dirty="0">
                <a:latin typeface="+mj-lt"/>
                <a:ea typeface="+mj-ea"/>
              </a:rPr>
              <a:t>COMMIT</a:t>
            </a:r>
            <a:r>
              <a:rPr lang="zh-TW" altLang="en-US" sz="1600" dirty="0">
                <a:latin typeface="+mj-lt"/>
                <a:ea typeface="+mj-ea"/>
              </a:rPr>
              <a:t>的資料，就有可能</a:t>
            </a:r>
            <a:r>
              <a:rPr lang="zh-TW" altLang="en-US" sz="1600" dirty="0" smtClean="0">
                <a:latin typeface="+mj-lt"/>
                <a:ea typeface="+mj-ea"/>
              </a:rPr>
              <a:t>發生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000" b="1" dirty="0" smtClean="0">
                <a:latin typeface="+mj-lt"/>
                <a:ea typeface="+mj-ea"/>
              </a:rPr>
              <a:t>無法重複的讀取（</a:t>
            </a:r>
            <a:r>
              <a:rPr lang="en-US" altLang="zh-TW" sz="2000" b="1" dirty="0" smtClean="0">
                <a:latin typeface="+mj-lt"/>
                <a:ea typeface="+mj-ea"/>
              </a:rPr>
              <a:t>unrepeatable read</a:t>
            </a:r>
            <a:r>
              <a:rPr lang="zh-TW" altLang="en-US" sz="2000" b="1" dirty="0" smtClean="0">
                <a:latin typeface="+mj-lt"/>
                <a:ea typeface="+mj-ea"/>
              </a:rPr>
              <a:t>）</a:t>
            </a:r>
            <a:endParaRPr lang="en-US" altLang="zh-TW" sz="2000" b="1" dirty="0" smtClean="0">
              <a:latin typeface="+mj-lt"/>
              <a:ea typeface="+mj-ea"/>
            </a:endParaRPr>
          </a:p>
          <a:p>
            <a:pPr lvl="1"/>
            <a:r>
              <a:rPr lang="zh-TW" altLang="en-US" sz="1600" dirty="0" smtClean="0">
                <a:latin typeface="+mj-lt"/>
                <a:ea typeface="+mj-ea"/>
              </a:rPr>
              <a:t>某</a:t>
            </a:r>
            <a:r>
              <a:rPr lang="zh-TW" altLang="en-US" sz="1600" dirty="0">
                <a:latin typeface="+mj-lt"/>
                <a:ea typeface="+mj-ea"/>
              </a:rPr>
              <a:t>個交易兩次讀取同一欄位的資料並不一致，例如，如果交易</a:t>
            </a:r>
            <a:r>
              <a:rPr lang="en-US" altLang="zh-TW" sz="1600" dirty="0">
                <a:latin typeface="+mj-lt"/>
                <a:ea typeface="+mj-ea"/>
              </a:rPr>
              <a:t>A</a:t>
            </a:r>
            <a:r>
              <a:rPr lang="zh-TW" altLang="en-US" sz="1600" dirty="0">
                <a:latin typeface="+mj-lt"/>
                <a:ea typeface="+mj-ea"/>
              </a:rPr>
              <a:t>在交易</a:t>
            </a:r>
            <a:r>
              <a:rPr lang="en-US" altLang="zh-TW" sz="1600" dirty="0">
                <a:latin typeface="+mj-lt"/>
                <a:ea typeface="+mj-ea"/>
              </a:rPr>
              <a:t>B</a:t>
            </a:r>
            <a:r>
              <a:rPr lang="zh-TW" altLang="en-US" sz="1600" dirty="0">
                <a:latin typeface="+mj-lt"/>
                <a:ea typeface="+mj-ea"/>
              </a:rPr>
              <a:t>前後進行資料的讀取，則會得到不同的結果</a:t>
            </a:r>
            <a:r>
              <a:rPr lang="zh-TW" altLang="en-US" dirty="0">
                <a:latin typeface="+mj-lt"/>
                <a:ea typeface="+mj-ea"/>
              </a:rPr>
              <a:t>。</a:t>
            </a:r>
            <a:endParaRPr lang="zh-TW" altLang="en-US" dirty="0">
              <a:latin typeface="+mj-lt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b="1" dirty="0">
                <a:latin typeface="+mj-lt"/>
                <a:ea typeface="+mj-ea"/>
              </a:rPr>
              <a:t>幻</a:t>
            </a:r>
            <a:r>
              <a:rPr lang="zh-TW" altLang="en-US" sz="2000" b="1" dirty="0" smtClean="0">
                <a:latin typeface="+mj-lt"/>
                <a:ea typeface="+mj-ea"/>
              </a:rPr>
              <a:t>讀（</a:t>
            </a:r>
            <a:r>
              <a:rPr lang="en-US" altLang="zh-TW" sz="2000" b="1" dirty="0">
                <a:latin typeface="+mj-lt"/>
                <a:ea typeface="+mj-ea"/>
              </a:rPr>
              <a:t>phantom read</a:t>
            </a:r>
            <a:r>
              <a:rPr lang="zh-TW" altLang="en-US" sz="2000" b="1" dirty="0" smtClean="0">
                <a:latin typeface="+mj-lt"/>
                <a:ea typeface="+mj-ea"/>
              </a:rPr>
              <a:t>）</a:t>
            </a:r>
            <a:endParaRPr lang="en-US" altLang="zh-TW" sz="2000" b="1" dirty="0" smtClean="0">
              <a:latin typeface="+mj-lt"/>
              <a:ea typeface="+mj-ea"/>
            </a:endParaRPr>
          </a:p>
          <a:p>
            <a:pPr lvl="1"/>
            <a:r>
              <a:rPr lang="zh-TW" altLang="en-US" sz="1600" dirty="0">
                <a:latin typeface="+mj-lt"/>
                <a:ea typeface="+mj-ea"/>
              </a:rPr>
              <a:t>如果交易</a:t>
            </a:r>
            <a:r>
              <a:rPr lang="en-US" altLang="zh-TW" sz="1600" dirty="0">
                <a:latin typeface="+mj-lt"/>
                <a:ea typeface="+mj-ea"/>
              </a:rPr>
              <a:t>A</a:t>
            </a:r>
            <a:r>
              <a:rPr lang="zh-TW" altLang="en-US" sz="1600" dirty="0">
                <a:latin typeface="+mj-lt"/>
                <a:ea typeface="+mj-ea"/>
              </a:rPr>
              <a:t>進行兩次查詢，在兩次查詢之中有個交易</a:t>
            </a:r>
            <a:r>
              <a:rPr lang="en-US" altLang="zh-TW" sz="1600" dirty="0">
                <a:latin typeface="+mj-lt"/>
                <a:ea typeface="+mj-ea"/>
              </a:rPr>
              <a:t>B</a:t>
            </a:r>
            <a:r>
              <a:rPr lang="zh-TW" altLang="en-US" sz="1600" dirty="0">
                <a:latin typeface="+mj-lt"/>
                <a:ea typeface="+mj-ea"/>
              </a:rPr>
              <a:t>插入一筆新資料或刪除一筆新資料，第二次查詢時得到的資料多了第一次查詢時所沒有的筆數，或者少了一筆。</a:t>
            </a:r>
          </a:p>
          <a:p>
            <a:endParaRPr lang="zh-TW" altLang="en-US" dirty="0">
              <a:latin typeface="+mj-lt"/>
              <a:ea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6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010654"/>
            <a:ext cx="8596668" cy="5536062"/>
          </a:xfrm>
        </p:spPr>
        <p:txBody>
          <a:bodyPr>
            <a:normAutofit lnSpcReduction="10000"/>
          </a:bodyPr>
          <a:lstStyle/>
          <a:p>
            <a:r>
              <a:rPr lang="en-US" altLang="zh-TW" b="1" dirty="0">
                <a:ea typeface="+mj-ea"/>
                <a:cs typeface="Times New Roman" panose="02020603050405020304" pitchFamily="18" charset="0"/>
              </a:rPr>
              <a:t>Uncommitted read (</a:t>
            </a:r>
            <a:r>
              <a:rPr lang="en-US" altLang="zh-TW" b="1" dirty="0" smtClean="0">
                <a:ea typeface="+mj-ea"/>
                <a:cs typeface="Times New Roman" panose="02020603050405020304" pitchFamily="18" charset="0"/>
              </a:rPr>
              <a:t>UR)</a:t>
            </a:r>
          </a:p>
          <a:p>
            <a:pPr marL="685800" lvl="1"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沒有提交的資料，仍可</a:t>
            </a: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以</a:t>
            </a: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讀取更新的數據</a:t>
            </a:r>
            <a:endParaRPr lang="en-US" altLang="zh-TW" dirty="0" smtClean="0">
              <a:ea typeface="+mj-ea"/>
              <a:cs typeface="Times New Roman" panose="02020603050405020304" pitchFamily="18" charset="0"/>
            </a:endParaRPr>
          </a:p>
          <a:p>
            <a:pPr marL="285750"/>
            <a:r>
              <a:rPr lang="en-US" altLang="zh-TW" b="1" dirty="0" smtClean="0">
                <a:ea typeface="+mj-ea"/>
                <a:cs typeface="Times New Roman" panose="02020603050405020304" pitchFamily="18" charset="0"/>
              </a:rPr>
              <a:t>Cursor </a:t>
            </a:r>
            <a:r>
              <a:rPr lang="en-US" altLang="zh-TW" b="1" dirty="0" smtClean="0">
                <a:ea typeface="+mj-ea"/>
                <a:cs typeface="Times New Roman" panose="02020603050405020304" pitchFamily="18" charset="0"/>
              </a:rPr>
              <a:t>stability (CS)</a:t>
            </a:r>
          </a:p>
          <a:p>
            <a:pPr lvl="1" indent="-342900">
              <a:buFont typeface="Wingdings" panose="05000000000000000000" pitchFamily="2" charset="2"/>
              <a:buChar char="l"/>
            </a:pPr>
            <a:r>
              <a:rPr lang="en-US" altLang="zh-TW" dirty="0" smtClean="0">
                <a:ea typeface="+mj-ea"/>
                <a:cs typeface="Times New Roman" panose="02020603050405020304" pitchFamily="18" charset="0"/>
              </a:rPr>
              <a:t>Default level</a:t>
            </a:r>
          </a:p>
          <a:p>
            <a:pPr marL="685800" lvl="1"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一個作業單元正在讀取的那一行加鎖</a:t>
            </a: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，保證</a:t>
            </a: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正在處理的資料行不會被其他交易所改變</a:t>
            </a:r>
            <a:endParaRPr lang="en-US" altLang="zh-TW" dirty="0" smtClean="0">
              <a:ea typeface="+mj-ea"/>
              <a:cs typeface="Times New Roman" panose="02020603050405020304" pitchFamily="18" charset="0"/>
            </a:endParaRPr>
          </a:p>
          <a:p>
            <a:pPr marL="685800" lvl="1"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交易</a:t>
            </a:r>
            <a:r>
              <a:rPr lang="zh-TW" altLang="en-US" dirty="0">
                <a:ea typeface="+mj-ea"/>
                <a:cs typeface="Times New Roman" panose="02020603050405020304" pitchFamily="18" charset="0"/>
              </a:rPr>
              <a:t>讀取的</a:t>
            </a: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資料是</a:t>
            </a:r>
            <a:r>
              <a:rPr lang="zh-TW" altLang="en-US" dirty="0">
                <a:ea typeface="+mj-ea"/>
                <a:cs typeface="Times New Roman" panose="02020603050405020304" pitchFamily="18" charset="0"/>
              </a:rPr>
              <a:t>已確認的</a:t>
            </a: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資料</a:t>
            </a:r>
            <a:endParaRPr lang="en-US" altLang="zh-TW" dirty="0" smtClean="0">
              <a:ea typeface="+mj-ea"/>
              <a:cs typeface="Times New Roman" panose="02020603050405020304" pitchFamily="18" charset="0"/>
            </a:endParaRPr>
          </a:p>
          <a:p>
            <a:r>
              <a:rPr lang="en-US" altLang="zh-TW" b="1" dirty="0" smtClean="0">
                <a:ea typeface="+mj-ea"/>
                <a:cs typeface="Times New Roman" panose="02020603050405020304" pitchFamily="18" charset="0"/>
              </a:rPr>
              <a:t>Read </a:t>
            </a:r>
            <a:r>
              <a:rPr lang="en-US" altLang="zh-TW" b="1" dirty="0">
                <a:ea typeface="+mj-ea"/>
                <a:cs typeface="Times New Roman" panose="02020603050405020304" pitchFamily="18" charset="0"/>
              </a:rPr>
              <a:t>stability (RS</a:t>
            </a:r>
            <a:r>
              <a:rPr lang="en-US" altLang="zh-TW" b="1" dirty="0" smtClean="0"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685800" lvl="1"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只有符合條件的資料會加</a:t>
            </a:r>
            <a:r>
              <a:rPr lang="zh-TW" altLang="en-US" dirty="0">
                <a:ea typeface="+mj-ea"/>
                <a:cs typeface="Times New Roman" panose="02020603050405020304" pitchFamily="18" charset="0"/>
              </a:rPr>
              <a:t>鎖</a:t>
            </a: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，直到</a:t>
            </a:r>
            <a:r>
              <a:rPr lang="zh-TW" altLang="en-US" dirty="0">
                <a:ea typeface="+mj-ea"/>
                <a:cs typeface="Times New Roman" panose="02020603050405020304" pitchFamily="18" charset="0"/>
              </a:rPr>
              <a:t>被</a:t>
            </a:r>
            <a:r>
              <a:rPr lang="en-US" altLang="zh-TW" dirty="0">
                <a:ea typeface="+mj-ea"/>
                <a:cs typeface="Times New Roman" panose="02020603050405020304" pitchFamily="18" charset="0"/>
              </a:rPr>
              <a:t>commit or </a:t>
            </a:r>
            <a:r>
              <a:rPr lang="en-US" altLang="zh-TW" dirty="0" smtClean="0">
                <a:ea typeface="+mj-ea"/>
                <a:cs typeface="Times New Roman" panose="02020603050405020304" pitchFamily="18" charset="0"/>
              </a:rPr>
              <a:t>rollback</a:t>
            </a: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才釋放</a:t>
            </a:r>
            <a:endParaRPr lang="en-US" altLang="zh-TW" dirty="0" smtClean="0">
              <a:ea typeface="+mj-ea"/>
              <a:cs typeface="Times New Roman" panose="02020603050405020304" pitchFamily="18" charset="0"/>
            </a:endParaRPr>
          </a:p>
          <a:p>
            <a:pPr marL="685800" lvl="1"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但若另一個</a:t>
            </a:r>
            <a:r>
              <a:rPr lang="en-US" altLang="zh-TW" dirty="0" smtClean="0">
                <a:ea typeface="+mj-ea"/>
                <a:cs typeface="Times New Roman" panose="02020603050405020304" pitchFamily="18" charset="0"/>
              </a:rPr>
              <a:t>B</a:t>
            </a: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作業單元對</a:t>
            </a:r>
            <a:r>
              <a:rPr lang="en-US" altLang="zh-TW" dirty="0" smtClean="0">
                <a:ea typeface="+mj-ea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作業單元不滿足的條件可以更新或插入紀錄</a:t>
            </a:r>
            <a:r>
              <a:rPr lang="zh-TW" altLang="en-US" dirty="0"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TW" dirty="0" smtClean="0">
                <a:ea typeface="+mj-ea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再查詢時，結果可能不同。</a:t>
            </a:r>
            <a:endParaRPr lang="en-US" altLang="zh-TW" dirty="0" smtClean="0">
              <a:ea typeface="+mj-ea"/>
              <a:cs typeface="Times New Roman" panose="02020603050405020304" pitchFamily="18" charset="0"/>
            </a:endParaRPr>
          </a:p>
          <a:p>
            <a:pPr marL="685800" lvl="1"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其他人可以查詢</a:t>
            </a:r>
            <a:r>
              <a:rPr lang="en-US" altLang="zh-TW" dirty="0" smtClean="0">
                <a:ea typeface="+mj-ea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作業單元滿足條件鎖定的紀錄，但不可更新。</a:t>
            </a:r>
            <a:endParaRPr lang="en-US" altLang="zh-TW" dirty="0">
              <a:ea typeface="+mj-ea"/>
              <a:cs typeface="Times New Roman" panose="02020603050405020304" pitchFamily="18" charset="0"/>
            </a:endParaRPr>
          </a:p>
          <a:p>
            <a:r>
              <a:rPr lang="en-US" altLang="zh-TW" b="1" dirty="0" smtClean="0">
                <a:ea typeface="+mj-ea"/>
                <a:cs typeface="Times New Roman" panose="02020603050405020304" pitchFamily="18" charset="0"/>
              </a:rPr>
              <a:t>Repeatable </a:t>
            </a:r>
            <a:r>
              <a:rPr lang="en-US" altLang="zh-TW" b="1" dirty="0">
                <a:ea typeface="+mj-ea"/>
                <a:cs typeface="Times New Roman" panose="02020603050405020304" pitchFamily="18" charset="0"/>
              </a:rPr>
              <a:t>read (RR</a:t>
            </a:r>
            <a:r>
              <a:rPr lang="en-US" altLang="zh-TW" b="1" dirty="0" smtClean="0">
                <a:ea typeface="+mj-ea"/>
                <a:cs typeface="Times New Roman" panose="02020603050405020304" pitchFamily="18" charset="0"/>
              </a:rPr>
              <a:t>)</a:t>
            </a:r>
            <a:r>
              <a:rPr lang="zh-TW" altLang="en-US" b="1" dirty="0" smtClean="0">
                <a:ea typeface="+mj-ea"/>
                <a:cs typeface="Times New Roman" panose="02020603050405020304" pitchFamily="18" charset="0"/>
              </a:rPr>
              <a:t> </a:t>
            </a:r>
            <a:endParaRPr lang="en-US" altLang="zh-TW" b="1" dirty="0" smtClean="0">
              <a:ea typeface="+mj-ea"/>
              <a:cs typeface="Times New Roman" panose="02020603050405020304" pitchFamily="18" charset="0"/>
            </a:endParaRPr>
          </a:p>
          <a:p>
            <a:pPr marL="685800" lvl="1"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在同一筆交易中，前面讀取的資料與後面讀取的資料會完全一致。</a:t>
            </a:r>
            <a:endParaRPr lang="en-US" altLang="zh-TW" dirty="0" smtClean="0">
              <a:ea typeface="+mj-ea"/>
              <a:cs typeface="Times New Roman" panose="02020603050405020304" pitchFamily="18" charset="0"/>
            </a:endParaRPr>
          </a:p>
          <a:p>
            <a:pPr marL="685800" lvl="1"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一個</a:t>
            </a:r>
            <a:r>
              <a:rPr lang="en-US" altLang="zh-TW" dirty="0" smtClean="0">
                <a:ea typeface="+mj-ea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作業單元</a:t>
            </a: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所有資料行都</a:t>
            </a: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加鎖，直到被</a:t>
            </a:r>
            <a:r>
              <a:rPr lang="en-US" altLang="zh-TW" dirty="0" smtClean="0">
                <a:ea typeface="+mj-ea"/>
                <a:cs typeface="Times New Roman" panose="02020603050405020304" pitchFamily="18" charset="0"/>
              </a:rPr>
              <a:t>commit or rollback</a:t>
            </a:r>
            <a:r>
              <a:rPr lang="zh-TW" altLang="en-US" dirty="0">
                <a:ea typeface="+mj-ea"/>
                <a:cs typeface="Times New Roman" panose="02020603050405020304" pitchFamily="18" charset="0"/>
              </a:rPr>
              <a:t>才</a:t>
            </a: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釋放</a:t>
            </a:r>
            <a:endParaRPr lang="en-US" altLang="zh-TW" dirty="0" smtClean="0">
              <a:ea typeface="+mj-ea"/>
              <a:cs typeface="Times New Roman" panose="02020603050405020304" pitchFamily="18" charset="0"/>
            </a:endParaRPr>
          </a:p>
          <a:p>
            <a:pPr marL="1085850" lvl="2"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若另一個</a:t>
            </a:r>
            <a:r>
              <a:rPr lang="en-US" altLang="zh-TW" dirty="0" smtClean="0">
                <a:ea typeface="+mj-ea"/>
                <a:cs typeface="Times New Roman" panose="02020603050405020304" pitchFamily="18" charset="0"/>
              </a:rPr>
              <a:t>B</a:t>
            </a: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作業單元要更新或插入紀錄，會被檔住等</a:t>
            </a:r>
            <a:r>
              <a:rPr lang="en-US" altLang="zh-TW" dirty="0" smtClean="0">
                <a:ea typeface="+mj-ea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釋放</a:t>
            </a:r>
            <a:endParaRPr lang="en-US" altLang="zh-TW" dirty="0" smtClean="0">
              <a:ea typeface="+mj-ea"/>
              <a:cs typeface="Times New Roman" panose="02020603050405020304" pitchFamily="18" charset="0"/>
            </a:endParaRPr>
          </a:p>
          <a:p>
            <a:pPr marL="1085850" lvl="2"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可保持</a:t>
            </a: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結果</a:t>
            </a:r>
            <a:r>
              <a:rPr lang="en-US" altLang="zh-TW" dirty="0" smtClean="0">
                <a:ea typeface="+mj-ea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ea typeface="+mj-ea"/>
                <a:cs typeface="Times New Roman" panose="02020603050405020304" pitchFamily="18" charset="0"/>
              </a:rPr>
              <a:t>作業</a:t>
            </a:r>
            <a:r>
              <a:rPr lang="zh-TW" altLang="en-US" dirty="0" smtClean="0">
                <a:ea typeface="+mj-ea"/>
                <a:cs typeface="Times New Roman" panose="02020603050405020304" pitchFamily="18" charset="0"/>
              </a:rPr>
              <a:t>單元結果一致。</a:t>
            </a:r>
            <a:endParaRPr lang="en-US" altLang="zh-TW" dirty="0" smtClean="0">
              <a:ea typeface="+mj-ea"/>
              <a:cs typeface="Times New Roman" panose="02020603050405020304" pitchFamily="18" charset="0"/>
            </a:endParaRPr>
          </a:p>
          <a:p>
            <a:endParaRPr lang="en-US" altLang="zh-TW" b="1" dirty="0">
              <a:ea typeface="+mj-ea"/>
              <a:cs typeface="Times New Roman" panose="02020603050405020304" pitchFamily="18" charset="0"/>
            </a:endParaRPr>
          </a:p>
          <a:p>
            <a:endParaRPr lang="zh-TW" altLang="en-US" dirty="0"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489537"/>
              </p:ext>
            </p:extLst>
          </p:nvPr>
        </p:nvGraphicFramePr>
        <p:xfrm>
          <a:off x="677334" y="837725"/>
          <a:ext cx="8596668" cy="5979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49167">
                  <a:extLst>
                    <a:ext uri="{9D8B030D-6E8A-4147-A177-3AD203B41FA5}">
                      <a16:colId xmlns:a16="http://schemas.microsoft.com/office/drawing/2014/main" val="96259917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333947955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3695406002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262630426"/>
                    </a:ext>
                  </a:extLst>
                </a:gridCol>
              </a:tblGrid>
              <a:tr h="36575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EMPNO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WORKDPT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SALARY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9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TOM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10000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7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JOHN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12000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26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LILY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13000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4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ROSE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14000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49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MARY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15000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73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WANG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16000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05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LIN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17000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1616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Cursor stability (CS)</a:t>
                      </a:r>
                      <a:endParaRPr lang="en-US" altLang="zh-TW" sz="1600" dirty="0" smtClean="0"/>
                    </a:p>
                    <a:p>
                      <a:r>
                        <a:rPr lang="zh-TW" altLang="en-US" sz="1600" dirty="0" smtClean="0"/>
                        <a:t>若有個</a:t>
                      </a:r>
                      <a:r>
                        <a:rPr lang="en-US" altLang="zh-TW" sz="1600" dirty="0" smtClean="0"/>
                        <a:t>A</a:t>
                      </a:r>
                      <a:r>
                        <a:rPr lang="zh-TW" altLang="en-US" sz="1600" dirty="0" smtClean="0"/>
                        <a:t>作業單元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1.Sql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zh-TW" altLang="en-US" sz="1600" baseline="0" dirty="0" smtClean="0"/>
                        <a:t>指令：</a:t>
                      </a:r>
                      <a:r>
                        <a:rPr lang="zh-TW" altLang="en-US" sz="1600" dirty="0" smtClean="0"/>
                        <a:t>讀取員工</a:t>
                      </a:r>
                      <a:r>
                        <a:rPr lang="en-US" altLang="zh-TW" sz="1600" dirty="0" smtClean="0"/>
                        <a:t>table</a:t>
                      </a:r>
                      <a:r>
                        <a:rPr lang="zh-TW" altLang="en-US" sz="1600" dirty="0" smtClean="0"/>
                        <a:t>裡，資訊部的人數有多少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2.Sql</a:t>
                      </a:r>
                      <a:r>
                        <a:rPr lang="zh-TW" altLang="en-US" sz="1600" baseline="0" dirty="0" smtClean="0"/>
                        <a:t>指令：</a:t>
                      </a:r>
                      <a:r>
                        <a:rPr lang="zh-TW" altLang="en-US" sz="1600" dirty="0" smtClean="0"/>
                        <a:t>更新資訊部的人薪水多兩成</a:t>
                      </a:r>
                      <a:endParaRPr lang="en-US" altLang="zh-TW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3.Sql</a:t>
                      </a:r>
                      <a:r>
                        <a:rPr lang="zh-TW" altLang="en-US" sz="1600" baseline="0" dirty="0" smtClean="0"/>
                        <a:t>指令：</a:t>
                      </a:r>
                      <a:r>
                        <a:rPr lang="zh-TW" altLang="en-US" sz="1600" dirty="0" smtClean="0"/>
                        <a:t>讀取員工</a:t>
                      </a:r>
                      <a:r>
                        <a:rPr lang="en-US" altLang="zh-TW" sz="1600" dirty="0" smtClean="0"/>
                        <a:t>table</a:t>
                      </a:r>
                      <a:r>
                        <a:rPr lang="zh-TW" altLang="en-US" sz="1600" dirty="0" smtClean="0"/>
                        <a:t>裡，資訊部的人數有多少</a:t>
                      </a:r>
                      <a:endParaRPr lang="en-US" altLang="zh-TW" sz="1600" dirty="0" smtClean="0"/>
                    </a:p>
                    <a:p>
                      <a:endParaRPr lang="en-US" altLang="zh-TW" sz="1600" dirty="0" smtClean="0"/>
                    </a:p>
                    <a:p>
                      <a:r>
                        <a:rPr lang="zh-TW" altLang="en-US" sz="1600" dirty="0" smtClean="0"/>
                        <a:t>此時</a:t>
                      </a:r>
                      <a:r>
                        <a:rPr lang="en-US" altLang="zh-TW" sz="1600" dirty="0" smtClean="0"/>
                        <a:t>B</a:t>
                      </a:r>
                      <a:r>
                        <a:rPr lang="zh-TW" altLang="en-US" sz="1600" dirty="0" smtClean="0"/>
                        <a:t>作業單元可以？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A1</a:t>
                      </a:r>
                      <a:r>
                        <a:rPr lang="zh-TW" altLang="en-US" sz="1600" dirty="0" smtClean="0"/>
                        <a:t>執行完畢時，表格上的鎖會釋放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B1</a:t>
                      </a:r>
                      <a:r>
                        <a:rPr lang="zh-TW" altLang="en-US" sz="1600" dirty="0" smtClean="0"/>
                        <a:t>可以更改表格中任何資料列</a:t>
                      </a:r>
                      <a:endParaRPr lang="en-US" altLang="zh-TW" sz="1600" dirty="0" smtClean="0"/>
                    </a:p>
                    <a:p>
                      <a:endParaRPr lang="en-US" altLang="zh-TW" sz="1600" dirty="0" smtClean="0"/>
                    </a:p>
                    <a:p>
                      <a:r>
                        <a:rPr lang="zh-TW" altLang="en-US" sz="1600" dirty="0" smtClean="0">
                          <a:solidFill>
                            <a:srgbClr val="FF0000"/>
                          </a:solidFill>
                        </a:rPr>
                        <a:t>可能會造成：</a:t>
                      </a:r>
                      <a:endParaRPr lang="en-US" altLang="zh-TW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effectLst/>
                        </a:rPr>
                        <a:t>Non-repeatable reads, Phantom reads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6226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39058"/>
              </p:ext>
            </p:extLst>
          </p:nvPr>
        </p:nvGraphicFramePr>
        <p:xfrm>
          <a:off x="677334" y="826107"/>
          <a:ext cx="8128000" cy="5943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2599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94795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95406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2630426"/>
                    </a:ext>
                  </a:extLst>
                </a:gridCol>
              </a:tblGrid>
              <a:tr h="304121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EMPNO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NAME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WORKDPT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SALARY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94418"/>
                  </a:ext>
                </a:extLst>
              </a:tr>
              <a:tr h="304121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TOM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10000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78580"/>
                  </a:ext>
                </a:extLst>
              </a:tr>
              <a:tr h="304121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JOHN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12000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267211"/>
                  </a:ext>
                </a:extLst>
              </a:tr>
              <a:tr h="304121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LILY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13000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47310"/>
                  </a:ext>
                </a:extLst>
              </a:tr>
              <a:tr h="304121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ROSE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14000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494058"/>
                  </a:ext>
                </a:extLst>
              </a:tr>
              <a:tr h="304121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MARY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15000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738091"/>
                  </a:ext>
                </a:extLst>
              </a:tr>
              <a:tr h="304121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WANG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16000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056708"/>
                  </a:ext>
                </a:extLst>
              </a:tr>
              <a:tr h="304121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LIN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17000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16163"/>
                  </a:ext>
                </a:extLst>
              </a:tr>
              <a:tr h="2958266">
                <a:tc gridSpan="4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Read stability (RS)</a:t>
                      </a:r>
                    </a:p>
                    <a:p>
                      <a:r>
                        <a:rPr lang="zh-TW" altLang="en-US" sz="1600" dirty="0" smtClean="0"/>
                        <a:t>若有個</a:t>
                      </a:r>
                      <a:r>
                        <a:rPr lang="en-US" altLang="zh-TW" sz="1600" dirty="0" smtClean="0"/>
                        <a:t>A</a:t>
                      </a:r>
                      <a:r>
                        <a:rPr lang="zh-TW" altLang="en-US" sz="1600" dirty="0" smtClean="0"/>
                        <a:t>作業單元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1.Sql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zh-TW" altLang="en-US" sz="1600" baseline="0" dirty="0" smtClean="0"/>
                        <a:t>指令：</a:t>
                      </a:r>
                      <a:r>
                        <a:rPr lang="zh-TW" altLang="en-US" sz="1600" dirty="0" smtClean="0"/>
                        <a:t>讀取員工</a:t>
                      </a:r>
                      <a:r>
                        <a:rPr lang="en-US" altLang="zh-TW" sz="1600" dirty="0" smtClean="0"/>
                        <a:t>table</a:t>
                      </a:r>
                      <a:r>
                        <a:rPr lang="zh-TW" altLang="en-US" sz="1600" dirty="0" smtClean="0"/>
                        <a:t>裡，資訊部的人數有多少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2.Sql</a:t>
                      </a:r>
                      <a:r>
                        <a:rPr lang="zh-TW" altLang="en-US" sz="1600" baseline="0" dirty="0" smtClean="0"/>
                        <a:t>指令：</a:t>
                      </a:r>
                      <a:r>
                        <a:rPr lang="zh-TW" altLang="en-US" sz="1600" dirty="0" smtClean="0"/>
                        <a:t>更新資訊部的人薪水多兩成</a:t>
                      </a:r>
                      <a:endParaRPr lang="en-US" altLang="zh-TW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3.Sql</a:t>
                      </a:r>
                      <a:r>
                        <a:rPr lang="zh-TW" altLang="en-US" sz="1600" baseline="0" dirty="0" smtClean="0"/>
                        <a:t>指令：</a:t>
                      </a:r>
                      <a:r>
                        <a:rPr lang="zh-TW" altLang="en-US" sz="1600" dirty="0" smtClean="0"/>
                        <a:t>讀取員工</a:t>
                      </a:r>
                      <a:r>
                        <a:rPr lang="en-US" altLang="zh-TW" sz="1600" dirty="0" smtClean="0"/>
                        <a:t>table</a:t>
                      </a:r>
                      <a:r>
                        <a:rPr lang="zh-TW" altLang="en-US" sz="1600" dirty="0" smtClean="0"/>
                        <a:t>裡，資訊部的人數有多少</a:t>
                      </a:r>
                      <a:endParaRPr lang="en-US" altLang="zh-TW" sz="1600" dirty="0" smtClean="0"/>
                    </a:p>
                    <a:p>
                      <a:endParaRPr lang="en-US" altLang="zh-TW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此時</a:t>
                      </a:r>
                      <a:r>
                        <a:rPr lang="en-US" altLang="zh-TW" sz="1600" dirty="0" smtClean="0"/>
                        <a:t>B</a:t>
                      </a:r>
                      <a:r>
                        <a:rPr lang="zh-TW" altLang="en-US" sz="1600" dirty="0" smtClean="0"/>
                        <a:t>作業單元可以？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A1</a:t>
                      </a:r>
                      <a:r>
                        <a:rPr lang="zh-TW" altLang="en-US" sz="1600" dirty="0" smtClean="0"/>
                        <a:t>執行完畢時，</a:t>
                      </a:r>
                      <a:r>
                        <a:rPr lang="en-US" altLang="zh-TW" sz="1600" dirty="0" smtClean="0"/>
                        <a:t>002, 006, 007</a:t>
                      </a:r>
                      <a:r>
                        <a:rPr lang="zh-TW" altLang="en-US" sz="1600" dirty="0" smtClean="0"/>
                        <a:t>仍會上鎖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B1</a:t>
                      </a:r>
                      <a:r>
                        <a:rPr lang="zh-TW" altLang="en-US" sz="1600" dirty="0" smtClean="0"/>
                        <a:t>可以將</a:t>
                      </a:r>
                      <a:r>
                        <a:rPr lang="en-US" altLang="zh-TW" sz="1600" dirty="0" smtClean="0"/>
                        <a:t>004</a:t>
                      </a:r>
                      <a:r>
                        <a:rPr lang="zh-TW" altLang="en-US" sz="1600" dirty="0" smtClean="0"/>
                        <a:t>的更新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B1</a:t>
                      </a:r>
                      <a:r>
                        <a:rPr lang="zh-TW" altLang="en-US" sz="1600" dirty="0" smtClean="0"/>
                        <a:t>無法將</a:t>
                      </a:r>
                      <a:r>
                        <a:rPr lang="en-US" altLang="zh-TW" sz="1600" dirty="0" smtClean="0"/>
                        <a:t>002,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006, 007</a:t>
                      </a:r>
                      <a:r>
                        <a:rPr lang="zh-TW" altLang="en-US" sz="1600" dirty="0" smtClean="0"/>
                        <a:t>的資料更新</a:t>
                      </a:r>
                      <a:endParaRPr lang="en-US" altLang="zh-TW" sz="1600" dirty="0" smtClean="0"/>
                    </a:p>
                    <a:p>
                      <a:endParaRPr lang="en-US" altLang="zh-TW" sz="1600" dirty="0" smtClean="0"/>
                    </a:p>
                    <a:p>
                      <a:r>
                        <a:rPr lang="zh-TW" altLang="en-US" sz="1600" dirty="0" smtClean="0">
                          <a:solidFill>
                            <a:srgbClr val="FF0000"/>
                          </a:solidFill>
                        </a:rPr>
                        <a:t>可能會造成：</a:t>
                      </a:r>
                      <a:endParaRPr lang="en-US" altLang="zh-TW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effectLst/>
                        </a:rPr>
                        <a:t>Phantom reads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6226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41836"/>
              </p:ext>
            </p:extLst>
          </p:nvPr>
        </p:nvGraphicFramePr>
        <p:xfrm>
          <a:off x="677334" y="826304"/>
          <a:ext cx="8596668" cy="59434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49167">
                  <a:extLst>
                    <a:ext uri="{9D8B030D-6E8A-4147-A177-3AD203B41FA5}">
                      <a16:colId xmlns:a16="http://schemas.microsoft.com/office/drawing/2014/main" val="96259917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333947955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3695406002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262630426"/>
                    </a:ext>
                  </a:extLst>
                </a:gridCol>
              </a:tblGrid>
              <a:tr h="39877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EMPNO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WORKDPT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SALARY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94418"/>
                  </a:ext>
                </a:extLst>
              </a:tr>
              <a:tr h="39877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78580"/>
                  </a:ext>
                </a:extLst>
              </a:tr>
              <a:tr h="39877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JOHN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267211"/>
                  </a:ext>
                </a:extLst>
              </a:tr>
              <a:tr h="39877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LILY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47310"/>
                  </a:ext>
                </a:extLst>
              </a:tr>
              <a:tr h="39877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ROSE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494058"/>
                  </a:ext>
                </a:extLst>
              </a:tr>
              <a:tr h="39877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738091"/>
                  </a:ext>
                </a:extLst>
              </a:tr>
              <a:tr h="39877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WANG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056708"/>
                  </a:ext>
                </a:extLst>
              </a:tr>
              <a:tr h="39877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16163"/>
                  </a:ext>
                </a:extLst>
              </a:tr>
              <a:tr h="2753194">
                <a:tc gridSpan="4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Repeatable read (RR)</a:t>
                      </a:r>
                      <a:r>
                        <a:rPr lang="zh-TW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TW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TW" altLang="en-US" sz="1600" dirty="0" smtClean="0"/>
                        <a:t>若有個</a:t>
                      </a:r>
                      <a:r>
                        <a:rPr lang="en-US" altLang="zh-TW" sz="1600" dirty="0" smtClean="0"/>
                        <a:t>A</a:t>
                      </a:r>
                      <a:r>
                        <a:rPr lang="zh-TW" altLang="en-US" sz="1600" dirty="0" smtClean="0"/>
                        <a:t>作業單元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1.Sql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zh-TW" altLang="en-US" sz="1600" baseline="0" dirty="0" smtClean="0"/>
                        <a:t>指令：</a:t>
                      </a:r>
                      <a:r>
                        <a:rPr lang="zh-TW" altLang="en-US" sz="1600" dirty="0" smtClean="0"/>
                        <a:t>讀取員工</a:t>
                      </a:r>
                      <a:r>
                        <a:rPr lang="en-US" altLang="zh-TW" sz="1600" dirty="0" smtClean="0"/>
                        <a:t>table</a:t>
                      </a:r>
                      <a:r>
                        <a:rPr lang="zh-TW" altLang="en-US" sz="1600" dirty="0" smtClean="0"/>
                        <a:t>裡，資訊部的人數有多少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2.Sql</a:t>
                      </a:r>
                      <a:r>
                        <a:rPr lang="zh-TW" altLang="en-US" sz="1600" baseline="0" dirty="0" smtClean="0"/>
                        <a:t>指令：</a:t>
                      </a:r>
                      <a:r>
                        <a:rPr lang="zh-TW" altLang="en-US" sz="1600" dirty="0" smtClean="0"/>
                        <a:t>更新資訊部的人薪水多兩成</a:t>
                      </a:r>
                      <a:endParaRPr lang="en-US" altLang="zh-TW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3.Sql</a:t>
                      </a:r>
                      <a:r>
                        <a:rPr lang="zh-TW" altLang="en-US" sz="1600" baseline="0" dirty="0" smtClean="0"/>
                        <a:t>指令：</a:t>
                      </a:r>
                      <a:r>
                        <a:rPr lang="zh-TW" altLang="en-US" sz="1600" dirty="0" smtClean="0"/>
                        <a:t>讀取員工</a:t>
                      </a:r>
                      <a:r>
                        <a:rPr lang="en-US" altLang="zh-TW" sz="1600" dirty="0" smtClean="0"/>
                        <a:t>table</a:t>
                      </a:r>
                      <a:r>
                        <a:rPr lang="zh-TW" altLang="en-US" sz="1600" dirty="0" smtClean="0"/>
                        <a:t>裡，資訊部的人數有多少</a:t>
                      </a:r>
                      <a:endParaRPr lang="en-US" altLang="zh-TW" sz="1600" dirty="0" smtClean="0"/>
                    </a:p>
                    <a:p>
                      <a:endParaRPr lang="en-US" altLang="zh-TW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此時</a:t>
                      </a:r>
                      <a:r>
                        <a:rPr lang="en-US" altLang="zh-TW" sz="1600" dirty="0" smtClean="0"/>
                        <a:t>B</a:t>
                      </a:r>
                      <a:r>
                        <a:rPr lang="zh-TW" altLang="en-US" sz="1600" dirty="0" smtClean="0"/>
                        <a:t>作業單元要更動表格，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A1</a:t>
                      </a:r>
                      <a:r>
                        <a:rPr lang="zh-TW" altLang="en-US" sz="1600" dirty="0" smtClean="0"/>
                        <a:t>執行完畢時，表格上仍會上鎖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B1</a:t>
                      </a:r>
                      <a:r>
                        <a:rPr lang="zh-TW" altLang="en-US" sz="1600" dirty="0" smtClean="0"/>
                        <a:t>無法改動表格中任何資料列</a:t>
                      </a:r>
                      <a:endParaRPr lang="en-US" altLang="zh-TW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62262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22469" y="4155377"/>
            <a:ext cx="8596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The lost updates (LU) concurrency issue is not allowed by any of the DB2 product's four isolation levels.</a:t>
            </a:r>
            <a:endParaRPr lang="zh-TW" altLang="en-US" sz="16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84658"/>
              </p:ext>
            </p:extLst>
          </p:nvPr>
        </p:nvGraphicFramePr>
        <p:xfrm>
          <a:off x="677334" y="2317722"/>
          <a:ext cx="8596311" cy="18440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399372">
                  <a:extLst>
                    <a:ext uri="{9D8B030D-6E8A-4147-A177-3AD203B41FA5}">
                      <a16:colId xmlns:a16="http://schemas.microsoft.com/office/drawing/2014/main" val="2340114565"/>
                    </a:ext>
                  </a:extLst>
                </a:gridCol>
                <a:gridCol w="2054139">
                  <a:extLst>
                    <a:ext uri="{9D8B030D-6E8A-4147-A177-3AD203B41FA5}">
                      <a16:colId xmlns:a16="http://schemas.microsoft.com/office/drawing/2014/main" val="1359211047"/>
                    </a:ext>
                  </a:extLst>
                </a:gridCol>
                <a:gridCol w="2071400">
                  <a:extLst>
                    <a:ext uri="{9D8B030D-6E8A-4147-A177-3AD203B41FA5}">
                      <a16:colId xmlns:a16="http://schemas.microsoft.com/office/drawing/2014/main" val="291969793"/>
                    </a:ext>
                  </a:extLst>
                </a:gridCol>
                <a:gridCol w="2071400">
                  <a:extLst>
                    <a:ext uri="{9D8B030D-6E8A-4147-A177-3AD203B41FA5}">
                      <a16:colId xmlns:a16="http://schemas.microsoft.com/office/drawing/2014/main" val="8370696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Isolation level</a:t>
                      </a:r>
                    </a:p>
                  </a:txBody>
                  <a:tcPr marL="38100" marR="38100" marT="38100" marB="38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Access to uncommitted data</a:t>
                      </a:r>
                    </a:p>
                  </a:txBody>
                  <a:tcPr marL="38100" marR="38100" marT="38100" marB="38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Non-repeatable reads</a:t>
                      </a:r>
                    </a:p>
                  </a:txBody>
                  <a:tcPr marL="38100" marR="38100" marT="38100" marB="38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Phantom reads</a:t>
                      </a:r>
                    </a:p>
                  </a:txBody>
                  <a:tcPr marL="38100" marR="38100" marT="38100" marB="38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42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Repeatable read (RR)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Not possible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Not possible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Not possible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13587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Read stability (RS)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Not possible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Not possible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Possible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65339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Cursor stability (CS)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Not possible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Possible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Possible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82468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Uncommitted read (UR)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Possible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Possible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Possible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356580557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latin typeface="+mn-lt"/>
                <a:cs typeface="Times New Roman" panose="02020603050405020304" pitchFamily="18" charset="0"/>
              </a:rPr>
              <a:t>Isolation Levels </a:t>
            </a:r>
            <a:r>
              <a:rPr lang="en-US" altLang="zh-TW" b="1" dirty="0" smtClean="0">
                <a:latin typeface="+mn-lt"/>
                <a:cs typeface="Times New Roman" panose="02020603050405020304" pitchFamily="18" charset="0"/>
              </a:rPr>
              <a:t>(2) - </a:t>
            </a:r>
            <a:r>
              <a:rPr lang="en-US" altLang="zh-TW" b="1" dirty="0">
                <a:cs typeface="Times New Roman" panose="02020603050405020304" pitchFamily="18" charset="0"/>
              </a:rPr>
              <a:t>DB2 </a:t>
            </a:r>
            <a:r>
              <a:rPr lang="en-US" altLang="zh-TW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b="1" dirty="0">
                <a:latin typeface="+mn-lt"/>
                <a:cs typeface="Times New Roman" panose="02020603050405020304" pitchFamily="18" charset="0"/>
              </a:rPr>
            </a:br>
            <a:endParaRPr lang="zh-TW" altLang="en-US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+mj-ea"/>
                <a:cs typeface="Times New Roman" panose="02020603050405020304" pitchFamily="18" charset="0"/>
              </a:rPr>
              <a:pPr/>
              <a:t>8</a:t>
            </a:fld>
            <a:endParaRPr lang="en-US" dirty="0"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SQL Injection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3801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透過網站的輸入欄位，上傳惡意的 </a:t>
            </a:r>
            <a:r>
              <a:rPr lang="en-US" altLang="zh-TW" dirty="0"/>
              <a:t>SQL </a:t>
            </a:r>
            <a:r>
              <a:rPr lang="zh-TW" altLang="en-US" dirty="0" smtClean="0"/>
              <a:t>代碼</a:t>
            </a:r>
            <a:endParaRPr lang="en-US" altLang="zh-TW" dirty="0"/>
          </a:p>
          <a:p>
            <a:pPr marL="400050" lvl="1" indent="0">
              <a:buNone/>
            </a:pPr>
            <a:r>
              <a:rPr lang="zh-TW" altLang="en-US" dirty="0" smtClean="0"/>
              <a:t>藉</a:t>
            </a:r>
            <a:r>
              <a:rPr lang="zh-TW" altLang="en-US" dirty="0"/>
              <a:t>由特殊字元，改變語法上的邏輯，駭客就能取得資料庫的所有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00B0F0"/>
                </a:solidFill>
              </a:rPr>
              <a:t>高風險情況：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程式中使用</a:t>
            </a:r>
            <a:r>
              <a:rPr lang="zh-TW" altLang="en-US" dirty="0">
                <a:solidFill>
                  <a:srgbClr val="FF0000"/>
                </a:solidFill>
              </a:rPr>
              <a:t>字串聯結</a:t>
            </a:r>
            <a:r>
              <a:rPr lang="zh-TW" altLang="en-US" dirty="0"/>
              <a:t>方式組合</a:t>
            </a:r>
            <a:r>
              <a:rPr lang="en-US" altLang="zh-TW" dirty="0"/>
              <a:t>SQL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連結資料庫時使用權限過大的</a:t>
            </a:r>
            <a:r>
              <a:rPr lang="zh-TW" altLang="en-US" dirty="0" smtClean="0"/>
              <a:t>帳戶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未檢查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輸入的資料，如未限制字元數，未對輸入資料做潛在指令檢查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00B0F0"/>
                </a:solidFill>
              </a:rPr>
              <a:t>如何防範：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pPr>
              <a:buFont typeface="+mj-lt"/>
              <a:buAutoNum type="arabicPeriod"/>
            </a:pPr>
            <a:r>
              <a:rPr lang="zh-TW" altLang="en-US" dirty="0"/>
              <a:t>使用參數化查詢（</a:t>
            </a:r>
            <a:r>
              <a:rPr lang="en-US" altLang="zh-TW" dirty="0"/>
              <a:t>Parameterized Query</a:t>
            </a:r>
            <a:r>
              <a:rPr lang="zh-TW" altLang="en-US" dirty="0"/>
              <a:t>）來設計資料存取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>
              <a:buFont typeface="+mj-lt"/>
              <a:buAutoNum type="arabicPeriod"/>
            </a:pPr>
            <a:r>
              <a:rPr lang="zh-TW" altLang="en-US" dirty="0"/>
              <a:t>組合</a:t>
            </a:r>
            <a:r>
              <a:rPr lang="en-US" altLang="zh-TW" dirty="0"/>
              <a:t>SQL</a:t>
            </a:r>
            <a:r>
              <a:rPr lang="zh-TW" altLang="en-US" dirty="0"/>
              <a:t>字串時，先針對所傳入的參數作字元取代（將單引號字元取代為連續</a:t>
            </a:r>
            <a:r>
              <a:rPr lang="en-US" altLang="zh-TW" dirty="0"/>
              <a:t>2</a:t>
            </a:r>
            <a:r>
              <a:rPr lang="zh-TW" altLang="en-US" dirty="0"/>
              <a:t>個單引號字元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>
              <a:buFont typeface="+mj-lt"/>
              <a:buAutoNum type="arabicPeriod"/>
            </a:pPr>
            <a:r>
              <a:rPr lang="zh-TW" altLang="en-US" dirty="0" smtClean="0"/>
              <a:t>防火牆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7334" y="2197268"/>
            <a:ext cx="9821791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Example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altLang="zh-TW" dirty="0" err="1"/>
              <a:t>strSQL</a:t>
            </a:r>
            <a:r>
              <a:rPr lang="en-US" altLang="zh-TW" dirty="0"/>
              <a:t> = "SELECT * FROM users WHERE (name = </a:t>
            </a:r>
            <a:r>
              <a:rPr lang="en-US" altLang="zh-TW" dirty="0" smtClean="0"/>
              <a:t>'"</a:t>
            </a:r>
            <a:r>
              <a:rPr lang="en-US" altLang="zh-TW" dirty="0"/>
              <a:t> +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userName</a:t>
            </a:r>
            <a:r>
              <a:rPr lang="en-US" altLang="zh-TW" dirty="0" smtClean="0"/>
              <a:t> </a:t>
            </a:r>
            <a:r>
              <a:rPr lang="en-US" altLang="zh-TW" dirty="0"/>
              <a:t>+ "') and (pw = '"+ </a:t>
            </a:r>
            <a:r>
              <a:rPr lang="en-US" altLang="zh-TW" dirty="0" err="1"/>
              <a:t>passWord</a:t>
            </a:r>
            <a:r>
              <a:rPr lang="en-US" altLang="zh-TW" dirty="0"/>
              <a:t> +"');“</a:t>
            </a:r>
          </a:p>
          <a:p>
            <a:r>
              <a:rPr lang="en-US" altLang="zh-TW" dirty="0" err="1"/>
              <a:t>strSQL</a:t>
            </a:r>
            <a:r>
              <a:rPr lang="en-US" altLang="zh-TW" dirty="0"/>
              <a:t> = "SELECT * FROM users WHERE (name = '1' OR '1'='1') and (pw = '1' OR '1'='1');“</a:t>
            </a:r>
          </a:p>
          <a:p>
            <a:r>
              <a:rPr lang="en-US" altLang="zh-TW" dirty="0" err="1"/>
              <a:t>strSQL</a:t>
            </a:r>
            <a:r>
              <a:rPr lang="en-US" altLang="zh-TW" dirty="0"/>
              <a:t> = "SELECT * FROM users;“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84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</TotalTime>
  <Words>3503</Words>
  <Application>Microsoft Office PowerPoint</Application>
  <PresentationFormat>寬螢幕</PresentationFormat>
  <Paragraphs>560</Paragraphs>
  <Slides>27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微軟正黑體</vt:lpstr>
      <vt:lpstr>新細明體</vt:lpstr>
      <vt:lpstr>Arial</vt:lpstr>
      <vt:lpstr>Calibri</vt:lpstr>
      <vt:lpstr>Times New Roman</vt:lpstr>
      <vt:lpstr>Wingdings</vt:lpstr>
      <vt:lpstr>Wingdings 3</vt:lpstr>
      <vt:lpstr>多面向</vt:lpstr>
      <vt:lpstr>新人期末報告</vt:lpstr>
      <vt:lpstr>E-BAF (E-Business Application Framework) </vt:lpstr>
      <vt:lpstr>Exception</vt:lpstr>
      <vt:lpstr>Transaction</vt:lpstr>
      <vt:lpstr>Transaction – 2 Phase Commit</vt:lpstr>
      <vt:lpstr>Dead Lock</vt:lpstr>
      <vt:lpstr>Isolation Levels (1)</vt:lpstr>
      <vt:lpstr>Isolation Levels (2) - DB2  </vt:lpstr>
      <vt:lpstr>SQL Injection</vt:lpstr>
      <vt:lpstr>Cross-Site Scripting (XSS)</vt:lpstr>
      <vt:lpstr>心得</vt:lpstr>
      <vt:lpstr> Hybrid App Develop With IBM MobileFirst Introduction</vt:lpstr>
      <vt:lpstr>APP開發種類</vt:lpstr>
      <vt:lpstr>行動裝置開發模式</vt:lpstr>
      <vt:lpstr>PhoneGap 與 Cordova（一）</vt:lpstr>
      <vt:lpstr>PhoneGap 與 Cordova（二）</vt:lpstr>
      <vt:lpstr>PowerPoint 簡報</vt:lpstr>
      <vt:lpstr>IBM MobileFirst Hybrid Application</vt:lpstr>
      <vt:lpstr>IBM MobileFirst 主要特色</vt:lpstr>
      <vt:lpstr>開發環境</vt:lpstr>
      <vt:lpstr>版本控制</vt:lpstr>
      <vt:lpstr>Direct Update</vt:lpstr>
      <vt:lpstr>靈活可訂製的UI/UE</vt:lpstr>
      <vt:lpstr>使用心得</vt:lpstr>
      <vt:lpstr>Case Share</vt:lpstr>
      <vt:lpstr>特色</vt:lpstr>
      <vt:lpstr>感謝聆聽，敬請指教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Szying Li</dc:creator>
  <cp:lastModifiedBy>Szying Li</cp:lastModifiedBy>
  <cp:revision>75</cp:revision>
  <dcterms:created xsi:type="dcterms:W3CDTF">2017-06-25T12:57:16Z</dcterms:created>
  <dcterms:modified xsi:type="dcterms:W3CDTF">2017-07-02T19:22:46Z</dcterms:modified>
</cp:coreProperties>
</file>