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handoutMasterIdLst>
    <p:handoutMasterId r:id="rId33"/>
  </p:handoutMasterIdLst>
  <p:sldIdLst>
    <p:sldId id="256" r:id="rId2"/>
    <p:sldId id="258" r:id="rId3"/>
    <p:sldId id="259" r:id="rId4"/>
    <p:sldId id="294" r:id="rId5"/>
    <p:sldId id="260" r:id="rId6"/>
    <p:sldId id="261" r:id="rId7"/>
    <p:sldId id="292" r:id="rId8"/>
    <p:sldId id="293" r:id="rId9"/>
    <p:sldId id="262" r:id="rId10"/>
    <p:sldId id="297" r:id="rId11"/>
    <p:sldId id="296" r:id="rId12"/>
    <p:sldId id="263" r:id="rId13"/>
    <p:sldId id="264" r:id="rId14"/>
    <p:sldId id="265" r:id="rId15"/>
    <p:sldId id="268" r:id="rId16"/>
    <p:sldId id="285" r:id="rId17"/>
    <p:sldId id="276" r:id="rId18"/>
    <p:sldId id="277" r:id="rId19"/>
    <p:sldId id="278" r:id="rId20"/>
    <p:sldId id="286" r:id="rId21"/>
    <p:sldId id="279" r:id="rId22"/>
    <p:sldId id="274" r:id="rId23"/>
    <p:sldId id="284" r:id="rId24"/>
    <p:sldId id="282" r:id="rId25"/>
    <p:sldId id="283" r:id="rId26"/>
    <p:sldId id="281" r:id="rId27"/>
    <p:sldId id="280" r:id="rId28"/>
    <p:sldId id="271" r:id="rId29"/>
    <p:sldId id="273"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D6F7994-DA64-4721-B9A7-FA18DBB48872}">
          <p14:sldIdLst>
            <p14:sldId id="256"/>
            <p14:sldId id="258"/>
            <p14:sldId id="259"/>
            <p14:sldId id="294"/>
            <p14:sldId id="260"/>
            <p14:sldId id="261"/>
            <p14:sldId id="292"/>
            <p14:sldId id="293"/>
            <p14:sldId id="262"/>
            <p14:sldId id="297"/>
            <p14:sldId id="296"/>
            <p14:sldId id="263"/>
            <p14:sldId id="264"/>
            <p14:sldId id="265"/>
          </p14:sldIdLst>
        </p14:section>
        <p14:section name="分享主題" id="{0ACDFF72-5FD2-432C-83A6-F421BB8B52CE}">
          <p14:sldIdLst>
            <p14:sldId id="268"/>
            <p14:sldId id="285"/>
            <p14:sldId id="276"/>
            <p14:sldId id="277"/>
            <p14:sldId id="278"/>
            <p14:sldId id="286"/>
            <p14:sldId id="279"/>
            <p14:sldId id="274"/>
            <p14:sldId id="284"/>
            <p14:sldId id="282"/>
            <p14:sldId id="283"/>
            <p14:sldId id="281"/>
            <p14:sldId id="280"/>
            <p14:sldId id="271"/>
            <p14:sldId id="273"/>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BF4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82719" autoAdjust="0"/>
  </p:normalViewPr>
  <p:slideViewPr>
    <p:cSldViewPr snapToGrid="0">
      <p:cViewPr varScale="1">
        <p:scale>
          <a:sx n="105" d="100"/>
          <a:sy n="105" d="100"/>
        </p:scale>
        <p:origin x="120" y="354"/>
      </p:cViewPr>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C4E8AC-F8CE-4223-88DF-C14A29C83846}" type="datetimeFigureOut">
              <a:rPr lang="zh-TW" altLang="en-US" smtClean="0"/>
              <a:t>2017/7/5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E3E40A-1B4E-4305-8366-033D95522069}" type="slidenum">
              <a:rPr lang="zh-TW" altLang="en-US" smtClean="0"/>
              <a:t>‹#›</a:t>
            </a:fld>
            <a:endParaRPr lang="zh-TW" altLang="en-US"/>
          </a:p>
        </p:txBody>
      </p:sp>
    </p:spTree>
    <p:extLst>
      <p:ext uri="{BB962C8B-B14F-4D97-AF65-F5344CB8AC3E}">
        <p14:creationId xmlns:p14="http://schemas.microsoft.com/office/powerpoint/2010/main" val="2065969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FA49-633B-4DD1-B854-66863F2E0BD2}" type="datetimeFigureOut">
              <a:rPr lang="zh-TW" altLang="en-US" smtClean="0"/>
              <a:t>2017/7/5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B2ECD-747F-4C77-BE91-108EA1213402}" type="slidenum">
              <a:rPr lang="zh-TW" altLang="en-US" smtClean="0"/>
              <a:t>‹#›</a:t>
            </a:fld>
            <a:endParaRPr lang="zh-TW" altLang="en-US"/>
          </a:p>
        </p:txBody>
      </p:sp>
    </p:spTree>
    <p:extLst>
      <p:ext uri="{BB962C8B-B14F-4D97-AF65-F5344CB8AC3E}">
        <p14:creationId xmlns:p14="http://schemas.microsoft.com/office/powerpoint/2010/main" val="281578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a:t>
            </a:fld>
            <a:endParaRPr lang="zh-TW" altLang="en-US"/>
          </a:p>
        </p:txBody>
      </p:sp>
    </p:spTree>
    <p:extLst>
      <p:ext uri="{BB962C8B-B14F-4D97-AF65-F5344CB8AC3E}">
        <p14:creationId xmlns:p14="http://schemas.microsoft.com/office/powerpoint/2010/main" val="3563060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10</a:t>
            </a:fld>
            <a:endParaRPr lang="zh-TW" altLang="en-US"/>
          </a:p>
        </p:txBody>
      </p:sp>
    </p:spTree>
    <p:extLst>
      <p:ext uri="{BB962C8B-B14F-4D97-AF65-F5344CB8AC3E}">
        <p14:creationId xmlns:p14="http://schemas.microsoft.com/office/powerpoint/2010/main" val="76164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http://www.dbatodba.com/db2/how-to-do/what-are-the-db2-isolation-levels</a:t>
            </a:r>
          </a:p>
          <a:p>
            <a:r>
              <a:rPr lang="zh-TW" altLang="en-US" dirty="0" smtClean="0"/>
              <a:t>舉</a:t>
            </a:r>
            <a:r>
              <a:rPr lang="en-US" altLang="zh-TW" dirty="0" smtClean="0"/>
              <a:t>example</a:t>
            </a:r>
            <a:r>
              <a:rPr lang="zh-TW" altLang="en-US" dirty="0" smtClean="0"/>
              <a:t>說明：</a:t>
            </a:r>
            <a:endParaRPr lang="en-US" altLang="zh-TW" dirty="0" smtClean="0"/>
          </a:p>
          <a:p>
            <a:endParaRPr lang="en-US" altLang="zh-TW" dirty="0" smtClean="0"/>
          </a:p>
          <a:p>
            <a:r>
              <a:rPr lang="zh-TW" altLang="en-US" dirty="0" smtClean="0"/>
              <a:t>假設</a:t>
            </a:r>
            <a:r>
              <a:rPr lang="en-US" altLang="zh-TW" dirty="0" smtClean="0"/>
              <a:t>a1</a:t>
            </a:r>
            <a:r>
              <a:rPr lang="zh-TW" altLang="en-US" dirty="0" smtClean="0"/>
              <a:t>完成時，查到</a:t>
            </a:r>
            <a:r>
              <a:rPr lang="en-US" altLang="zh-TW" dirty="0" smtClean="0"/>
              <a:t>6</a:t>
            </a:r>
            <a:r>
              <a:rPr lang="zh-TW" altLang="en-US" dirty="0" smtClean="0"/>
              <a:t>人，有一個</a:t>
            </a:r>
            <a:r>
              <a:rPr lang="en-US" altLang="zh-TW" dirty="0" smtClean="0"/>
              <a:t>b</a:t>
            </a:r>
            <a:r>
              <a:rPr lang="zh-TW" altLang="en-US" dirty="0" smtClean="0"/>
              <a:t>作業單元下達了</a:t>
            </a:r>
            <a:endParaRPr lang="en-US" altLang="zh-TW" dirty="0" smtClean="0"/>
          </a:p>
          <a:p>
            <a:r>
              <a:rPr lang="en-US" altLang="zh-TW" dirty="0" err="1" smtClean="0"/>
              <a:t>Sq</a:t>
            </a:r>
            <a:r>
              <a:rPr lang="zh-TW" altLang="en-US" dirty="0" smtClean="0"/>
              <a:t>如果員編是</a:t>
            </a:r>
            <a:r>
              <a:rPr lang="en-US" altLang="zh-TW" dirty="0" smtClean="0"/>
              <a:t>xxx</a:t>
            </a:r>
            <a:r>
              <a:rPr lang="zh-TW" altLang="en-US" dirty="0" smtClean="0"/>
              <a:t>的人，轉到資訊部，符合條件的人有兩個</a:t>
            </a:r>
            <a:endParaRPr lang="en-US" altLang="zh-TW" dirty="0" smtClean="0"/>
          </a:p>
          <a:p>
            <a:endParaRPr lang="en-US" altLang="zh-TW" dirty="0" smtClean="0"/>
          </a:p>
          <a:p>
            <a:r>
              <a:rPr lang="zh-TW" altLang="en-US" dirty="0" smtClean="0"/>
              <a:t>因為</a:t>
            </a:r>
            <a:r>
              <a:rPr lang="en-US" altLang="zh-TW" dirty="0" smtClean="0"/>
              <a:t>a1</a:t>
            </a:r>
            <a:r>
              <a:rPr lang="zh-TW" altLang="en-US" dirty="0" smtClean="0"/>
              <a:t>已經將</a:t>
            </a:r>
            <a:r>
              <a:rPr lang="en-US" altLang="zh-TW" dirty="0" smtClean="0"/>
              <a:t>lock</a:t>
            </a:r>
            <a:r>
              <a:rPr lang="zh-TW" altLang="en-US" dirty="0" smtClean="0"/>
              <a:t>釋放，所以</a:t>
            </a:r>
            <a:r>
              <a:rPr lang="en-US" altLang="zh-TW" dirty="0" smtClean="0"/>
              <a:t>b</a:t>
            </a:r>
            <a:r>
              <a:rPr lang="zh-TW" altLang="en-US" dirty="0" smtClean="0"/>
              <a:t>可以將資訊部的人多了兩個，立即確認，</a:t>
            </a:r>
            <a:r>
              <a:rPr lang="en-US" altLang="zh-TW" dirty="0" smtClean="0"/>
              <a:t>b</a:t>
            </a:r>
            <a:r>
              <a:rPr lang="zh-TW" altLang="en-US" dirty="0" smtClean="0"/>
              <a:t>交易結束</a:t>
            </a:r>
            <a:endParaRPr lang="en-US" altLang="zh-TW" dirty="0" smtClean="0"/>
          </a:p>
          <a:p>
            <a:r>
              <a:rPr lang="zh-TW" altLang="en-US" dirty="0" smtClean="0"/>
              <a:t>而這時，</a:t>
            </a:r>
            <a:r>
              <a:rPr lang="en-US" altLang="zh-TW" dirty="0" smtClean="0"/>
              <a:t>a2</a:t>
            </a:r>
            <a:r>
              <a:rPr lang="zh-TW" altLang="en-US" dirty="0" smtClean="0"/>
              <a:t>更</a:t>
            </a:r>
            <a:r>
              <a:rPr lang="en-US" altLang="zh-TW" dirty="0" smtClean="0"/>
              <a:t>8</a:t>
            </a:r>
            <a:r>
              <a:rPr lang="zh-TW" altLang="en-US" dirty="0" smtClean="0"/>
              <a:t>個人的薪水多兩成，</a:t>
            </a:r>
            <a:r>
              <a:rPr lang="en-US" altLang="zh-TW" dirty="0" smtClean="0"/>
              <a:t>a3</a:t>
            </a:r>
            <a:r>
              <a:rPr lang="zh-TW" altLang="en-US" dirty="0" smtClean="0"/>
              <a:t>查詢的結果變</a:t>
            </a:r>
            <a:r>
              <a:rPr lang="en-US" altLang="zh-TW" dirty="0" smtClean="0"/>
              <a:t>8</a:t>
            </a:r>
            <a:r>
              <a:rPr lang="zh-TW" altLang="en-US" dirty="0" smtClean="0"/>
              <a:t>人</a:t>
            </a:r>
            <a:endParaRPr lang="en-US" altLang="zh-TW" dirty="0" smtClean="0"/>
          </a:p>
          <a:p>
            <a:endParaRPr lang="en-US" altLang="zh-TW" dirty="0" smtClean="0"/>
          </a:p>
          <a:p>
            <a:r>
              <a:rPr lang="en-US" altLang="zh-TW" dirty="0" smtClean="0"/>
              <a:t>RS</a:t>
            </a:r>
          </a:p>
          <a:p>
            <a:r>
              <a:rPr lang="zh-TW" altLang="en-US" dirty="0" smtClean="0"/>
              <a:t>如果有個</a:t>
            </a:r>
            <a:r>
              <a:rPr lang="en-US" altLang="zh-TW" dirty="0" smtClean="0"/>
              <a:t>B</a:t>
            </a:r>
          </a:p>
          <a:p>
            <a:r>
              <a:rPr lang="en-US" altLang="zh-TW" dirty="0" smtClean="0"/>
              <a:t>SQL </a:t>
            </a:r>
            <a:r>
              <a:rPr lang="zh-TW" altLang="en-US" dirty="0" smtClean="0"/>
              <a:t>新增</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11</a:t>
            </a:fld>
            <a:endParaRPr lang="zh-TW" altLang="en-US"/>
          </a:p>
        </p:txBody>
      </p:sp>
    </p:spTree>
    <p:extLst>
      <p:ext uri="{BB962C8B-B14F-4D97-AF65-F5344CB8AC3E}">
        <p14:creationId xmlns:p14="http://schemas.microsoft.com/office/powerpoint/2010/main" val="33618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prepareStatement</a:t>
            </a:r>
            <a:r>
              <a:rPr lang="zh-TW" altLang="en-US" dirty="0" smtClean="0"/>
              <a:t>會先</a:t>
            </a:r>
            <a:r>
              <a:rPr lang="zh-TW" altLang="en-US" dirty="0" smtClean="0">
                <a:solidFill>
                  <a:srgbClr val="FF0000"/>
                </a:solidFill>
              </a:rPr>
              <a:t>初始化</a:t>
            </a:r>
            <a:r>
              <a:rPr lang="en-US" altLang="zh-TW" dirty="0" smtClean="0">
                <a:solidFill>
                  <a:srgbClr val="FF0000"/>
                </a:solidFill>
              </a:rPr>
              <a:t>SQL</a:t>
            </a:r>
            <a:r>
              <a:rPr lang="zh-TW" altLang="en-US" dirty="0" smtClean="0"/>
              <a:t>，先把這個</a:t>
            </a:r>
            <a:r>
              <a:rPr lang="en-US" altLang="zh-TW" dirty="0" smtClean="0"/>
              <a:t>SQL</a:t>
            </a:r>
            <a:r>
              <a:rPr lang="zh-TW" altLang="en-US" dirty="0" smtClean="0"/>
              <a:t>提交到資料庫中進行</a:t>
            </a:r>
            <a:r>
              <a:rPr lang="zh-TW" altLang="en-US" dirty="0" smtClean="0">
                <a:solidFill>
                  <a:srgbClr val="FF0000"/>
                </a:solidFill>
              </a:rPr>
              <a:t>預處理</a:t>
            </a:r>
            <a:r>
              <a:rPr lang="zh-TW" altLang="en-US" dirty="0" smtClean="0"/>
              <a:t>，多次使用可提高效率</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12</a:t>
            </a:fld>
            <a:endParaRPr lang="zh-TW" altLang="en-US"/>
          </a:p>
        </p:txBody>
      </p:sp>
    </p:spTree>
    <p:extLst>
      <p:ext uri="{BB962C8B-B14F-4D97-AF65-F5344CB8AC3E}">
        <p14:creationId xmlns:p14="http://schemas.microsoft.com/office/powerpoint/2010/main" val="302598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13</a:t>
            </a:fld>
            <a:endParaRPr lang="zh-TW" altLang="en-US"/>
          </a:p>
        </p:txBody>
      </p:sp>
    </p:spTree>
    <p:extLst>
      <p:ext uri="{BB962C8B-B14F-4D97-AF65-F5344CB8AC3E}">
        <p14:creationId xmlns:p14="http://schemas.microsoft.com/office/powerpoint/2010/main" val="55248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14</a:t>
            </a:fld>
            <a:endParaRPr lang="zh-TW" altLang="en-US"/>
          </a:p>
        </p:txBody>
      </p:sp>
    </p:spTree>
    <p:extLst>
      <p:ext uri="{BB962C8B-B14F-4D97-AF65-F5344CB8AC3E}">
        <p14:creationId xmlns:p14="http://schemas.microsoft.com/office/powerpoint/2010/main" val="165472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16</a:t>
            </a:fld>
            <a:endParaRPr lang="zh-TW" altLang="en-US"/>
          </a:p>
        </p:txBody>
      </p:sp>
    </p:spTree>
    <p:extLst>
      <p:ext uri="{BB962C8B-B14F-4D97-AF65-F5344CB8AC3E}">
        <p14:creationId xmlns:p14="http://schemas.microsoft.com/office/powerpoint/2010/main" val="3249478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17</a:t>
            </a:fld>
            <a:endParaRPr lang="zh-TW" altLang="en-US"/>
          </a:p>
        </p:txBody>
      </p:sp>
    </p:spTree>
    <p:extLst>
      <p:ext uri="{BB962C8B-B14F-4D97-AF65-F5344CB8AC3E}">
        <p14:creationId xmlns:p14="http://schemas.microsoft.com/office/powerpoint/2010/main" val="45910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18</a:t>
            </a:fld>
            <a:endParaRPr lang="zh-TW" altLang="en-US"/>
          </a:p>
        </p:txBody>
      </p:sp>
    </p:spTree>
    <p:extLst>
      <p:ext uri="{BB962C8B-B14F-4D97-AF65-F5344CB8AC3E}">
        <p14:creationId xmlns:p14="http://schemas.microsoft.com/office/powerpoint/2010/main" val="443513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21</a:t>
            </a:fld>
            <a:endParaRPr lang="zh-TW" altLang="en-US"/>
          </a:p>
        </p:txBody>
      </p:sp>
    </p:spTree>
    <p:extLst>
      <p:ext uri="{BB962C8B-B14F-4D97-AF65-F5344CB8AC3E}">
        <p14:creationId xmlns:p14="http://schemas.microsoft.com/office/powerpoint/2010/main" val="3258136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28</a:t>
            </a:fld>
            <a:endParaRPr lang="zh-TW" altLang="en-US"/>
          </a:p>
        </p:txBody>
      </p:sp>
    </p:spTree>
    <p:extLst>
      <p:ext uri="{BB962C8B-B14F-4D97-AF65-F5344CB8AC3E}">
        <p14:creationId xmlns:p14="http://schemas.microsoft.com/office/powerpoint/2010/main" val="310889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1" kern="1200" dirty="0" smtClean="0">
                <a:solidFill>
                  <a:schemeClr val="tx1"/>
                </a:solidFill>
                <a:effectLst/>
                <a:latin typeface="+mn-lt"/>
                <a:ea typeface="+mn-ea"/>
                <a:cs typeface="+mn-cs"/>
              </a:rPr>
              <a:t>框架</a:t>
            </a:r>
            <a:r>
              <a:rPr lang="zh-TW" altLang="en-US" sz="1200" b="1" kern="1200" dirty="0" smtClean="0">
                <a:solidFill>
                  <a:schemeClr val="tx1"/>
                </a:solidFill>
                <a:effectLst/>
                <a:latin typeface="+mn-lt"/>
                <a:ea typeface="+mn-ea"/>
                <a:cs typeface="+mn-cs"/>
              </a:rPr>
              <a:t>：可以有效增進軟體系統開發的效率。針對類似架構專案使用相同的框架，也可讓過去的維護經驗沿用至其他系統中，方便後續維護動作的執行。</a:t>
            </a:r>
            <a:endParaRPr lang="en-US" altLang="zh-TW" sz="1200" b="1"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公司內部使用的</a:t>
            </a:r>
            <a:r>
              <a:rPr lang="en-US" altLang="zh-TW" sz="1200" kern="1200" dirty="0" smtClean="0">
                <a:solidFill>
                  <a:schemeClr val="tx1"/>
                </a:solidFill>
                <a:effectLst/>
                <a:latin typeface="+mn-lt"/>
                <a:ea typeface="+mn-ea"/>
                <a:cs typeface="+mn-cs"/>
              </a:rPr>
              <a:t> CSR </a:t>
            </a:r>
            <a:r>
              <a:rPr lang="zh-TW" altLang="zh-TW" sz="1200" kern="1200" dirty="0" smtClean="0">
                <a:solidFill>
                  <a:schemeClr val="tx1"/>
                </a:solidFill>
                <a:effectLst/>
                <a:latin typeface="+mn-lt"/>
                <a:ea typeface="+mn-ea"/>
                <a:cs typeface="+mn-cs"/>
              </a:rPr>
              <a:t>、投資系統，主要以</a:t>
            </a:r>
            <a:r>
              <a:rPr lang="zh-TW" altLang="zh-TW" sz="1200" b="1" kern="1200" dirty="0" smtClean="0">
                <a:solidFill>
                  <a:schemeClr val="tx1"/>
                </a:solidFill>
                <a:effectLst/>
                <a:latin typeface="+mn-lt"/>
                <a:ea typeface="+mn-ea"/>
                <a:cs typeface="+mn-cs"/>
              </a:rPr>
              <a:t>處理商業邏輯、資料庫存取等需求作為系統的功能導向</a:t>
            </a:r>
            <a:endParaRPr lang="en-US" altLang="zh-TW" sz="1200" b="1" kern="1200" dirty="0" smtClean="0">
              <a:solidFill>
                <a:schemeClr val="tx1"/>
              </a:solidFill>
              <a:effectLst/>
              <a:latin typeface="+mn-lt"/>
              <a:ea typeface="+mn-ea"/>
              <a:cs typeface="+mn-cs"/>
            </a:endParaRPr>
          </a:p>
          <a:p>
            <a:r>
              <a:rPr lang="zh-TW" altLang="zh-TW" sz="1200" b="1" kern="1200" dirty="0" smtClean="0">
                <a:solidFill>
                  <a:srgbClr val="FF0000"/>
                </a:solidFill>
                <a:effectLst/>
                <a:latin typeface="+mn-lt"/>
                <a:ea typeface="+mn-ea"/>
                <a:cs typeface="+mn-cs"/>
              </a:rPr>
              <a:t>系統底層會用到的技術元件，或是系統的整體架構，甚至是開發經驗，都是可以複製、重用。</a:t>
            </a:r>
            <a:endParaRPr lang="en-US" altLang="zh-TW" sz="1200" b="1" kern="1200" dirty="0" smtClean="0">
              <a:solidFill>
                <a:srgbClr val="FF0000"/>
              </a:solidFill>
              <a:effectLst/>
              <a:latin typeface="+mn-lt"/>
              <a:ea typeface="+mn-ea"/>
              <a:cs typeface="+mn-cs"/>
            </a:endParaRPr>
          </a:p>
          <a:p>
            <a:r>
              <a:rPr lang="zh-TW" altLang="zh-TW" sz="1200" kern="1200" dirty="0" smtClean="0">
                <a:solidFill>
                  <a:schemeClr val="tx1"/>
                </a:solidFill>
                <a:effectLst/>
                <a:latin typeface="+mn-lt"/>
                <a:ea typeface="+mn-ea"/>
                <a:cs typeface="+mn-cs"/>
              </a:rPr>
              <a:t>開發人員只需將精力集中在完成業務邏輯的設計上</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MVC</a:t>
            </a:r>
            <a:r>
              <a:rPr lang="zh-TW" altLang="zh-TW" sz="1200" kern="1200" dirty="0" smtClean="0">
                <a:solidFill>
                  <a:schemeClr val="tx1"/>
                </a:solidFill>
                <a:effectLst/>
                <a:latin typeface="+mn-lt"/>
                <a:ea typeface="+mn-ea"/>
                <a:cs typeface="+mn-cs"/>
              </a:rPr>
              <a:t>是一個設計模式，強制開發人員將系統的輸入、處理和輸出分開</a:t>
            </a:r>
            <a:endParaRPr lang="en-US" altLang="zh-TW" sz="1200" kern="1200" dirty="0" smtClean="0">
              <a:solidFill>
                <a:schemeClr val="tx1"/>
              </a:solidFill>
              <a:effectLst/>
              <a:latin typeface="+mn-lt"/>
              <a:ea typeface="+mn-ea"/>
              <a:cs typeface="+mn-cs"/>
            </a:endParaRPr>
          </a:p>
          <a:p>
            <a:endParaRPr lang="zh-TW" altLang="en-US" sz="1200" b="1" kern="1200" dirty="0" smtClean="0">
              <a:solidFill>
                <a:schemeClr val="tx1"/>
              </a:solidFill>
              <a:effectLst/>
              <a:latin typeface="+mn-lt"/>
              <a:ea typeface="+mn-ea"/>
              <a:cs typeface="+mn-cs"/>
            </a:endParaRPr>
          </a:p>
          <a:p>
            <a:r>
              <a:rPr lang="zh-TW" altLang="en-US" dirty="0" smtClean="0"/>
              <a:t>公司現行使用的</a:t>
            </a:r>
            <a:r>
              <a:rPr lang="en-US" altLang="zh-TW" dirty="0" smtClean="0"/>
              <a:t>EBAF</a:t>
            </a:r>
            <a:r>
              <a:rPr lang="zh-TW" altLang="en-US" dirty="0" smtClean="0"/>
              <a:t>（</a:t>
            </a:r>
            <a:r>
              <a:rPr lang="en-US" altLang="zh-TW" dirty="0" smtClean="0"/>
              <a:t>E-Business Application Framework</a:t>
            </a:r>
            <a:r>
              <a:rPr lang="zh-TW" altLang="en-US" dirty="0" smtClean="0"/>
              <a:t>）是</a:t>
            </a:r>
            <a:r>
              <a:rPr lang="en-US" altLang="zh-TW" dirty="0" smtClean="0"/>
              <a:t>IBM</a:t>
            </a:r>
            <a:r>
              <a:rPr lang="zh-TW" altLang="en-US" dirty="0" smtClean="0"/>
              <a:t>提出的商用應用程式框架。裡面提供了與</a:t>
            </a:r>
            <a:r>
              <a:rPr lang="en-US" altLang="zh-TW" dirty="0" smtClean="0"/>
              <a:t>DB</a:t>
            </a:r>
            <a:r>
              <a:rPr lang="zh-TW" altLang="en-US" dirty="0" smtClean="0"/>
              <a:t>之間的連結、存取等服務，以及支援</a:t>
            </a:r>
            <a:r>
              <a:rPr lang="en-US" altLang="zh-TW" dirty="0" smtClean="0"/>
              <a:t>Web</a:t>
            </a:r>
            <a:r>
              <a:rPr lang="zh-TW" altLang="en-US" dirty="0" smtClean="0"/>
              <a:t>環境中的商用程式開發。</a:t>
            </a:r>
            <a:endParaRPr lang="en-US" altLang="zh-TW" dirty="0" smtClean="0"/>
          </a:p>
          <a:p>
            <a:endParaRPr lang="en-US" altLang="zh-TW" dirty="0" smtClean="0"/>
          </a:p>
          <a:p>
            <a:pPr marL="228600" indent="-228600">
              <a:buFont typeface="+mj-lt"/>
              <a:buAutoNum type="arabicPeriod"/>
            </a:pPr>
            <a:r>
              <a:rPr lang="zh-TW" altLang="en-US" dirty="0" smtClean="0"/>
              <a:t>圖中的 </a:t>
            </a:r>
            <a:r>
              <a:rPr lang="en-US" altLang="zh-TW" dirty="0" smtClean="0"/>
              <a:t>Module </a:t>
            </a:r>
            <a:r>
              <a:rPr lang="zh-TW" altLang="en-US" dirty="0" smtClean="0"/>
              <a:t>就是 </a:t>
            </a:r>
            <a:r>
              <a:rPr lang="en-US" altLang="zh-TW" dirty="0" smtClean="0"/>
              <a:t>Model</a:t>
            </a:r>
            <a:r>
              <a:rPr lang="zh-TW" altLang="en-US" dirty="0" smtClean="0"/>
              <a:t>，是用來處理業務邏輯的 </a:t>
            </a:r>
            <a:r>
              <a:rPr lang="en-US" altLang="zh-TW" dirty="0" smtClean="0"/>
              <a:t>JAVA </a:t>
            </a:r>
            <a:r>
              <a:rPr lang="zh-TW" altLang="en-US" dirty="0" smtClean="0"/>
              <a:t>程式，透過它進行存取</a:t>
            </a:r>
            <a:r>
              <a:rPr lang="en-US" altLang="zh-TW" dirty="0" smtClean="0"/>
              <a:t>DB</a:t>
            </a:r>
            <a:r>
              <a:rPr lang="zh-TW" altLang="en-US" dirty="0" smtClean="0"/>
              <a:t>的行為； </a:t>
            </a:r>
          </a:p>
          <a:p>
            <a:pPr marL="228600" indent="-228600">
              <a:buFont typeface="+mj-lt"/>
              <a:buAutoNum type="arabicPeriod"/>
            </a:pPr>
            <a:r>
              <a:rPr lang="en-US" altLang="zh-TW" dirty="0" err="1" smtClean="0"/>
              <a:t>TxBean</a:t>
            </a:r>
            <a:r>
              <a:rPr lang="en-US" altLang="zh-TW" dirty="0" smtClean="0"/>
              <a:t> </a:t>
            </a:r>
            <a:r>
              <a:rPr lang="zh-TW" altLang="en-US" dirty="0" smtClean="0"/>
              <a:t>是 </a:t>
            </a:r>
            <a:r>
              <a:rPr lang="en-US" altLang="zh-TW" dirty="0" smtClean="0"/>
              <a:t>Controller</a:t>
            </a:r>
            <a:r>
              <a:rPr lang="zh-TW" altLang="en-US" dirty="0" smtClean="0"/>
              <a:t>，負責控制功能的流程，它會呼叫一個或多個模組來實現功能所需完成的內容；</a:t>
            </a:r>
            <a:endParaRPr lang="en-US" altLang="zh-TW" dirty="0" smtClean="0"/>
          </a:p>
          <a:p>
            <a:pPr marL="228600" indent="-228600">
              <a:buFont typeface="+mj-lt"/>
              <a:buAutoNum type="arabicPeriod"/>
            </a:pPr>
            <a:r>
              <a:rPr lang="zh-TW" altLang="en-US" dirty="0" smtClean="0"/>
              <a:t>而 </a:t>
            </a:r>
            <a:r>
              <a:rPr lang="en-US" altLang="zh-TW" dirty="0" smtClean="0"/>
              <a:t>JSP </a:t>
            </a:r>
            <a:r>
              <a:rPr lang="zh-TW" altLang="en-US" dirty="0" smtClean="0"/>
              <a:t>頁面就是 </a:t>
            </a:r>
            <a:r>
              <a:rPr lang="en-US" altLang="zh-TW" dirty="0" smtClean="0"/>
              <a:t>View</a:t>
            </a:r>
            <a:r>
              <a:rPr lang="zh-TW" altLang="en-US" dirty="0" smtClean="0"/>
              <a:t>，它可以 與使用者互動，也會將 </a:t>
            </a:r>
            <a:r>
              <a:rPr lang="en-US" altLang="zh-TW" dirty="0" smtClean="0"/>
              <a:t>Module </a:t>
            </a:r>
            <a:r>
              <a:rPr lang="zh-TW" altLang="en-US" dirty="0" smtClean="0"/>
              <a:t>的處裡結果顯示在瀏覽器上。 </a:t>
            </a:r>
          </a:p>
          <a:p>
            <a:endParaRPr lang="zh-TW" altLang="en-US" dirty="0" smtClean="0"/>
          </a:p>
          <a:p>
            <a:r>
              <a:rPr lang="zh-TW" altLang="en-US" dirty="0" smtClean="0"/>
              <a:t>其中比較特殊的是 </a:t>
            </a:r>
            <a:r>
              <a:rPr lang="en-US" altLang="zh-TW" dirty="0" err="1" smtClean="0"/>
              <a:t>HttpDispatcher</a:t>
            </a:r>
            <a:r>
              <a:rPr lang="zh-TW" altLang="en-US" dirty="0" smtClean="0"/>
              <a:t>，當接收到 </a:t>
            </a:r>
            <a:r>
              <a:rPr lang="en-US" altLang="zh-TW" dirty="0" err="1" smtClean="0"/>
              <a:t>HttpRequest</a:t>
            </a:r>
            <a:r>
              <a:rPr lang="en-US" altLang="zh-TW" dirty="0" smtClean="0"/>
              <a:t> </a:t>
            </a:r>
            <a:r>
              <a:rPr lang="zh-TW" altLang="en-US" dirty="0" smtClean="0"/>
              <a:t>後，會先解析其中的</a:t>
            </a:r>
            <a:r>
              <a:rPr lang="en-US" altLang="zh-TW" dirty="0" smtClean="0"/>
              <a:t>URL</a:t>
            </a:r>
            <a:r>
              <a:rPr lang="zh-TW" altLang="en-US" dirty="0" smtClean="0"/>
              <a:t>，得到 </a:t>
            </a:r>
            <a:r>
              <a:rPr lang="en-US" altLang="zh-TW" dirty="0" err="1" smtClean="0"/>
              <a:t>TxBean</a:t>
            </a:r>
            <a:r>
              <a:rPr lang="en-US" altLang="zh-TW" dirty="0" smtClean="0"/>
              <a:t> Name </a:t>
            </a:r>
            <a:r>
              <a:rPr lang="zh-TW" altLang="en-US" dirty="0" smtClean="0"/>
              <a:t>和 </a:t>
            </a:r>
            <a:r>
              <a:rPr lang="en-US" altLang="zh-TW" dirty="0" smtClean="0"/>
              <a:t>Action Name </a:t>
            </a:r>
          </a:p>
          <a:p>
            <a:r>
              <a:rPr lang="zh-TW" altLang="en-US" dirty="0" smtClean="0"/>
              <a:t>（如下圖），用這兩個參數判斷是要交給哪個 </a:t>
            </a:r>
            <a:r>
              <a:rPr lang="en-US" altLang="zh-TW" dirty="0" err="1" smtClean="0"/>
              <a:t>TxBean</a:t>
            </a:r>
            <a:r>
              <a:rPr lang="en-US" altLang="zh-TW" dirty="0" smtClean="0"/>
              <a:t> </a:t>
            </a:r>
            <a:r>
              <a:rPr lang="zh-TW" altLang="en-US" dirty="0" smtClean="0"/>
              <a:t>執行，以及應該執行的 </a:t>
            </a:r>
            <a:r>
              <a:rPr lang="en-US" altLang="zh-TW" dirty="0" smtClean="0"/>
              <a:t>Action</a:t>
            </a:r>
            <a:r>
              <a:rPr lang="zh-TW" altLang="en-US" dirty="0" smtClean="0"/>
              <a:t>。接著會再讀取 </a:t>
            </a:r>
            <a:r>
              <a:rPr lang="en-US" altLang="zh-TW" dirty="0" err="1" smtClean="0"/>
              <a:t>TxBean</a:t>
            </a:r>
            <a:r>
              <a:rPr lang="en-US" altLang="zh-TW" dirty="0" smtClean="0"/>
              <a:t> </a:t>
            </a:r>
            <a:r>
              <a:rPr lang="zh-TW" altLang="en-US" dirty="0" smtClean="0"/>
              <a:t>的流程設定檔，該檔案 </a:t>
            </a:r>
          </a:p>
          <a:p>
            <a:r>
              <a:rPr lang="zh-TW" altLang="en-US" dirty="0" smtClean="0"/>
              <a:t>是一個 </a:t>
            </a:r>
            <a:r>
              <a:rPr lang="en-US" altLang="zh-TW" dirty="0" smtClean="0"/>
              <a:t>XML </a:t>
            </a:r>
            <a:r>
              <a:rPr lang="zh-TW" altLang="en-US" dirty="0" smtClean="0"/>
              <a:t>檔案，其中定義了 </a:t>
            </a:r>
            <a:r>
              <a:rPr lang="en-US" altLang="zh-TW" dirty="0" err="1" smtClean="0"/>
              <a:t>TxBean</a:t>
            </a:r>
            <a:r>
              <a:rPr lang="en-US" altLang="zh-TW" dirty="0" smtClean="0"/>
              <a:t> </a:t>
            </a:r>
            <a:r>
              <a:rPr lang="zh-TW" altLang="en-US" dirty="0" smtClean="0"/>
              <a:t>所對應到的 </a:t>
            </a:r>
            <a:r>
              <a:rPr lang="en-US" altLang="zh-TW" dirty="0" smtClean="0"/>
              <a:t>JAVA </a:t>
            </a:r>
            <a:r>
              <a:rPr lang="zh-TW" altLang="en-US" dirty="0" smtClean="0"/>
              <a:t>程式，以及 </a:t>
            </a:r>
            <a:r>
              <a:rPr lang="en-US" altLang="zh-TW" dirty="0" smtClean="0"/>
              <a:t>Action </a:t>
            </a:r>
            <a:r>
              <a:rPr lang="zh-TW" altLang="en-US" dirty="0" smtClean="0"/>
              <a:t>所對應到的 </a:t>
            </a:r>
            <a:r>
              <a:rPr lang="en-US" altLang="zh-TW" dirty="0" smtClean="0"/>
              <a:t>JAVA Method</a:t>
            </a:r>
            <a:r>
              <a:rPr lang="zh-TW" altLang="en-US" dirty="0" smtClean="0"/>
              <a:t>。與 </a:t>
            </a:r>
            <a:r>
              <a:rPr lang="en-US" altLang="zh-TW" dirty="0" err="1" smtClean="0"/>
              <a:t>TxBean</a:t>
            </a:r>
            <a:r>
              <a:rPr lang="en-US" altLang="zh-TW" dirty="0" smtClean="0"/>
              <a:t> </a:t>
            </a:r>
            <a:r>
              <a:rPr lang="zh-TW" altLang="en-US" dirty="0" smtClean="0"/>
              <a:t>相對應的 </a:t>
            </a:r>
            <a:r>
              <a:rPr lang="en-US" altLang="zh-TW" dirty="0" smtClean="0"/>
              <a:t>JAVA </a:t>
            </a:r>
          </a:p>
          <a:p>
            <a:r>
              <a:rPr lang="zh-TW" altLang="en-US" dirty="0" smtClean="0"/>
              <a:t>程式，一般也稱為 </a:t>
            </a:r>
            <a:r>
              <a:rPr lang="en-US" altLang="zh-TW" dirty="0" err="1" smtClean="0"/>
              <a:t>TxBean</a:t>
            </a:r>
            <a:r>
              <a:rPr lang="en-US" altLang="zh-TW" dirty="0" smtClean="0"/>
              <a:t> </a:t>
            </a:r>
            <a:r>
              <a:rPr lang="zh-TW" altLang="en-US" dirty="0" smtClean="0"/>
              <a:t>主程式。另外，在設定檔裡會針對各個 </a:t>
            </a:r>
            <a:r>
              <a:rPr lang="en-US" altLang="zh-TW" dirty="0" smtClean="0"/>
              <a:t>Action </a:t>
            </a:r>
            <a:r>
              <a:rPr lang="zh-TW" altLang="en-US" dirty="0" smtClean="0"/>
              <a:t>定義結束後要回傳的畫面路徑，</a:t>
            </a:r>
            <a:r>
              <a:rPr lang="en-US" altLang="zh-TW" dirty="0" err="1" smtClean="0"/>
              <a:t>HttpDispatcher</a:t>
            </a:r>
            <a:r>
              <a:rPr lang="en-US" altLang="zh-TW" dirty="0" smtClean="0"/>
              <a:t> </a:t>
            </a:r>
            <a:r>
              <a:rPr lang="zh-TW" altLang="en-US" dirty="0" smtClean="0"/>
              <a:t>也會在此 </a:t>
            </a:r>
          </a:p>
          <a:p>
            <a:r>
              <a:rPr lang="zh-TW" altLang="en-US" dirty="0" smtClean="0"/>
              <a:t>階段一併讀取。 </a:t>
            </a:r>
          </a:p>
          <a:p>
            <a:endParaRPr lang="en-US" altLang="zh-TW" dirty="0" smtClean="0"/>
          </a:p>
          <a:p>
            <a:r>
              <a:rPr lang="zh-TW" altLang="en-US" dirty="0" smtClean="0"/>
              <a:t>流程</a:t>
            </a:r>
            <a:endParaRPr lang="en-US" altLang="zh-TW" dirty="0" smtClean="0"/>
          </a:p>
          <a:p>
            <a:pPr marL="228600" indent="-228600">
              <a:buFont typeface="+mj-lt"/>
              <a:buAutoNum type="arabicPeriod"/>
            </a:pPr>
            <a:r>
              <a:rPr lang="zh-TW" altLang="en-US" dirty="0" smtClean="0">
                <a:solidFill>
                  <a:srgbClr val="FF0000"/>
                </a:solidFill>
              </a:rPr>
              <a:t>從 </a:t>
            </a:r>
            <a:r>
              <a:rPr lang="en-US" altLang="zh-TW" dirty="0" smtClean="0">
                <a:solidFill>
                  <a:srgbClr val="FF0000"/>
                </a:solidFill>
              </a:rPr>
              <a:t>Browser </a:t>
            </a:r>
            <a:r>
              <a:rPr lang="zh-TW" altLang="en-US" dirty="0" smtClean="0">
                <a:solidFill>
                  <a:srgbClr val="FF0000"/>
                </a:solidFill>
              </a:rPr>
              <a:t>中的 </a:t>
            </a:r>
            <a:r>
              <a:rPr lang="en-US" altLang="zh-TW" dirty="0" smtClean="0">
                <a:solidFill>
                  <a:srgbClr val="FF0000"/>
                </a:solidFill>
              </a:rPr>
              <a:t>JSP </a:t>
            </a:r>
            <a:r>
              <a:rPr lang="zh-TW" altLang="en-US" dirty="0" smtClean="0">
                <a:solidFill>
                  <a:srgbClr val="FF0000"/>
                </a:solidFill>
              </a:rPr>
              <a:t>頁面發送 </a:t>
            </a:r>
            <a:r>
              <a:rPr lang="en-US" altLang="zh-TW" dirty="0" err="1" smtClean="0">
                <a:solidFill>
                  <a:srgbClr val="FF0000"/>
                </a:solidFill>
              </a:rPr>
              <a:t>HttpRequest</a:t>
            </a:r>
            <a:r>
              <a:rPr lang="en-US" altLang="zh-TW" dirty="0" smtClean="0">
                <a:solidFill>
                  <a:srgbClr val="FF0000"/>
                </a:solidFill>
              </a:rPr>
              <a:t> </a:t>
            </a:r>
            <a:r>
              <a:rPr lang="zh-TW" altLang="en-US" dirty="0" smtClean="0">
                <a:solidFill>
                  <a:srgbClr val="FF0000"/>
                </a:solidFill>
              </a:rPr>
              <a:t>至後端</a:t>
            </a:r>
            <a:r>
              <a:rPr lang="zh-TW" altLang="en-US" dirty="0" smtClean="0"/>
              <a:t>，首先會經過 </a:t>
            </a:r>
            <a:r>
              <a:rPr lang="en-US" altLang="zh-TW" dirty="0" err="1" smtClean="0"/>
              <a:t>HttpDispatcher</a:t>
            </a:r>
            <a:r>
              <a:rPr lang="zh-TW" altLang="en-US" dirty="0" smtClean="0"/>
              <a:t>， </a:t>
            </a:r>
          </a:p>
          <a:p>
            <a:pPr marL="228600" indent="-228600">
              <a:buFont typeface="+mj-lt"/>
              <a:buAutoNum type="arabicPeriod"/>
            </a:pPr>
            <a:r>
              <a:rPr lang="zh-TW" altLang="en-US" dirty="0" smtClean="0"/>
              <a:t>解析 </a:t>
            </a:r>
            <a:r>
              <a:rPr lang="en-US" altLang="zh-TW" dirty="0" smtClean="0"/>
              <a:t>URL </a:t>
            </a:r>
            <a:r>
              <a:rPr lang="zh-TW" altLang="en-US" dirty="0" smtClean="0"/>
              <a:t>並讀取 </a:t>
            </a:r>
            <a:r>
              <a:rPr lang="en-US" altLang="zh-TW" dirty="0" err="1" smtClean="0"/>
              <a:t>TxBean</a:t>
            </a:r>
            <a:r>
              <a:rPr lang="en-US" altLang="zh-TW" dirty="0" smtClean="0"/>
              <a:t> </a:t>
            </a:r>
            <a:r>
              <a:rPr lang="zh-TW" altLang="en-US" dirty="0" smtClean="0"/>
              <a:t>的流程定義檔，再將 </a:t>
            </a:r>
            <a:r>
              <a:rPr lang="en-US" altLang="zh-TW" dirty="0" err="1" smtClean="0"/>
              <a:t>HttpRequest</a:t>
            </a:r>
            <a:r>
              <a:rPr lang="en-US" altLang="zh-TW" dirty="0" smtClean="0"/>
              <a:t> </a:t>
            </a:r>
            <a:r>
              <a:rPr lang="zh-TW" altLang="en-US" dirty="0" smtClean="0"/>
              <a:t>轉送給對應的 </a:t>
            </a:r>
            <a:r>
              <a:rPr lang="en-US" altLang="zh-TW" dirty="0" err="1" smtClean="0"/>
              <a:t>TxBean</a:t>
            </a:r>
            <a:r>
              <a:rPr lang="en-US" altLang="zh-TW" dirty="0" smtClean="0"/>
              <a:t> </a:t>
            </a:r>
            <a:r>
              <a:rPr lang="zh-TW" altLang="en-US" dirty="0" smtClean="0"/>
              <a:t>主程式中要執行的 </a:t>
            </a:r>
            <a:r>
              <a:rPr lang="en-US" altLang="zh-TW" dirty="0" smtClean="0"/>
              <a:t>Method</a:t>
            </a:r>
            <a:r>
              <a:rPr lang="zh-TW" altLang="en-US" dirty="0" smtClean="0"/>
              <a:t>。 </a:t>
            </a:r>
            <a:endParaRPr lang="en-US" altLang="zh-TW" dirty="0" smtClean="0"/>
          </a:p>
          <a:p>
            <a:pPr marL="228600" indent="-228600">
              <a:buFont typeface="+mj-lt"/>
              <a:buAutoNum type="arabicPeriod"/>
            </a:pPr>
            <a:r>
              <a:rPr lang="zh-TW" altLang="en-US" dirty="0" smtClean="0"/>
              <a:t>在 </a:t>
            </a:r>
            <a:r>
              <a:rPr lang="en-US" altLang="zh-TW" dirty="0" err="1" smtClean="0"/>
              <a:t>TxBean</a:t>
            </a:r>
            <a:r>
              <a:rPr lang="en-US" altLang="zh-TW" dirty="0" smtClean="0"/>
              <a:t> </a:t>
            </a:r>
            <a:r>
              <a:rPr lang="zh-TW" altLang="en-US" dirty="0" smtClean="0"/>
              <a:t>主程式中，會依照 </a:t>
            </a:r>
            <a:r>
              <a:rPr lang="en-US" altLang="zh-TW" dirty="0" smtClean="0"/>
              <a:t>Method </a:t>
            </a:r>
            <a:r>
              <a:rPr lang="zh-TW" altLang="en-US" dirty="0" smtClean="0"/>
              <a:t>內定義的步驟一一呼叫模組，在模組裡依照業務邏輯存取 </a:t>
            </a:r>
            <a:r>
              <a:rPr lang="en-US" altLang="zh-TW" dirty="0" smtClean="0"/>
              <a:t>DB</a:t>
            </a:r>
            <a:r>
              <a:rPr lang="zh-TW" altLang="en-US" dirty="0" smtClean="0"/>
              <a:t>，或是進行數值計算、條件檢核 等行為。</a:t>
            </a:r>
            <a:endParaRPr lang="en-US" altLang="zh-TW" dirty="0" smtClean="0"/>
          </a:p>
          <a:p>
            <a:pPr marL="228600" indent="-228600">
              <a:buFont typeface="+mj-lt"/>
              <a:buAutoNum type="arabicPeriod"/>
            </a:pPr>
            <a:r>
              <a:rPr lang="zh-TW" altLang="en-US" dirty="0" smtClean="0"/>
              <a:t>各模組執行結束，</a:t>
            </a:r>
            <a:r>
              <a:rPr lang="en-US" altLang="zh-TW" dirty="0" err="1" smtClean="0"/>
              <a:t>TxBean</a:t>
            </a:r>
            <a:r>
              <a:rPr lang="en-US" altLang="zh-TW" dirty="0" smtClean="0"/>
              <a:t> </a:t>
            </a:r>
            <a:r>
              <a:rPr lang="zh-TW" altLang="en-US" dirty="0" smtClean="0"/>
              <a:t>主程式會將執行的結果存入 </a:t>
            </a:r>
            <a:r>
              <a:rPr lang="en-US" altLang="zh-TW" dirty="0" err="1" smtClean="0"/>
              <a:t>HttpResponse</a:t>
            </a:r>
            <a:r>
              <a:rPr lang="en-US" altLang="zh-TW" dirty="0" smtClean="0"/>
              <a:t> </a:t>
            </a:r>
            <a:r>
              <a:rPr lang="zh-TW" altLang="en-US" dirty="0" smtClean="0"/>
              <a:t>中，再回傳 </a:t>
            </a:r>
            <a:r>
              <a:rPr lang="en-US" altLang="zh-TW" dirty="0" err="1" smtClean="0"/>
              <a:t>HttpDispatcher</a:t>
            </a:r>
            <a:r>
              <a:rPr lang="zh-TW" altLang="en-US" dirty="0" smtClean="0"/>
              <a:t>。</a:t>
            </a:r>
            <a:endParaRPr lang="en-US" altLang="zh-TW" dirty="0" smtClean="0"/>
          </a:p>
          <a:p>
            <a:pPr marL="228600" indent="-228600">
              <a:buFont typeface="+mj-lt"/>
              <a:buAutoNum type="arabicPeriod"/>
            </a:pPr>
            <a:r>
              <a:rPr lang="en-US" altLang="zh-TW" dirty="0" err="1" smtClean="0"/>
              <a:t>HttpDispatcher</a:t>
            </a:r>
            <a:r>
              <a:rPr lang="en-US" altLang="zh-TW" dirty="0" smtClean="0"/>
              <a:t> </a:t>
            </a:r>
            <a:r>
              <a:rPr lang="zh-TW" altLang="en-US" dirty="0" smtClean="0"/>
              <a:t>會再傳回 至指定的 </a:t>
            </a:r>
            <a:r>
              <a:rPr lang="en-US" altLang="zh-TW" dirty="0" smtClean="0"/>
              <a:t>JSP </a:t>
            </a:r>
            <a:r>
              <a:rPr lang="zh-TW" altLang="en-US" dirty="0" smtClean="0"/>
              <a:t>頁面，最後將結果顯示在瀏覽器的畫面上。 </a:t>
            </a:r>
            <a:endParaRPr lang="en-US" altLang="zh-TW" dirty="0" smtClean="0"/>
          </a:p>
          <a:p>
            <a:endParaRPr lang="en-US" altLang="zh-TW" dirty="0" smtClean="0"/>
          </a:p>
          <a:p>
            <a:pPr lvl="0"/>
            <a:r>
              <a:rPr lang="en-US" altLang="zh-TW" sz="1200" b="1" kern="1200" dirty="0" smtClean="0">
                <a:solidFill>
                  <a:schemeClr val="tx1"/>
                </a:solidFill>
                <a:effectLst/>
                <a:latin typeface="+mn-lt"/>
                <a:ea typeface="+mn-ea"/>
                <a:cs typeface="+mn-cs"/>
              </a:rPr>
              <a:t>EBAF </a:t>
            </a:r>
            <a:r>
              <a:rPr lang="zh-TW" altLang="zh-TW" sz="1200" b="1" kern="1200" dirty="0" smtClean="0">
                <a:solidFill>
                  <a:schemeClr val="tx1"/>
                </a:solidFill>
                <a:effectLst/>
                <a:latin typeface="+mn-lt"/>
                <a:ea typeface="+mn-ea"/>
                <a:cs typeface="+mn-cs"/>
              </a:rPr>
              <a:t>其他功能</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EBAF </a:t>
            </a:r>
            <a:r>
              <a:rPr lang="zh-TW" altLang="zh-TW" sz="1200" kern="1200" dirty="0" smtClean="0">
                <a:solidFill>
                  <a:schemeClr val="tx1"/>
                </a:solidFill>
                <a:effectLst/>
                <a:latin typeface="+mn-lt"/>
                <a:ea typeface="+mn-ea"/>
                <a:cs typeface="+mn-cs"/>
              </a:rPr>
              <a:t>也提供了建立</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連線的服務。開發人員可在設定檔中定義</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連線會用到的相關資訊</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（如帳號、密碼等等），當伺服器啟動時，會依照設定檔的內容去產生資料來源（</a:t>
            </a:r>
            <a:r>
              <a:rPr lang="en-US" altLang="zh-TW" sz="1200" kern="1200" dirty="0" err="1" smtClean="0">
                <a:solidFill>
                  <a:schemeClr val="tx1"/>
                </a:solidFill>
                <a:effectLst/>
                <a:latin typeface="+mn-lt"/>
                <a:ea typeface="+mn-ea"/>
                <a:cs typeface="+mn-cs"/>
              </a:rPr>
              <a:t>DataSource</a:t>
            </a:r>
            <a:r>
              <a:rPr lang="zh-TW" altLang="zh-TW" sz="1200" kern="1200" dirty="0" smtClean="0">
                <a:solidFill>
                  <a:schemeClr val="tx1"/>
                </a:solidFill>
                <a:effectLst/>
                <a:latin typeface="+mn-lt"/>
                <a:ea typeface="+mn-ea"/>
                <a:cs typeface="+mn-cs"/>
              </a:rPr>
              <a:t>）。當碰到要存取</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的時候，便可以直</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zh-TW" altLang="zh-TW" sz="1200" kern="1200" dirty="0" smtClean="0">
                <a:solidFill>
                  <a:schemeClr val="tx1"/>
                </a:solidFill>
                <a:effectLst/>
                <a:latin typeface="+mn-lt"/>
                <a:ea typeface="+mn-ea"/>
                <a:cs typeface="+mn-cs"/>
              </a:rPr>
              <a:t>接透過這些資料來源取得連線。</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存取</a:t>
            </a:r>
            <a:r>
              <a:rPr lang="en-US" altLang="zh-TW" sz="1200" kern="1200" dirty="0" smtClean="0">
                <a:solidFill>
                  <a:schemeClr val="tx1"/>
                </a:solidFill>
                <a:effectLst/>
                <a:latin typeface="+mn-lt"/>
                <a:ea typeface="+mn-ea"/>
                <a:cs typeface="+mn-cs"/>
              </a:rPr>
              <a:t> DB </a:t>
            </a:r>
            <a:r>
              <a:rPr lang="zh-TW" altLang="zh-TW" sz="1200" kern="1200" dirty="0" smtClean="0">
                <a:solidFill>
                  <a:schemeClr val="tx1"/>
                </a:solidFill>
                <a:effectLst/>
                <a:latin typeface="+mn-lt"/>
                <a:ea typeface="+mn-ea"/>
                <a:cs typeface="+mn-cs"/>
              </a:rPr>
              <a:t>的流程和程式碼大致上是固定的，所以這些部分也被包裝成一些</a:t>
            </a:r>
            <a:r>
              <a:rPr lang="en-US" altLang="zh-TW" sz="1200" kern="1200" dirty="0" smtClean="0">
                <a:solidFill>
                  <a:schemeClr val="tx1"/>
                </a:solidFill>
                <a:effectLst/>
                <a:latin typeface="+mn-lt"/>
                <a:ea typeface="+mn-ea"/>
                <a:cs typeface="+mn-cs"/>
              </a:rPr>
              <a:t> Tool Class</a:t>
            </a:r>
            <a:r>
              <a:rPr lang="zh-TW" altLang="zh-TW" sz="1200" kern="1200" dirty="0" smtClean="0">
                <a:solidFill>
                  <a:schemeClr val="tx1"/>
                </a:solidFill>
                <a:effectLst/>
                <a:latin typeface="+mn-lt"/>
                <a:ea typeface="+mn-ea"/>
                <a:cs typeface="+mn-cs"/>
              </a:rPr>
              <a:t>，方便開發人員直接應用。</a:t>
            </a:r>
            <a:r>
              <a:rPr lang="en-US" altLang="zh-TW" sz="1200" kern="1200" dirty="0" smtClean="0">
                <a:solidFill>
                  <a:schemeClr val="tx1"/>
                </a:solidFill>
                <a:effectLst/>
                <a:latin typeface="+mn-lt"/>
                <a:ea typeface="+mn-ea"/>
                <a:cs typeface="+mn-cs"/>
              </a:rPr>
              <a:t>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a:t>
            </a:fld>
            <a:endParaRPr lang="zh-TW" altLang="en-US"/>
          </a:p>
        </p:txBody>
      </p:sp>
    </p:spTree>
    <p:extLst>
      <p:ext uri="{BB962C8B-B14F-4D97-AF65-F5344CB8AC3E}">
        <p14:creationId xmlns:p14="http://schemas.microsoft.com/office/powerpoint/2010/main" val="402264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29</a:t>
            </a:fld>
            <a:endParaRPr lang="zh-TW" altLang="en-US"/>
          </a:p>
        </p:txBody>
      </p:sp>
    </p:spTree>
    <p:extLst>
      <p:ext uri="{BB962C8B-B14F-4D97-AF65-F5344CB8AC3E}">
        <p14:creationId xmlns:p14="http://schemas.microsoft.com/office/powerpoint/2010/main" val="44469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lvl="0" indent="-228600">
              <a:buFont typeface="+mj-lt"/>
              <a:buAutoNum type="arabicPeriod"/>
            </a:pPr>
            <a:r>
              <a:rPr lang="zh-TW" altLang="zh-TW" sz="1200" kern="1200" dirty="0" smtClean="0">
                <a:solidFill>
                  <a:schemeClr val="tx1"/>
                </a:solidFill>
                <a:effectLst/>
                <a:latin typeface="+mn-lt"/>
                <a:ea typeface="+mn-ea"/>
                <a:cs typeface="+mn-cs"/>
              </a:rPr>
              <a:t>模組在一般的情況不</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任何的</a:t>
            </a:r>
            <a:r>
              <a:rPr lang="en-US" altLang="zh-TW" sz="1200" kern="1200" dirty="0" smtClean="0">
                <a:solidFill>
                  <a:schemeClr val="tx1"/>
                </a:solidFill>
                <a:effectLst/>
                <a:latin typeface="+mn-lt"/>
                <a:ea typeface="+mn-ea"/>
                <a:cs typeface="+mn-cs"/>
              </a:rPr>
              <a:t> exception</a:t>
            </a:r>
            <a:r>
              <a:rPr lang="zh-TW" altLang="zh-TW" sz="1200" kern="1200" dirty="0" smtClean="0">
                <a:solidFill>
                  <a:schemeClr val="tx1"/>
                </a:solidFill>
                <a:effectLst/>
                <a:latin typeface="+mn-lt"/>
                <a:ea typeface="+mn-ea"/>
                <a:cs typeface="+mn-cs"/>
              </a:rPr>
              <a:t>，而由</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TxBean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來</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及</a:t>
            </a:r>
            <a:r>
              <a:rPr lang="en-US" altLang="zh-TW" sz="1200" kern="1200" dirty="0" smtClean="0">
                <a:solidFill>
                  <a:schemeClr val="tx1"/>
                </a:solidFill>
                <a:effectLst/>
                <a:latin typeface="+mn-lt"/>
                <a:ea typeface="+mn-ea"/>
                <a:cs typeface="+mn-cs"/>
              </a:rPr>
              <a:t> handle</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模組當有需要時才針對不同</a:t>
            </a:r>
            <a:r>
              <a:rPr lang="en-US" altLang="zh-TW" sz="1200" kern="1200" dirty="0" smtClean="0">
                <a:solidFill>
                  <a:schemeClr val="tx1"/>
                </a:solidFill>
                <a:effectLst/>
                <a:latin typeface="+mn-lt"/>
                <a:ea typeface="+mn-ea"/>
                <a:cs typeface="+mn-cs"/>
              </a:rPr>
              <a:t> type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來處理不同的動作。如</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當欲更新的資料不存在時，需新增一筆，就需要將</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catch </a:t>
            </a:r>
            <a:r>
              <a:rPr lang="zh-TW" altLang="zh-TW" sz="1200" kern="1200" dirty="0" smtClean="0">
                <a:solidFill>
                  <a:schemeClr val="tx1"/>
                </a:solidFill>
                <a:effectLst/>
                <a:latin typeface="+mn-lt"/>
                <a:ea typeface="+mn-ea"/>
                <a:cs typeface="+mn-cs"/>
              </a:rPr>
              <a:t>起來處理</a:t>
            </a:r>
          </a:p>
          <a:p>
            <a:pPr marL="228600" indent="-228600">
              <a:buFont typeface="+mj-lt"/>
              <a:buAutoNum type="arabicPeriod"/>
            </a:pPr>
            <a:r>
              <a:rPr lang="zh-TW" altLang="zh-TW" sz="1200" kern="1200" dirty="0" smtClean="0">
                <a:solidFill>
                  <a:schemeClr val="tx1"/>
                </a:solidFill>
                <a:effectLst/>
                <a:latin typeface="+mn-lt"/>
                <a:ea typeface="+mn-ea"/>
                <a:cs typeface="+mn-cs"/>
              </a:rPr>
              <a:t>主程式</a:t>
            </a:r>
            <a:r>
              <a:rPr lang="en-US" altLang="zh-TW" sz="1200" kern="1200" dirty="0" smtClean="0">
                <a:solidFill>
                  <a:schemeClr val="tx1"/>
                </a:solidFill>
                <a:effectLst/>
                <a:latin typeface="+mn-lt"/>
                <a:ea typeface="+mn-ea"/>
                <a:cs typeface="+mn-cs"/>
              </a:rPr>
              <a:t> catch Exception </a:t>
            </a:r>
            <a:r>
              <a:rPr lang="zh-TW" altLang="zh-TW" sz="1200" kern="1200" dirty="0" smtClean="0">
                <a:solidFill>
                  <a:schemeClr val="tx1"/>
                </a:solidFill>
                <a:effectLst/>
                <a:latin typeface="+mn-lt"/>
                <a:ea typeface="+mn-ea"/>
                <a:cs typeface="+mn-cs"/>
              </a:rPr>
              <a:t>之後，使用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來將訊息封裝，傳回頁面，再藉由</a:t>
            </a:r>
            <a:r>
              <a:rPr lang="en-US" altLang="zh-TW" sz="1200" kern="1200" dirty="0" smtClean="0">
                <a:solidFill>
                  <a:schemeClr val="tx1"/>
                </a:solidFill>
                <a:effectLst/>
                <a:latin typeface="+mn-lt"/>
                <a:ea typeface="+mn-ea"/>
                <a:cs typeface="+mn-cs"/>
              </a:rPr>
              <a:t>JavaScript</a:t>
            </a:r>
            <a:r>
              <a:rPr lang="zh-TW" altLang="zh-TW" sz="1200" kern="1200" dirty="0" smtClean="0">
                <a:solidFill>
                  <a:schemeClr val="tx1"/>
                </a:solidFill>
                <a:effectLst/>
                <a:latin typeface="+mn-lt"/>
                <a:ea typeface="+mn-ea"/>
                <a:cs typeface="+mn-cs"/>
              </a:rPr>
              <a:t>來顯示</a:t>
            </a:r>
            <a:endParaRPr lang="en-US" altLang="zh-TW" sz="1200" kern="1200" dirty="0" smtClean="0">
              <a:solidFill>
                <a:schemeClr val="tx1"/>
              </a:solidFill>
              <a:effectLst/>
              <a:latin typeface="+mn-lt"/>
              <a:ea typeface="+mn-ea"/>
              <a:cs typeface="+mn-cs"/>
            </a:endParaRPr>
          </a:p>
          <a:p>
            <a:pPr marL="228600" indent="-228600">
              <a:buFont typeface="+mj-lt"/>
              <a:buAutoNum type="arabicPeriod"/>
            </a:pPr>
            <a:endParaRPr lang="en-US" altLang="zh-TW" sz="1200" kern="1200" dirty="0" smtClean="0">
              <a:solidFill>
                <a:schemeClr val="tx1"/>
              </a:solidFill>
              <a:effectLst/>
              <a:latin typeface="+mn-lt"/>
              <a:ea typeface="+mn-ea"/>
              <a:cs typeface="+mn-cs"/>
            </a:endParaRPr>
          </a:p>
          <a:p>
            <a:r>
              <a:rPr lang="zh-TW" altLang="zh-TW" sz="1200" b="1" kern="1200" dirty="0" smtClean="0">
                <a:solidFill>
                  <a:schemeClr val="tx1"/>
                </a:solidFill>
                <a:effectLst/>
                <a:latin typeface="+mn-lt"/>
                <a:ea typeface="+mn-ea"/>
                <a:cs typeface="+mn-cs"/>
              </a:rPr>
              <a:t>說明</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一般若為查詢的功能，</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的順序 依序應為</a:t>
            </a:r>
            <a:r>
              <a:rPr lang="en-US" altLang="zh-TW" sz="1200" kern="1200" dirty="0" err="1" smtClean="0">
                <a:solidFill>
                  <a:schemeClr val="tx1"/>
                </a:solidFill>
                <a:effectLst/>
                <a:latin typeface="+mn-lt"/>
                <a:ea typeface="+mn-ea"/>
                <a:cs typeface="+mn-cs"/>
              </a:rPr>
              <a:t>ErrorInput</a:t>
            </a:r>
            <a:r>
              <a:rPr lang="en-US" altLang="zh-TW" sz="1200" kern="1200" baseline="0" dirty="0" smtClean="0">
                <a:solidFill>
                  <a:schemeClr val="tx1"/>
                </a:solidFill>
                <a:effectLst/>
                <a:latin typeface="+mn-lt"/>
                <a:ea typeface="+mn-ea"/>
                <a:cs typeface="+mn-cs"/>
              </a:rPr>
              <a:t> Exception,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 Exception</a:t>
            </a:r>
            <a:r>
              <a:rPr lang="zh-TW" altLang="zh-TW" sz="1200" kern="1200" dirty="0" smtClean="0">
                <a:solidFill>
                  <a:schemeClr val="tx1"/>
                </a:solidFill>
                <a:effectLst/>
                <a:latin typeface="+mn-lt"/>
                <a:ea typeface="+mn-ea"/>
                <a:cs typeface="+mn-cs"/>
              </a:rPr>
              <a:t>。若不為查詢功能，</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ErrorInput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a:t>
            </a:r>
            <a:r>
              <a:rPr lang="zh-TW" altLang="zh-TW" sz="1200" kern="1200" dirty="0" smtClean="0">
                <a:solidFill>
                  <a:schemeClr val="tx1"/>
                </a:solidFill>
                <a:effectLst/>
                <a:latin typeface="+mn-lt"/>
                <a:ea typeface="+mn-ea"/>
                <a:cs typeface="+mn-cs"/>
              </a:rPr>
              <a:t>的區塊可不需補捉。</a:t>
            </a:r>
          </a:p>
          <a:p>
            <a:pPr marL="228600" lvl="0" indent="-228600">
              <a:buFont typeface="+mj-lt"/>
              <a:buAutoNum type="arabicPeriod"/>
            </a:pPr>
            <a:r>
              <a:rPr lang="zh-TW" altLang="zh-TW" sz="1200" kern="1200" dirty="0" smtClean="0">
                <a:solidFill>
                  <a:schemeClr val="tx1"/>
                </a:solidFill>
                <a:effectLst/>
                <a:latin typeface="+mn-lt"/>
                <a:ea typeface="+mn-ea"/>
                <a:cs typeface="+mn-cs"/>
              </a:rPr>
              <a:t>區塊</a:t>
            </a:r>
            <a:r>
              <a:rPr lang="en-US" altLang="zh-TW" sz="1200" kern="1200" dirty="0" smtClean="0">
                <a:solidFill>
                  <a:schemeClr val="tx1"/>
                </a:solidFill>
                <a:effectLst/>
                <a:latin typeface="+mn-lt"/>
                <a:ea typeface="+mn-ea"/>
                <a:cs typeface="+mn-cs"/>
              </a:rPr>
              <a:t> &lt;2,1&gt; </a:t>
            </a:r>
            <a:r>
              <a:rPr lang="zh-TW" altLang="zh-TW" sz="1200" kern="1200" dirty="0" smtClean="0">
                <a:solidFill>
                  <a:schemeClr val="tx1"/>
                </a:solidFill>
                <a:effectLst/>
                <a:latin typeface="+mn-lt"/>
                <a:ea typeface="+mn-ea"/>
                <a:cs typeface="+mn-cs"/>
              </a:rPr>
              <a:t>的用意在於，模組常會將有意義的自訂錯誤訊息放在一個不包含其他</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中往外拋，因此這樣的寫法可以確保</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中的自訂訊息可以被取出，放置在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中，帶回</a:t>
            </a:r>
            <a:r>
              <a:rPr lang="en-US" altLang="zh-TW" sz="1200" kern="1200" dirty="0" smtClean="0">
                <a:solidFill>
                  <a:schemeClr val="tx1"/>
                </a:solidFill>
                <a:effectLst/>
                <a:latin typeface="+mn-lt"/>
                <a:ea typeface="+mn-ea"/>
                <a:cs typeface="+mn-cs"/>
              </a:rPr>
              <a:t> JSP </a:t>
            </a:r>
            <a:r>
              <a:rPr lang="zh-TW" altLang="zh-TW" sz="1200" kern="1200" dirty="0" smtClean="0">
                <a:solidFill>
                  <a:schemeClr val="tx1"/>
                </a:solidFill>
                <a:effectLst/>
                <a:latin typeface="+mn-lt"/>
                <a:ea typeface="+mn-ea"/>
                <a:cs typeface="+mn-cs"/>
              </a:rPr>
              <a:t>進行顯示。</a:t>
            </a:r>
          </a:p>
          <a:p>
            <a:pPr marL="228600" lvl="0" indent="-228600">
              <a:buFont typeface="+mj-lt"/>
              <a:buAutoNum type="arabicPeriod"/>
            </a:pPr>
            <a:r>
              <a:rPr lang="zh-TW" altLang="zh-TW" sz="1200" kern="1200" dirty="0" smtClean="0">
                <a:solidFill>
                  <a:schemeClr val="tx1"/>
                </a:solidFill>
                <a:effectLst/>
                <a:latin typeface="+mn-lt"/>
                <a:ea typeface="+mn-ea"/>
                <a:cs typeface="+mn-cs"/>
              </a:rPr>
              <a:t>一些早期開發的程式會在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中包了一些底層系統的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，雖然目前的寫法已經不建議在模組區塊</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甚至是將</a:t>
            </a:r>
            <a:r>
              <a:rPr lang="en-US" altLang="zh-TW" sz="1200" kern="1200" dirty="0" smtClean="0">
                <a:solidFill>
                  <a:schemeClr val="tx1"/>
                </a:solidFill>
                <a:effectLst/>
                <a:latin typeface="+mn-lt"/>
                <a:ea typeface="+mn-ea"/>
                <a:cs typeface="+mn-cs"/>
              </a:rPr>
              <a:t>exception</a:t>
            </a:r>
            <a:r>
              <a:rPr lang="zh-TW" altLang="zh-TW" sz="1200" kern="1200" dirty="0" smtClean="0">
                <a:solidFill>
                  <a:schemeClr val="tx1"/>
                </a:solidFill>
                <a:effectLst/>
                <a:latin typeface="+mn-lt"/>
                <a:ea typeface="+mn-ea"/>
                <a:cs typeface="+mn-cs"/>
              </a:rPr>
              <a:t>另外再包裝，但為了避免這樣的問題，區塊</a:t>
            </a:r>
            <a:r>
              <a:rPr lang="en-US" altLang="zh-TW" sz="1200" kern="1200" dirty="0" smtClean="0">
                <a:solidFill>
                  <a:schemeClr val="tx1"/>
                </a:solidFill>
                <a:effectLst/>
                <a:latin typeface="+mn-lt"/>
                <a:ea typeface="+mn-ea"/>
                <a:cs typeface="+mn-cs"/>
              </a:rPr>
              <a:t> &lt;2,2&gt; </a:t>
            </a:r>
            <a:r>
              <a:rPr lang="zh-TW" altLang="zh-TW" sz="1200" kern="1200" dirty="0" smtClean="0">
                <a:solidFill>
                  <a:schemeClr val="tx1"/>
                </a:solidFill>
                <a:effectLst/>
                <a:latin typeface="+mn-lt"/>
                <a:ea typeface="+mn-ea"/>
                <a:cs typeface="+mn-cs"/>
              </a:rPr>
              <a:t>就是用來避免將底層</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的訊息顯示給使用者，造成混淆及系統不穩定的觀感。</a:t>
            </a:r>
          </a:p>
          <a:p>
            <a:pPr marL="228600" lvl="0" indent="-228600">
              <a:buFont typeface="+mj-lt"/>
              <a:buAutoNum type="arabicPeriod"/>
            </a:pPr>
            <a:r>
              <a:rPr lang="en-US" altLang="zh-TW" sz="1200" kern="1200" dirty="0" smtClean="0">
                <a:solidFill>
                  <a:schemeClr val="tx1"/>
                </a:solidFill>
                <a:effectLst/>
                <a:latin typeface="+mn-lt"/>
                <a:ea typeface="+mn-ea"/>
                <a:cs typeface="+mn-cs"/>
              </a:rPr>
              <a:t>&lt;3&gt; </a:t>
            </a:r>
            <a:r>
              <a:rPr lang="zh-TW" altLang="zh-TW" sz="1200" kern="1200" dirty="0" smtClean="0">
                <a:solidFill>
                  <a:schemeClr val="tx1"/>
                </a:solidFill>
                <a:effectLst/>
                <a:latin typeface="+mn-lt"/>
                <a:ea typeface="+mn-ea"/>
                <a:cs typeface="+mn-cs"/>
              </a:rPr>
              <a:t>的用意在於將所有其他的</a:t>
            </a:r>
            <a:r>
              <a:rPr lang="en-US" altLang="zh-TW" sz="1200" kern="1200" dirty="0" smtClean="0">
                <a:solidFill>
                  <a:schemeClr val="tx1"/>
                </a:solidFill>
                <a:effectLst/>
                <a:latin typeface="+mn-lt"/>
                <a:ea typeface="+mn-ea"/>
                <a:cs typeface="+mn-cs"/>
              </a:rPr>
              <a:t> Exception Catch</a:t>
            </a:r>
            <a:r>
              <a:rPr lang="zh-TW" altLang="zh-TW" sz="1200" kern="1200" dirty="0" smtClean="0">
                <a:solidFill>
                  <a:schemeClr val="tx1"/>
                </a:solidFill>
                <a:effectLst/>
                <a:latin typeface="+mn-lt"/>
                <a:ea typeface="+mn-ea"/>
                <a:cs typeface="+mn-cs"/>
              </a:rPr>
              <a:t>起來，錯誤訊息使用</a:t>
            </a:r>
            <a:r>
              <a:rPr lang="en-US" altLang="zh-TW" sz="1200" kern="1200" dirty="0" smtClean="0">
                <a:solidFill>
                  <a:schemeClr val="tx1"/>
                </a:solidFill>
                <a:effectLst/>
                <a:latin typeface="+mn-lt"/>
                <a:ea typeface="+mn-ea"/>
                <a:cs typeface="+mn-cs"/>
              </a:rPr>
              <a:t> log </a:t>
            </a:r>
            <a:r>
              <a:rPr lang="zh-TW" altLang="zh-TW" sz="1200" kern="1200" dirty="0" smtClean="0">
                <a:solidFill>
                  <a:schemeClr val="tx1"/>
                </a:solidFill>
                <a:effectLst/>
                <a:latin typeface="+mn-lt"/>
                <a:ea typeface="+mn-ea"/>
                <a:cs typeface="+mn-cs"/>
              </a:rPr>
              <a:t>記錄起來，統一以</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查詢失敗</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傳回至</a:t>
            </a:r>
            <a:r>
              <a:rPr lang="en-US" altLang="zh-TW" sz="1200" kern="1200" dirty="0" smtClean="0">
                <a:solidFill>
                  <a:schemeClr val="tx1"/>
                </a:solidFill>
                <a:effectLst/>
                <a:latin typeface="+mn-lt"/>
                <a:ea typeface="+mn-ea"/>
                <a:cs typeface="+mn-cs"/>
              </a:rPr>
              <a:t>JSP</a:t>
            </a:r>
            <a:r>
              <a:rPr lang="zh-TW" altLang="zh-TW" sz="1200" kern="1200" dirty="0" smtClean="0">
                <a:solidFill>
                  <a:schemeClr val="tx1"/>
                </a:solidFill>
                <a:effectLst/>
                <a:latin typeface="+mn-lt"/>
                <a:ea typeface="+mn-ea"/>
                <a:cs typeface="+mn-cs"/>
              </a:rPr>
              <a:t>。</a:t>
            </a:r>
          </a:p>
          <a:p>
            <a:pPr marL="228600" indent="-228600">
              <a:buFont typeface="+mj-lt"/>
              <a:buAutoNum type="arabicPeriod"/>
            </a:pP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3</a:t>
            </a:fld>
            <a:endParaRPr lang="zh-TW" altLang="en-US"/>
          </a:p>
        </p:txBody>
      </p:sp>
    </p:spTree>
    <p:extLst>
      <p:ext uri="{BB962C8B-B14F-4D97-AF65-F5344CB8AC3E}">
        <p14:creationId xmlns:p14="http://schemas.microsoft.com/office/powerpoint/2010/main" val="294457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b="1" kern="1200" dirty="0" smtClean="0">
                <a:solidFill>
                  <a:schemeClr val="tx1"/>
                </a:solidFill>
                <a:effectLst/>
                <a:latin typeface="+mn-lt"/>
                <a:ea typeface="+mn-ea"/>
                <a:cs typeface="+mn-cs"/>
              </a:rPr>
              <a:t>說明</a:t>
            </a:r>
            <a:endParaRPr lang="zh-TW" altLang="zh-TW" sz="1200" kern="1200" dirty="0" smtClean="0">
              <a:solidFill>
                <a:schemeClr val="tx1"/>
              </a:solidFill>
              <a:effectLst/>
              <a:latin typeface="+mn-lt"/>
              <a:ea typeface="+mn-ea"/>
              <a:cs typeface="+mn-cs"/>
            </a:endParaRPr>
          </a:p>
          <a:p>
            <a:pPr marL="228600" lvl="0" indent="-228600">
              <a:buFont typeface="+mj-lt"/>
              <a:buAutoNum type="arabicPeriod"/>
            </a:pPr>
            <a:r>
              <a:rPr lang="zh-TW" altLang="zh-TW" sz="1200" kern="1200" dirty="0" smtClean="0">
                <a:solidFill>
                  <a:schemeClr val="tx1"/>
                </a:solidFill>
                <a:effectLst/>
                <a:latin typeface="+mn-lt"/>
                <a:ea typeface="+mn-ea"/>
                <a:cs typeface="+mn-cs"/>
              </a:rPr>
              <a:t>一般若為查詢的功能，</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的順序 依序應為</a:t>
            </a:r>
            <a:r>
              <a:rPr lang="en-US" altLang="zh-TW" sz="1200" kern="1200" dirty="0" err="1" smtClean="0">
                <a:solidFill>
                  <a:schemeClr val="tx1"/>
                </a:solidFill>
                <a:effectLst/>
                <a:latin typeface="+mn-lt"/>
                <a:ea typeface="+mn-ea"/>
                <a:cs typeface="+mn-cs"/>
              </a:rPr>
              <a:t>ErrorInput</a:t>
            </a:r>
            <a:r>
              <a:rPr lang="en-US" altLang="zh-TW" sz="1200" kern="1200" baseline="0" dirty="0" smtClean="0">
                <a:solidFill>
                  <a:schemeClr val="tx1"/>
                </a:solidFill>
                <a:effectLst/>
                <a:latin typeface="+mn-lt"/>
                <a:ea typeface="+mn-ea"/>
                <a:cs typeface="+mn-cs"/>
              </a:rPr>
              <a:t> Exception,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DataNotFoundException</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 Exception</a:t>
            </a:r>
            <a:r>
              <a:rPr lang="zh-TW" altLang="zh-TW" sz="1200" kern="1200" dirty="0" smtClean="0">
                <a:solidFill>
                  <a:schemeClr val="tx1"/>
                </a:solidFill>
                <a:effectLst/>
                <a:latin typeface="+mn-lt"/>
                <a:ea typeface="+mn-ea"/>
                <a:cs typeface="+mn-cs"/>
              </a:rPr>
              <a:t>。若不為查詢功能，</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ErrorInput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DataNotFound</a:t>
            </a:r>
            <a:r>
              <a:rPr lang="zh-TW" altLang="zh-TW" sz="1200" kern="1200" dirty="0" smtClean="0">
                <a:solidFill>
                  <a:schemeClr val="tx1"/>
                </a:solidFill>
                <a:effectLst/>
                <a:latin typeface="+mn-lt"/>
                <a:ea typeface="+mn-ea"/>
                <a:cs typeface="+mn-cs"/>
              </a:rPr>
              <a:t>的區塊可不需補捉。</a:t>
            </a:r>
          </a:p>
          <a:p>
            <a:pPr marL="228600" lvl="0" indent="-228600">
              <a:buFont typeface="+mj-lt"/>
              <a:buAutoNum type="arabicPeriod"/>
            </a:pPr>
            <a:r>
              <a:rPr lang="zh-TW" altLang="zh-TW" sz="1200" kern="1200" dirty="0" smtClean="0">
                <a:solidFill>
                  <a:schemeClr val="tx1"/>
                </a:solidFill>
                <a:effectLst/>
                <a:latin typeface="+mn-lt"/>
                <a:ea typeface="+mn-ea"/>
                <a:cs typeface="+mn-cs"/>
              </a:rPr>
              <a:t>區塊</a:t>
            </a:r>
            <a:r>
              <a:rPr lang="en-US" altLang="zh-TW" sz="1200" kern="1200" dirty="0" smtClean="0">
                <a:solidFill>
                  <a:schemeClr val="tx1"/>
                </a:solidFill>
                <a:effectLst/>
                <a:latin typeface="+mn-lt"/>
                <a:ea typeface="+mn-ea"/>
                <a:cs typeface="+mn-cs"/>
              </a:rPr>
              <a:t> &lt;2,1&gt; </a:t>
            </a:r>
            <a:r>
              <a:rPr lang="zh-TW" altLang="zh-TW" sz="1200" kern="1200" dirty="0" smtClean="0">
                <a:solidFill>
                  <a:schemeClr val="tx1"/>
                </a:solidFill>
                <a:effectLst/>
                <a:latin typeface="+mn-lt"/>
                <a:ea typeface="+mn-ea"/>
                <a:cs typeface="+mn-cs"/>
              </a:rPr>
              <a:t>的用意在於，模組常會將有意義的自訂錯誤訊息放在一個不包含其他</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中往外拋，因此這樣的寫法可以確保</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中的自訂訊息可以被取出，放置在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ReturnMessage</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中，帶回</a:t>
            </a:r>
            <a:r>
              <a:rPr lang="en-US" altLang="zh-TW" sz="1200" kern="1200" dirty="0" smtClean="0">
                <a:solidFill>
                  <a:schemeClr val="tx1"/>
                </a:solidFill>
                <a:effectLst/>
                <a:latin typeface="+mn-lt"/>
                <a:ea typeface="+mn-ea"/>
                <a:cs typeface="+mn-cs"/>
              </a:rPr>
              <a:t> JSP </a:t>
            </a:r>
            <a:r>
              <a:rPr lang="zh-TW" altLang="zh-TW" sz="1200" kern="1200" dirty="0" smtClean="0">
                <a:solidFill>
                  <a:schemeClr val="tx1"/>
                </a:solidFill>
                <a:effectLst/>
                <a:latin typeface="+mn-lt"/>
                <a:ea typeface="+mn-ea"/>
                <a:cs typeface="+mn-cs"/>
              </a:rPr>
              <a:t>進行顯示。</a:t>
            </a:r>
          </a:p>
          <a:p>
            <a:pPr marL="228600" lvl="0" indent="-228600">
              <a:buFont typeface="+mj-lt"/>
              <a:buAutoNum type="arabicPeriod"/>
            </a:pPr>
            <a:r>
              <a:rPr lang="zh-TW" altLang="zh-TW" sz="1200" kern="1200" dirty="0" smtClean="0">
                <a:solidFill>
                  <a:schemeClr val="tx1"/>
                </a:solidFill>
                <a:effectLst/>
                <a:latin typeface="+mn-lt"/>
                <a:ea typeface="+mn-ea"/>
                <a:cs typeface="+mn-cs"/>
              </a:rPr>
              <a:t>一些早期開發的程式會在</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ModuleException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中包了一些底層系統的</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，雖然目前的寫法已經不建議在模組區塊</a:t>
            </a:r>
            <a:r>
              <a:rPr lang="en-US" altLang="zh-TW" sz="1200" kern="1200" dirty="0" smtClean="0">
                <a:solidFill>
                  <a:schemeClr val="tx1"/>
                </a:solidFill>
                <a:effectLst/>
                <a:latin typeface="+mn-lt"/>
                <a:ea typeface="+mn-ea"/>
                <a:cs typeface="+mn-cs"/>
              </a:rPr>
              <a:t>catch Exception </a:t>
            </a:r>
            <a:r>
              <a:rPr lang="zh-TW" altLang="zh-TW" sz="1200" kern="1200" dirty="0" smtClean="0">
                <a:solidFill>
                  <a:schemeClr val="tx1"/>
                </a:solidFill>
                <a:effectLst/>
                <a:latin typeface="+mn-lt"/>
                <a:ea typeface="+mn-ea"/>
                <a:cs typeface="+mn-cs"/>
              </a:rPr>
              <a:t>甚至是將</a:t>
            </a:r>
            <a:r>
              <a:rPr lang="en-US" altLang="zh-TW" sz="1200" kern="1200" dirty="0" smtClean="0">
                <a:solidFill>
                  <a:schemeClr val="tx1"/>
                </a:solidFill>
                <a:effectLst/>
                <a:latin typeface="+mn-lt"/>
                <a:ea typeface="+mn-ea"/>
                <a:cs typeface="+mn-cs"/>
              </a:rPr>
              <a:t>exception</a:t>
            </a:r>
            <a:r>
              <a:rPr lang="zh-TW" altLang="zh-TW" sz="1200" kern="1200" dirty="0" smtClean="0">
                <a:solidFill>
                  <a:schemeClr val="tx1"/>
                </a:solidFill>
                <a:effectLst/>
                <a:latin typeface="+mn-lt"/>
                <a:ea typeface="+mn-ea"/>
                <a:cs typeface="+mn-cs"/>
              </a:rPr>
              <a:t>另外再包裝，但為了避免這樣的問題，區塊</a:t>
            </a:r>
            <a:r>
              <a:rPr lang="en-US" altLang="zh-TW" sz="1200" kern="1200" dirty="0" smtClean="0">
                <a:solidFill>
                  <a:schemeClr val="tx1"/>
                </a:solidFill>
                <a:effectLst/>
                <a:latin typeface="+mn-lt"/>
                <a:ea typeface="+mn-ea"/>
                <a:cs typeface="+mn-cs"/>
              </a:rPr>
              <a:t> &lt;2,2&gt; </a:t>
            </a:r>
            <a:r>
              <a:rPr lang="zh-TW" altLang="zh-TW" sz="1200" kern="1200" dirty="0" smtClean="0">
                <a:solidFill>
                  <a:schemeClr val="tx1"/>
                </a:solidFill>
                <a:effectLst/>
                <a:latin typeface="+mn-lt"/>
                <a:ea typeface="+mn-ea"/>
                <a:cs typeface="+mn-cs"/>
              </a:rPr>
              <a:t>就是用來避免將底層</a:t>
            </a:r>
            <a:r>
              <a:rPr lang="en-US" altLang="zh-TW" sz="1200" kern="1200" dirty="0" smtClean="0">
                <a:solidFill>
                  <a:schemeClr val="tx1"/>
                </a:solidFill>
                <a:effectLst/>
                <a:latin typeface="+mn-lt"/>
                <a:ea typeface="+mn-ea"/>
                <a:cs typeface="+mn-cs"/>
              </a:rPr>
              <a:t> Exception </a:t>
            </a:r>
            <a:r>
              <a:rPr lang="zh-TW" altLang="zh-TW" sz="1200" kern="1200" dirty="0" smtClean="0">
                <a:solidFill>
                  <a:schemeClr val="tx1"/>
                </a:solidFill>
                <a:effectLst/>
                <a:latin typeface="+mn-lt"/>
                <a:ea typeface="+mn-ea"/>
                <a:cs typeface="+mn-cs"/>
              </a:rPr>
              <a:t>的訊息顯示給使用者，造成混淆及系統不穩定的觀感。</a:t>
            </a:r>
          </a:p>
          <a:p>
            <a:pPr marL="228600" lvl="0" indent="-228600">
              <a:buFont typeface="+mj-lt"/>
              <a:buAutoNum type="arabicPeriod"/>
            </a:pPr>
            <a:r>
              <a:rPr lang="en-US" altLang="zh-TW" sz="1200" kern="1200" dirty="0" smtClean="0">
                <a:solidFill>
                  <a:schemeClr val="tx1"/>
                </a:solidFill>
                <a:effectLst/>
                <a:latin typeface="+mn-lt"/>
                <a:ea typeface="+mn-ea"/>
                <a:cs typeface="+mn-cs"/>
              </a:rPr>
              <a:t>&lt;3&gt; </a:t>
            </a:r>
            <a:r>
              <a:rPr lang="zh-TW" altLang="zh-TW" sz="1200" kern="1200" dirty="0" smtClean="0">
                <a:solidFill>
                  <a:schemeClr val="tx1"/>
                </a:solidFill>
                <a:effectLst/>
                <a:latin typeface="+mn-lt"/>
                <a:ea typeface="+mn-ea"/>
                <a:cs typeface="+mn-cs"/>
              </a:rPr>
              <a:t>的用意在於將所有其他的</a:t>
            </a:r>
            <a:r>
              <a:rPr lang="en-US" altLang="zh-TW" sz="1200" kern="1200" dirty="0" smtClean="0">
                <a:solidFill>
                  <a:schemeClr val="tx1"/>
                </a:solidFill>
                <a:effectLst/>
                <a:latin typeface="+mn-lt"/>
                <a:ea typeface="+mn-ea"/>
                <a:cs typeface="+mn-cs"/>
              </a:rPr>
              <a:t> Exception Catch</a:t>
            </a:r>
            <a:r>
              <a:rPr lang="zh-TW" altLang="zh-TW" sz="1200" kern="1200" dirty="0" smtClean="0">
                <a:solidFill>
                  <a:schemeClr val="tx1"/>
                </a:solidFill>
                <a:effectLst/>
                <a:latin typeface="+mn-lt"/>
                <a:ea typeface="+mn-ea"/>
                <a:cs typeface="+mn-cs"/>
              </a:rPr>
              <a:t>起來，錯誤訊息使用</a:t>
            </a:r>
            <a:r>
              <a:rPr lang="en-US" altLang="zh-TW" sz="1200" kern="1200" dirty="0" smtClean="0">
                <a:solidFill>
                  <a:schemeClr val="tx1"/>
                </a:solidFill>
                <a:effectLst/>
                <a:latin typeface="+mn-lt"/>
                <a:ea typeface="+mn-ea"/>
                <a:cs typeface="+mn-cs"/>
              </a:rPr>
              <a:t> log </a:t>
            </a:r>
            <a:r>
              <a:rPr lang="zh-TW" altLang="zh-TW" sz="1200" kern="1200" dirty="0" smtClean="0">
                <a:solidFill>
                  <a:schemeClr val="tx1"/>
                </a:solidFill>
                <a:effectLst/>
                <a:latin typeface="+mn-lt"/>
                <a:ea typeface="+mn-ea"/>
                <a:cs typeface="+mn-cs"/>
              </a:rPr>
              <a:t>記錄起來，統一以</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查詢失敗</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傳回至</a:t>
            </a:r>
            <a:r>
              <a:rPr lang="en-US" altLang="zh-TW" sz="1200" kern="1200" dirty="0" smtClean="0">
                <a:solidFill>
                  <a:schemeClr val="tx1"/>
                </a:solidFill>
                <a:effectLst/>
                <a:latin typeface="+mn-lt"/>
                <a:ea typeface="+mn-ea"/>
                <a:cs typeface="+mn-cs"/>
              </a:rPr>
              <a:t>JSP</a:t>
            </a:r>
            <a:r>
              <a:rPr lang="zh-TW" altLang="zh-TW" sz="1200" kern="1200" dirty="0" smtClean="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4</a:t>
            </a:fld>
            <a:endParaRPr lang="zh-TW" altLang="en-US"/>
          </a:p>
        </p:txBody>
      </p:sp>
    </p:spTree>
    <p:extLst>
      <p:ext uri="{BB962C8B-B14F-4D97-AF65-F5344CB8AC3E}">
        <p14:creationId xmlns:p14="http://schemas.microsoft.com/office/powerpoint/2010/main" val="124737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Clr>
                <a:schemeClr val="tx1">
                  <a:lumMod val="10000"/>
                </a:schemeClr>
              </a:buClr>
            </a:pPr>
            <a:r>
              <a:rPr lang="en-US" altLang="zh-TW" dirty="0" smtClean="0">
                <a:solidFill>
                  <a:schemeClr val="tx1">
                    <a:lumMod val="10000"/>
                  </a:schemeClr>
                </a:solidFill>
                <a:latin typeface="微軟正黑體" pitchFamily="34" charset="-120"/>
                <a:ea typeface="微軟正黑體" pitchFamily="34" charset="-120"/>
              </a:rPr>
              <a:t>Transaction</a:t>
            </a:r>
            <a:r>
              <a:rPr lang="zh-TW" altLang="en-US" dirty="0" smtClean="0">
                <a:solidFill>
                  <a:schemeClr val="tx1">
                    <a:lumMod val="10000"/>
                  </a:schemeClr>
                </a:solidFill>
                <a:latin typeface="微軟正黑體" pitchFamily="34" charset="-120"/>
                <a:ea typeface="微軟正黑體" pitchFamily="34" charset="-120"/>
              </a:rPr>
              <a:t>定義</a:t>
            </a:r>
            <a:r>
              <a:rPr lang="en-US" altLang="zh-TW" baseline="0" dirty="0" smtClean="0">
                <a:solidFill>
                  <a:schemeClr val="tx1">
                    <a:lumMod val="10000"/>
                  </a:schemeClr>
                </a:solidFill>
                <a:latin typeface="微軟正黑體" pitchFamily="34" charset="-120"/>
                <a:ea typeface="微軟正黑體" pitchFamily="34" charset="-120"/>
              </a:rPr>
              <a:t> - </a:t>
            </a:r>
            <a:r>
              <a:rPr lang="zh-TW" altLang="en-US" sz="1800" dirty="0" smtClean="0">
                <a:solidFill>
                  <a:schemeClr val="tx1">
                    <a:lumMod val="10000"/>
                  </a:schemeClr>
                </a:solidFill>
                <a:latin typeface="微軟正黑體" pitchFamily="34" charset="-120"/>
                <a:ea typeface="微軟正黑體" pitchFamily="34" charset="-120"/>
              </a:rPr>
              <a:t>交易是一個單元工作（</a:t>
            </a:r>
            <a:r>
              <a:rPr lang="en-US" altLang="zh-TW" sz="1800" dirty="0" smtClean="0">
                <a:solidFill>
                  <a:schemeClr val="tx1">
                    <a:lumMod val="10000"/>
                  </a:schemeClr>
                </a:solidFill>
                <a:latin typeface="微軟正黑體" pitchFamily="34" charset="-120"/>
                <a:ea typeface="微軟正黑體" pitchFamily="34" charset="-120"/>
              </a:rPr>
              <a:t>unit of work</a:t>
            </a:r>
            <a:r>
              <a:rPr lang="zh-TW" altLang="en-US" sz="1800" dirty="0" smtClean="0">
                <a:solidFill>
                  <a:schemeClr val="tx1">
                    <a:lumMod val="10000"/>
                  </a:schemeClr>
                </a:solidFill>
                <a:latin typeface="微軟正黑體" pitchFamily="34" charset="-120"/>
                <a:ea typeface="微軟正黑體" pitchFamily="34" charset="-120"/>
              </a:rPr>
              <a:t>），包括了</a:t>
            </a:r>
            <a:r>
              <a:rPr lang="zh-TW" altLang="en-US" sz="1800" dirty="0" smtClean="0">
                <a:solidFill>
                  <a:srgbClr val="FF0000"/>
                </a:solidFill>
                <a:latin typeface="微軟正黑體" pitchFamily="34" charset="-120"/>
                <a:ea typeface="微軟正黑體" pitchFamily="34" charset="-120"/>
              </a:rPr>
              <a:t>數個步驟來完成</a:t>
            </a: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r>
              <a:rPr lang="en-US" altLang="zh-TW" sz="1800" dirty="0" smtClean="0">
                <a:solidFill>
                  <a:srgbClr val="FF0000"/>
                </a:solidFill>
                <a:latin typeface="微軟正黑體" pitchFamily="34" charset="-120"/>
                <a:ea typeface="微軟正黑體" pitchFamily="34" charset="-120"/>
              </a:rPr>
              <a:t>Transaction 4</a:t>
            </a:r>
            <a:r>
              <a:rPr lang="zh-TW" altLang="en-US" sz="1800" dirty="0" smtClean="0">
                <a:solidFill>
                  <a:srgbClr val="FF0000"/>
                </a:solidFill>
                <a:latin typeface="微軟正黑體" pitchFamily="34" charset="-120"/>
                <a:ea typeface="微軟正黑體" pitchFamily="34" charset="-120"/>
              </a:rPr>
              <a:t>大原則</a:t>
            </a:r>
            <a:r>
              <a:rPr lang="en-US" altLang="zh-TW" sz="1800" dirty="0" smtClean="0">
                <a:solidFill>
                  <a:srgbClr val="FF0000"/>
                </a:solidFill>
                <a:latin typeface="微軟正黑體" pitchFamily="34" charset="-120"/>
                <a:ea typeface="微軟正黑體" pitchFamily="34" charset="-120"/>
              </a:rPr>
              <a:t>ACID</a:t>
            </a: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原子性（</a:t>
            </a:r>
            <a:r>
              <a:rPr lang="en-US" altLang="zh-TW" sz="1800" dirty="0" smtClean="0">
                <a:solidFill>
                  <a:srgbClr val="FF0000"/>
                </a:solidFill>
                <a:latin typeface="微軟正黑體" pitchFamily="34" charset="-120"/>
                <a:ea typeface="微軟正黑體" pitchFamily="34" charset="-120"/>
              </a:rPr>
              <a:t>Atomicity</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所有的異動都完成</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否則</a:t>
            </a:r>
            <a:r>
              <a:rPr lang="en-US" altLang="zh-TW" sz="1800" dirty="0" smtClean="0">
                <a:solidFill>
                  <a:srgbClr val="FF0000"/>
                </a:solidFill>
                <a:latin typeface="微軟正黑體" pitchFamily="34" charset="-120"/>
                <a:ea typeface="微軟正黑體" pitchFamily="34" charset="-120"/>
              </a:rPr>
              <a:t>rollback</a:t>
            </a: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一致性（</a:t>
            </a:r>
            <a:r>
              <a:rPr lang="en-US" altLang="zh-TW" sz="1800" dirty="0" smtClean="0">
                <a:solidFill>
                  <a:srgbClr val="FF0000"/>
                </a:solidFill>
                <a:latin typeface="微軟正黑體" pitchFamily="34" charset="-120"/>
                <a:ea typeface="微軟正黑體" pitchFamily="34" charset="-120"/>
              </a:rPr>
              <a:t>Consistency)-</a:t>
            </a:r>
            <a:r>
              <a:rPr lang="zh-TW" altLang="en-US" sz="1200" b="0" i="0" kern="1200" dirty="0" smtClean="0">
                <a:solidFill>
                  <a:schemeClr val="tx1"/>
                </a:solidFill>
                <a:effectLst/>
                <a:latin typeface="+mn-lt"/>
                <a:ea typeface="+mn-ea"/>
                <a:cs typeface="+mn-cs"/>
              </a:rPr>
              <a:t>在事務開始之前和事務結束，寫入的資料必須完全符合所有的預設規則</a:t>
            </a:r>
            <a:endParaRPr lang="en-US" altLang="zh-TW" sz="1200" b="0" i="0" kern="1200" dirty="0" smtClean="0">
              <a:solidFill>
                <a:schemeClr val="tx1"/>
              </a:solidFill>
              <a:effectLst/>
              <a:latin typeface="+mn-lt"/>
              <a:ea typeface="+mn-ea"/>
              <a:cs typeface="+mn-cs"/>
            </a:endParaRP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隔離行為（</a:t>
            </a:r>
            <a:r>
              <a:rPr lang="en-US" altLang="zh-TW" sz="1800" dirty="0" smtClean="0">
                <a:solidFill>
                  <a:srgbClr val="FF0000"/>
                </a:solidFill>
                <a:latin typeface="微軟正黑體" pitchFamily="34" charset="-120"/>
                <a:ea typeface="微軟正黑體" pitchFamily="34" charset="-120"/>
              </a:rPr>
              <a:t>Isolation behavior</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交易與交易之間並不受干擾，</a:t>
            </a:r>
            <a:r>
              <a:rPr lang="zh-TW" altLang="en-US" sz="1800" b="0" i="0" kern="1200" dirty="0" smtClean="0">
                <a:solidFill>
                  <a:schemeClr val="tx1"/>
                </a:solidFill>
                <a:effectLst/>
                <a:latin typeface="+mn-lt"/>
                <a:ea typeface="+mn-ea"/>
                <a:cs typeface="+mn-cs"/>
              </a:rPr>
              <a:t>隔離性可以防止多個事務並發執行時由於交叉執行而導致數據的不一致。</a:t>
            </a:r>
            <a:endParaRPr lang="en-US" altLang="zh-TW" sz="1800" b="0" i="0" kern="1200" dirty="0" smtClean="0">
              <a:solidFill>
                <a:schemeClr val="tx1"/>
              </a:solidFill>
              <a:effectLst/>
              <a:latin typeface="+mn-lt"/>
              <a:ea typeface="+mn-ea"/>
              <a:cs typeface="+mn-cs"/>
            </a:endParaRPr>
          </a:p>
          <a:p>
            <a:pPr marL="342900" indent="-342900">
              <a:buClr>
                <a:schemeClr val="tx1">
                  <a:lumMod val="10000"/>
                </a:schemeClr>
              </a:buClr>
              <a:buFont typeface="+mj-lt"/>
              <a:buAutoNum type="arabicPeriod"/>
            </a:pPr>
            <a:r>
              <a:rPr lang="zh-TW" altLang="en-US" sz="1800" dirty="0" smtClean="0">
                <a:solidFill>
                  <a:srgbClr val="FF0000"/>
                </a:solidFill>
                <a:latin typeface="微軟正黑體" pitchFamily="34" charset="-120"/>
                <a:ea typeface="微軟正黑體" pitchFamily="34" charset="-120"/>
              </a:rPr>
              <a:t>持續性（</a:t>
            </a:r>
            <a:r>
              <a:rPr lang="en-US" altLang="zh-TW" sz="1800" dirty="0" smtClean="0">
                <a:solidFill>
                  <a:srgbClr val="FF0000"/>
                </a:solidFill>
                <a:latin typeface="微軟正黑體" pitchFamily="34" charset="-120"/>
                <a:ea typeface="微軟正黑體" pitchFamily="34" charset="-120"/>
              </a:rPr>
              <a:t>Durability</a:t>
            </a:r>
            <a:r>
              <a:rPr lang="zh-TW" altLang="en-US" sz="1800" dirty="0" smtClean="0">
                <a:solidFill>
                  <a:srgbClr val="FF0000"/>
                </a:solidFill>
                <a:latin typeface="微軟正黑體" pitchFamily="34" charset="-120"/>
                <a:ea typeface="微軟正黑體" pitchFamily="34" charset="-120"/>
              </a:rPr>
              <a:t>）</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一旦交易成功</a:t>
            </a:r>
            <a:r>
              <a:rPr lang="en-US" altLang="zh-TW" sz="1800" dirty="0" smtClean="0">
                <a:solidFill>
                  <a:srgbClr val="FF0000"/>
                </a:solidFill>
                <a:latin typeface="微軟正黑體" pitchFamily="34" charset="-120"/>
                <a:ea typeface="微軟正黑體" pitchFamily="34" charset="-120"/>
              </a:rPr>
              <a:t>,</a:t>
            </a:r>
            <a:r>
              <a:rPr lang="zh-TW" altLang="en-US" sz="1800" dirty="0" smtClean="0">
                <a:solidFill>
                  <a:srgbClr val="FF0000"/>
                </a:solidFill>
                <a:latin typeface="微軟正黑體" pitchFamily="34" charset="-120"/>
                <a:ea typeface="微軟正黑體" pitchFamily="34" charset="-120"/>
              </a:rPr>
              <a:t>資料狀態必須儲存下來</a:t>
            </a:r>
            <a:endParaRPr lang="en-US" altLang="zh-TW" sz="1800" dirty="0" smtClean="0">
              <a:solidFill>
                <a:srgbClr val="FF0000"/>
              </a:solidFill>
              <a:latin typeface="微軟正黑體" pitchFamily="34" charset="-120"/>
              <a:ea typeface="微軟正黑體" pitchFamily="34" charset="-120"/>
            </a:endParaRPr>
          </a:p>
          <a:p>
            <a:pPr marL="342900" indent="-342900">
              <a:buClr>
                <a:schemeClr val="tx1">
                  <a:lumMod val="10000"/>
                </a:schemeClr>
              </a:buClr>
              <a:buFont typeface="+mj-lt"/>
              <a:buAutoNum type="arabicPeriod"/>
            </a:pPr>
            <a:endParaRPr lang="en-US" altLang="zh-TW" sz="1800" b="0" i="0" kern="1200" dirty="0" smtClean="0">
              <a:solidFill>
                <a:srgbClr val="FF0000"/>
              </a:solidFill>
              <a:effectLst/>
              <a:latin typeface="微軟正黑體" pitchFamily="34" charset="-120"/>
              <a:ea typeface="微軟正黑體" pitchFamily="34" charset="-120"/>
              <a:cs typeface="+mn-cs"/>
            </a:endParaRPr>
          </a:p>
          <a:p>
            <a:pPr marL="0" indent="0">
              <a:buClr>
                <a:schemeClr val="tx1">
                  <a:lumMod val="10000"/>
                </a:schemeClr>
              </a:buClr>
              <a:buFont typeface="+mj-lt"/>
              <a:buNone/>
            </a:pPr>
            <a:r>
              <a:rPr lang="zh-TW" altLang="en-US" sz="1800" b="0" i="0" kern="1200" dirty="0" smtClean="0">
                <a:solidFill>
                  <a:schemeClr val="tx1"/>
                </a:solidFill>
                <a:effectLst/>
                <a:latin typeface="+mn-lt"/>
                <a:ea typeface="+mn-ea"/>
                <a:cs typeface="+mn-cs"/>
              </a:rPr>
              <a:t>事務隔離分為不同級別，包括讀未提交（</a:t>
            </a:r>
            <a:r>
              <a:rPr lang="en-US" altLang="zh-TW" sz="1800" b="0" i="0" kern="1200" dirty="0" smtClean="0">
                <a:solidFill>
                  <a:schemeClr val="tx1"/>
                </a:solidFill>
                <a:effectLst/>
                <a:latin typeface="+mn-lt"/>
                <a:ea typeface="+mn-ea"/>
                <a:cs typeface="+mn-cs"/>
              </a:rPr>
              <a:t>Read uncommitted</a:t>
            </a:r>
            <a:r>
              <a:rPr lang="zh-TW" altLang="en-US" sz="1800" b="0" i="0" kern="1200" dirty="0" smtClean="0">
                <a:solidFill>
                  <a:schemeClr val="tx1"/>
                </a:solidFill>
                <a:effectLst/>
                <a:latin typeface="+mn-lt"/>
                <a:ea typeface="+mn-ea"/>
                <a:cs typeface="+mn-cs"/>
              </a:rPr>
              <a:t>）、讀提交（</a:t>
            </a:r>
            <a:r>
              <a:rPr lang="en-US" altLang="zh-TW" sz="1800" b="0" i="0" kern="1200" dirty="0" smtClean="0">
                <a:solidFill>
                  <a:schemeClr val="tx1"/>
                </a:solidFill>
                <a:effectLst/>
                <a:latin typeface="+mn-lt"/>
                <a:ea typeface="+mn-ea"/>
                <a:cs typeface="+mn-cs"/>
              </a:rPr>
              <a:t>read committed</a:t>
            </a:r>
            <a:r>
              <a:rPr lang="zh-TW" altLang="en-US" sz="1800" b="0" i="0" kern="1200" dirty="0" smtClean="0">
                <a:solidFill>
                  <a:schemeClr val="tx1"/>
                </a:solidFill>
                <a:effectLst/>
                <a:latin typeface="+mn-lt"/>
                <a:ea typeface="+mn-ea"/>
                <a:cs typeface="+mn-cs"/>
              </a:rPr>
              <a:t>）、可重複讀（</a:t>
            </a:r>
            <a:r>
              <a:rPr lang="en-US" altLang="zh-TW" sz="1800" b="0" i="0" kern="1200" dirty="0" smtClean="0">
                <a:solidFill>
                  <a:schemeClr val="tx1"/>
                </a:solidFill>
                <a:effectLst/>
                <a:latin typeface="+mn-lt"/>
                <a:ea typeface="+mn-ea"/>
                <a:cs typeface="+mn-cs"/>
              </a:rPr>
              <a:t>repeatable read</a:t>
            </a:r>
            <a:r>
              <a:rPr lang="zh-TW" altLang="en-US" sz="1800" b="0" i="0" kern="1200" dirty="0" smtClean="0">
                <a:solidFill>
                  <a:schemeClr val="tx1"/>
                </a:solidFill>
                <a:effectLst/>
                <a:latin typeface="+mn-lt"/>
                <a:ea typeface="+mn-ea"/>
                <a:cs typeface="+mn-cs"/>
              </a:rPr>
              <a:t>）和串行化（</a:t>
            </a:r>
            <a:r>
              <a:rPr lang="en-US" altLang="zh-TW" sz="1800" b="0" i="0" kern="1200" dirty="0" smtClean="0">
                <a:solidFill>
                  <a:schemeClr val="tx1"/>
                </a:solidFill>
                <a:effectLst/>
                <a:latin typeface="+mn-lt"/>
                <a:ea typeface="+mn-ea"/>
                <a:cs typeface="+mn-cs"/>
              </a:rPr>
              <a:t>Serializable</a:t>
            </a:r>
            <a:r>
              <a:rPr lang="zh-TW" altLang="en-US" sz="1800" b="0" i="0" kern="1200" dirty="0" smtClean="0">
                <a:solidFill>
                  <a:schemeClr val="tx1"/>
                </a:solidFill>
                <a:effectLst/>
                <a:latin typeface="+mn-lt"/>
                <a:ea typeface="+mn-ea"/>
                <a:cs typeface="+mn-cs"/>
              </a:rPr>
              <a:t>）。</a:t>
            </a: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marL="0" marR="0" indent="0" algn="l" defTabSz="914400" rtl="0" eaLnBrk="1" fontAlgn="auto" latinLnBrk="0" hangingPunct="1">
              <a:lnSpc>
                <a:spcPct val="100000"/>
              </a:lnSpc>
              <a:spcBef>
                <a:spcPts val="0"/>
              </a:spcBef>
              <a:spcAft>
                <a:spcPts val="0"/>
              </a:spcAft>
              <a:buClr>
                <a:schemeClr val="tx1">
                  <a:lumMod val="10000"/>
                </a:schemeClr>
              </a:buClr>
              <a:buSzTx/>
              <a:buFontTx/>
              <a:buNone/>
              <a:tabLst/>
              <a:defRPr/>
            </a:pPr>
            <a:r>
              <a:rPr lang="zh-TW" altLang="en-US" sz="1800" dirty="0" smtClean="0">
                <a:solidFill>
                  <a:srgbClr val="002060"/>
                </a:solidFill>
                <a:latin typeface="微軟正黑體" pitchFamily="34" charset="-120"/>
                <a:ea typeface="微軟正黑體" pitchFamily="34" charset="-120"/>
              </a:rPr>
              <a:t>使用</a:t>
            </a:r>
            <a:r>
              <a:rPr lang="en-US" altLang="zh-TW" sz="1800" dirty="0" err="1" smtClean="0">
                <a:solidFill>
                  <a:srgbClr val="002060"/>
                </a:solidFill>
                <a:latin typeface="微軟正黑體" pitchFamily="34" charset="-120"/>
                <a:ea typeface="微軟正黑體" pitchFamily="34" charset="-120"/>
              </a:rPr>
              <a:t>Transaction.getDataSet</a:t>
            </a:r>
            <a:r>
              <a:rPr lang="en-US" altLang="zh-TW" sz="1800" dirty="0" smtClean="0">
                <a:solidFill>
                  <a:srgbClr val="002060"/>
                </a:solidFill>
                <a:latin typeface="微軟正黑體" pitchFamily="34" charset="-120"/>
                <a:ea typeface="微軟正黑體" pitchFamily="34" charset="-120"/>
              </a:rPr>
              <a:t>() </a:t>
            </a:r>
            <a:r>
              <a:rPr lang="zh-TW" altLang="en-US" sz="1800" dirty="0" smtClean="0">
                <a:solidFill>
                  <a:srgbClr val="002060"/>
                </a:solidFill>
                <a:latin typeface="微軟正黑體" pitchFamily="34" charset="-120"/>
                <a:ea typeface="微軟正黑體" pitchFamily="34" charset="-120"/>
              </a:rPr>
              <a:t> 優缺點</a:t>
            </a:r>
            <a:r>
              <a:rPr lang="en-US" altLang="zh-TW" sz="1800" dirty="0" smtClean="0">
                <a:solidFill>
                  <a:srgbClr val="002060"/>
                </a:solidFill>
                <a:latin typeface="微軟正黑體" pitchFamily="34" charset="-120"/>
                <a:ea typeface="微軟正黑體" pitchFamily="34" charset="-120"/>
              </a:rPr>
              <a:t>:</a:t>
            </a:r>
            <a:endParaRPr lang="en-US" altLang="ko-KR" sz="1800" dirty="0" smtClean="0">
              <a:solidFill>
                <a:srgbClr val="002060"/>
              </a:solidFill>
              <a:latin typeface="微軟正黑體" pitchFamily="34" charset="-120"/>
              <a:ea typeface="微軟正黑體" pitchFamily="34" charset="-120"/>
            </a:endParaRPr>
          </a:p>
          <a:p>
            <a:pPr marL="0" marR="0" indent="0" algn="l" defTabSz="914400" rtl="0" eaLnBrk="1" fontAlgn="t" latinLnBrk="0" hangingPunct="1">
              <a:lnSpc>
                <a:spcPct val="100000"/>
              </a:lnSpc>
              <a:spcBef>
                <a:spcPts val="0"/>
              </a:spcBef>
              <a:spcAft>
                <a:spcPts val="0"/>
              </a:spcAft>
              <a:buClrTx/>
              <a:buSzTx/>
              <a:buFontTx/>
              <a:buNone/>
              <a:tabLst/>
              <a:defRPr/>
            </a:pPr>
            <a:r>
              <a:rPr lang="zh-TW" altLang="zh-TW" sz="1200" b="1" i="0" u="none" strike="noStrike" kern="1200" dirty="0" smtClean="0">
                <a:solidFill>
                  <a:schemeClr val="tx1"/>
                </a:solidFill>
                <a:effectLst/>
                <a:latin typeface="+mn-lt"/>
                <a:ea typeface="+mn-ea"/>
                <a:cs typeface="+mn-cs"/>
              </a:rPr>
              <a:t>優點</a:t>
            </a:r>
            <a:r>
              <a:rPr lang="zh-TW" altLang="en-US" sz="1200" b="1"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交易上具有一致性，能確保 </a:t>
            </a:r>
            <a:r>
              <a:rPr lang="en-US" altLang="zh-TW" sz="1200" b="0" i="0" u="none" strike="noStrike" kern="1200" dirty="0" smtClean="0">
                <a:solidFill>
                  <a:schemeClr val="tx1"/>
                </a:solidFill>
                <a:effectLst/>
                <a:latin typeface="+mn-lt"/>
                <a:ea typeface="+mn-ea"/>
                <a:cs typeface="+mn-cs"/>
              </a:rPr>
              <a:t>commit </a:t>
            </a:r>
            <a:r>
              <a:rPr lang="zh-TW" altLang="zh-TW" sz="1200" b="0" i="0" u="none" strike="noStrike" kern="1200" dirty="0" smtClean="0">
                <a:solidFill>
                  <a:schemeClr val="tx1"/>
                </a:solidFill>
                <a:effectLst/>
                <a:latin typeface="+mn-lt"/>
                <a:ea typeface="+mn-ea"/>
                <a:cs typeface="+mn-cs"/>
              </a:rPr>
              <a:t>、 </a:t>
            </a:r>
            <a:r>
              <a:rPr lang="en-US" altLang="zh-TW" sz="1200" b="0" i="0" u="none" strike="noStrike" kern="1200" dirty="0" smtClean="0">
                <a:solidFill>
                  <a:schemeClr val="tx1"/>
                </a:solidFill>
                <a:effectLst/>
                <a:latin typeface="+mn-lt"/>
                <a:ea typeface="+mn-ea"/>
                <a:cs typeface="+mn-cs"/>
              </a:rPr>
              <a:t>rollback </a:t>
            </a:r>
            <a:r>
              <a:rPr lang="zh-TW" altLang="zh-TW" sz="1200" b="0" i="0" u="none" strike="noStrike" kern="1200" dirty="0" smtClean="0">
                <a:solidFill>
                  <a:schemeClr val="tx1"/>
                </a:solidFill>
                <a:effectLst/>
                <a:latin typeface="+mn-lt"/>
                <a:ea typeface="+mn-ea"/>
                <a:cs typeface="+mn-cs"/>
              </a:rPr>
              <a:t>能正常運作。且無 </a:t>
            </a:r>
            <a:r>
              <a:rPr lang="en-US" altLang="zh-TW" sz="1200" b="0" i="0" u="none" strike="noStrike" kern="1200" dirty="0" smtClean="0">
                <a:solidFill>
                  <a:schemeClr val="tx1"/>
                </a:solidFill>
                <a:effectLst/>
                <a:latin typeface="+mn-lt"/>
                <a:ea typeface="+mn-ea"/>
                <a:cs typeface="+mn-cs"/>
              </a:rPr>
              <a:t>Dead Lock (</a:t>
            </a:r>
            <a:r>
              <a:rPr lang="zh-TW" altLang="zh-TW" sz="1200" b="0" i="0" u="none" strike="noStrike" kern="1200" dirty="0" smtClean="0">
                <a:solidFill>
                  <a:schemeClr val="tx1"/>
                </a:solidFill>
                <a:effectLst/>
                <a:latin typeface="+mn-lt"/>
                <a:ea typeface="+mn-ea"/>
                <a:cs typeface="+mn-cs"/>
              </a:rPr>
              <a:t>死結</a:t>
            </a:r>
            <a:r>
              <a:rPr lang="en-US" altLang="zh-TW" sz="1200" b="0" i="0" u="none" strike="noStrike" kern="1200" dirty="0" smtClean="0">
                <a:solidFill>
                  <a:schemeClr val="tx1"/>
                </a:solidFill>
                <a:effectLst/>
                <a:latin typeface="+mn-lt"/>
                <a:ea typeface="+mn-ea"/>
                <a:cs typeface="+mn-cs"/>
              </a:rPr>
              <a:t>) </a:t>
            </a:r>
            <a:r>
              <a:rPr lang="zh-TW" altLang="zh-TW" sz="1200" b="0" i="0" u="none" strike="noStrike" kern="1200" dirty="0" smtClean="0">
                <a:solidFill>
                  <a:schemeClr val="tx1"/>
                </a:solidFill>
                <a:effectLst/>
                <a:latin typeface="+mn-lt"/>
                <a:ea typeface="+mn-ea"/>
                <a:cs typeface="+mn-cs"/>
              </a:rPr>
              <a:t>及連線數過多的情況</a:t>
            </a:r>
          </a:p>
          <a:p>
            <a:pPr rtl="0" eaLnBrk="1" fontAlgn="t" latinLnBrk="0" hangingPunct="1"/>
            <a:r>
              <a:rPr lang="zh-TW" altLang="zh-TW" sz="1200" b="1" i="0" u="none" strike="noStrike" kern="1200" dirty="0" smtClean="0">
                <a:solidFill>
                  <a:schemeClr val="tx1"/>
                </a:solidFill>
                <a:effectLst/>
                <a:latin typeface="+mn-lt"/>
                <a:ea typeface="+mn-ea"/>
                <a:cs typeface="+mn-cs"/>
              </a:rPr>
              <a:t>缺點</a:t>
            </a:r>
            <a:r>
              <a:rPr lang="zh-TW" altLang="en-US" sz="1200" b="0"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跨子系統時，存取上會有權限問題</a:t>
            </a:r>
          </a:p>
          <a:p>
            <a:pPr>
              <a:buClr>
                <a:schemeClr val="tx1">
                  <a:lumMod val="10000"/>
                </a:schemeClr>
              </a:buClr>
            </a:pPr>
            <a:endParaRPr lang="zh-TW" altLang="en-US" sz="1800" dirty="0" smtClean="0">
              <a:solidFill>
                <a:srgbClr val="FF0000"/>
              </a:solidFill>
              <a:latin typeface="微軟正黑體" pitchFamily="34" charset="-120"/>
              <a:ea typeface="微軟正黑體" pitchFamily="34" charset="-120"/>
            </a:endParaRP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取得獨立連線</a:t>
            </a: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模組繼承 </a:t>
            </a:r>
            <a:r>
              <a:rPr lang="en-US" altLang="zh-TW" sz="1800" dirty="0" err="1" smtClean="0">
                <a:solidFill>
                  <a:srgbClr val="FF0000"/>
                </a:solidFill>
                <a:latin typeface="微軟正黑體" pitchFamily="34" charset="-120"/>
                <a:ea typeface="微軟正黑體" pitchFamily="34" charset="-120"/>
              </a:rPr>
              <a:t>DBModule</a:t>
            </a:r>
            <a:r>
              <a:rPr lang="en-US" altLang="zh-TW" sz="1800" dirty="0" smtClean="0">
                <a:solidFill>
                  <a:srgbClr val="FF0000"/>
                </a:solidFill>
                <a:latin typeface="微軟正黑體" pitchFamily="34" charset="-120"/>
                <a:ea typeface="微軟正黑體" pitchFamily="34" charset="-120"/>
              </a:rPr>
              <a:t> -&gt; </a:t>
            </a:r>
            <a:r>
              <a:rPr lang="en-US" altLang="zh-TW" sz="1800" dirty="0" err="1" smtClean="0">
                <a:solidFill>
                  <a:srgbClr val="FF0000"/>
                </a:solidFill>
                <a:latin typeface="微軟正黑體" pitchFamily="34" charset="-120"/>
                <a:ea typeface="微軟正黑體" pitchFamily="34" charset="-120"/>
              </a:rPr>
              <a:t>getDataSet</a:t>
            </a:r>
            <a:r>
              <a:rPr lang="en-US" altLang="zh-TW" sz="1800" dirty="0" smtClean="0">
                <a:solidFill>
                  <a:srgbClr val="FF0000"/>
                </a:solidFill>
                <a:latin typeface="微軟正黑體" pitchFamily="34" charset="-120"/>
                <a:ea typeface="微軟正黑體" pitchFamily="34" charset="-120"/>
              </a:rPr>
              <a:t>()  -&gt;</a:t>
            </a:r>
            <a:r>
              <a:rPr lang="zh-TW" altLang="en-US" sz="1800" dirty="0" smtClean="0">
                <a:solidFill>
                  <a:srgbClr val="FF0000"/>
                </a:solidFill>
                <a:latin typeface="微軟正黑體" pitchFamily="34" charset="-120"/>
                <a:ea typeface="微軟正黑體" pitchFamily="34" charset="-120"/>
              </a:rPr>
              <a:t>即為取得獨立連線</a:t>
            </a:r>
          </a:p>
          <a:p>
            <a:pPr>
              <a:buClr>
                <a:schemeClr val="tx1">
                  <a:lumMod val="10000"/>
                </a:schemeClr>
              </a:buClr>
            </a:pPr>
            <a:r>
              <a:rPr lang="zh-TW" altLang="en-US" sz="1800" dirty="0" smtClean="0">
                <a:solidFill>
                  <a:srgbClr val="FF0000"/>
                </a:solidFill>
                <a:latin typeface="微軟正黑體" pitchFamily="34" charset="-120"/>
                <a:ea typeface="微軟正黑體" pitchFamily="34" charset="-120"/>
              </a:rPr>
              <a:t>此時無論是否有用 </a:t>
            </a:r>
            <a:r>
              <a:rPr lang="en-US" altLang="zh-TW" sz="1800" dirty="0" smtClean="0">
                <a:solidFill>
                  <a:srgbClr val="FF0000"/>
                </a:solidFill>
                <a:latin typeface="微軟正黑體" pitchFamily="34" charset="-120"/>
                <a:ea typeface="微軟正黑體" pitchFamily="34" charset="-120"/>
              </a:rPr>
              <a:t>Transaction </a:t>
            </a:r>
            <a:r>
              <a:rPr lang="zh-TW" altLang="en-US" sz="1800" dirty="0" smtClean="0">
                <a:solidFill>
                  <a:srgbClr val="FF0000"/>
                </a:solidFill>
                <a:latin typeface="微軟正黑體" pitchFamily="34" charset="-120"/>
                <a:ea typeface="微軟正黑體" pitchFamily="34" charset="-120"/>
              </a:rPr>
              <a:t>宣告交易起始，只要跨子系統存取，便會改用該子系統對應的 </a:t>
            </a:r>
            <a:r>
              <a:rPr lang="en-US" altLang="zh-TW" sz="1800" dirty="0" err="1" smtClean="0">
                <a:solidFill>
                  <a:srgbClr val="FF0000"/>
                </a:solidFill>
                <a:latin typeface="微軟正黑體" pitchFamily="34" charset="-120"/>
                <a:ea typeface="微軟正黑體" pitchFamily="34" charset="-120"/>
              </a:rPr>
              <a:t>DataSource</a:t>
            </a:r>
            <a:r>
              <a:rPr lang="en-US" altLang="zh-TW" sz="1800" dirty="0" smtClean="0">
                <a:solidFill>
                  <a:srgbClr val="FF0000"/>
                </a:solidFill>
                <a:latin typeface="微軟正黑體" pitchFamily="34" charset="-120"/>
                <a:ea typeface="微軟正黑體" pitchFamily="34" charset="-120"/>
              </a:rPr>
              <a:t> </a:t>
            </a:r>
            <a:r>
              <a:rPr lang="zh-TW" altLang="en-US" sz="1800" dirty="0" smtClean="0">
                <a:solidFill>
                  <a:srgbClr val="FF0000"/>
                </a:solidFill>
                <a:latin typeface="微軟正黑體" pitchFamily="34" charset="-120"/>
                <a:ea typeface="微軟正黑體" pitchFamily="34" charset="-120"/>
              </a:rPr>
              <a:t>進行連線</a:t>
            </a:r>
            <a:endParaRPr lang="en-US" altLang="zh-TW" sz="1800" dirty="0" smtClean="0">
              <a:solidFill>
                <a:srgbClr val="FF0000"/>
              </a:solidFill>
              <a:latin typeface="微軟正黑體" pitchFamily="34" charset="-120"/>
              <a:ea typeface="微軟正黑體" pitchFamily="34" charset="-120"/>
            </a:endParaRPr>
          </a:p>
          <a:p>
            <a:pPr>
              <a:buClr>
                <a:schemeClr val="tx1">
                  <a:lumMod val="10000"/>
                </a:schemeClr>
              </a:buClr>
            </a:pPr>
            <a:endParaRPr lang="en-US" altLang="zh-TW" sz="1800" dirty="0" smtClean="0">
              <a:solidFill>
                <a:srgbClr val="FF0000"/>
              </a:solidFill>
              <a:latin typeface="微軟正黑體" pitchFamily="34" charset="-120"/>
              <a:ea typeface="微軟正黑體" pitchFamily="34" charset="-120"/>
            </a:endParaRPr>
          </a:p>
          <a:p>
            <a:pPr rtl="0" eaLnBrk="1" fontAlgn="t" latinLnBrk="0" hangingPunct="1"/>
            <a:r>
              <a:rPr lang="zh-TW" altLang="zh-TW" sz="1200" b="1" i="0" u="none" strike="noStrike" kern="1200" dirty="0" smtClean="0">
                <a:solidFill>
                  <a:schemeClr val="tx1"/>
                </a:solidFill>
                <a:effectLst/>
                <a:latin typeface="+mn-lt"/>
                <a:ea typeface="+mn-ea"/>
                <a:cs typeface="+mn-cs"/>
              </a:rPr>
              <a:t>優點</a:t>
            </a:r>
            <a:r>
              <a:rPr lang="zh-TW" altLang="en-US" sz="1200" b="1" i="0" u="none" strike="noStrike" kern="1200" dirty="0" smtClean="0">
                <a:solidFill>
                  <a:schemeClr val="tx1"/>
                </a:solidFill>
                <a:effectLst/>
                <a:latin typeface="+mn-lt"/>
                <a:ea typeface="+mn-ea"/>
                <a:cs typeface="+mn-cs"/>
              </a:rPr>
              <a:t>：</a:t>
            </a:r>
            <a:endParaRPr lang="zh-TW" altLang="zh-TW" sz="1200" b="0" i="0" u="none" strike="noStrike" kern="1200" dirty="0" smtClean="0">
              <a:solidFill>
                <a:schemeClr val="tx1"/>
              </a:solidFill>
              <a:effectLst/>
              <a:latin typeface="+mn-lt"/>
              <a:ea typeface="+mn-ea"/>
              <a:cs typeface="+mn-cs"/>
            </a:endParaRPr>
          </a:p>
          <a:p>
            <a:pPr rtl="0" eaLnBrk="1" fontAlgn="t" latinLnBrk="0" hangingPunct="1"/>
            <a:r>
              <a:rPr lang="zh-TW" altLang="zh-TW" sz="1200" b="0" i="0" u="none" strike="noStrike" kern="1200" dirty="0" smtClean="0">
                <a:solidFill>
                  <a:schemeClr val="tx1"/>
                </a:solidFill>
                <a:effectLst/>
                <a:latin typeface="+mn-lt"/>
                <a:ea typeface="+mn-ea"/>
                <a:cs typeface="+mn-cs"/>
              </a:rPr>
              <a:t>只要跨子系統存取，便會改用該子系統對應的</a:t>
            </a:r>
            <a:r>
              <a:rPr lang="en-US" altLang="zh-TW" sz="1200" b="0" i="0" u="none" strike="noStrike" kern="1200" dirty="0" err="1" smtClean="0">
                <a:solidFill>
                  <a:schemeClr val="tx1"/>
                </a:solidFill>
                <a:effectLst/>
                <a:latin typeface="+mn-lt"/>
                <a:ea typeface="+mn-ea"/>
                <a:cs typeface="+mn-cs"/>
              </a:rPr>
              <a:t>DataSource</a:t>
            </a:r>
            <a:r>
              <a:rPr lang="zh-TW" altLang="zh-TW" sz="1200" b="0" i="0" u="none" strike="noStrike" kern="1200" dirty="0" smtClean="0">
                <a:solidFill>
                  <a:schemeClr val="tx1"/>
                </a:solidFill>
                <a:effectLst/>
                <a:latin typeface="+mn-lt"/>
                <a:ea typeface="+mn-ea"/>
                <a:cs typeface="+mn-cs"/>
              </a:rPr>
              <a:t>進行連線，因此存取上較無權限問題。</a:t>
            </a: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TW" altLang="zh-TW" sz="1200" b="1" i="0" u="none" strike="noStrike" kern="1200" dirty="0" smtClean="0">
                <a:solidFill>
                  <a:schemeClr val="tx1"/>
                </a:solidFill>
                <a:effectLst/>
                <a:latin typeface="+mn-lt"/>
                <a:ea typeface="+mn-ea"/>
                <a:cs typeface="+mn-cs"/>
              </a:rPr>
              <a:t>缺點</a:t>
            </a:r>
            <a:r>
              <a:rPr lang="zh-TW" altLang="en-US" sz="1200" b="1" i="0" u="none" strike="noStrike" kern="1200" dirty="0" smtClean="0">
                <a:solidFill>
                  <a:schemeClr val="tx1"/>
                </a:solidFill>
                <a:effectLst/>
                <a:latin typeface="+mn-lt"/>
                <a:ea typeface="+mn-ea"/>
                <a:cs typeface="+mn-cs"/>
              </a:rPr>
              <a:t>：</a:t>
            </a:r>
            <a:endParaRPr lang="zh-TW" altLang="zh-TW" sz="1200" b="0" i="0" u="none" strike="noStrike" kern="1200" dirty="0" smtClean="0">
              <a:solidFill>
                <a:schemeClr val="tx1"/>
              </a:solidFill>
              <a:effectLst/>
              <a:latin typeface="+mn-lt"/>
              <a:ea typeface="+mn-ea"/>
              <a:cs typeface="+mn-cs"/>
            </a:endParaRPr>
          </a:p>
          <a:p>
            <a:pPr rtl="0" eaLnBrk="1" fontAlgn="t" latinLnBrk="0" hangingPunct="1"/>
            <a:r>
              <a:rPr lang="en-US" altLang="zh-TW" sz="1200" b="0" i="0" u="none" strike="noStrike" kern="1200" dirty="0" smtClean="0">
                <a:solidFill>
                  <a:schemeClr val="tx1"/>
                </a:solidFill>
                <a:effectLst/>
                <a:latin typeface="+mn-lt"/>
                <a:ea typeface="+mn-ea"/>
                <a:cs typeface="+mn-cs"/>
              </a:rPr>
              <a:t>1.</a:t>
            </a:r>
            <a:r>
              <a:rPr lang="zh-TW" altLang="zh-TW" sz="1200" b="0" i="0" u="none" strike="noStrike" kern="1200" dirty="0" smtClean="0">
                <a:solidFill>
                  <a:schemeClr val="tx1"/>
                </a:solidFill>
                <a:effectLst/>
                <a:latin typeface="+mn-lt"/>
                <a:ea typeface="+mn-ea"/>
                <a:cs typeface="+mn-cs"/>
              </a:rPr>
              <a:t>造成交易的不一致，</a:t>
            </a:r>
          </a:p>
          <a:p>
            <a:pPr rtl="0" eaLnBrk="1" fontAlgn="t" latinLnBrk="0" hangingPunct="1"/>
            <a:r>
              <a:rPr lang="en-US" altLang="zh-TW" sz="1200" b="0" i="0" u="none" strike="noStrike" kern="1200" dirty="0" smtClean="0">
                <a:solidFill>
                  <a:schemeClr val="tx1"/>
                </a:solidFill>
                <a:effectLst/>
                <a:latin typeface="+mn-lt"/>
                <a:ea typeface="+mn-ea"/>
                <a:cs typeface="+mn-cs"/>
              </a:rPr>
              <a:t>2.</a:t>
            </a:r>
            <a:r>
              <a:rPr lang="zh-TW" altLang="zh-TW" sz="1200" b="0" i="0" u="none" strike="noStrike" kern="1200" dirty="0" smtClean="0">
                <a:solidFill>
                  <a:schemeClr val="tx1"/>
                </a:solidFill>
                <a:effectLst/>
                <a:latin typeface="+mn-lt"/>
                <a:ea typeface="+mn-ea"/>
                <a:cs typeface="+mn-cs"/>
              </a:rPr>
              <a:t>發生 </a:t>
            </a:r>
            <a:r>
              <a:rPr lang="en-US" altLang="zh-TW" sz="1200" b="0" i="0" u="none" strike="noStrike" kern="1200" dirty="0" smtClean="0">
                <a:solidFill>
                  <a:schemeClr val="tx1"/>
                </a:solidFill>
                <a:effectLst/>
                <a:latin typeface="+mn-lt"/>
                <a:ea typeface="+mn-ea"/>
                <a:cs typeface="+mn-cs"/>
              </a:rPr>
              <a:t>rollback </a:t>
            </a:r>
            <a:r>
              <a:rPr lang="zh-TW" altLang="zh-TW" sz="1200" b="0" i="0" u="none" strike="noStrike" kern="1200" dirty="0" smtClean="0">
                <a:solidFill>
                  <a:schemeClr val="tx1"/>
                </a:solidFill>
                <a:effectLst/>
                <a:latin typeface="+mn-lt"/>
                <a:ea typeface="+mn-ea"/>
                <a:cs typeface="+mn-cs"/>
              </a:rPr>
              <a:t>不完全的狀況，或只能 </a:t>
            </a:r>
            <a:r>
              <a:rPr lang="en-US" altLang="zh-TW" sz="1200" b="0" i="0" u="none" strike="noStrike" kern="1200" dirty="0" smtClean="0">
                <a:solidFill>
                  <a:schemeClr val="tx1"/>
                </a:solidFill>
                <a:effectLst/>
                <a:latin typeface="+mn-lt"/>
                <a:ea typeface="+mn-ea"/>
                <a:cs typeface="+mn-cs"/>
              </a:rPr>
              <a:t>commit </a:t>
            </a:r>
            <a:r>
              <a:rPr lang="zh-TW" altLang="zh-TW" sz="1200" b="0" i="0" u="none" strike="noStrike" kern="1200" dirty="0" smtClean="0">
                <a:solidFill>
                  <a:schemeClr val="tx1"/>
                </a:solidFill>
                <a:effectLst/>
                <a:latin typeface="+mn-lt"/>
                <a:ea typeface="+mn-ea"/>
                <a:cs typeface="+mn-cs"/>
              </a:rPr>
              <a:t>部分資料的狀況</a:t>
            </a:r>
          </a:p>
          <a:p>
            <a:pPr rtl="0" eaLnBrk="1" fontAlgn="t" latinLnBrk="0" hangingPunct="1"/>
            <a:r>
              <a:rPr lang="en-US" altLang="zh-TW" sz="1200" b="0" i="0" u="none" strike="noStrike" kern="1200" dirty="0" smtClean="0">
                <a:solidFill>
                  <a:schemeClr val="tx1"/>
                </a:solidFill>
                <a:effectLst/>
                <a:latin typeface="+mn-lt"/>
                <a:ea typeface="+mn-ea"/>
                <a:cs typeface="+mn-cs"/>
              </a:rPr>
              <a:t>3.</a:t>
            </a:r>
            <a:r>
              <a:rPr lang="zh-TW" altLang="zh-TW" sz="1200" b="0" i="0" u="none" strike="noStrike" kern="1200" dirty="0" smtClean="0">
                <a:solidFill>
                  <a:schemeClr val="tx1"/>
                </a:solidFill>
                <a:effectLst/>
                <a:latin typeface="+mn-lt"/>
                <a:ea typeface="+mn-ea"/>
                <a:cs typeface="+mn-cs"/>
              </a:rPr>
              <a:t>造成連線數過多</a:t>
            </a:r>
          </a:p>
          <a:p>
            <a:pPr rtl="0" eaLnBrk="1" fontAlgn="t" latinLnBrk="0" hangingPunct="1"/>
            <a:r>
              <a:rPr lang="en-US" altLang="zh-TW" sz="1200" b="0" i="0" u="none" strike="noStrike" kern="1200" dirty="0" smtClean="0">
                <a:solidFill>
                  <a:schemeClr val="tx1"/>
                </a:solidFill>
                <a:effectLst/>
                <a:latin typeface="+mn-lt"/>
                <a:ea typeface="+mn-ea"/>
                <a:cs typeface="+mn-cs"/>
              </a:rPr>
              <a:t>4.</a:t>
            </a:r>
            <a:r>
              <a:rPr lang="zh-TW" altLang="zh-TW" sz="1200" b="0" i="0" u="none" strike="noStrike" kern="1200" dirty="0" smtClean="0">
                <a:solidFill>
                  <a:schemeClr val="tx1"/>
                </a:solidFill>
                <a:effectLst/>
                <a:latin typeface="+mn-lt"/>
                <a:ea typeface="+mn-ea"/>
                <a:cs typeface="+mn-cs"/>
              </a:rPr>
              <a:t>如有兩條連線對同一</a:t>
            </a:r>
            <a:r>
              <a:rPr lang="en-US" altLang="zh-TW" sz="1200" b="0" i="0" u="none" strike="noStrike" kern="1200" dirty="0" smtClean="0">
                <a:solidFill>
                  <a:schemeClr val="tx1"/>
                </a:solidFill>
                <a:effectLst/>
                <a:latin typeface="+mn-lt"/>
                <a:ea typeface="+mn-ea"/>
                <a:cs typeface="+mn-cs"/>
              </a:rPr>
              <a:t>Table</a:t>
            </a:r>
            <a:r>
              <a:rPr lang="zh-TW" altLang="zh-TW" sz="1200" b="0" i="0" u="none" strike="noStrike" kern="1200" dirty="0" smtClean="0">
                <a:solidFill>
                  <a:schemeClr val="tx1"/>
                </a:solidFill>
                <a:effectLst/>
                <a:latin typeface="+mn-lt"/>
                <a:ea typeface="+mn-ea"/>
                <a:cs typeface="+mn-cs"/>
              </a:rPr>
              <a:t>做異動</a:t>
            </a:r>
            <a:r>
              <a:rPr lang="zh-TW" altLang="en-US" sz="1200" b="0" i="0" u="none" strike="noStrike" kern="1200" dirty="0" smtClean="0">
                <a:solidFill>
                  <a:schemeClr val="tx1"/>
                </a:solidFill>
                <a:effectLst/>
                <a:latin typeface="+mn-lt"/>
                <a:ea typeface="+mn-ea"/>
                <a:cs typeface="+mn-cs"/>
              </a:rPr>
              <a:t>，</a:t>
            </a:r>
            <a:r>
              <a:rPr lang="zh-TW" altLang="zh-TW" sz="1200" b="0" i="0" u="none" strike="noStrike" kern="1200" dirty="0" smtClean="0">
                <a:solidFill>
                  <a:schemeClr val="tx1"/>
                </a:solidFill>
                <a:effectLst/>
                <a:latin typeface="+mn-lt"/>
                <a:ea typeface="+mn-ea"/>
                <a:cs typeface="+mn-cs"/>
              </a:rPr>
              <a:t>容易造成</a:t>
            </a:r>
            <a:r>
              <a:rPr lang="en-US" altLang="zh-TW" sz="1200" b="0" i="0" u="none" strike="noStrike" kern="1200" dirty="0" smtClean="0">
                <a:solidFill>
                  <a:schemeClr val="tx1"/>
                </a:solidFill>
                <a:effectLst/>
                <a:latin typeface="+mn-lt"/>
                <a:ea typeface="+mn-ea"/>
                <a:cs typeface="+mn-cs"/>
              </a:rPr>
              <a:t>Dead</a:t>
            </a:r>
            <a:r>
              <a:rPr lang="en-US" altLang="zh-TW" sz="1200" b="0" i="0" u="none" strike="noStrike" kern="1200" baseline="0" dirty="0" smtClean="0">
                <a:solidFill>
                  <a:schemeClr val="tx1"/>
                </a:solidFill>
                <a:effectLst/>
                <a:latin typeface="+mn-lt"/>
                <a:ea typeface="+mn-ea"/>
                <a:cs typeface="+mn-cs"/>
              </a:rPr>
              <a:t> Lock(</a:t>
            </a:r>
            <a:r>
              <a:rPr lang="zh-TW" altLang="zh-TW" sz="1200" b="0" i="0" u="none" strike="noStrike" kern="1200" baseline="0" dirty="0" smtClean="0">
                <a:solidFill>
                  <a:schemeClr val="tx1"/>
                </a:solidFill>
                <a:effectLst/>
                <a:latin typeface="+mn-lt"/>
                <a:ea typeface="+mn-ea"/>
                <a:cs typeface="+mn-cs"/>
              </a:rPr>
              <a:t>死結</a:t>
            </a:r>
            <a:r>
              <a:rPr lang="en-US" altLang="zh-TW" sz="1200" b="0" i="0" u="none" strike="noStrike" kern="1200" baseline="0" dirty="0" smtClean="0">
                <a:solidFill>
                  <a:schemeClr val="tx1"/>
                </a:solidFill>
                <a:effectLst/>
                <a:latin typeface="+mn-lt"/>
                <a:ea typeface="+mn-ea"/>
                <a:cs typeface="+mn-cs"/>
              </a:rPr>
              <a:t>)</a:t>
            </a:r>
            <a:endParaRPr lang="en-US" altLang="zh-TW" sz="1800" dirty="0" smtClean="0">
              <a:solidFill>
                <a:srgbClr val="FF0000"/>
              </a:solidFill>
              <a:latin typeface="微軟正黑體" pitchFamily="34" charset="-120"/>
              <a:ea typeface="微軟正黑體" pitchFamily="34" charset="-120"/>
            </a:endParaRP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5</a:t>
            </a:fld>
            <a:endParaRPr lang="zh-TW" altLang="en-US"/>
          </a:p>
        </p:txBody>
      </p:sp>
    </p:spTree>
    <p:extLst>
      <p:ext uri="{BB962C8B-B14F-4D97-AF65-F5344CB8AC3E}">
        <p14:creationId xmlns:p14="http://schemas.microsoft.com/office/powerpoint/2010/main" val="169840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Phase1: </a:t>
            </a:r>
            <a:r>
              <a:rPr lang="zh-TW" altLang="en-US" dirty="0" smtClean="0"/>
              <a:t>請各個資料庫做異動，</a:t>
            </a:r>
            <a:r>
              <a:rPr lang="en-US" altLang="zh-TW" dirty="0" smtClean="0"/>
              <a:t>AP TC</a:t>
            </a:r>
            <a:r>
              <a:rPr lang="zh-TW" altLang="en-US" dirty="0" smtClean="0"/>
              <a:t>詢問</a:t>
            </a:r>
            <a:r>
              <a:rPr lang="en-US" altLang="zh-TW" dirty="0" smtClean="0"/>
              <a:t>DB TM</a:t>
            </a:r>
            <a:r>
              <a:rPr lang="zh-TW" altLang="en-US" dirty="0" smtClean="0"/>
              <a:t>是否可以</a:t>
            </a:r>
            <a:r>
              <a:rPr lang="en-US" altLang="zh-TW" dirty="0" smtClean="0"/>
              <a:t>commit</a:t>
            </a:r>
            <a:r>
              <a:rPr lang="zh-TW" altLang="en-US" dirty="0" smtClean="0"/>
              <a:t>？</a:t>
            </a:r>
            <a:r>
              <a:rPr lang="en-US" altLang="zh-TW" dirty="0" smtClean="0"/>
              <a:t>DB</a:t>
            </a:r>
            <a:r>
              <a:rPr lang="en-US" altLang="zh-TW" baseline="0" dirty="0" smtClean="0"/>
              <a:t> TM</a:t>
            </a:r>
            <a:r>
              <a:rPr lang="zh-TW" altLang="en-US" dirty="0" smtClean="0"/>
              <a:t>回答是成功或者是失敗</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Phase2</a:t>
            </a:r>
            <a:r>
              <a:rPr lang="zh-TW" altLang="en-US" dirty="0" smtClean="0"/>
              <a:t>：</a:t>
            </a:r>
            <a:r>
              <a:rPr lang="en-US" altLang="zh-TW" dirty="0" smtClean="0"/>
              <a:t>AP TC</a:t>
            </a:r>
            <a:r>
              <a:rPr lang="zh-TW" altLang="en-US" dirty="0" smtClean="0"/>
              <a:t>得到</a:t>
            </a:r>
            <a:r>
              <a:rPr lang="zh-TW" altLang="en-US" smtClean="0"/>
              <a:t>結果後，</a:t>
            </a:r>
            <a:r>
              <a:rPr lang="zh-TW" altLang="en-US" dirty="0" smtClean="0"/>
              <a:t>再請</a:t>
            </a:r>
            <a:r>
              <a:rPr lang="en-US" altLang="zh-TW" dirty="0" smtClean="0"/>
              <a:t>DB</a:t>
            </a:r>
            <a:r>
              <a:rPr lang="en-US" altLang="zh-TW" baseline="0" dirty="0" smtClean="0"/>
              <a:t> TM</a:t>
            </a:r>
            <a:r>
              <a:rPr lang="zh-TW" altLang="en-US" dirty="0" smtClean="0"/>
              <a:t>全部</a:t>
            </a:r>
            <a:r>
              <a:rPr lang="en-US" altLang="zh-TW" dirty="0" smtClean="0"/>
              <a:t>commit or rollback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就算</a:t>
            </a:r>
            <a:r>
              <a:rPr lang="en-US" altLang="zh-TW" dirty="0" smtClean="0"/>
              <a:t>commit or rollback</a:t>
            </a:r>
            <a:r>
              <a:rPr lang="zh-TW" altLang="en-US" dirty="0" smtClean="0"/>
              <a:t>，直到</a:t>
            </a:r>
            <a:r>
              <a:rPr lang="en-US" altLang="zh-TW" dirty="0" smtClean="0"/>
              <a:t>response</a:t>
            </a:r>
            <a:r>
              <a:rPr lang="zh-TW" altLang="en-US" dirty="0" smtClean="0"/>
              <a:t>才會結束</a:t>
            </a:r>
          </a:p>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6</a:t>
            </a:fld>
            <a:endParaRPr lang="zh-TW" altLang="en-US"/>
          </a:p>
        </p:txBody>
      </p:sp>
    </p:spTree>
    <p:extLst>
      <p:ext uri="{BB962C8B-B14F-4D97-AF65-F5344CB8AC3E}">
        <p14:creationId xmlns:p14="http://schemas.microsoft.com/office/powerpoint/2010/main" val="192494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
            </a:r>
            <a:br>
              <a:rPr lang="zh-TW" altLang="en-US" sz="120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7</a:t>
            </a:fld>
            <a:endParaRPr lang="zh-TW" altLang="en-US"/>
          </a:p>
        </p:txBody>
      </p:sp>
    </p:spTree>
    <p:extLst>
      <p:ext uri="{BB962C8B-B14F-4D97-AF65-F5344CB8AC3E}">
        <p14:creationId xmlns:p14="http://schemas.microsoft.com/office/powerpoint/2010/main" val="35361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更新遺失（</a:t>
            </a:r>
            <a:r>
              <a:rPr lang="en-US" altLang="zh-TW" dirty="0" smtClean="0"/>
              <a:t>lost update</a:t>
            </a:r>
            <a:r>
              <a:rPr lang="zh-TW" altLang="en-US" dirty="0" smtClean="0"/>
              <a:t>）</a:t>
            </a:r>
          </a:p>
          <a:p>
            <a:r>
              <a:rPr lang="zh-TW" altLang="en-US" dirty="0" smtClean="0"/>
              <a:t>例如，兩個以上交易在進行同一欄位的更新時，若沒有對欄位進行鎖定，若交易</a:t>
            </a:r>
            <a:r>
              <a:rPr lang="en-US" altLang="zh-TW" dirty="0" smtClean="0"/>
              <a:t>A</a:t>
            </a:r>
            <a:r>
              <a:rPr lang="zh-TW" altLang="en-US" dirty="0" smtClean="0"/>
              <a:t>進行</a:t>
            </a:r>
            <a:r>
              <a:rPr lang="en-US" altLang="zh-TW" dirty="0" smtClean="0"/>
              <a:t>COMMIT</a:t>
            </a:r>
            <a:r>
              <a:rPr lang="zh-TW" altLang="en-US" dirty="0" smtClean="0"/>
              <a:t>，交易</a:t>
            </a:r>
            <a:r>
              <a:rPr lang="en-US" altLang="zh-TW" dirty="0" smtClean="0"/>
              <a:t>B</a:t>
            </a:r>
            <a:r>
              <a:rPr lang="zh-TW" altLang="en-US" dirty="0" smtClean="0"/>
              <a:t>因故</a:t>
            </a:r>
            <a:r>
              <a:rPr lang="en-US" altLang="zh-TW" dirty="0" smtClean="0"/>
              <a:t>ROLLBACK</a:t>
            </a:r>
            <a:r>
              <a:rPr lang="zh-TW" altLang="en-US" dirty="0" smtClean="0"/>
              <a:t>，則交易</a:t>
            </a:r>
            <a:r>
              <a:rPr lang="en-US" altLang="zh-TW" dirty="0" smtClean="0"/>
              <a:t>A</a:t>
            </a:r>
            <a:r>
              <a:rPr lang="zh-TW" altLang="en-US" dirty="0" smtClean="0"/>
              <a:t>所作的更新就會發生遺失的問題：</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A COMMIT</a:t>
            </a:r>
          </a:p>
          <a:p>
            <a:r>
              <a:rPr lang="zh-TW" altLang="en-US" dirty="0" smtClean="0"/>
              <a:t>交易</a:t>
            </a:r>
            <a:r>
              <a:rPr lang="en-US" altLang="zh-TW" dirty="0" smtClean="0"/>
              <a:t>B ROLLBACK</a:t>
            </a:r>
          </a:p>
          <a:p>
            <a:r>
              <a:rPr lang="zh-TW" altLang="en-US" dirty="0" smtClean="0"/>
              <a:t>另一種可能的情況是，如果交易</a:t>
            </a:r>
            <a:r>
              <a:rPr lang="en-US" altLang="zh-TW" dirty="0" smtClean="0"/>
              <a:t>A</a:t>
            </a:r>
            <a:r>
              <a:rPr lang="zh-TW" altLang="en-US" dirty="0" smtClean="0"/>
              <a:t>在交易</a:t>
            </a:r>
            <a:r>
              <a:rPr lang="en-US" altLang="zh-TW" dirty="0" smtClean="0"/>
              <a:t>B</a:t>
            </a:r>
            <a:r>
              <a:rPr lang="zh-TW" altLang="en-US" dirty="0" smtClean="0"/>
              <a:t>前後進行更新與</a:t>
            </a:r>
            <a:r>
              <a:rPr lang="en-US" altLang="zh-TW" dirty="0" smtClean="0"/>
              <a:t>COMMIT</a:t>
            </a:r>
            <a:r>
              <a:rPr lang="zh-TW" altLang="en-US" dirty="0" smtClean="0"/>
              <a:t>，則交易</a:t>
            </a:r>
            <a:r>
              <a:rPr lang="en-US" altLang="zh-TW" dirty="0" smtClean="0"/>
              <a:t>B</a:t>
            </a:r>
            <a:r>
              <a:rPr lang="zh-TW" altLang="en-US" dirty="0" smtClean="0"/>
              <a:t>所作的更新將會遺失，又稱為二次更新遺失（</a:t>
            </a:r>
            <a:r>
              <a:rPr lang="en-US" altLang="zh-TW" dirty="0" smtClean="0"/>
              <a:t>second lost update</a:t>
            </a:r>
            <a:r>
              <a:rPr lang="zh-TW" altLang="en-US" dirty="0" smtClean="0"/>
              <a:t>），例如：</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B COMMIT</a:t>
            </a:r>
          </a:p>
          <a:p>
            <a:r>
              <a:rPr lang="zh-TW" altLang="en-US" dirty="0" smtClean="0"/>
              <a:t>交易</a:t>
            </a:r>
            <a:r>
              <a:rPr lang="en-US" altLang="zh-TW" dirty="0" smtClean="0"/>
              <a:t>A COMMIT</a:t>
            </a:r>
          </a:p>
          <a:p>
            <a:r>
              <a:rPr lang="zh-TW" altLang="en-US" dirty="0" smtClean="0"/>
              <a:t>在以上的情況，交易</a:t>
            </a:r>
            <a:r>
              <a:rPr lang="en-US" altLang="zh-TW" dirty="0" smtClean="0"/>
              <a:t>B</a:t>
            </a:r>
            <a:r>
              <a:rPr lang="zh-TW" altLang="en-US" dirty="0" smtClean="0"/>
              <a:t>所進行的更新將會遺失。</a:t>
            </a:r>
          </a:p>
          <a:p>
            <a:endParaRPr lang="zh-TW" altLang="en-US" dirty="0" smtClean="0"/>
          </a:p>
          <a:p>
            <a:r>
              <a:rPr lang="zh-TW" altLang="en-US" dirty="0" smtClean="0"/>
              <a:t>髒讀（</a:t>
            </a:r>
            <a:r>
              <a:rPr lang="en-US" altLang="zh-TW" dirty="0" smtClean="0"/>
              <a:t>dirty read</a:t>
            </a:r>
            <a:r>
              <a:rPr lang="zh-TW" altLang="en-US" dirty="0" smtClean="0"/>
              <a:t>）</a:t>
            </a:r>
          </a:p>
          <a:p>
            <a:r>
              <a:rPr lang="zh-TW" altLang="en-US" dirty="0" smtClean="0"/>
              <a:t>兩個交易同時進行，其中一個交易更新資料，另一個交易讀取了尚未</a:t>
            </a:r>
            <a:r>
              <a:rPr lang="en-US" altLang="zh-TW" dirty="0" smtClean="0"/>
              <a:t>COMMIT</a:t>
            </a:r>
            <a:r>
              <a:rPr lang="zh-TW" altLang="en-US" dirty="0" smtClean="0"/>
              <a:t>的資料，就有可能發生髒讀問題。例如：</a:t>
            </a:r>
          </a:p>
          <a:p>
            <a:r>
              <a:rPr lang="zh-TW" altLang="en-US" dirty="0" smtClean="0"/>
              <a:t>交易</a:t>
            </a:r>
            <a:r>
              <a:rPr lang="en-US" altLang="zh-TW" dirty="0" smtClean="0"/>
              <a:t>A</a:t>
            </a:r>
            <a:r>
              <a:rPr lang="zh-TW" altLang="en-US" dirty="0" smtClean="0"/>
              <a:t>更新欄位</a:t>
            </a:r>
            <a:r>
              <a:rPr lang="en-US" altLang="zh-TW" dirty="0" smtClean="0"/>
              <a:t>1</a:t>
            </a:r>
          </a:p>
          <a:p>
            <a:r>
              <a:rPr lang="zh-TW" altLang="en-US" dirty="0" smtClean="0"/>
              <a:t>交易</a:t>
            </a:r>
            <a:r>
              <a:rPr lang="en-US" altLang="zh-TW" dirty="0" smtClean="0"/>
              <a:t>B</a:t>
            </a:r>
            <a:r>
              <a:rPr lang="zh-TW" altLang="en-US" dirty="0" smtClean="0"/>
              <a:t>讀取欄位</a:t>
            </a:r>
            <a:r>
              <a:rPr lang="en-US" altLang="zh-TW" dirty="0" smtClean="0"/>
              <a:t>1</a:t>
            </a:r>
          </a:p>
          <a:p>
            <a:r>
              <a:rPr lang="zh-TW" altLang="en-US" dirty="0" smtClean="0"/>
              <a:t>交易</a:t>
            </a:r>
            <a:r>
              <a:rPr lang="en-US" altLang="zh-TW" dirty="0" smtClean="0"/>
              <a:t>A ROLLBACK</a:t>
            </a:r>
          </a:p>
          <a:p>
            <a:r>
              <a:rPr lang="zh-TW" altLang="en-US" dirty="0" smtClean="0"/>
              <a:t>交易</a:t>
            </a:r>
            <a:r>
              <a:rPr lang="en-US" altLang="zh-TW" dirty="0" smtClean="0"/>
              <a:t>B COMMIT</a:t>
            </a:r>
          </a:p>
          <a:p>
            <a:r>
              <a:rPr lang="zh-TW" altLang="en-US" dirty="0" smtClean="0"/>
              <a:t>在以上的情況下，交易</a:t>
            </a:r>
            <a:r>
              <a:rPr lang="en-US" altLang="zh-TW" dirty="0" smtClean="0"/>
              <a:t>B</a:t>
            </a:r>
            <a:r>
              <a:rPr lang="zh-TW" altLang="en-US" dirty="0" smtClean="0"/>
              <a:t>讀取的是不正確的資料。</a:t>
            </a:r>
          </a:p>
          <a:p>
            <a:endParaRPr lang="zh-TW" altLang="en-US" dirty="0" smtClean="0"/>
          </a:p>
          <a:p>
            <a:r>
              <a:rPr lang="zh-TW" altLang="en-US" dirty="0" smtClean="0"/>
              <a:t>無法重複的讀取（</a:t>
            </a:r>
            <a:r>
              <a:rPr lang="en-US" altLang="zh-TW" dirty="0" smtClean="0"/>
              <a:t>unrepeatable read</a:t>
            </a:r>
            <a:r>
              <a:rPr lang="zh-TW" altLang="en-US" dirty="0" smtClean="0"/>
              <a:t>）</a:t>
            </a:r>
          </a:p>
          <a:p>
            <a:r>
              <a:rPr lang="zh-TW" altLang="en-US" dirty="0" smtClean="0"/>
              <a:t>某個交易兩次讀取同一欄位的資料並不一致，例如，如果交易</a:t>
            </a:r>
            <a:r>
              <a:rPr lang="en-US" altLang="zh-TW" dirty="0" smtClean="0"/>
              <a:t>A</a:t>
            </a:r>
            <a:r>
              <a:rPr lang="zh-TW" altLang="en-US" dirty="0" smtClean="0"/>
              <a:t>在交易</a:t>
            </a:r>
            <a:r>
              <a:rPr lang="en-US" altLang="zh-TW" dirty="0" smtClean="0"/>
              <a:t>B</a:t>
            </a:r>
            <a:r>
              <a:rPr lang="zh-TW" altLang="en-US" dirty="0" smtClean="0"/>
              <a:t>前後進行資料的讀取，則會得到不同的結果。</a:t>
            </a:r>
          </a:p>
          <a:p>
            <a:r>
              <a:rPr lang="zh-TW" altLang="en-US" dirty="0" smtClean="0"/>
              <a:t>交易</a:t>
            </a:r>
            <a:r>
              <a:rPr lang="en-US" altLang="zh-TW" dirty="0" smtClean="0"/>
              <a:t>A</a:t>
            </a:r>
            <a:r>
              <a:rPr lang="zh-TW" altLang="en-US" dirty="0" smtClean="0"/>
              <a:t>讀取欄位</a:t>
            </a:r>
            <a:r>
              <a:rPr lang="en-US" altLang="zh-TW" dirty="0" smtClean="0"/>
              <a:t>1</a:t>
            </a:r>
          </a:p>
          <a:p>
            <a:r>
              <a:rPr lang="zh-TW" altLang="en-US" dirty="0" smtClean="0"/>
              <a:t>交易</a:t>
            </a:r>
            <a:r>
              <a:rPr lang="en-US" altLang="zh-TW" dirty="0" smtClean="0"/>
              <a:t>B</a:t>
            </a:r>
            <a:r>
              <a:rPr lang="zh-TW" altLang="en-US" dirty="0" smtClean="0"/>
              <a:t>更新欄位</a:t>
            </a:r>
            <a:r>
              <a:rPr lang="en-US" altLang="zh-TW" dirty="0" smtClean="0"/>
              <a:t>1</a:t>
            </a:r>
          </a:p>
          <a:p>
            <a:r>
              <a:rPr lang="zh-TW" altLang="en-US" dirty="0" smtClean="0"/>
              <a:t>交易</a:t>
            </a:r>
            <a:r>
              <a:rPr lang="en-US" altLang="zh-TW" dirty="0" smtClean="0"/>
              <a:t>B COMMIT</a:t>
            </a:r>
          </a:p>
          <a:p>
            <a:r>
              <a:rPr lang="zh-TW" altLang="en-US" dirty="0" smtClean="0"/>
              <a:t>交易</a:t>
            </a:r>
            <a:r>
              <a:rPr lang="en-US" altLang="zh-TW" dirty="0" smtClean="0"/>
              <a:t>A</a:t>
            </a:r>
            <a:r>
              <a:rPr lang="zh-TW" altLang="en-US" dirty="0" smtClean="0"/>
              <a:t>讀取欄位</a:t>
            </a:r>
            <a:r>
              <a:rPr lang="en-US" altLang="zh-TW" dirty="0" smtClean="0"/>
              <a:t>1</a:t>
            </a:r>
          </a:p>
          <a:p>
            <a:r>
              <a:rPr lang="zh-TW" altLang="en-US" dirty="0" smtClean="0"/>
              <a:t>在以上的情況，交易</a:t>
            </a:r>
            <a:r>
              <a:rPr lang="en-US" altLang="zh-TW" dirty="0" smtClean="0"/>
              <a:t>A</a:t>
            </a:r>
            <a:r>
              <a:rPr lang="zh-TW" altLang="en-US" dirty="0" smtClean="0"/>
              <a:t>讀取兩次欄位</a:t>
            </a:r>
            <a:r>
              <a:rPr lang="en-US" altLang="zh-TW" dirty="0" smtClean="0"/>
              <a:t>1</a:t>
            </a:r>
            <a:r>
              <a:rPr lang="zh-TW" altLang="en-US" dirty="0" smtClean="0"/>
              <a:t>，但卻得到不同的結果。</a:t>
            </a:r>
          </a:p>
          <a:p>
            <a:endParaRPr lang="zh-TW" altLang="en-US" dirty="0" smtClean="0"/>
          </a:p>
          <a:p>
            <a:r>
              <a:rPr lang="zh-TW" altLang="en-US" dirty="0" smtClean="0"/>
              <a:t>幻讀（</a:t>
            </a:r>
            <a:r>
              <a:rPr lang="en-US" altLang="zh-TW" dirty="0" smtClean="0"/>
              <a:t>phantom read</a:t>
            </a:r>
            <a:r>
              <a:rPr lang="zh-TW" altLang="en-US" dirty="0" smtClean="0"/>
              <a:t>）</a:t>
            </a:r>
          </a:p>
          <a:p>
            <a:r>
              <a:rPr lang="zh-TW" altLang="en-US" dirty="0" smtClean="0"/>
              <a:t>如果交易</a:t>
            </a:r>
            <a:r>
              <a:rPr lang="en-US" altLang="zh-TW" dirty="0" smtClean="0"/>
              <a:t>A</a:t>
            </a:r>
            <a:r>
              <a:rPr lang="zh-TW" altLang="en-US" dirty="0" smtClean="0"/>
              <a:t>進行兩次查詢，在兩次查詢之中有個交易</a:t>
            </a:r>
            <a:r>
              <a:rPr lang="en-US" altLang="zh-TW" dirty="0" smtClean="0"/>
              <a:t>B</a:t>
            </a:r>
            <a:r>
              <a:rPr lang="zh-TW" altLang="en-US" dirty="0" smtClean="0"/>
              <a:t>插入一筆新資料或刪除一筆新資料，第二次查詢時得到的資料多了第一次查詢時所沒有的筆數，或者少了一筆。</a:t>
            </a:r>
          </a:p>
          <a:p>
            <a:r>
              <a:rPr lang="zh-TW" altLang="en-US" dirty="0" smtClean="0"/>
              <a:t>交易</a:t>
            </a:r>
            <a:r>
              <a:rPr lang="en-US" altLang="zh-TW" dirty="0" smtClean="0"/>
              <a:t>A</a:t>
            </a:r>
            <a:r>
              <a:rPr lang="zh-TW" altLang="en-US" dirty="0" smtClean="0"/>
              <a:t>進行查詢得到五筆資料</a:t>
            </a:r>
          </a:p>
          <a:p>
            <a:r>
              <a:rPr lang="zh-TW" altLang="en-US" dirty="0" smtClean="0"/>
              <a:t>交易</a:t>
            </a:r>
            <a:r>
              <a:rPr lang="en-US" altLang="zh-TW" dirty="0" smtClean="0"/>
              <a:t>B</a:t>
            </a:r>
            <a:r>
              <a:rPr lang="zh-TW" altLang="en-US" dirty="0" smtClean="0"/>
              <a:t>插入一筆資料</a:t>
            </a:r>
          </a:p>
          <a:p>
            <a:r>
              <a:rPr lang="zh-TW" altLang="en-US" dirty="0" smtClean="0"/>
              <a:t>交易</a:t>
            </a:r>
            <a:r>
              <a:rPr lang="en-US" altLang="zh-TW" dirty="0" smtClean="0"/>
              <a:t>B COMMIT</a:t>
            </a:r>
          </a:p>
          <a:p>
            <a:r>
              <a:rPr lang="zh-TW" altLang="en-US" dirty="0" smtClean="0"/>
              <a:t>交易</a:t>
            </a:r>
            <a:r>
              <a:rPr lang="en-US" altLang="zh-TW" dirty="0" smtClean="0"/>
              <a:t>A</a:t>
            </a:r>
            <a:r>
              <a:rPr lang="zh-TW" altLang="en-US" dirty="0" smtClean="0"/>
              <a:t>進行查詢得到六筆資料</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8</a:t>
            </a:fld>
            <a:endParaRPr lang="zh-TW" altLang="en-US"/>
          </a:p>
        </p:txBody>
      </p:sp>
    </p:spTree>
    <p:extLst>
      <p:ext uri="{BB962C8B-B14F-4D97-AF65-F5344CB8AC3E}">
        <p14:creationId xmlns:p14="http://schemas.microsoft.com/office/powerpoint/2010/main" val="271132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http://www.dbatodba.com/db2/how-to-do/what-are-the-db2-isolation-levels</a:t>
            </a:r>
          </a:p>
          <a:p>
            <a:r>
              <a:rPr lang="zh-TW" altLang="en-US" dirty="0" smtClean="0"/>
              <a:t>舉</a:t>
            </a:r>
            <a:r>
              <a:rPr lang="en-US" altLang="zh-TW" dirty="0" smtClean="0"/>
              <a:t>example</a:t>
            </a:r>
            <a:r>
              <a:rPr lang="zh-TW" altLang="en-US" dirty="0" smtClean="0"/>
              <a:t>說明：</a:t>
            </a:r>
            <a:endParaRPr lang="en-US" altLang="zh-TW" dirty="0" smtClean="0"/>
          </a:p>
          <a:p>
            <a:endParaRPr lang="en-US" altLang="zh-TW" dirty="0" smtClean="0"/>
          </a:p>
          <a:p>
            <a:r>
              <a:rPr lang="zh-TW" altLang="en-US" dirty="0" smtClean="0"/>
              <a:t>假設</a:t>
            </a:r>
            <a:r>
              <a:rPr lang="en-US" altLang="zh-TW" dirty="0" smtClean="0"/>
              <a:t>a1</a:t>
            </a:r>
            <a:r>
              <a:rPr lang="zh-TW" altLang="en-US" dirty="0" smtClean="0"/>
              <a:t>完成時，查到</a:t>
            </a:r>
            <a:r>
              <a:rPr lang="en-US" altLang="zh-TW" dirty="0" smtClean="0"/>
              <a:t>6</a:t>
            </a:r>
            <a:r>
              <a:rPr lang="zh-TW" altLang="en-US" dirty="0" smtClean="0"/>
              <a:t>人，有一個</a:t>
            </a:r>
            <a:r>
              <a:rPr lang="en-US" altLang="zh-TW" dirty="0" smtClean="0"/>
              <a:t>b</a:t>
            </a:r>
            <a:r>
              <a:rPr lang="zh-TW" altLang="en-US" dirty="0" smtClean="0"/>
              <a:t>作業單元下達了</a:t>
            </a:r>
            <a:endParaRPr lang="en-US" altLang="zh-TW" dirty="0" smtClean="0"/>
          </a:p>
          <a:p>
            <a:r>
              <a:rPr lang="en-US" altLang="zh-TW" dirty="0" err="1" smtClean="0"/>
              <a:t>Sq</a:t>
            </a:r>
            <a:r>
              <a:rPr lang="zh-TW" altLang="en-US" dirty="0" smtClean="0"/>
              <a:t>如果員編是</a:t>
            </a:r>
            <a:r>
              <a:rPr lang="en-US" altLang="zh-TW" dirty="0" smtClean="0"/>
              <a:t>xxx</a:t>
            </a:r>
            <a:r>
              <a:rPr lang="zh-TW" altLang="en-US" dirty="0" smtClean="0"/>
              <a:t>的人，轉到資訊部，符合條件的人有兩個</a:t>
            </a:r>
            <a:endParaRPr lang="en-US" altLang="zh-TW" dirty="0" smtClean="0"/>
          </a:p>
          <a:p>
            <a:endParaRPr lang="en-US" altLang="zh-TW" dirty="0" smtClean="0"/>
          </a:p>
          <a:p>
            <a:r>
              <a:rPr lang="zh-TW" altLang="en-US" dirty="0" smtClean="0"/>
              <a:t>因為</a:t>
            </a:r>
            <a:r>
              <a:rPr lang="en-US" altLang="zh-TW" dirty="0" smtClean="0"/>
              <a:t>a1</a:t>
            </a:r>
            <a:r>
              <a:rPr lang="zh-TW" altLang="en-US" dirty="0" smtClean="0"/>
              <a:t>已經將</a:t>
            </a:r>
            <a:r>
              <a:rPr lang="en-US" altLang="zh-TW" dirty="0" smtClean="0"/>
              <a:t>lock</a:t>
            </a:r>
            <a:r>
              <a:rPr lang="zh-TW" altLang="en-US" dirty="0" smtClean="0"/>
              <a:t>釋放，所以</a:t>
            </a:r>
            <a:r>
              <a:rPr lang="en-US" altLang="zh-TW" dirty="0" smtClean="0"/>
              <a:t>b</a:t>
            </a:r>
            <a:r>
              <a:rPr lang="zh-TW" altLang="en-US" dirty="0" smtClean="0"/>
              <a:t>可以將資訊部的人多了兩個，立即確認，</a:t>
            </a:r>
            <a:r>
              <a:rPr lang="en-US" altLang="zh-TW" dirty="0" smtClean="0"/>
              <a:t>b</a:t>
            </a:r>
            <a:r>
              <a:rPr lang="zh-TW" altLang="en-US" dirty="0" smtClean="0"/>
              <a:t>交易結束</a:t>
            </a:r>
            <a:endParaRPr lang="en-US" altLang="zh-TW" dirty="0" smtClean="0"/>
          </a:p>
          <a:p>
            <a:r>
              <a:rPr lang="zh-TW" altLang="en-US" dirty="0" smtClean="0"/>
              <a:t>而這時，</a:t>
            </a:r>
            <a:r>
              <a:rPr lang="en-US" altLang="zh-TW" dirty="0" smtClean="0"/>
              <a:t>a2</a:t>
            </a:r>
            <a:r>
              <a:rPr lang="zh-TW" altLang="en-US" dirty="0" smtClean="0"/>
              <a:t>更</a:t>
            </a:r>
            <a:r>
              <a:rPr lang="en-US" altLang="zh-TW" dirty="0" smtClean="0"/>
              <a:t>8</a:t>
            </a:r>
            <a:r>
              <a:rPr lang="zh-TW" altLang="en-US" dirty="0" smtClean="0"/>
              <a:t>個人的薪水多兩成，</a:t>
            </a:r>
            <a:r>
              <a:rPr lang="en-US" altLang="zh-TW" dirty="0" smtClean="0"/>
              <a:t>a3</a:t>
            </a:r>
            <a:r>
              <a:rPr lang="zh-TW" altLang="en-US" dirty="0" smtClean="0"/>
              <a:t>查詢的結果變</a:t>
            </a:r>
            <a:r>
              <a:rPr lang="en-US" altLang="zh-TW" dirty="0" smtClean="0"/>
              <a:t>8</a:t>
            </a:r>
            <a:r>
              <a:rPr lang="zh-TW" altLang="en-US" dirty="0" smtClean="0"/>
              <a:t>人</a:t>
            </a:r>
            <a:endParaRPr lang="en-US" altLang="zh-TW" dirty="0" smtClean="0"/>
          </a:p>
          <a:p>
            <a:endParaRPr lang="en-US" altLang="zh-TW" dirty="0" smtClean="0"/>
          </a:p>
          <a:p>
            <a:r>
              <a:rPr lang="en-US" altLang="zh-TW" dirty="0" smtClean="0"/>
              <a:t>RS</a:t>
            </a:r>
          </a:p>
          <a:p>
            <a:r>
              <a:rPr lang="zh-TW" altLang="en-US" dirty="0" smtClean="0"/>
              <a:t>如果有個</a:t>
            </a:r>
            <a:r>
              <a:rPr lang="en-US" altLang="zh-TW" dirty="0" smtClean="0"/>
              <a:t>B</a:t>
            </a:r>
          </a:p>
          <a:p>
            <a:r>
              <a:rPr lang="en-US" altLang="zh-TW" dirty="0" smtClean="0"/>
              <a:t>SQL </a:t>
            </a:r>
            <a:r>
              <a:rPr lang="zh-TW" altLang="en-US" dirty="0" smtClean="0"/>
              <a:t>新增</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9</a:t>
            </a:fld>
            <a:endParaRPr lang="zh-TW" altLang="en-US"/>
          </a:p>
        </p:txBody>
      </p:sp>
    </p:spTree>
    <p:extLst>
      <p:ext uri="{BB962C8B-B14F-4D97-AF65-F5344CB8AC3E}">
        <p14:creationId xmlns:p14="http://schemas.microsoft.com/office/powerpoint/2010/main" val="168263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8297658-0B21-419D-A1A3-F6282BB769B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5B9E7EC-758F-40BC-A9A0-5E56CFB8E791}"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7F2AA0D-F686-48AF-90F7-1062E08CEEDF}"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647F918-A0A1-4AC6-8A54-168AD962C5F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10E10C4-B0C8-4D4A-9F6A-CA12F55F3468}"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DE01B4E-363F-4715-94DA-0A08721DC1C7}"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EE3EE7-898C-46DF-9601-CC7BBDE3DF54}"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C166313-CEDC-4DAE-AB5C-01B4D1C43883}"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D43DC5A-20EB-4D9D-8C65-45274509A389}"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29844" y="6321425"/>
            <a:ext cx="683339" cy="365125"/>
          </a:xfrm>
        </p:spPr>
        <p:txBody>
          <a:bodyPr/>
          <a:lstStyle>
            <a:lvl1pPr>
              <a:defRPr sz="2800">
                <a:solidFill>
                  <a:schemeClr val="bg1"/>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19C1127-EE3D-417D-B0B5-6F1D4432EB99}" type="datetime1">
              <a:rPr lang="en-US" altLang="zh-TW"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872528E-2B40-4B83-AC8F-A3EE70F4F73E}"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3DE10E2-D747-46DC-854C-DBFD078BDBE9}" type="datetime1">
              <a:rPr lang="en-US" altLang="zh-TW" smtClean="0"/>
              <a:t>7/5/2017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D472549-CCD4-4C9D-9ECF-FABA2ACD93AE}" type="datetime1">
              <a:rPr lang="en-US" altLang="zh-TW" smtClean="0"/>
              <a:t>7/5/2017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8E7A6-5753-4BDF-BBCD-32BEAF953775}" type="datetime1">
              <a:rPr lang="en-US" altLang="zh-TW" smtClean="0"/>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ABD887E-C174-417F-94DA-09811CC80D91}"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44F8E72-4AF5-4E17-809E-833B06C2C3DB}" type="datetime1">
              <a:rPr lang="en-US" altLang="zh-TW"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19D226-2EBD-4602-BBAE-1084EDB2F17C}" type="datetime1">
              <a:rPr lang="en-US" altLang="zh-TW" smtClean="0"/>
              <a:t>7/5/2017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新人期末報告</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Tree>
    <p:extLst>
      <p:ext uri="{BB962C8B-B14F-4D97-AF65-F5344CB8AC3E}">
        <p14:creationId xmlns:p14="http://schemas.microsoft.com/office/powerpoint/2010/main" val="521554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296804306"/>
              </p:ext>
            </p:extLst>
          </p:nvPr>
        </p:nvGraphicFramePr>
        <p:xfrm>
          <a:off x="5048250" y="1217586"/>
          <a:ext cx="7032952" cy="4789914"/>
        </p:xfrm>
        <a:graphic>
          <a:graphicData uri="http://schemas.openxmlformats.org/drawingml/2006/table">
            <a:tbl>
              <a:tblPr firstRow="1" bandRow="1">
                <a:tableStyleId>{793D81CF-94F2-401A-BA57-92F5A7B2D0C5}</a:tableStyleId>
              </a:tblPr>
              <a:tblGrid>
                <a:gridCol w="1758238">
                  <a:extLst>
                    <a:ext uri="{9D8B030D-6E8A-4147-A177-3AD203B41FA5}">
                      <a16:colId xmlns:a16="http://schemas.microsoft.com/office/drawing/2014/main" xmlns="" val="96259917"/>
                    </a:ext>
                  </a:extLst>
                </a:gridCol>
                <a:gridCol w="1758238">
                  <a:extLst>
                    <a:ext uri="{9D8B030D-6E8A-4147-A177-3AD203B41FA5}">
                      <a16:colId xmlns:a16="http://schemas.microsoft.com/office/drawing/2014/main" xmlns="" val="3339479551"/>
                    </a:ext>
                  </a:extLst>
                </a:gridCol>
                <a:gridCol w="1758238">
                  <a:extLst>
                    <a:ext uri="{9D8B030D-6E8A-4147-A177-3AD203B41FA5}">
                      <a16:colId xmlns:a16="http://schemas.microsoft.com/office/drawing/2014/main" xmlns="" val="3695406002"/>
                    </a:ext>
                  </a:extLst>
                </a:gridCol>
                <a:gridCol w="1758238">
                  <a:extLst>
                    <a:ext uri="{9D8B030D-6E8A-4147-A177-3AD203B41FA5}">
                      <a16:colId xmlns:a16="http://schemas.microsoft.com/office/drawing/2014/main" xmlns="" val="2262630426"/>
                    </a:ext>
                  </a:extLst>
                </a:gridCol>
              </a:tblGrid>
              <a:tr h="253935">
                <a:tc>
                  <a:txBody>
                    <a:bodyPr/>
                    <a:lstStyle/>
                    <a:p>
                      <a:r>
                        <a:rPr lang="en-US" altLang="zh-TW" sz="1400" dirty="0" smtClean="0"/>
                        <a:t>EMPNO</a:t>
                      </a:r>
                      <a:endParaRPr lang="zh-TW" altLang="en-US" sz="1400" dirty="0"/>
                    </a:p>
                  </a:txBody>
                  <a:tcPr marL="79121" marR="79121" marT="39559" marB="39559"/>
                </a:tc>
                <a:tc>
                  <a:txBody>
                    <a:bodyPr/>
                    <a:lstStyle/>
                    <a:p>
                      <a:r>
                        <a:rPr lang="en-US" altLang="zh-TW" sz="1400" dirty="0" smtClean="0"/>
                        <a:t>NAME</a:t>
                      </a:r>
                      <a:endParaRPr lang="zh-TW" altLang="en-US" sz="1400" dirty="0"/>
                    </a:p>
                  </a:txBody>
                  <a:tcPr marL="79121" marR="79121" marT="39559" marB="39559"/>
                </a:tc>
                <a:tc>
                  <a:txBody>
                    <a:bodyPr/>
                    <a:lstStyle/>
                    <a:p>
                      <a:r>
                        <a:rPr lang="en-US" altLang="zh-TW" sz="1400" dirty="0" smtClean="0"/>
                        <a:t>WORKDPT</a:t>
                      </a:r>
                      <a:endParaRPr lang="zh-TW" altLang="en-US" sz="1400" dirty="0"/>
                    </a:p>
                  </a:txBody>
                  <a:tcPr marL="79121" marR="79121" marT="39559" marB="39559"/>
                </a:tc>
                <a:tc>
                  <a:txBody>
                    <a:bodyPr/>
                    <a:lstStyle/>
                    <a:p>
                      <a:r>
                        <a:rPr lang="en-US" altLang="zh-TW" sz="1400" dirty="0" smtClean="0"/>
                        <a:t>SALARY</a:t>
                      </a:r>
                      <a:endParaRPr lang="zh-TW" altLang="en-US" sz="1400" dirty="0"/>
                    </a:p>
                  </a:txBody>
                  <a:tcPr marL="79121" marR="79121" marT="39559" marB="39559"/>
                </a:tc>
                <a:extLst>
                  <a:ext uri="{0D108BD9-81ED-4DB2-BD59-A6C34878D82A}">
                    <a16:rowId xmlns:a16="http://schemas.microsoft.com/office/drawing/2014/main" xmlns="" val="3178194418"/>
                  </a:ext>
                </a:extLst>
              </a:tr>
              <a:tr h="253935">
                <a:tc>
                  <a:txBody>
                    <a:bodyPr/>
                    <a:lstStyle/>
                    <a:p>
                      <a:r>
                        <a:rPr lang="en-US" altLang="zh-TW" sz="1400" dirty="0" smtClean="0"/>
                        <a:t>001</a:t>
                      </a:r>
                      <a:endParaRPr lang="zh-TW" altLang="en-US" sz="1400" dirty="0"/>
                    </a:p>
                  </a:txBody>
                  <a:tcPr marL="79121" marR="79121" marT="39559" marB="39559"/>
                </a:tc>
                <a:tc>
                  <a:txBody>
                    <a:bodyPr/>
                    <a:lstStyle/>
                    <a:p>
                      <a:r>
                        <a:rPr lang="en-US" altLang="zh-TW" sz="1400" dirty="0" smtClean="0"/>
                        <a:t>TOM</a:t>
                      </a:r>
                      <a:endParaRPr lang="zh-TW" altLang="en-US" sz="1400" dirty="0"/>
                    </a:p>
                  </a:txBody>
                  <a:tcPr marL="79121" marR="79121" marT="39559" marB="39559"/>
                </a:tc>
                <a:tc>
                  <a:txBody>
                    <a:bodyPr/>
                    <a:lstStyle/>
                    <a:p>
                      <a:r>
                        <a:rPr lang="en-US" altLang="zh-TW" sz="1400" dirty="0" smtClean="0"/>
                        <a:t>101</a:t>
                      </a:r>
                      <a:endParaRPr lang="zh-TW" altLang="en-US" sz="1400" dirty="0"/>
                    </a:p>
                  </a:txBody>
                  <a:tcPr marL="79121" marR="79121" marT="39559" marB="39559"/>
                </a:tc>
                <a:tc>
                  <a:txBody>
                    <a:bodyPr/>
                    <a:lstStyle/>
                    <a:p>
                      <a:r>
                        <a:rPr lang="en-US" altLang="zh-TW" sz="1400" dirty="0" smtClean="0"/>
                        <a:t>10000</a:t>
                      </a:r>
                      <a:endParaRPr lang="zh-TW" altLang="en-US" sz="1400" dirty="0"/>
                    </a:p>
                  </a:txBody>
                  <a:tcPr marL="79121" marR="79121" marT="39559" marB="39559"/>
                </a:tc>
                <a:extLst>
                  <a:ext uri="{0D108BD9-81ED-4DB2-BD59-A6C34878D82A}">
                    <a16:rowId xmlns:a16="http://schemas.microsoft.com/office/drawing/2014/main" xmlns="" val="4135178580"/>
                  </a:ext>
                </a:extLst>
              </a:tr>
              <a:tr h="253935">
                <a:tc>
                  <a:txBody>
                    <a:bodyPr/>
                    <a:lstStyle/>
                    <a:p>
                      <a:r>
                        <a:rPr lang="en-US" altLang="zh-TW" sz="1400" dirty="0" smtClean="0">
                          <a:solidFill>
                            <a:srgbClr val="FF0000"/>
                          </a:solidFill>
                        </a:rPr>
                        <a:t>002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JOHN</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12000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xmlns="" val="921267211"/>
                  </a:ext>
                </a:extLst>
              </a:tr>
              <a:tr h="253935">
                <a:tc>
                  <a:txBody>
                    <a:bodyPr/>
                    <a:lstStyle/>
                    <a:p>
                      <a:r>
                        <a:rPr lang="en-US" altLang="zh-TW" sz="1400" dirty="0" smtClean="0"/>
                        <a:t>003</a:t>
                      </a:r>
                      <a:endParaRPr lang="zh-TW" altLang="en-US" sz="1400" dirty="0"/>
                    </a:p>
                  </a:txBody>
                  <a:tcPr marL="79121" marR="79121" marT="39559" marB="39559"/>
                </a:tc>
                <a:tc>
                  <a:txBody>
                    <a:bodyPr/>
                    <a:lstStyle/>
                    <a:p>
                      <a:r>
                        <a:rPr lang="en-US" altLang="zh-TW" sz="1400" dirty="0" smtClean="0"/>
                        <a:t>LILY</a:t>
                      </a:r>
                      <a:endParaRPr lang="zh-TW" altLang="en-US" sz="1400" dirty="0"/>
                    </a:p>
                  </a:txBody>
                  <a:tcPr marL="79121" marR="79121" marT="39559" marB="39559"/>
                </a:tc>
                <a:tc>
                  <a:txBody>
                    <a:bodyPr/>
                    <a:lstStyle/>
                    <a:p>
                      <a:r>
                        <a:rPr lang="en-US" altLang="zh-TW" sz="1400" dirty="0" smtClean="0"/>
                        <a:t>101</a:t>
                      </a:r>
                      <a:endParaRPr lang="zh-TW" altLang="en-US" sz="1400" dirty="0"/>
                    </a:p>
                  </a:txBody>
                  <a:tcPr marL="79121" marR="79121" marT="39559" marB="39559"/>
                </a:tc>
                <a:tc>
                  <a:txBody>
                    <a:bodyPr/>
                    <a:lstStyle/>
                    <a:p>
                      <a:r>
                        <a:rPr lang="en-US" altLang="zh-TW" sz="1400" dirty="0" smtClean="0"/>
                        <a:t>13000</a:t>
                      </a:r>
                      <a:endParaRPr lang="zh-TW" altLang="en-US" sz="1400" dirty="0"/>
                    </a:p>
                  </a:txBody>
                  <a:tcPr marL="79121" marR="79121" marT="39559" marB="39559"/>
                </a:tc>
                <a:extLst>
                  <a:ext uri="{0D108BD9-81ED-4DB2-BD59-A6C34878D82A}">
                    <a16:rowId xmlns:a16="http://schemas.microsoft.com/office/drawing/2014/main" xmlns="" val="2114047310"/>
                  </a:ext>
                </a:extLst>
              </a:tr>
              <a:tr h="253935">
                <a:tc>
                  <a:txBody>
                    <a:bodyPr/>
                    <a:lstStyle/>
                    <a:p>
                      <a:r>
                        <a:rPr lang="en-US" altLang="zh-TW" sz="1400" dirty="0" smtClean="0"/>
                        <a:t>004</a:t>
                      </a:r>
                      <a:endParaRPr lang="zh-TW" altLang="en-US" sz="1400" dirty="0"/>
                    </a:p>
                  </a:txBody>
                  <a:tcPr marL="79121" marR="79121" marT="39559" marB="39559"/>
                </a:tc>
                <a:tc>
                  <a:txBody>
                    <a:bodyPr/>
                    <a:lstStyle/>
                    <a:p>
                      <a:r>
                        <a:rPr lang="en-US" altLang="zh-TW" sz="1400" dirty="0" smtClean="0"/>
                        <a:t>ROSE</a:t>
                      </a:r>
                      <a:endParaRPr lang="zh-TW" altLang="en-US" sz="1400" dirty="0"/>
                    </a:p>
                  </a:txBody>
                  <a:tcPr marL="79121" marR="79121" marT="39559" marB="39559"/>
                </a:tc>
                <a:tc>
                  <a:txBody>
                    <a:bodyPr/>
                    <a:lstStyle/>
                    <a:p>
                      <a:r>
                        <a:rPr lang="en-US" altLang="zh-TW" sz="1400" dirty="0" smtClean="0"/>
                        <a:t>103</a:t>
                      </a:r>
                      <a:endParaRPr lang="zh-TW" altLang="en-US" sz="1400" dirty="0"/>
                    </a:p>
                  </a:txBody>
                  <a:tcPr marL="79121" marR="79121" marT="39559" marB="39559"/>
                </a:tc>
                <a:tc>
                  <a:txBody>
                    <a:bodyPr/>
                    <a:lstStyle/>
                    <a:p>
                      <a:r>
                        <a:rPr lang="en-US" altLang="zh-TW" sz="1400" dirty="0" smtClean="0"/>
                        <a:t>14000</a:t>
                      </a:r>
                      <a:endParaRPr lang="zh-TW" altLang="en-US" sz="1400" dirty="0"/>
                    </a:p>
                  </a:txBody>
                  <a:tcPr marL="79121" marR="79121" marT="39559" marB="39559"/>
                </a:tc>
                <a:extLst>
                  <a:ext uri="{0D108BD9-81ED-4DB2-BD59-A6C34878D82A}">
                    <a16:rowId xmlns:a16="http://schemas.microsoft.com/office/drawing/2014/main" xmlns="" val="3629494058"/>
                  </a:ext>
                </a:extLst>
              </a:tr>
              <a:tr h="253935">
                <a:tc>
                  <a:txBody>
                    <a:bodyPr/>
                    <a:lstStyle/>
                    <a:p>
                      <a:r>
                        <a:rPr lang="en-US" altLang="zh-TW" sz="1400" dirty="0" smtClean="0">
                          <a:solidFill>
                            <a:srgbClr val="FF0000"/>
                          </a:solidFill>
                        </a:rPr>
                        <a:t>005</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MARY</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15000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xmlns="" val="1788738091"/>
                  </a:ext>
                </a:extLst>
              </a:tr>
              <a:tr h="283776">
                <a:tc>
                  <a:txBody>
                    <a:bodyPr/>
                    <a:lstStyle/>
                    <a:p>
                      <a:r>
                        <a:rPr lang="en-US" altLang="zh-TW" sz="1400" dirty="0" smtClean="0">
                          <a:solidFill>
                            <a:srgbClr val="FF0000"/>
                          </a:solidFill>
                        </a:rPr>
                        <a:t>006</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WANG</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102</a:t>
                      </a:r>
                      <a:endParaRPr lang="zh-TW" altLang="en-US" sz="1400" dirty="0">
                        <a:solidFill>
                          <a:srgbClr val="FF0000"/>
                        </a:solidFill>
                      </a:endParaRPr>
                    </a:p>
                  </a:txBody>
                  <a:tcPr marL="79121" marR="79121" marT="39559" marB="39559"/>
                </a:tc>
                <a:tc>
                  <a:txBody>
                    <a:bodyPr/>
                    <a:lstStyle/>
                    <a:p>
                      <a:r>
                        <a:rPr lang="en-US" altLang="zh-TW" sz="1400" dirty="0" smtClean="0">
                          <a:solidFill>
                            <a:srgbClr val="FF0000"/>
                          </a:solidFill>
                        </a:rPr>
                        <a:t>16000</a:t>
                      </a:r>
                      <a:endParaRPr lang="zh-TW" altLang="en-US" sz="1400" dirty="0">
                        <a:solidFill>
                          <a:srgbClr val="FF0000"/>
                        </a:solidFill>
                      </a:endParaRPr>
                    </a:p>
                  </a:txBody>
                  <a:tcPr marL="79121" marR="79121" marT="39559" marB="39559"/>
                </a:tc>
                <a:extLst>
                  <a:ext uri="{0D108BD9-81ED-4DB2-BD59-A6C34878D82A}">
                    <a16:rowId xmlns:a16="http://schemas.microsoft.com/office/drawing/2014/main" xmlns="" val="2000056708"/>
                  </a:ext>
                </a:extLst>
              </a:tr>
              <a:tr h="253935">
                <a:tc>
                  <a:txBody>
                    <a:bodyPr/>
                    <a:lstStyle/>
                    <a:p>
                      <a:r>
                        <a:rPr lang="en-US" altLang="zh-TW" sz="1400" dirty="0" smtClean="0"/>
                        <a:t>007</a:t>
                      </a:r>
                      <a:endParaRPr lang="zh-TW" altLang="en-US" sz="1400" dirty="0"/>
                    </a:p>
                  </a:txBody>
                  <a:tcPr marL="79121" marR="79121" marT="39559" marB="39559"/>
                </a:tc>
                <a:tc>
                  <a:txBody>
                    <a:bodyPr/>
                    <a:lstStyle/>
                    <a:p>
                      <a:r>
                        <a:rPr lang="en-US" altLang="zh-TW" sz="1400" dirty="0" smtClean="0"/>
                        <a:t>LIN</a:t>
                      </a:r>
                      <a:endParaRPr lang="zh-TW" altLang="en-US" sz="1400" dirty="0"/>
                    </a:p>
                  </a:txBody>
                  <a:tcPr marL="79121" marR="79121" marT="39559" marB="39559"/>
                </a:tc>
                <a:tc>
                  <a:txBody>
                    <a:bodyPr/>
                    <a:lstStyle/>
                    <a:p>
                      <a:r>
                        <a:rPr lang="en-US" altLang="zh-TW" sz="1400" dirty="0" smtClean="0"/>
                        <a:t>103</a:t>
                      </a:r>
                      <a:endParaRPr lang="zh-TW" altLang="en-US" sz="1400" dirty="0"/>
                    </a:p>
                  </a:txBody>
                  <a:tcPr marL="79121" marR="79121" marT="39559" marB="39559"/>
                </a:tc>
                <a:tc>
                  <a:txBody>
                    <a:bodyPr/>
                    <a:lstStyle/>
                    <a:p>
                      <a:r>
                        <a:rPr lang="en-US" altLang="zh-TW" sz="1400" dirty="0" smtClean="0"/>
                        <a:t>17000</a:t>
                      </a:r>
                      <a:endParaRPr lang="zh-TW" altLang="en-US" sz="1400" dirty="0"/>
                    </a:p>
                  </a:txBody>
                  <a:tcPr marL="79121" marR="79121" marT="39559" marB="39559"/>
                </a:tc>
                <a:extLst>
                  <a:ext uri="{0D108BD9-81ED-4DB2-BD59-A6C34878D82A}">
                    <a16:rowId xmlns:a16="http://schemas.microsoft.com/office/drawing/2014/main" xmlns="" val="1124416163"/>
                  </a:ext>
                </a:extLst>
              </a:tr>
              <a:tr h="245009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2000" b="1" kern="1200" dirty="0" smtClean="0">
                          <a:solidFill>
                            <a:srgbClr val="0070C0"/>
                          </a:solidFill>
                          <a:latin typeface="+mn-lt"/>
                          <a:ea typeface="+mn-ea"/>
                          <a:cs typeface="Times New Roman" panose="02020603050405020304" pitchFamily="18" charset="0"/>
                        </a:rPr>
                        <a:t>Read stability (RS)</a:t>
                      </a:r>
                      <a:endParaRPr lang="en-US" altLang="zh-TW" sz="2000" dirty="0" smtClean="0">
                        <a:solidFill>
                          <a:srgbClr val="0070C0"/>
                        </a:solidFill>
                      </a:endParaRPr>
                    </a:p>
                    <a:p>
                      <a:r>
                        <a:rPr lang="zh-TW" altLang="en-US" sz="1800" dirty="0" smtClean="0"/>
                        <a:t>若有個</a:t>
                      </a:r>
                      <a:r>
                        <a:rPr lang="en-US" altLang="zh-TW" sz="1800" dirty="0" smtClean="0"/>
                        <a:t>A</a:t>
                      </a:r>
                      <a:r>
                        <a:rPr lang="zh-TW" altLang="en-US" sz="1800" dirty="0" smtClean="0"/>
                        <a:t>作業單元</a:t>
                      </a:r>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的人薪水多兩成</a:t>
                      </a:r>
                      <a:endParaRPr lang="en-US" altLang="zh-TW" sz="1800" dirty="0" smtClean="0"/>
                    </a:p>
                    <a:p>
                      <a:endParaRPr lang="en-US" altLang="zh-TW" sz="1800" dirty="0" smtClean="0"/>
                    </a:p>
                    <a:p>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400" dirty="0" smtClean="0"/>
                    </a:p>
                  </a:txBody>
                  <a:tcPr marL="79121" marR="79121" marT="39559" marB="39559"/>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588062262"/>
                  </a:ext>
                </a:extLst>
              </a:tr>
            </a:tbl>
          </a:graphicData>
        </a:graphic>
      </p:graphicFrame>
      <p:sp>
        <p:nvSpPr>
          <p:cNvPr id="3" name="內容版面配置區 2"/>
          <p:cNvSpPr>
            <a:spLocks noGrp="1"/>
          </p:cNvSpPr>
          <p:nvPr>
            <p:ph idx="1"/>
          </p:nvPr>
        </p:nvSpPr>
        <p:spPr>
          <a:xfrm>
            <a:off x="677334" y="1150488"/>
            <a:ext cx="4351866" cy="5536062"/>
          </a:xfrm>
        </p:spPr>
        <p:txBody>
          <a:bodyPr>
            <a:normAutofit/>
          </a:bodyPr>
          <a:lstStyle/>
          <a:p>
            <a:r>
              <a:rPr lang="en-US" altLang="zh-TW" b="1" dirty="0" smtClean="0">
                <a:ea typeface="+mj-ea"/>
                <a:cs typeface="Times New Roman" panose="02020603050405020304" pitchFamily="18" charset="0"/>
              </a:rPr>
              <a:t>Read </a:t>
            </a:r>
            <a:r>
              <a:rPr lang="en-US" altLang="zh-TW" b="1" dirty="0">
                <a:ea typeface="+mj-ea"/>
                <a:cs typeface="Times New Roman" panose="02020603050405020304" pitchFamily="18" charset="0"/>
              </a:rPr>
              <a:t>stability (RS</a:t>
            </a:r>
            <a:r>
              <a:rPr lang="en-US" altLang="zh-TW" b="1" dirty="0" smtClean="0">
                <a:ea typeface="+mj-ea"/>
                <a:cs typeface="Times New Roman" panose="02020603050405020304" pitchFamily="18" charset="0"/>
              </a:rPr>
              <a:t>)</a:t>
            </a:r>
          </a:p>
          <a:p>
            <a:pPr marL="685800" lvl="1">
              <a:buFont typeface="Wingdings" panose="05000000000000000000" pitchFamily="2" charset="2"/>
              <a:buChar char="l"/>
            </a:pPr>
            <a:r>
              <a:rPr lang="zh-TW" altLang="en-US" dirty="0" smtClean="0">
                <a:ea typeface="+mj-ea"/>
                <a:cs typeface="Times New Roman" panose="02020603050405020304" pitchFamily="18" charset="0"/>
              </a:rPr>
              <a:t>只有符合條件的資料會加</a:t>
            </a:r>
            <a:r>
              <a:rPr lang="zh-TW" altLang="en-US" dirty="0">
                <a:ea typeface="+mj-ea"/>
                <a:cs typeface="Times New Roman" panose="02020603050405020304" pitchFamily="18" charset="0"/>
              </a:rPr>
              <a:t>鎖</a:t>
            </a:r>
            <a:r>
              <a:rPr lang="zh-TW" altLang="en-US" dirty="0" smtClean="0">
                <a:ea typeface="+mj-ea"/>
                <a:cs typeface="Times New Roman" panose="02020603050405020304" pitchFamily="18" charset="0"/>
              </a:rPr>
              <a:t>，直到</a:t>
            </a:r>
            <a:r>
              <a:rPr lang="zh-TW" altLang="en-US" dirty="0">
                <a:ea typeface="+mj-ea"/>
                <a:cs typeface="Times New Roman" panose="02020603050405020304" pitchFamily="18" charset="0"/>
              </a:rPr>
              <a:t>被</a:t>
            </a:r>
            <a:r>
              <a:rPr lang="en-US" altLang="zh-TW" dirty="0">
                <a:ea typeface="+mj-ea"/>
                <a:cs typeface="Times New Roman" panose="02020603050405020304" pitchFamily="18" charset="0"/>
              </a:rPr>
              <a:t>commit or </a:t>
            </a:r>
            <a:r>
              <a:rPr lang="en-US" altLang="zh-TW" dirty="0" smtClean="0">
                <a:ea typeface="+mj-ea"/>
                <a:cs typeface="Times New Roman" panose="02020603050405020304" pitchFamily="18" charset="0"/>
              </a:rPr>
              <a:t>rollback</a:t>
            </a:r>
            <a:r>
              <a:rPr lang="zh-TW" altLang="en-US" dirty="0" smtClean="0">
                <a:ea typeface="+mj-ea"/>
                <a:cs typeface="Times New Roman" panose="02020603050405020304" pitchFamily="18" charset="0"/>
              </a:rPr>
              <a:t>才釋放</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但若另一個</a:t>
            </a:r>
            <a:r>
              <a:rPr lang="en-US" altLang="zh-TW" dirty="0" smtClean="0">
                <a:ea typeface="+mj-ea"/>
                <a:cs typeface="Times New Roman" panose="02020603050405020304" pitchFamily="18" charset="0"/>
              </a:rPr>
              <a:t>B</a:t>
            </a:r>
            <a:r>
              <a:rPr lang="zh-TW" altLang="en-US" dirty="0" smtClean="0">
                <a:ea typeface="+mj-ea"/>
                <a:cs typeface="Times New Roman" panose="02020603050405020304" pitchFamily="18" charset="0"/>
              </a:rPr>
              <a:t>作業單元對</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作業單元不滿足的條件可以更新或插入紀錄</a:t>
            </a:r>
            <a:r>
              <a:rPr lang="zh-TW" altLang="en-US" dirty="0">
                <a:ea typeface="+mj-ea"/>
                <a:cs typeface="Times New Roman" panose="02020603050405020304" pitchFamily="18" charset="0"/>
              </a:rPr>
              <a:t>，</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再查詢時，結果可能不同。</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其他人可以查詢</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作業單元滿足條件鎖定的紀錄，但不可更新。</a:t>
            </a:r>
            <a:endParaRPr lang="en-US" altLang="zh-TW" dirty="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文字方塊 7"/>
          <p:cNvSpPr txBox="1"/>
          <p:nvPr/>
        </p:nvSpPr>
        <p:spPr>
          <a:xfrm>
            <a:off x="120682" y="3687904"/>
            <a:ext cx="4662297"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a:t>執行完畢時</a:t>
            </a:r>
            <a:r>
              <a:rPr lang="zh-TW" altLang="en-US" dirty="0" smtClean="0"/>
              <a:t>，</a:t>
            </a:r>
            <a:r>
              <a:rPr lang="en-US" altLang="zh-TW" dirty="0"/>
              <a:t>002, 005, 006</a:t>
            </a:r>
            <a:r>
              <a:rPr lang="zh-TW" altLang="en-US" dirty="0"/>
              <a:t>仍會</a:t>
            </a:r>
            <a:r>
              <a:rPr lang="zh-TW" altLang="en-US" dirty="0" smtClean="0"/>
              <a:t>上鎖；</a:t>
            </a:r>
            <a:endParaRPr lang="en-US" altLang="zh-TW" dirty="0" smtClean="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zh-TW" altLang="en-US" dirty="0" smtClean="0"/>
              <a:t>此時</a:t>
            </a:r>
            <a:r>
              <a:rPr lang="en-US" altLang="zh-TW" dirty="0"/>
              <a:t>B</a:t>
            </a:r>
            <a:r>
              <a:rPr lang="zh-TW" altLang="en-US" dirty="0"/>
              <a:t>作業單元</a:t>
            </a:r>
            <a:r>
              <a:rPr lang="zh-TW" altLang="en-US" dirty="0" smtClean="0"/>
              <a:t>，可以</a:t>
            </a:r>
            <a:r>
              <a:rPr lang="zh-TW" altLang="en-US" dirty="0"/>
              <a:t>將</a:t>
            </a:r>
            <a:r>
              <a:rPr lang="en-US" altLang="zh-TW" dirty="0" smtClean="0"/>
              <a:t>004</a:t>
            </a:r>
            <a:r>
              <a:rPr lang="zh-TW" altLang="en-US" dirty="0" smtClean="0"/>
              <a:t>更新；</a:t>
            </a:r>
            <a:endParaRPr lang="en-US" altLang="zh-TW" dirty="0" smtClean="0"/>
          </a:p>
          <a:p>
            <a:pPr marL="285750" indent="-285750">
              <a:buFont typeface="Arial" panose="020B0604020202020204" pitchFamily="34" charset="0"/>
              <a:buChar char="•"/>
            </a:pPr>
            <a:r>
              <a:rPr lang="zh-TW" altLang="en-US" dirty="0" smtClean="0"/>
              <a:t>但無法</a:t>
            </a:r>
            <a:r>
              <a:rPr lang="zh-TW" altLang="en-US" dirty="0"/>
              <a:t>將</a:t>
            </a:r>
            <a:r>
              <a:rPr lang="en-US" altLang="zh-TW" dirty="0"/>
              <a:t>002, 005, 006</a:t>
            </a:r>
            <a:r>
              <a:rPr lang="zh-TW" altLang="en-US" dirty="0"/>
              <a:t>的資料</a:t>
            </a:r>
            <a:r>
              <a:rPr lang="zh-TW" altLang="en-US" dirty="0" smtClean="0"/>
              <a:t>更新；</a:t>
            </a: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若</a:t>
            </a:r>
            <a:r>
              <a:rPr lang="en-US" altLang="zh-TW" dirty="0" smtClean="0"/>
              <a:t>B</a:t>
            </a:r>
            <a:r>
              <a:rPr lang="zh-TW" altLang="en-US" dirty="0" smtClean="0"/>
              <a:t>執行了將</a:t>
            </a:r>
            <a:r>
              <a:rPr lang="en-US" altLang="zh-TW" dirty="0" smtClean="0"/>
              <a:t>LILY</a:t>
            </a:r>
            <a:r>
              <a:rPr lang="zh-TW" altLang="en-US" dirty="0" smtClean="0"/>
              <a:t>的</a:t>
            </a:r>
            <a:r>
              <a:rPr lang="en-US" altLang="zh-TW" dirty="0" smtClean="0"/>
              <a:t>WORKDPT=‘102’ </a:t>
            </a:r>
            <a:r>
              <a:rPr lang="zh-TW" altLang="en-US" dirty="0" smtClean="0"/>
              <a:t>指令，</a:t>
            </a:r>
            <a:r>
              <a:rPr lang="en-US" altLang="zh-TW" dirty="0"/>
              <a:t> A3</a:t>
            </a:r>
            <a:r>
              <a:rPr lang="zh-TW" altLang="en-US" dirty="0"/>
              <a:t>執行</a:t>
            </a:r>
            <a:r>
              <a:rPr lang="zh-TW" altLang="en-US" dirty="0" smtClean="0"/>
              <a:t>時會發生</a:t>
            </a:r>
            <a:r>
              <a:rPr lang="en-US" altLang="zh-TW" dirty="0" smtClean="0">
                <a:solidFill>
                  <a:schemeClr val="tx1"/>
                </a:solidFill>
              </a:rPr>
              <a:t>Phantom reads</a:t>
            </a:r>
            <a:endParaRPr lang="en-US" altLang="zh-TW" dirty="0" smtClean="0">
              <a:cs typeface="Times New Roman" panose="02020603050405020304" pitchFamily="18" charset="0"/>
            </a:endParaRPr>
          </a:p>
        </p:txBody>
      </p:sp>
      <p:sp>
        <p:nvSpPr>
          <p:cNvPr id="9" name="向右箭號 8"/>
          <p:cNvSpPr/>
          <p:nvPr/>
        </p:nvSpPr>
        <p:spPr>
          <a:xfrm flipH="1">
            <a:off x="4673489" y="4759064"/>
            <a:ext cx="428625" cy="2381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文字方塊 10"/>
          <p:cNvSpPr txBox="1"/>
          <p:nvPr/>
        </p:nvSpPr>
        <p:spPr>
          <a:xfrm>
            <a:off x="5170354" y="4693461"/>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242560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1321938"/>
            <a:ext cx="3965510" cy="5536062"/>
          </a:xfrm>
        </p:spPr>
        <p:txBody>
          <a:bodyPr>
            <a:normAutofit/>
          </a:bodyPr>
          <a:lstStyle/>
          <a:p>
            <a:r>
              <a:rPr lang="en-US" altLang="zh-TW" b="1" dirty="0" smtClean="0">
                <a:ea typeface="+mj-ea"/>
                <a:cs typeface="Times New Roman" panose="02020603050405020304" pitchFamily="18" charset="0"/>
              </a:rPr>
              <a:t>Repeatable </a:t>
            </a:r>
            <a:r>
              <a:rPr lang="en-US" altLang="zh-TW" b="1" dirty="0">
                <a:ea typeface="+mj-ea"/>
                <a:cs typeface="Times New Roman" panose="02020603050405020304" pitchFamily="18" charset="0"/>
              </a:rPr>
              <a:t>read (RR</a:t>
            </a:r>
            <a:r>
              <a:rPr lang="en-US" altLang="zh-TW" b="1" dirty="0" smtClean="0">
                <a:ea typeface="+mj-ea"/>
                <a:cs typeface="Times New Roman" panose="02020603050405020304" pitchFamily="18" charset="0"/>
              </a:rPr>
              <a:t>)</a:t>
            </a:r>
            <a:r>
              <a:rPr lang="zh-TW" altLang="en-US" b="1" dirty="0" smtClean="0">
                <a:ea typeface="+mj-ea"/>
                <a:cs typeface="Times New Roman" panose="02020603050405020304" pitchFamily="18" charset="0"/>
              </a:rPr>
              <a:t> </a:t>
            </a:r>
            <a:endParaRPr lang="en-US" altLang="zh-TW" b="1"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在同一筆交易中，前面讀取的資料與後面讀取的資料會完全一致。</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一個</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作業單元所有資料行都加鎖，直到被</a:t>
            </a:r>
            <a:r>
              <a:rPr lang="en-US" altLang="zh-TW" dirty="0" smtClean="0">
                <a:ea typeface="+mj-ea"/>
                <a:cs typeface="Times New Roman" panose="02020603050405020304" pitchFamily="18" charset="0"/>
              </a:rPr>
              <a:t>commit or rollback</a:t>
            </a:r>
            <a:r>
              <a:rPr lang="zh-TW" altLang="en-US" dirty="0">
                <a:ea typeface="+mj-ea"/>
                <a:cs typeface="Times New Roman" panose="02020603050405020304" pitchFamily="18" charset="0"/>
              </a:rPr>
              <a:t>才</a:t>
            </a:r>
            <a:r>
              <a:rPr lang="zh-TW" altLang="en-US" dirty="0" smtClean="0">
                <a:ea typeface="+mj-ea"/>
                <a:cs typeface="Times New Roman" panose="02020603050405020304" pitchFamily="18" charset="0"/>
              </a:rPr>
              <a:t>釋放</a:t>
            </a:r>
            <a:endParaRPr lang="en-US" altLang="zh-TW" dirty="0" smtClean="0">
              <a:ea typeface="+mj-ea"/>
              <a:cs typeface="Times New Roman" panose="02020603050405020304" pitchFamily="18" charset="0"/>
            </a:endParaRPr>
          </a:p>
          <a:p>
            <a:pPr marL="1085850" lvl="2">
              <a:buFont typeface="Wingdings" panose="05000000000000000000" pitchFamily="2" charset="2"/>
              <a:buChar char="l"/>
            </a:pPr>
            <a:r>
              <a:rPr lang="zh-TW" altLang="en-US" dirty="0" smtClean="0">
                <a:ea typeface="+mj-ea"/>
                <a:cs typeface="Times New Roman" panose="02020603050405020304" pitchFamily="18" charset="0"/>
              </a:rPr>
              <a:t>若另一個</a:t>
            </a:r>
            <a:r>
              <a:rPr lang="en-US" altLang="zh-TW" dirty="0" smtClean="0">
                <a:ea typeface="+mj-ea"/>
                <a:cs typeface="Times New Roman" panose="02020603050405020304" pitchFamily="18" charset="0"/>
              </a:rPr>
              <a:t>B</a:t>
            </a:r>
            <a:r>
              <a:rPr lang="zh-TW" altLang="en-US" dirty="0" smtClean="0">
                <a:ea typeface="+mj-ea"/>
                <a:cs typeface="Times New Roman" panose="02020603050405020304" pitchFamily="18" charset="0"/>
              </a:rPr>
              <a:t>作業單元要更新或插入紀錄，會被檔住等</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釋放</a:t>
            </a:r>
            <a:endParaRPr lang="en-US" altLang="zh-TW" dirty="0" smtClean="0">
              <a:ea typeface="+mj-ea"/>
              <a:cs typeface="Times New Roman" panose="02020603050405020304" pitchFamily="18" charset="0"/>
            </a:endParaRPr>
          </a:p>
          <a:p>
            <a:pPr marL="1085850" lvl="2">
              <a:buFont typeface="Wingdings" panose="05000000000000000000" pitchFamily="2" charset="2"/>
              <a:buChar char="l"/>
            </a:pPr>
            <a:r>
              <a:rPr lang="zh-TW" altLang="en-US" dirty="0" smtClean="0">
                <a:ea typeface="+mj-ea"/>
                <a:cs typeface="Times New Roman" panose="02020603050405020304" pitchFamily="18" charset="0"/>
              </a:rPr>
              <a:t>可保持結果</a:t>
            </a:r>
            <a:r>
              <a:rPr lang="en-US" altLang="zh-TW" dirty="0" smtClean="0">
                <a:ea typeface="+mj-ea"/>
                <a:cs typeface="Times New Roman" panose="02020603050405020304" pitchFamily="18" charset="0"/>
              </a:rPr>
              <a:t>A</a:t>
            </a:r>
            <a:r>
              <a:rPr lang="zh-TW" altLang="en-US" dirty="0">
                <a:ea typeface="+mj-ea"/>
                <a:cs typeface="Times New Roman" panose="02020603050405020304" pitchFamily="18" charset="0"/>
              </a:rPr>
              <a:t>作業</a:t>
            </a:r>
            <a:r>
              <a:rPr lang="zh-TW" altLang="en-US" dirty="0" smtClean="0">
                <a:ea typeface="+mj-ea"/>
                <a:cs typeface="Times New Roman" panose="02020603050405020304" pitchFamily="18" charset="0"/>
              </a:rPr>
              <a:t>單元結果一致。</a:t>
            </a:r>
            <a:endParaRPr lang="en-US" altLang="zh-TW" dirty="0" smtClean="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806600265"/>
              </p:ext>
            </p:extLst>
          </p:nvPr>
        </p:nvGraphicFramePr>
        <p:xfrm>
          <a:off x="4940518" y="1321938"/>
          <a:ext cx="7076684" cy="5502800"/>
        </p:xfrm>
        <a:graphic>
          <a:graphicData uri="http://schemas.openxmlformats.org/drawingml/2006/table">
            <a:tbl>
              <a:tblPr firstRow="1" bandRow="1">
                <a:tableStyleId>{793D81CF-94F2-401A-BA57-92F5A7B2D0C5}</a:tableStyleId>
              </a:tblPr>
              <a:tblGrid>
                <a:gridCol w="1769171">
                  <a:extLst>
                    <a:ext uri="{9D8B030D-6E8A-4147-A177-3AD203B41FA5}">
                      <a16:colId xmlns:a16="http://schemas.microsoft.com/office/drawing/2014/main" xmlns="" val="96259917"/>
                    </a:ext>
                  </a:extLst>
                </a:gridCol>
                <a:gridCol w="1769171">
                  <a:extLst>
                    <a:ext uri="{9D8B030D-6E8A-4147-A177-3AD203B41FA5}">
                      <a16:colId xmlns:a16="http://schemas.microsoft.com/office/drawing/2014/main" xmlns="" val="3339479551"/>
                    </a:ext>
                  </a:extLst>
                </a:gridCol>
                <a:gridCol w="1769171">
                  <a:extLst>
                    <a:ext uri="{9D8B030D-6E8A-4147-A177-3AD203B41FA5}">
                      <a16:colId xmlns:a16="http://schemas.microsoft.com/office/drawing/2014/main" xmlns="" val="3695406002"/>
                    </a:ext>
                  </a:extLst>
                </a:gridCol>
                <a:gridCol w="1769171">
                  <a:extLst>
                    <a:ext uri="{9D8B030D-6E8A-4147-A177-3AD203B41FA5}">
                      <a16:colId xmlns:a16="http://schemas.microsoft.com/office/drawing/2014/main" xmlns="" val="2262630426"/>
                    </a:ext>
                  </a:extLst>
                </a:gridCol>
              </a:tblGrid>
              <a:tr h="355970">
                <a:tc>
                  <a:txBody>
                    <a:bodyPr/>
                    <a:lstStyle/>
                    <a:p>
                      <a:r>
                        <a:rPr lang="en-US" altLang="zh-TW" sz="1500" dirty="0" smtClean="0"/>
                        <a:t>EMPNO</a:t>
                      </a:r>
                      <a:endParaRPr lang="zh-TW" altLang="en-US" sz="1500" dirty="0"/>
                    </a:p>
                  </a:txBody>
                  <a:tcPr marL="75272" marR="75272" marT="37637" marB="37637"/>
                </a:tc>
                <a:tc>
                  <a:txBody>
                    <a:bodyPr/>
                    <a:lstStyle/>
                    <a:p>
                      <a:r>
                        <a:rPr lang="en-US" altLang="zh-TW" sz="1500" dirty="0" smtClean="0"/>
                        <a:t>NAME</a:t>
                      </a:r>
                      <a:endParaRPr lang="zh-TW" altLang="en-US" sz="1500" dirty="0"/>
                    </a:p>
                  </a:txBody>
                  <a:tcPr marL="75272" marR="75272" marT="37637" marB="37637"/>
                </a:tc>
                <a:tc>
                  <a:txBody>
                    <a:bodyPr/>
                    <a:lstStyle/>
                    <a:p>
                      <a:r>
                        <a:rPr lang="en-US" altLang="zh-TW" sz="1500" dirty="0" smtClean="0"/>
                        <a:t>WORKDPT</a:t>
                      </a:r>
                      <a:endParaRPr lang="zh-TW" altLang="en-US" sz="1500" dirty="0"/>
                    </a:p>
                  </a:txBody>
                  <a:tcPr marL="75272" marR="75272" marT="37637" marB="37637"/>
                </a:tc>
                <a:tc>
                  <a:txBody>
                    <a:bodyPr/>
                    <a:lstStyle/>
                    <a:p>
                      <a:r>
                        <a:rPr lang="en-US" altLang="zh-TW" sz="1500" dirty="0" smtClean="0"/>
                        <a:t>SALARY</a:t>
                      </a:r>
                      <a:endParaRPr lang="zh-TW" altLang="en-US" sz="1500" dirty="0"/>
                    </a:p>
                  </a:txBody>
                  <a:tcPr marL="75272" marR="75272" marT="37637" marB="37637"/>
                </a:tc>
                <a:extLst>
                  <a:ext uri="{0D108BD9-81ED-4DB2-BD59-A6C34878D82A}">
                    <a16:rowId xmlns:a16="http://schemas.microsoft.com/office/drawing/2014/main" xmlns="" val="3178194418"/>
                  </a:ext>
                </a:extLst>
              </a:tr>
              <a:tr h="328268">
                <a:tc>
                  <a:txBody>
                    <a:bodyPr/>
                    <a:lstStyle/>
                    <a:p>
                      <a:r>
                        <a:rPr lang="en-US" altLang="zh-TW" sz="1500" dirty="0" smtClean="0"/>
                        <a:t>001</a:t>
                      </a:r>
                      <a:endParaRPr lang="zh-TW" altLang="en-US" sz="1500" dirty="0"/>
                    </a:p>
                  </a:txBody>
                  <a:tcPr marL="75272" marR="75272" marT="37637" marB="37637"/>
                </a:tc>
                <a:tc>
                  <a:txBody>
                    <a:bodyPr/>
                    <a:lstStyle/>
                    <a:p>
                      <a:r>
                        <a:rPr lang="en-US" altLang="zh-TW" sz="1500" dirty="0" smtClean="0"/>
                        <a:t>TOM</a:t>
                      </a:r>
                      <a:endParaRPr lang="zh-TW" altLang="en-US" sz="1500" dirty="0"/>
                    </a:p>
                  </a:txBody>
                  <a:tcPr marL="75272" marR="75272" marT="37637" marB="37637"/>
                </a:tc>
                <a:tc>
                  <a:txBody>
                    <a:bodyPr/>
                    <a:lstStyle/>
                    <a:p>
                      <a:r>
                        <a:rPr lang="en-US" altLang="zh-TW" sz="1500" dirty="0" smtClean="0"/>
                        <a:t>101</a:t>
                      </a:r>
                      <a:endParaRPr lang="zh-TW" altLang="en-US" sz="1500" dirty="0"/>
                    </a:p>
                  </a:txBody>
                  <a:tcPr marL="75272" marR="75272" marT="37637" marB="37637"/>
                </a:tc>
                <a:tc>
                  <a:txBody>
                    <a:bodyPr/>
                    <a:lstStyle/>
                    <a:p>
                      <a:r>
                        <a:rPr lang="en-US" altLang="zh-TW" sz="1500" dirty="0" smtClean="0"/>
                        <a:t>10000</a:t>
                      </a:r>
                      <a:endParaRPr lang="zh-TW" altLang="en-US" sz="1500" dirty="0"/>
                    </a:p>
                  </a:txBody>
                  <a:tcPr marL="75272" marR="75272" marT="37637" marB="37637"/>
                </a:tc>
                <a:extLst>
                  <a:ext uri="{0D108BD9-81ED-4DB2-BD59-A6C34878D82A}">
                    <a16:rowId xmlns:a16="http://schemas.microsoft.com/office/drawing/2014/main" xmlns="" val="4135178580"/>
                  </a:ext>
                </a:extLst>
              </a:tr>
              <a:tr h="328268">
                <a:tc>
                  <a:txBody>
                    <a:bodyPr/>
                    <a:lstStyle/>
                    <a:p>
                      <a:r>
                        <a:rPr lang="en-US" altLang="zh-TW" sz="1500" dirty="0" smtClean="0">
                          <a:solidFill>
                            <a:srgbClr val="FF0000"/>
                          </a:solidFill>
                        </a:rPr>
                        <a:t>002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JOHN</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12000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xmlns="" val="921267211"/>
                  </a:ext>
                </a:extLst>
              </a:tr>
              <a:tr h="328268">
                <a:tc>
                  <a:txBody>
                    <a:bodyPr/>
                    <a:lstStyle/>
                    <a:p>
                      <a:r>
                        <a:rPr lang="en-US" altLang="zh-TW" sz="1500" dirty="0" smtClean="0"/>
                        <a:t>003</a:t>
                      </a:r>
                      <a:endParaRPr lang="zh-TW" altLang="en-US" sz="1500" dirty="0"/>
                    </a:p>
                  </a:txBody>
                  <a:tcPr marL="75272" marR="75272" marT="37637" marB="37637"/>
                </a:tc>
                <a:tc>
                  <a:txBody>
                    <a:bodyPr/>
                    <a:lstStyle/>
                    <a:p>
                      <a:r>
                        <a:rPr lang="en-US" altLang="zh-TW" sz="1500" dirty="0" smtClean="0"/>
                        <a:t>LILY</a:t>
                      </a:r>
                      <a:endParaRPr lang="zh-TW" altLang="en-US" sz="1500" dirty="0"/>
                    </a:p>
                  </a:txBody>
                  <a:tcPr marL="75272" marR="75272" marT="37637" marB="37637"/>
                </a:tc>
                <a:tc>
                  <a:txBody>
                    <a:bodyPr/>
                    <a:lstStyle/>
                    <a:p>
                      <a:r>
                        <a:rPr lang="en-US" altLang="zh-TW" sz="1500" dirty="0" smtClean="0"/>
                        <a:t>101</a:t>
                      </a:r>
                      <a:endParaRPr lang="zh-TW" altLang="en-US" sz="1500" dirty="0"/>
                    </a:p>
                  </a:txBody>
                  <a:tcPr marL="75272" marR="75272" marT="37637" marB="37637"/>
                </a:tc>
                <a:tc>
                  <a:txBody>
                    <a:bodyPr/>
                    <a:lstStyle/>
                    <a:p>
                      <a:r>
                        <a:rPr lang="en-US" altLang="zh-TW" sz="1500" dirty="0" smtClean="0"/>
                        <a:t>13000</a:t>
                      </a:r>
                      <a:endParaRPr lang="zh-TW" altLang="en-US" sz="1500" dirty="0"/>
                    </a:p>
                  </a:txBody>
                  <a:tcPr marL="75272" marR="75272" marT="37637" marB="37637"/>
                </a:tc>
                <a:extLst>
                  <a:ext uri="{0D108BD9-81ED-4DB2-BD59-A6C34878D82A}">
                    <a16:rowId xmlns:a16="http://schemas.microsoft.com/office/drawing/2014/main" xmlns="" val="2114047310"/>
                  </a:ext>
                </a:extLst>
              </a:tr>
              <a:tr h="328268">
                <a:tc>
                  <a:txBody>
                    <a:bodyPr/>
                    <a:lstStyle/>
                    <a:p>
                      <a:r>
                        <a:rPr lang="en-US" altLang="zh-TW" sz="1500" dirty="0" smtClean="0"/>
                        <a:t>004</a:t>
                      </a:r>
                      <a:endParaRPr lang="zh-TW" altLang="en-US" sz="1500" dirty="0"/>
                    </a:p>
                  </a:txBody>
                  <a:tcPr marL="75272" marR="75272" marT="37637" marB="37637"/>
                </a:tc>
                <a:tc>
                  <a:txBody>
                    <a:bodyPr/>
                    <a:lstStyle/>
                    <a:p>
                      <a:r>
                        <a:rPr lang="en-US" altLang="zh-TW" sz="1500" dirty="0" smtClean="0"/>
                        <a:t>ROSE</a:t>
                      </a:r>
                      <a:endParaRPr lang="zh-TW" altLang="en-US" sz="1500" dirty="0"/>
                    </a:p>
                  </a:txBody>
                  <a:tcPr marL="75272" marR="75272" marT="37637" marB="37637"/>
                </a:tc>
                <a:tc>
                  <a:txBody>
                    <a:bodyPr/>
                    <a:lstStyle/>
                    <a:p>
                      <a:r>
                        <a:rPr lang="en-US" altLang="zh-TW" sz="1500" dirty="0" smtClean="0"/>
                        <a:t>103</a:t>
                      </a:r>
                      <a:endParaRPr lang="zh-TW" altLang="en-US" sz="1500" dirty="0"/>
                    </a:p>
                  </a:txBody>
                  <a:tcPr marL="75272" marR="75272" marT="37637" marB="37637"/>
                </a:tc>
                <a:tc>
                  <a:txBody>
                    <a:bodyPr/>
                    <a:lstStyle/>
                    <a:p>
                      <a:r>
                        <a:rPr lang="en-US" altLang="zh-TW" sz="1500" dirty="0" smtClean="0"/>
                        <a:t>14000</a:t>
                      </a:r>
                      <a:endParaRPr lang="zh-TW" altLang="en-US" sz="1500" dirty="0"/>
                    </a:p>
                  </a:txBody>
                  <a:tcPr marL="75272" marR="75272" marT="37637" marB="37637"/>
                </a:tc>
                <a:extLst>
                  <a:ext uri="{0D108BD9-81ED-4DB2-BD59-A6C34878D82A}">
                    <a16:rowId xmlns:a16="http://schemas.microsoft.com/office/drawing/2014/main" xmlns="" val="3629494058"/>
                  </a:ext>
                </a:extLst>
              </a:tr>
              <a:tr h="328268">
                <a:tc>
                  <a:txBody>
                    <a:bodyPr/>
                    <a:lstStyle/>
                    <a:p>
                      <a:r>
                        <a:rPr lang="en-US" altLang="zh-TW" sz="1500" dirty="0" smtClean="0">
                          <a:solidFill>
                            <a:srgbClr val="FF0000"/>
                          </a:solidFill>
                        </a:rPr>
                        <a:t>005</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MARY</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15000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xmlns="" val="1788738091"/>
                  </a:ext>
                </a:extLst>
              </a:tr>
              <a:tr h="328268">
                <a:tc>
                  <a:txBody>
                    <a:bodyPr/>
                    <a:lstStyle/>
                    <a:p>
                      <a:r>
                        <a:rPr lang="en-US" altLang="zh-TW" sz="1500" dirty="0" smtClean="0">
                          <a:solidFill>
                            <a:srgbClr val="FF0000"/>
                          </a:solidFill>
                        </a:rPr>
                        <a:t>006</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WANG</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102</a:t>
                      </a:r>
                      <a:endParaRPr lang="zh-TW" altLang="en-US" sz="1500" dirty="0">
                        <a:solidFill>
                          <a:srgbClr val="FF0000"/>
                        </a:solidFill>
                      </a:endParaRPr>
                    </a:p>
                  </a:txBody>
                  <a:tcPr marL="75272" marR="75272" marT="37637" marB="37637"/>
                </a:tc>
                <a:tc>
                  <a:txBody>
                    <a:bodyPr/>
                    <a:lstStyle/>
                    <a:p>
                      <a:r>
                        <a:rPr lang="en-US" altLang="zh-TW" sz="1500" dirty="0" smtClean="0">
                          <a:solidFill>
                            <a:srgbClr val="FF0000"/>
                          </a:solidFill>
                        </a:rPr>
                        <a:t>16000</a:t>
                      </a:r>
                      <a:endParaRPr lang="zh-TW" altLang="en-US" sz="1500" dirty="0">
                        <a:solidFill>
                          <a:srgbClr val="FF0000"/>
                        </a:solidFill>
                      </a:endParaRPr>
                    </a:p>
                  </a:txBody>
                  <a:tcPr marL="75272" marR="75272" marT="37637" marB="37637"/>
                </a:tc>
                <a:extLst>
                  <a:ext uri="{0D108BD9-81ED-4DB2-BD59-A6C34878D82A}">
                    <a16:rowId xmlns:a16="http://schemas.microsoft.com/office/drawing/2014/main" xmlns="" val="2000056708"/>
                  </a:ext>
                </a:extLst>
              </a:tr>
              <a:tr h="328268">
                <a:tc>
                  <a:txBody>
                    <a:bodyPr/>
                    <a:lstStyle/>
                    <a:p>
                      <a:r>
                        <a:rPr lang="en-US" altLang="zh-TW" sz="1500" dirty="0" smtClean="0"/>
                        <a:t>007</a:t>
                      </a:r>
                      <a:endParaRPr lang="zh-TW" altLang="en-US" sz="1500" dirty="0"/>
                    </a:p>
                  </a:txBody>
                  <a:tcPr marL="75272" marR="75272" marT="37637" marB="37637"/>
                </a:tc>
                <a:tc>
                  <a:txBody>
                    <a:bodyPr/>
                    <a:lstStyle/>
                    <a:p>
                      <a:r>
                        <a:rPr lang="en-US" altLang="zh-TW" sz="1500" dirty="0" smtClean="0"/>
                        <a:t>LIN</a:t>
                      </a:r>
                      <a:endParaRPr lang="zh-TW" altLang="en-US" sz="1500" dirty="0"/>
                    </a:p>
                  </a:txBody>
                  <a:tcPr marL="75272" marR="75272" marT="37637" marB="37637"/>
                </a:tc>
                <a:tc>
                  <a:txBody>
                    <a:bodyPr/>
                    <a:lstStyle/>
                    <a:p>
                      <a:r>
                        <a:rPr lang="en-US" altLang="zh-TW" sz="1500" dirty="0" smtClean="0"/>
                        <a:t>103</a:t>
                      </a:r>
                      <a:endParaRPr lang="zh-TW" altLang="en-US" sz="1500" dirty="0"/>
                    </a:p>
                  </a:txBody>
                  <a:tcPr marL="75272" marR="75272" marT="37637" marB="37637"/>
                </a:tc>
                <a:tc>
                  <a:txBody>
                    <a:bodyPr/>
                    <a:lstStyle/>
                    <a:p>
                      <a:r>
                        <a:rPr lang="en-US" altLang="zh-TW" sz="1500" dirty="0" smtClean="0"/>
                        <a:t>17000</a:t>
                      </a:r>
                      <a:endParaRPr lang="zh-TW" altLang="en-US" sz="1500" dirty="0"/>
                    </a:p>
                  </a:txBody>
                  <a:tcPr marL="75272" marR="75272" marT="37637" marB="37637"/>
                </a:tc>
                <a:extLst>
                  <a:ext uri="{0D108BD9-81ED-4DB2-BD59-A6C34878D82A}">
                    <a16:rowId xmlns:a16="http://schemas.microsoft.com/office/drawing/2014/main" xmlns="" val="1124416163"/>
                  </a:ext>
                </a:extLst>
              </a:tr>
              <a:tr h="2266400">
                <a:tc gridSpan="4">
                  <a:txBody>
                    <a:bodyPr/>
                    <a:lstStyle/>
                    <a:p>
                      <a:r>
                        <a:rPr lang="en-US" altLang="zh-TW" sz="2000" b="1" kern="1200" dirty="0" smtClean="0">
                          <a:solidFill>
                            <a:srgbClr val="0070C0"/>
                          </a:solidFill>
                          <a:latin typeface="+mn-lt"/>
                          <a:ea typeface="+mn-ea"/>
                          <a:cs typeface="Times New Roman" panose="02020603050405020304" pitchFamily="18" charset="0"/>
                        </a:rPr>
                        <a:t>Repeatable read (RR)</a:t>
                      </a:r>
                      <a:r>
                        <a:rPr lang="zh-TW" altLang="en-US" sz="2000" b="1" kern="1200" dirty="0" smtClean="0">
                          <a:solidFill>
                            <a:srgbClr val="0070C0"/>
                          </a:solidFill>
                          <a:latin typeface="+mn-lt"/>
                          <a:ea typeface="+mn-ea"/>
                          <a:cs typeface="Times New Roman" panose="02020603050405020304" pitchFamily="18" charset="0"/>
                        </a:rPr>
                        <a:t> </a:t>
                      </a:r>
                      <a:endParaRPr lang="en-US" altLang="zh-TW" sz="2000" b="1" kern="1200" dirty="0" smtClean="0">
                        <a:solidFill>
                          <a:srgbClr val="0070C0"/>
                        </a:solidFill>
                        <a:latin typeface="+mn-lt"/>
                        <a:ea typeface="+mn-ea"/>
                        <a:cs typeface="Times New Roman" panose="02020603050405020304" pitchFamily="18" charset="0"/>
                      </a:endParaRPr>
                    </a:p>
                    <a:p>
                      <a:r>
                        <a:rPr lang="zh-TW" altLang="en-US" sz="1800" dirty="0" smtClean="0"/>
                        <a:t>若有個</a:t>
                      </a:r>
                      <a:r>
                        <a:rPr lang="en-US" altLang="zh-TW" sz="1800" dirty="0" smtClean="0"/>
                        <a:t>A</a:t>
                      </a:r>
                      <a:r>
                        <a:rPr lang="zh-TW" altLang="en-US" sz="1800" dirty="0" smtClean="0"/>
                        <a:t>作業單元</a:t>
                      </a:r>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的人數有多少？以及</a:t>
                      </a:r>
                      <a:r>
                        <a:rPr lang="en-US" altLang="zh-TW" sz="1800" dirty="0" smtClean="0"/>
                        <a:t>WORKDPT=‘102’ </a:t>
                      </a:r>
                      <a:r>
                        <a:rPr lang="zh-TW" altLang="en-US" sz="1800" dirty="0" smtClean="0"/>
                        <a:t>的員工</a:t>
                      </a:r>
                      <a:r>
                        <a:rPr lang="en-US" altLang="zh-TW" sz="1800" dirty="0" smtClean="0"/>
                        <a:t>SALARY</a:t>
                      </a:r>
                      <a:r>
                        <a:rPr lang="zh-TW" altLang="en-US" sz="1800" dirty="0" smtClean="0"/>
                        <a:t>多少？</a:t>
                      </a:r>
                      <a:endParaRPr lang="en-US" altLang="zh-TW" sz="1800" dirty="0" smtClean="0"/>
                    </a:p>
                    <a:p>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的人薪水多兩成</a:t>
                      </a:r>
                      <a:endParaRPr lang="en-US" altLang="zh-TW" sz="1800" dirty="0" smtClean="0"/>
                    </a:p>
                    <a:p>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a:t>
                      </a:r>
                      <a:r>
                        <a:rPr lang="zh-TW" altLang="en-US" sz="1800" dirty="0" smtClean="0"/>
                        <a:t>多少？</a:t>
                      </a:r>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A4</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的員工</a:t>
                      </a:r>
                      <a:r>
                        <a:rPr lang="en-US" altLang="zh-TW" sz="1800" dirty="0" smtClean="0"/>
                        <a:t>SALARY</a:t>
                      </a:r>
                      <a:r>
                        <a:rPr lang="zh-TW" altLang="en-US" sz="1800" dirty="0" smtClean="0"/>
                        <a:t>有多少？</a:t>
                      </a:r>
                      <a:endParaRPr lang="en-US" altLang="zh-TW" sz="1800" dirty="0" smtClean="0"/>
                    </a:p>
                    <a:p>
                      <a:endParaRPr lang="en-US" altLang="zh-TW" sz="1800" dirty="0" smtClean="0"/>
                    </a:p>
                  </a:txBody>
                  <a:tcPr marL="75272" marR="75272" marT="37637" marB="37637"/>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588062262"/>
                  </a:ext>
                </a:extLst>
              </a:tr>
            </a:tbl>
          </a:graphicData>
        </a:graphic>
      </p:graphicFrame>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文字方塊 8"/>
          <p:cNvSpPr txBox="1"/>
          <p:nvPr/>
        </p:nvSpPr>
        <p:spPr>
          <a:xfrm>
            <a:off x="410548" y="4457964"/>
            <a:ext cx="425175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smtClean="0"/>
              <a:t>執行完畢</a:t>
            </a:r>
            <a:r>
              <a:rPr lang="zh-TW" altLang="en-US" dirty="0"/>
              <a:t>時</a:t>
            </a:r>
            <a:r>
              <a:rPr lang="zh-TW" altLang="en-US" dirty="0" smtClean="0"/>
              <a:t>，整個資料表仍</a:t>
            </a:r>
            <a:r>
              <a:rPr lang="zh-TW" altLang="en-US" dirty="0"/>
              <a:t>會</a:t>
            </a:r>
            <a:r>
              <a:rPr lang="zh-TW" altLang="en-US" dirty="0" smtClean="0"/>
              <a:t>上鎖</a:t>
            </a:r>
            <a:endParaRPr lang="en-US" altLang="zh-TW" dirty="0" smtClean="0"/>
          </a:p>
          <a:p>
            <a:pPr marL="285750" indent="-285750">
              <a:buFont typeface="Arial" panose="020B0604020202020204" pitchFamily="34" charset="0"/>
              <a:buChar char="•"/>
            </a:pPr>
            <a:endParaRPr lang="zh-TW" altLang="en-US" dirty="0" smtClean="0"/>
          </a:p>
          <a:p>
            <a:pPr marL="285750" indent="-285750">
              <a:buFont typeface="Arial" panose="020B0604020202020204" pitchFamily="34" charset="0"/>
              <a:buChar char="•"/>
            </a:pPr>
            <a:r>
              <a:rPr lang="zh-TW" altLang="en-US" dirty="0" smtClean="0"/>
              <a:t>此時</a:t>
            </a:r>
            <a:r>
              <a:rPr lang="en-US" altLang="zh-TW" dirty="0"/>
              <a:t>B</a:t>
            </a:r>
            <a:r>
              <a:rPr lang="zh-TW" altLang="en-US" dirty="0"/>
              <a:t>作業單元，無法改動表格中任何資料列</a:t>
            </a:r>
          </a:p>
        </p:txBody>
      </p:sp>
      <p:sp>
        <p:nvSpPr>
          <p:cNvPr id="11" name="向右箭號 10"/>
          <p:cNvSpPr/>
          <p:nvPr/>
        </p:nvSpPr>
        <p:spPr>
          <a:xfrm flipH="1">
            <a:off x="4481005" y="5187929"/>
            <a:ext cx="428625" cy="2381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 name="文字方塊 7"/>
          <p:cNvSpPr txBox="1"/>
          <p:nvPr/>
        </p:nvSpPr>
        <p:spPr>
          <a:xfrm>
            <a:off x="4975668" y="5122326"/>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19608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SQL Injection</a:t>
            </a:r>
            <a:endParaRPr lang="zh-TW" altLang="en-US" b="1" dirty="0"/>
          </a:p>
        </p:txBody>
      </p:sp>
      <p:sp>
        <p:nvSpPr>
          <p:cNvPr id="3" name="內容版面配置區 2"/>
          <p:cNvSpPr>
            <a:spLocks noGrp="1"/>
          </p:cNvSpPr>
          <p:nvPr>
            <p:ph idx="1"/>
          </p:nvPr>
        </p:nvSpPr>
        <p:spPr>
          <a:xfrm>
            <a:off x="677334" y="1538019"/>
            <a:ext cx="8596668" cy="3880773"/>
          </a:xfrm>
        </p:spPr>
        <p:txBody>
          <a:bodyPr>
            <a:normAutofit lnSpcReduction="10000"/>
          </a:bodyPr>
          <a:lstStyle/>
          <a:p>
            <a:r>
              <a:rPr lang="zh-TW" altLang="en-US" dirty="0"/>
              <a:t>透過網站的輸入欄位，上傳惡意的 </a:t>
            </a:r>
            <a:r>
              <a:rPr lang="en-US" altLang="zh-TW" dirty="0"/>
              <a:t>SQL </a:t>
            </a:r>
            <a:r>
              <a:rPr lang="zh-TW" altLang="en-US" dirty="0" smtClean="0"/>
              <a:t>代碼</a:t>
            </a:r>
            <a:endParaRPr lang="en-US" altLang="zh-TW" dirty="0"/>
          </a:p>
          <a:p>
            <a:pPr marL="400050" lvl="1" indent="0">
              <a:buNone/>
            </a:pPr>
            <a:r>
              <a:rPr lang="zh-TW" altLang="en-US" dirty="0" smtClean="0"/>
              <a:t>藉</a:t>
            </a:r>
            <a:r>
              <a:rPr lang="zh-TW" altLang="en-US" dirty="0"/>
              <a:t>由特殊字元，改變語法上的邏輯，駭客就能取得資料庫的所有</a:t>
            </a:r>
            <a:r>
              <a:rPr lang="zh-TW" altLang="en-US" dirty="0" smtClean="0"/>
              <a:t>內容</a:t>
            </a:r>
            <a:endParaRPr lang="en-US" altLang="zh-TW" dirty="0" smtClean="0"/>
          </a:p>
          <a:p>
            <a:r>
              <a:rPr lang="zh-TW" altLang="en-US" dirty="0" smtClean="0">
                <a:solidFill>
                  <a:srgbClr val="00B0F0"/>
                </a:solidFill>
              </a:rPr>
              <a:t>高風險情況：</a:t>
            </a:r>
            <a:endParaRPr lang="en-US" altLang="zh-TW" dirty="0" smtClean="0">
              <a:solidFill>
                <a:srgbClr val="00B0F0"/>
              </a:solidFill>
            </a:endParaRPr>
          </a:p>
          <a:p>
            <a:pPr marL="800100" lvl="1" indent="-342900">
              <a:buFont typeface="+mj-lt"/>
              <a:buAutoNum type="arabicPeriod"/>
            </a:pPr>
            <a:r>
              <a:rPr lang="zh-TW" altLang="en-US" dirty="0" smtClean="0"/>
              <a:t>程式中使用</a:t>
            </a:r>
            <a:r>
              <a:rPr lang="zh-TW" altLang="en-US" dirty="0" smtClean="0">
                <a:solidFill>
                  <a:srgbClr val="FF0000"/>
                </a:solidFill>
              </a:rPr>
              <a:t>字串串接</a:t>
            </a:r>
            <a:r>
              <a:rPr lang="zh-TW" altLang="en-US" dirty="0" smtClean="0"/>
              <a:t>方式</a:t>
            </a:r>
            <a:r>
              <a:rPr lang="zh-TW" altLang="en-US" dirty="0"/>
              <a:t>組合</a:t>
            </a:r>
            <a:r>
              <a:rPr lang="en-US" altLang="zh-TW" dirty="0"/>
              <a:t>SQL</a:t>
            </a:r>
            <a:r>
              <a:rPr lang="zh-TW" altLang="en-US" dirty="0" smtClean="0"/>
              <a:t>指令</a:t>
            </a:r>
            <a:endParaRPr lang="en-US" altLang="zh-TW" dirty="0" smtClean="0"/>
          </a:p>
          <a:p>
            <a:pPr marL="800100" lvl="1" indent="-342900">
              <a:buFont typeface="+mj-lt"/>
              <a:buAutoNum type="arabicPeriod"/>
            </a:pPr>
            <a:r>
              <a:rPr lang="zh-TW" altLang="en-US" dirty="0"/>
              <a:t>連結資料庫時使用權限過大的</a:t>
            </a:r>
            <a:r>
              <a:rPr lang="zh-TW" altLang="en-US" dirty="0" smtClean="0"/>
              <a:t>帳戶</a:t>
            </a:r>
            <a:endParaRPr lang="en-US" altLang="zh-TW" dirty="0" smtClean="0"/>
          </a:p>
          <a:p>
            <a:pPr marL="800100" lvl="1" indent="-342900">
              <a:buFont typeface="+mj-lt"/>
              <a:buAutoNum type="arabicPeriod"/>
            </a:pPr>
            <a:r>
              <a:rPr lang="zh-TW" altLang="en-US" dirty="0" smtClean="0"/>
              <a:t>未檢查</a:t>
            </a:r>
            <a:r>
              <a:rPr lang="en-US" altLang="zh-TW" dirty="0" smtClean="0"/>
              <a:t>User</a:t>
            </a:r>
            <a:r>
              <a:rPr lang="zh-TW" altLang="en-US" dirty="0" smtClean="0"/>
              <a:t>輸入的資料，如未限制字元數，未對輸入資料做潛在指令檢查</a:t>
            </a:r>
            <a:endParaRPr lang="en-US" altLang="zh-TW" dirty="0" smtClean="0"/>
          </a:p>
          <a:p>
            <a:r>
              <a:rPr lang="zh-TW" altLang="en-US" dirty="0" smtClean="0">
                <a:solidFill>
                  <a:srgbClr val="00B0F0"/>
                </a:solidFill>
              </a:rPr>
              <a:t>如何防範：</a:t>
            </a:r>
            <a:endParaRPr lang="en-US" altLang="zh-TW" dirty="0" smtClean="0">
              <a:solidFill>
                <a:srgbClr val="00B0F0"/>
              </a:solidFill>
            </a:endParaRPr>
          </a:p>
          <a:p>
            <a:pPr>
              <a:buFont typeface="+mj-lt"/>
              <a:buAutoNum type="arabicPeriod"/>
            </a:pPr>
            <a:r>
              <a:rPr lang="zh-TW" altLang="en-US" dirty="0"/>
              <a:t>使用參數化查詢（</a:t>
            </a:r>
            <a:r>
              <a:rPr lang="en-US" altLang="zh-TW" dirty="0"/>
              <a:t>Parameterized Query</a:t>
            </a:r>
            <a:r>
              <a:rPr lang="zh-TW" altLang="en-US" dirty="0"/>
              <a:t>）來設計資料存取</a:t>
            </a:r>
            <a:r>
              <a:rPr lang="zh-TW" altLang="en-US" dirty="0" smtClean="0"/>
              <a:t>功能</a:t>
            </a:r>
            <a:endParaRPr lang="en-US" altLang="zh-TW" dirty="0" smtClean="0"/>
          </a:p>
          <a:p>
            <a:pPr>
              <a:buFont typeface="+mj-lt"/>
              <a:buAutoNum type="arabicPeriod"/>
            </a:pPr>
            <a:r>
              <a:rPr lang="zh-TW" altLang="en-US" dirty="0"/>
              <a:t>組合</a:t>
            </a:r>
            <a:r>
              <a:rPr lang="en-US" altLang="zh-TW" dirty="0"/>
              <a:t>SQL</a:t>
            </a:r>
            <a:r>
              <a:rPr lang="zh-TW" altLang="en-US" dirty="0"/>
              <a:t>字串時，先針對所傳入的參數作字元取代（將單引號字元取代為連續</a:t>
            </a:r>
            <a:r>
              <a:rPr lang="en-US" altLang="zh-TW" dirty="0"/>
              <a:t>2</a:t>
            </a:r>
            <a:r>
              <a:rPr lang="zh-TW" altLang="en-US" dirty="0"/>
              <a:t>個單引號字元</a:t>
            </a:r>
            <a:r>
              <a:rPr lang="zh-TW" altLang="en-US" dirty="0" smtClean="0"/>
              <a:t>）</a:t>
            </a:r>
            <a:endParaRPr lang="en-US" altLang="zh-TW" dirty="0" smtClean="0"/>
          </a:p>
          <a:p>
            <a:pPr>
              <a:buFont typeface="+mj-lt"/>
              <a:buAutoNum type="arabicPeriod"/>
            </a:pPr>
            <a:r>
              <a:rPr lang="zh-TW" altLang="en-US" dirty="0" smtClean="0"/>
              <a:t>防火牆</a:t>
            </a:r>
            <a:endParaRPr lang="en-US" altLang="zh-TW" dirty="0" smtClean="0"/>
          </a:p>
          <a:p>
            <a:pPr marL="800100" lvl="1" indent="-342900">
              <a:buFont typeface="+mj-lt"/>
              <a:buAutoNum type="arabicPeriod"/>
            </a:pPr>
            <a:endParaRPr lang="en-US" altLang="zh-TW" dirty="0" smtClean="0"/>
          </a:p>
          <a:p>
            <a:pPr marL="800100" lvl="1" indent="-342900">
              <a:buFont typeface="+mj-lt"/>
              <a:buAutoNum type="arabicPeriod"/>
            </a:pPr>
            <a:endParaRPr lang="en-US" altLang="zh-TW" dirty="0" smtClean="0"/>
          </a:p>
          <a:p>
            <a:endParaRPr lang="en-US" altLang="zh-TW" dirty="0" smtClean="0"/>
          </a:p>
          <a:p>
            <a:endParaRPr lang="zh-TW" altLang="en-US" dirty="0"/>
          </a:p>
        </p:txBody>
      </p:sp>
      <p:sp>
        <p:nvSpPr>
          <p:cNvPr id="5" name="文字方塊 4"/>
          <p:cNvSpPr txBox="1"/>
          <p:nvPr/>
        </p:nvSpPr>
        <p:spPr>
          <a:xfrm>
            <a:off x="677334" y="2279471"/>
            <a:ext cx="9937208" cy="3139321"/>
          </a:xfrm>
          <a:prstGeom prst="rect">
            <a:avLst/>
          </a:prstGeom>
          <a:solidFill>
            <a:schemeClr val="bg1">
              <a:lumMod val="85000"/>
            </a:schemeClr>
          </a:solidFill>
          <a:ln w="38100">
            <a:solidFill>
              <a:schemeClr val="tx1"/>
            </a:solidFill>
          </a:ln>
        </p:spPr>
        <p:txBody>
          <a:bodyPr wrap="none" rtlCol="0">
            <a:spAutoFit/>
          </a:bodyPr>
          <a:lstStyle/>
          <a:p>
            <a:r>
              <a:rPr lang="en-US" altLang="zh-TW" dirty="0"/>
              <a:t>Example</a:t>
            </a:r>
            <a:r>
              <a:rPr lang="zh-TW" altLang="en-US" dirty="0" smtClean="0"/>
              <a:t>：</a:t>
            </a:r>
            <a:endParaRPr lang="en-US" altLang="zh-TW" dirty="0" smtClean="0"/>
          </a:p>
          <a:p>
            <a:endParaRPr lang="en-US" altLang="zh-TW" dirty="0"/>
          </a:p>
          <a:p>
            <a:r>
              <a:rPr lang="en-US" altLang="zh-TW" dirty="0" err="1"/>
              <a:t>strSQL</a:t>
            </a:r>
            <a:r>
              <a:rPr lang="en-US" altLang="zh-TW" dirty="0"/>
              <a:t> = "SELECT * FROM users WHERE (name = </a:t>
            </a:r>
            <a:r>
              <a:rPr lang="en-US" altLang="zh-TW" dirty="0" smtClean="0">
                <a:solidFill>
                  <a:srgbClr val="FF0000"/>
                </a:solidFill>
              </a:rPr>
              <a:t>'</a:t>
            </a:r>
            <a:r>
              <a:rPr lang="en-US" altLang="zh-TW" dirty="0" smtClean="0"/>
              <a:t>"</a:t>
            </a:r>
            <a:r>
              <a:rPr lang="en-US" altLang="zh-TW" dirty="0"/>
              <a:t> + </a:t>
            </a:r>
            <a:r>
              <a:rPr lang="en-US" altLang="zh-TW" dirty="0" smtClean="0"/>
              <a:t> </a:t>
            </a:r>
            <a:r>
              <a:rPr lang="en-US" altLang="zh-TW" dirty="0" err="1" smtClean="0"/>
              <a:t>userName</a:t>
            </a:r>
            <a:r>
              <a:rPr lang="en-US" altLang="zh-TW" dirty="0" smtClean="0"/>
              <a:t> </a:t>
            </a:r>
            <a:r>
              <a:rPr lang="en-US" altLang="zh-TW" dirty="0"/>
              <a:t>+ "</a:t>
            </a:r>
            <a:r>
              <a:rPr lang="en-US" altLang="zh-TW" dirty="0">
                <a:solidFill>
                  <a:srgbClr val="FF0000"/>
                </a:solidFill>
              </a:rPr>
              <a:t>'</a:t>
            </a:r>
            <a:r>
              <a:rPr lang="en-US" altLang="zh-TW" dirty="0"/>
              <a:t>) and (pw = </a:t>
            </a:r>
            <a:r>
              <a:rPr lang="en-US" altLang="zh-TW" dirty="0">
                <a:solidFill>
                  <a:srgbClr val="FF0000"/>
                </a:solidFill>
              </a:rPr>
              <a:t>'</a:t>
            </a:r>
            <a:r>
              <a:rPr lang="en-US" altLang="zh-TW" dirty="0"/>
              <a:t>"+ </a:t>
            </a:r>
            <a:r>
              <a:rPr lang="en-US" altLang="zh-TW" dirty="0" err="1"/>
              <a:t>passWord</a:t>
            </a:r>
            <a:r>
              <a:rPr lang="en-US" altLang="zh-TW" dirty="0"/>
              <a:t> </a:t>
            </a:r>
            <a:r>
              <a:rPr lang="en-US" altLang="zh-TW" dirty="0" smtClean="0"/>
              <a:t>+"</a:t>
            </a:r>
            <a:r>
              <a:rPr lang="en-US" altLang="zh-TW" dirty="0" smtClean="0">
                <a:solidFill>
                  <a:srgbClr val="FF0000"/>
                </a:solidFill>
              </a:rPr>
              <a:t>'</a:t>
            </a:r>
            <a:r>
              <a:rPr lang="en-US" altLang="zh-TW" dirty="0"/>
              <a:t>); </a:t>
            </a:r>
            <a:r>
              <a:rPr lang="en-US" altLang="zh-TW" dirty="0" smtClean="0"/>
              <a:t>“</a:t>
            </a:r>
          </a:p>
          <a:p>
            <a:endParaRPr lang="en-US" altLang="zh-TW" dirty="0" smtClean="0"/>
          </a:p>
          <a:p>
            <a:r>
              <a:rPr lang="zh-TW" altLang="en-US" dirty="0">
                <a:solidFill>
                  <a:srgbClr val="0000FF"/>
                </a:solidFill>
              </a:rPr>
              <a:t>惡意</a:t>
            </a:r>
            <a:r>
              <a:rPr lang="zh-TW" altLang="en-US" dirty="0" smtClean="0">
                <a:solidFill>
                  <a:srgbClr val="0000FF"/>
                </a:solidFill>
              </a:rPr>
              <a:t>填入</a:t>
            </a:r>
            <a:r>
              <a:rPr lang="en-US" altLang="zh-TW" dirty="0" err="1" smtClean="0">
                <a:solidFill>
                  <a:srgbClr val="0000FF"/>
                </a:solidFill>
              </a:rPr>
              <a:t>userName</a:t>
            </a:r>
            <a:r>
              <a:rPr lang="en-US" altLang="zh-TW" dirty="0" smtClean="0">
                <a:solidFill>
                  <a:srgbClr val="0000FF"/>
                </a:solidFill>
              </a:rPr>
              <a:t> </a:t>
            </a:r>
            <a:r>
              <a:rPr lang="en-US" altLang="zh-TW" dirty="0">
                <a:solidFill>
                  <a:srgbClr val="0000FF"/>
                </a:solidFill>
              </a:rPr>
              <a:t>= "1' OR '1'='1</a:t>
            </a:r>
            <a:r>
              <a:rPr lang="en-US" altLang="zh-TW" dirty="0" smtClean="0">
                <a:solidFill>
                  <a:srgbClr val="0000FF"/>
                </a:solidFill>
              </a:rPr>
              <a:t>";</a:t>
            </a:r>
            <a:r>
              <a:rPr lang="zh-TW" altLang="en-US" dirty="0" smtClean="0">
                <a:solidFill>
                  <a:srgbClr val="0000FF"/>
                </a:solidFill>
              </a:rPr>
              <a:t>與</a:t>
            </a:r>
            <a:r>
              <a:rPr lang="en-US" altLang="zh-TW" dirty="0" err="1" smtClean="0">
                <a:solidFill>
                  <a:srgbClr val="0000FF"/>
                </a:solidFill>
              </a:rPr>
              <a:t>passWord</a:t>
            </a:r>
            <a:r>
              <a:rPr lang="en-US" altLang="zh-TW" dirty="0" smtClean="0">
                <a:solidFill>
                  <a:srgbClr val="0000FF"/>
                </a:solidFill>
              </a:rPr>
              <a:t> </a:t>
            </a:r>
            <a:r>
              <a:rPr lang="en-US" altLang="zh-TW" dirty="0">
                <a:solidFill>
                  <a:srgbClr val="0000FF"/>
                </a:solidFill>
              </a:rPr>
              <a:t>= "1' OR '1'='1</a:t>
            </a:r>
            <a:r>
              <a:rPr lang="en-US" altLang="zh-TW" dirty="0" smtClean="0">
                <a:solidFill>
                  <a:srgbClr val="0000FF"/>
                </a:solidFill>
              </a:rPr>
              <a:t>";</a:t>
            </a:r>
          </a:p>
          <a:p>
            <a:endParaRPr lang="en-US" altLang="zh-TW" dirty="0">
              <a:solidFill>
                <a:srgbClr val="0000FF"/>
              </a:solidFill>
            </a:endParaRPr>
          </a:p>
          <a:p>
            <a:r>
              <a:rPr lang="en-US" altLang="zh-TW" dirty="0" err="1"/>
              <a:t>strSQL</a:t>
            </a:r>
            <a:r>
              <a:rPr lang="en-US" altLang="zh-TW" dirty="0"/>
              <a:t> = "SELECT * FROM users WHERE (name = '1' OR '1'='1') and (pw = '1' OR '1'='1'); </a:t>
            </a:r>
            <a:r>
              <a:rPr lang="en-US" altLang="zh-TW" dirty="0" smtClean="0"/>
              <a:t>“</a:t>
            </a:r>
          </a:p>
          <a:p>
            <a:endParaRPr lang="en-US" altLang="zh-TW" dirty="0" smtClean="0"/>
          </a:p>
          <a:p>
            <a:r>
              <a:rPr lang="zh-TW" altLang="en-US" dirty="0">
                <a:solidFill>
                  <a:srgbClr val="0000FF"/>
                </a:solidFill>
              </a:rPr>
              <a:t>實際上執行的</a:t>
            </a:r>
            <a:r>
              <a:rPr lang="en-US" altLang="zh-TW" dirty="0">
                <a:solidFill>
                  <a:srgbClr val="0000FF"/>
                </a:solidFill>
              </a:rPr>
              <a:t>SQL</a:t>
            </a:r>
            <a:r>
              <a:rPr lang="zh-TW" altLang="en-US" dirty="0">
                <a:solidFill>
                  <a:srgbClr val="0000FF"/>
                </a:solidFill>
              </a:rPr>
              <a:t>命令會</a:t>
            </a:r>
            <a:r>
              <a:rPr lang="zh-TW" altLang="en-US" dirty="0" smtClean="0">
                <a:solidFill>
                  <a:srgbClr val="0000FF"/>
                </a:solidFill>
              </a:rPr>
              <a:t>變成：</a:t>
            </a:r>
            <a:endParaRPr lang="en-US" altLang="zh-TW" dirty="0" smtClean="0">
              <a:solidFill>
                <a:srgbClr val="0000FF"/>
              </a:solidFill>
            </a:endParaRPr>
          </a:p>
          <a:p>
            <a:r>
              <a:rPr lang="en-US" altLang="zh-TW" dirty="0" err="1" smtClean="0"/>
              <a:t>strSQL</a:t>
            </a:r>
            <a:r>
              <a:rPr lang="en-US" altLang="zh-TW" dirty="0" smtClean="0"/>
              <a:t> = "SELECT * FROM users; "</a:t>
            </a:r>
          </a:p>
          <a:p>
            <a:endParaRPr lang="zh-TW" altLang="en-US" dirty="0"/>
          </a:p>
        </p:txBody>
      </p:sp>
      <p:sp>
        <p:nvSpPr>
          <p:cNvPr id="6" name="投影片編號版面配置區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0784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Cross-Site Scripting (XSS</a:t>
            </a:r>
            <a:r>
              <a:rPr lang="en-US" altLang="zh-TW" b="1" dirty="0" smtClean="0"/>
              <a:t>)</a:t>
            </a:r>
            <a:endParaRPr lang="zh-TW" altLang="en-US" b="1" dirty="0"/>
          </a:p>
        </p:txBody>
      </p:sp>
      <p:sp>
        <p:nvSpPr>
          <p:cNvPr id="3" name="內容版面配置區 2"/>
          <p:cNvSpPr>
            <a:spLocks noGrp="1"/>
          </p:cNvSpPr>
          <p:nvPr>
            <p:ph idx="1"/>
          </p:nvPr>
        </p:nvSpPr>
        <p:spPr>
          <a:xfrm>
            <a:off x="677334" y="1354307"/>
            <a:ext cx="8991959" cy="5138568"/>
          </a:xfrm>
        </p:spPr>
        <p:txBody>
          <a:bodyPr>
            <a:normAutofit/>
          </a:bodyPr>
          <a:lstStyle/>
          <a:p>
            <a:r>
              <a:rPr lang="zh-TW" altLang="en-US" sz="2000" dirty="0">
                <a:ea typeface="+mj-ea"/>
              </a:rPr>
              <a:t>駭客修改網頁內容，讓</a:t>
            </a:r>
            <a:r>
              <a:rPr lang="en-US" altLang="zh-TW" sz="2000" dirty="0">
                <a:ea typeface="+mj-ea"/>
              </a:rPr>
              <a:t>user</a:t>
            </a:r>
            <a:r>
              <a:rPr lang="zh-TW" altLang="en-US" sz="2000" dirty="0">
                <a:ea typeface="+mj-ea"/>
              </a:rPr>
              <a:t>去點擊並回傳資料</a:t>
            </a:r>
            <a:endParaRPr lang="en-US" altLang="zh-TW" sz="2000" dirty="0" smtClean="0">
              <a:ea typeface="+mj-ea"/>
            </a:endParaRPr>
          </a:p>
          <a:p>
            <a:r>
              <a:rPr lang="zh-TW" altLang="en-US" sz="2000" dirty="0" smtClean="0">
                <a:ea typeface="+mj-ea"/>
              </a:rPr>
              <a:t>常用</a:t>
            </a:r>
            <a:r>
              <a:rPr lang="zh-TW" altLang="en-US" sz="2000" dirty="0">
                <a:ea typeface="+mj-ea"/>
              </a:rPr>
              <a:t>的程式語言是 </a:t>
            </a:r>
            <a:r>
              <a:rPr lang="en-US" altLang="zh-TW" sz="2000" dirty="0" err="1">
                <a:ea typeface="+mj-ea"/>
              </a:rPr>
              <a:t>Javascript</a:t>
            </a:r>
            <a:r>
              <a:rPr lang="en-US" altLang="zh-TW" sz="2000" dirty="0">
                <a:ea typeface="+mj-ea"/>
              </a:rPr>
              <a:t> </a:t>
            </a:r>
            <a:r>
              <a:rPr lang="zh-TW" altLang="en-US" sz="2000" dirty="0">
                <a:ea typeface="+mj-ea"/>
              </a:rPr>
              <a:t>，過去常發生在留言版，討論區等等功能</a:t>
            </a:r>
            <a:r>
              <a:rPr lang="zh-TW" altLang="en-US" sz="2000" dirty="0" smtClean="0">
                <a:ea typeface="+mj-ea"/>
              </a:rPr>
              <a:t>，</a:t>
            </a:r>
            <a:endParaRPr lang="en-US" altLang="zh-TW" sz="2000" dirty="0" smtClean="0">
              <a:ea typeface="+mj-ea"/>
            </a:endParaRPr>
          </a:p>
          <a:p>
            <a:r>
              <a:rPr lang="zh-TW" altLang="en-US" sz="2000" dirty="0" smtClean="0">
                <a:ea typeface="+mj-ea"/>
              </a:rPr>
              <a:t>當 </a:t>
            </a:r>
            <a:r>
              <a:rPr lang="en-US" altLang="zh-TW" sz="2000" dirty="0">
                <a:ea typeface="+mj-ea"/>
              </a:rPr>
              <a:t>End-user </a:t>
            </a:r>
            <a:r>
              <a:rPr lang="zh-TW" altLang="en-US" sz="2000" dirty="0">
                <a:ea typeface="+mj-ea"/>
              </a:rPr>
              <a:t>點擊帶有惡意代碼的進結， </a:t>
            </a:r>
            <a:r>
              <a:rPr lang="en-US" altLang="zh-TW" sz="2000" dirty="0">
                <a:ea typeface="+mj-ea"/>
              </a:rPr>
              <a:t>Browser </a:t>
            </a:r>
            <a:r>
              <a:rPr lang="zh-TW" altLang="en-US" sz="2000" dirty="0">
                <a:ea typeface="+mj-ea"/>
              </a:rPr>
              <a:t>將被導到駭客指定的網頁，並且在 </a:t>
            </a:r>
            <a:r>
              <a:rPr lang="en-US" altLang="zh-TW" sz="2000" dirty="0">
                <a:ea typeface="+mj-ea"/>
              </a:rPr>
              <a:t>Browser </a:t>
            </a:r>
            <a:r>
              <a:rPr lang="zh-TW" altLang="en-US" sz="2000" dirty="0">
                <a:ea typeface="+mj-ea"/>
              </a:rPr>
              <a:t>中執行有害的程式，藉此竊取用戶密碼或個人隱私</a:t>
            </a:r>
            <a:r>
              <a:rPr lang="zh-TW" altLang="en-US" sz="2000" dirty="0" smtClean="0">
                <a:ea typeface="+mj-ea"/>
              </a:rPr>
              <a:t>。</a:t>
            </a:r>
            <a:endParaRPr lang="en-US" altLang="zh-TW" sz="2000" dirty="0" smtClean="0">
              <a:ea typeface="+mj-ea"/>
            </a:endParaRPr>
          </a:p>
          <a:p>
            <a:r>
              <a:rPr lang="zh-TW" altLang="en-US" sz="2000" dirty="0" smtClean="0">
                <a:ea typeface="+mj-ea"/>
              </a:rPr>
              <a:t>如何避免：</a:t>
            </a:r>
            <a:endParaRPr lang="en-US" altLang="zh-TW" sz="2000" dirty="0" smtClean="0">
              <a:ea typeface="+mj-ea"/>
            </a:endParaRPr>
          </a:p>
          <a:p>
            <a:pPr marL="800100" lvl="1" indent="-342900">
              <a:buFont typeface="+mj-lt"/>
              <a:buAutoNum type="arabicPeriod"/>
            </a:pPr>
            <a:r>
              <a:rPr lang="zh-TW" altLang="en-US" sz="2000" dirty="0" smtClean="0">
                <a:ea typeface="+mj-ea"/>
              </a:rPr>
              <a:t>過濾</a:t>
            </a:r>
            <a:r>
              <a:rPr lang="zh-TW" altLang="en-US" sz="2000" dirty="0">
                <a:ea typeface="+mj-ea"/>
              </a:rPr>
              <a:t>特殊</a:t>
            </a:r>
            <a:r>
              <a:rPr lang="zh-TW" altLang="en-US" sz="2000" dirty="0" smtClean="0">
                <a:ea typeface="+mj-ea"/>
              </a:rPr>
              <a:t>字元：</a:t>
            </a:r>
            <a:endParaRPr lang="en-US" altLang="zh-TW" sz="2000" dirty="0" smtClean="0">
              <a:ea typeface="+mj-ea"/>
            </a:endParaRPr>
          </a:p>
          <a:p>
            <a:pPr marL="857250" lvl="2" indent="0">
              <a:buNone/>
            </a:pPr>
            <a:r>
              <a:rPr lang="zh-TW" altLang="en-US" sz="2000" dirty="0">
                <a:ea typeface="+mj-ea"/>
              </a:rPr>
              <a:t>使用者輸入欄位加入過濾字串的功能，將</a:t>
            </a:r>
            <a:r>
              <a:rPr lang="en-US" altLang="zh-TW" sz="2000" dirty="0">
                <a:ea typeface="+mj-ea"/>
              </a:rPr>
              <a:t>『&lt;』</a:t>
            </a:r>
            <a:r>
              <a:rPr lang="zh-TW" altLang="en-US" sz="2000" dirty="0">
                <a:ea typeface="+mj-ea"/>
              </a:rPr>
              <a:t>、</a:t>
            </a:r>
            <a:r>
              <a:rPr lang="en-US" altLang="zh-TW" sz="2000" dirty="0">
                <a:ea typeface="+mj-ea"/>
              </a:rPr>
              <a:t>『&gt;』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『&amp;』</a:t>
            </a:r>
            <a:r>
              <a:rPr lang="zh-TW" altLang="en-US" sz="2000" dirty="0">
                <a:ea typeface="+mj-ea"/>
              </a:rPr>
              <a:t>等符號進行過濾不予輸出至</a:t>
            </a:r>
            <a:r>
              <a:rPr lang="zh-TW" altLang="en-US" sz="2000" dirty="0" smtClean="0">
                <a:ea typeface="+mj-ea"/>
              </a:rPr>
              <a:t>網頁</a:t>
            </a:r>
            <a:endParaRPr lang="en-US" altLang="zh-TW" sz="2000" dirty="0">
              <a:ea typeface="+mj-ea"/>
            </a:endParaRPr>
          </a:p>
          <a:p>
            <a:pPr lvl="1" indent="-342900">
              <a:buFont typeface="+mj-lt"/>
              <a:buAutoNum type="arabicPeriod"/>
            </a:pPr>
            <a:r>
              <a:rPr lang="zh-TW" altLang="en-US" sz="2000" dirty="0" smtClean="0">
                <a:ea typeface="+mj-ea"/>
              </a:rPr>
              <a:t>限定欄位長度</a:t>
            </a:r>
            <a:r>
              <a:rPr lang="zh-TW" altLang="en-US" sz="2000" dirty="0">
                <a:ea typeface="+mj-ea"/>
              </a:rPr>
              <a:t>的輸入</a:t>
            </a:r>
            <a:r>
              <a:rPr lang="zh-TW" altLang="en-US" sz="2000" dirty="0" smtClean="0">
                <a:ea typeface="+mj-ea"/>
              </a:rPr>
              <a:t>。</a:t>
            </a:r>
            <a:endParaRPr lang="en-US" altLang="zh-TW" sz="2000" dirty="0" smtClean="0">
              <a:ea typeface="+mj-ea"/>
            </a:endParaRPr>
          </a:p>
          <a:p>
            <a:pPr lvl="1" indent="-342900">
              <a:buFont typeface="+mj-lt"/>
              <a:buAutoNum type="arabicPeriod"/>
            </a:pPr>
            <a:r>
              <a:rPr lang="zh-TW" altLang="en-US" sz="2000" dirty="0">
                <a:ea typeface="+mj-ea"/>
              </a:rPr>
              <a:t>對</a:t>
            </a:r>
            <a:r>
              <a:rPr lang="en-US" altLang="zh-TW" sz="2000" dirty="0">
                <a:ea typeface="+mj-ea"/>
              </a:rPr>
              <a:t>cookie</a:t>
            </a:r>
            <a:r>
              <a:rPr lang="zh-TW" altLang="en-US" sz="2000" dirty="0">
                <a:ea typeface="+mj-ea"/>
              </a:rPr>
              <a:t>資料加</a:t>
            </a:r>
            <a:r>
              <a:rPr lang="zh-TW" altLang="en-US" sz="2000" dirty="0" smtClean="0">
                <a:ea typeface="+mj-ea"/>
              </a:rPr>
              <a:t>密</a:t>
            </a:r>
            <a:endParaRPr lang="en-US" altLang="zh-TW" sz="2000" dirty="0" smtClean="0">
              <a:ea typeface="+mj-ea"/>
            </a:endParaRPr>
          </a:p>
          <a:p>
            <a:pPr lvl="1" indent="-342900">
              <a:buFont typeface="+mj-lt"/>
              <a:buAutoNum type="arabicPeriod"/>
            </a:pPr>
            <a:r>
              <a:rPr lang="zh-TW" altLang="en-US" sz="2000" dirty="0" smtClean="0">
                <a:ea typeface="+mj-ea"/>
              </a:rPr>
              <a:t>黑名單</a:t>
            </a:r>
            <a:r>
              <a:rPr lang="en-US" altLang="zh-TW" sz="2000" dirty="0" smtClean="0">
                <a:ea typeface="+mj-ea"/>
              </a:rPr>
              <a:t>&amp;</a:t>
            </a:r>
            <a:r>
              <a:rPr lang="zh-TW" altLang="en-US" sz="2000" dirty="0" smtClean="0">
                <a:ea typeface="+mj-ea"/>
              </a:rPr>
              <a:t>白名單機制</a:t>
            </a:r>
            <a:endParaRPr lang="zh-TW" altLang="en-US" sz="2000" dirty="0">
              <a:ea typeface="+mj-ea"/>
            </a:endParaRPr>
          </a:p>
        </p:txBody>
      </p:sp>
      <p:sp>
        <p:nvSpPr>
          <p:cNvPr id="6" name="投影片編號版面配置區 5"/>
          <p:cNvSpPr>
            <a:spLocks noGrp="1"/>
          </p:cNvSpPr>
          <p:nvPr>
            <p:ph type="sldNum" sz="quarter" idx="12"/>
          </p:nvPr>
        </p:nvSpPr>
        <p:spPr>
          <a:xfrm>
            <a:off x="10619296" y="6426059"/>
            <a:ext cx="683339" cy="365125"/>
          </a:xfrm>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57435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02105"/>
          </a:xfrm>
        </p:spPr>
        <p:txBody>
          <a:bodyPr/>
          <a:lstStyle/>
          <a:p>
            <a:r>
              <a:rPr lang="zh-TW" altLang="en-US" dirty="0"/>
              <a:t>心得</a:t>
            </a:r>
          </a:p>
        </p:txBody>
      </p:sp>
      <p:sp>
        <p:nvSpPr>
          <p:cNvPr id="3" name="內容版面配置區 2"/>
          <p:cNvSpPr>
            <a:spLocks noGrp="1"/>
          </p:cNvSpPr>
          <p:nvPr>
            <p:ph idx="1"/>
          </p:nvPr>
        </p:nvSpPr>
        <p:spPr>
          <a:xfrm>
            <a:off x="677334" y="1411705"/>
            <a:ext cx="8596668" cy="5197642"/>
          </a:xfrm>
        </p:spPr>
        <p:txBody>
          <a:bodyPr>
            <a:normAutofit/>
          </a:bodyPr>
          <a:lstStyle/>
          <a:p>
            <a:r>
              <a:rPr lang="zh-TW" altLang="en-US" sz="2600" b="1" dirty="0" smtClean="0">
                <a:latin typeface="+mj-ea"/>
                <a:ea typeface="+mj-ea"/>
              </a:rPr>
              <a:t>開發支數：</a:t>
            </a:r>
            <a:endParaRPr lang="en-US" altLang="zh-TW" sz="2600" b="1" dirty="0" smtClean="0">
              <a:latin typeface="+mj-ea"/>
              <a:ea typeface="+mj-ea"/>
            </a:endParaRPr>
          </a:p>
          <a:p>
            <a:endParaRPr lang="en-US" altLang="zh-TW" dirty="0" smtClean="0">
              <a:latin typeface="+mj-ea"/>
              <a:ea typeface="+mj-ea"/>
            </a:endParaRPr>
          </a:p>
          <a:p>
            <a:endParaRPr lang="en-US" altLang="zh-TW" dirty="0" smtClean="0">
              <a:latin typeface="+mj-ea"/>
              <a:ea typeface="+mj-ea"/>
            </a:endParaRPr>
          </a:p>
          <a:p>
            <a:endParaRPr lang="en-US" altLang="zh-TW" dirty="0">
              <a:latin typeface="+mj-ea"/>
              <a:ea typeface="+mj-ea"/>
            </a:endParaRPr>
          </a:p>
          <a:p>
            <a:r>
              <a:rPr lang="zh-TW" altLang="en-US" sz="2400" b="1" dirty="0" smtClean="0">
                <a:latin typeface="+mj-ea"/>
                <a:ea typeface="+mj-ea"/>
              </a:rPr>
              <a:t>想法：</a:t>
            </a:r>
            <a:endParaRPr lang="en-US" altLang="zh-TW" sz="2400" b="1" dirty="0" smtClean="0">
              <a:latin typeface="+mj-ea"/>
              <a:ea typeface="+mj-ea"/>
            </a:endParaRPr>
          </a:p>
          <a:p>
            <a:pPr marL="800100" lvl="1" indent="-342900">
              <a:buFont typeface="+mj-lt"/>
              <a:buAutoNum type="arabicPeriod"/>
            </a:pPr>
            <a:r>
              <a:rPr lang="zh-TW" altLang="en-US" sz="1800" dirty="0">
                <a:latin typeface="+mj-ea"/>
                <a:ea typeface="+mj-ea"/>
              </a:rPr>
              <a:t>做事情的</a:t>
            </a:r>
            <a:r>
              <a:rPr lang="zh-TW" altLang="en-US" sz="1800" dirty="0" smtClean="0">
                <a:latin typeface="+mj-ea"/>
                <a:ea typeface="+mj-ea"/>
              </a:rPr>
              <a:t>方法；</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知識</a:t>
            </a:r>
            <a:r>
              <a:rPr lang="zh-TW" altLang="en-US" sz="1800" dirty="0" smtClean="0">
                <a:latin typeface="+mj-ea"/>
              </a:rPr>
              <a:t>管理</a:t>
            </a:r>
            <a:r>
              <a:rPr lang="zh-TW" altLang="en-US" sz="1800" dirty="0">
                <a:latin typeface="+mj-ea"/>
              </a:rPr>
              <a:t>與</a:t>
            </a:r>
            <a:r>
              <a:rPr lang="zh-TW" altLang="en-US" sz="1800" dirty="0" smtClean="0">
                <a:latin typeface="+mj-ea"/>
                <a:ea typeface="+mj-ea"/>
              </a:rPr>
              <a:t>分享；</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元件化工具；</a:t>
            </a:r>
            <a:endParaRPr lang="en-US" altLang="zh-TW" sz="1800" dirty="0">
              <a:latin typeface="+mj-ea"/>
              <a:ea typeface="+mj-ea"/>
            </a:endParaRPr>
          </a:p>
          <a:p>
            <a:pPr marL="800100" lvl="1" indent="-342900">
              <a:buFont typeface="+mj-lt"/>
              <a:buAutoNum type="arabicPeriod"/>
            </a:pPr>
            <a:r>
              <a:rPr lang="zh-TW" altLang="en-US" sz="1800" dirty="0" smtClean="0">
                <a:latin typeface="+mj-ea"/>
                <a:ea typeface="+mj-ea"/>
              </a:rPr>
              <a:t>感謝</a:t>
            </a:r>
            <a:r>
              <a:rPr lang="zh-TW" altLang="en-US" sz="1800" dirty="0" smtClean="0">
                <a:latin typeface="+mj-ea"/>
                <a:ea typeface="+mj-ea"/>
              </a:rPr>
              <a:t>導師</a:t>
            </a:r>
            <a:endParaRPr lang="en-US" altLang="zh-TW" sz="1800" dirty="0" smtClean="0">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178459719"/>
              </p:ext>
            </p:extLst>
          </p:nvPr>
        </p:nvGraphicFramePr>
        <p:xfrm>
          <a:off x="1146002" y="2182203"/>
          <a:ext cx="8128000" cy="792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148469191"/>
                    </a:ext>
                  </a:extLst>
                </a:gridCol>
                <a:gridCol w="2032000">
                  <a:extLst>
                    <a:ext uri="{9D8B030D-6E8A-4147-A177-3AD203B41FA5}">
                      <a16:colId xmlns:a16="http://schemas.microsoft.com/office/drawing/2014/main" xmlns="" val="688706835"/>
                    </a:ext>
                  </a:extLst>
                </a:gridCol>
                <a:gridCol w="2032000">
                  <a:extLst>
                    <a:ext uri="{9D8B030D-6E8A-4147-A177-3AD203B41FA5}">
                      <a16:colId xmlns:a16="http://schemas.microsoft.com/office/drawing/2014/main" xmlns="" val="2769410958"/>
                    </a:ext>
                  </a:extLst>
                </a:gridCol>
                <a:gridCol w="2032000">
                  <a:extLst>
                    <a:ext uri="{9D8B030D-6E8A-4147-A177-3AD203B41FA5}">
                      <a16:colId xmlns:a16="http://schemas.microsoft.com/office/drawing/2014/main" xmlns="" val="1658313105"/>
                    </a:ext>
                  </a:extLst>
                </a:gridCol>
              </a:tblGrid>
              <a:tr h="370840">
                <a:tc>
                  <a:txBody>
                    <a:bodyPr/>
                    <a:lstStyle/>
                    <a:p>
                      <a:pPr algn="ctr"/>
                      <a:r>
                        <a:rPr lang="zh-TW" altLang="en-US" sz="2000" dirty="0" smtClean="0">
                          <a:latin typeface="+mn-lt"/>
                          <a:ea typeface="+mj-ea"/>
                        </a:rPr>
                        <a:t>主程式</a:t>
                      </a:r>
                      <a:endParaRPr lang="zh-TW" altLang="en-US" sz="2000" dirty="0">
                        <a:latin typeface="+mn-lt"/>
                        <a:ea typeface="+mj-ea"/>
                      </a:endParaRPr>
                    </a:p>
                  </a:txBody>
                  <a:tcPr/>
                </a:tc>
                <a:tc>
                  <a:txBody>
                    <a:bodyPr/>
                    <a:lstStyle/>
                    <a:p>
                      <a:pPr algn="ctr"/>
                      <a:r>
                        <a:rPr lang="zh-TW" altLang="en-US" sz="2000" dirty="0" smtClean="0">
                          <a:latin typeface="+mn-lt"/>
                          <a:ea typeface="+mj-ea"/>
                        </a:rPr>
                        <a:t>模組</a:t>
                      </a:r>
                      <a:endParaRPr lang="zh-TW" altLang="en-US" sz="2000" dirty="0">
                        <a:latin typeface="+mn-lt"/>
                        <a:ea typeface="+mj-ea"/>
                      </a:endParaRPr>
                    </a:p>
                  </a:txBody>
                  <a:tcPr/>
                </a:tc>
                <a:tc>
                  <a:txBody>
                    <a:bodyPr/>
                    <a:lstStyle/>
                    <a:p>
                      <a:pPr algn="ctr"/>
                      <a:r>
                        <a:rPr lang="zh-TW" altLang="en-US" sz="2000" dirty="0" smtClean="0">
                          <a:latin typeface="+mn-lt"/>
                          <a:ea typeface="+mj-ea"/>
                        </a:rPr>
                        <a:t>問題單</a:t>
                      </a:r>
                      <a:endParaRPr lang="zh-TW" altLang="en-US" sz="2000" dirty="0">
                        <a:latin typeface="+mn-lt"/>
                        <a:ea typeface="+mj-ea"/>
                      </a:endParaRPr>
                    </a:p>
                  </a:txBody>
                  <a:tcPr/>
                </a:tc>
                <a:tc>
                  <a:txBody>
                    <a:bodyPr/>
                    <a:lstStyle/>
                    <a:p>
                      <a:pPr algn="ctr"/>
                      <a:r>
                        <a:rPr lang="zh-TW" altLang="en-US" sz="2000" dirty="0" smtClean="0">
                          <a:latin typeface="+mn-lt"/>
                          <a:ea typeface="+mj-ea"/>
                        </a:rPr>
                        <a:t>總計</a:t>
                      </a:r>
                      <a:endParaRPr lang="zh-TW" altLang="en-US" sz="2000" dirty="0">
                        <a:latin typeface="+mn-lt"/>
                        <a:ea typeface="+mj-ea"/>
                      </a:endParaRPr>
                    </a:p>
                  </a:txBody>
                  <a:tcPr/>
                </a:tc>
                <a:extLst>
                  <a:ext uri="{0D108BD9-81ED-4DB2-BD59-A6C34878D82A}">
                    <a16:rowId xmlns:a16="http://schemas.microsoft.com/office/drawing/2014/main" xmlns="" val="23512043"/>
                  </a:ext>
                </a:extLst>
              </a:tr>
              <a:tr h="370840">
                <a:tc>
                  <a:txBody>
                    <a:bodyPr/>
                    <a:lstStyle/>
                    <a:p>
                      <a:pPr algn="ctr"/>
                      <a:r>
                        <a:rPr lang="en-US" altLang="zh-TW" sz="2000" dirty="0" smtClean="0">
                          <a:latin typeface="+mn-lt"/>
                          <a:ea typeface="+mj-ea"/>
                        </a:rPr>
                        <a:t>15</a:t>
                      </a:r>
                      <a:endParaRPr lang="zh-TW" altLang="en-US" sz="2000" dirty="0">
                        <a:latin typeface="+mn-lt"/>
                        <a:ea typeface="+mj-ea"/>
                      </a:endParaRPr>
                    </a:p>
                  </a:txBody>
                  <a:tcPr/>
                </a:tc>
                <a:tc>
                  <a:txBody>
                    <a:bodyPr/>
                    <a:lstStyle/>
                    <a:p>
                      <a:pPr algn="ctr"/>
                      <a:r>
                        <a:rPr lang="en-US" altLang="zh-TW" sz="2000" dirty="0" smtClean="0">
                          <a:latin typeface="+mn-lt"/>
                          <a:ea typeface="+mj-ea"/>
                        </a:rPr>
                        <a:t>7</a:t>
                      </a:r>
                      <a:endParaRPr lang="zh-TW" altLang="en-US" sz="2000" dirty="0">
                        <a:latin typeface="+mn-lt"/>
                        <a:ea typeface="+mj-ea"/>
                      </a:endParaRPr>
                    </a:p>
                  </a:txBody>
                  <a:tcPr/>
                </a:tc>
                <a:tc>
                  <a:txBody>
                    <a:bodyPr/>
                    <a:lstStyle/>
                    <a:p>
                      <a:pPr algn="ctr"/>
                      <a:r>
                        <a:rPr lang="en-US" altLang="zh-TW" sz="2000" dirty="0" smtClean="0">
                          <a:latin typeface="+mn-lt"/>
                          <a:ea typeface="+mj-ea"/>
                        </a:rPr>
                        <a:t>6</a:t>
                      </a:r>
                      <a:endParaRPr lang="zh-TW" altLang="en-US" sz="2000" dirty="0">
                        <a:latin typeface="+mn-lt"/>
                        <a:ea typeface="+mj-ea"/>
                      </a:endParaRPr>
                    </a:p>
                  </a:txBody>
                  <a:tcPr/>
                </a:tc>
                <a:tc>
                  <a:txBody>
                    <a:bodyPr/>
                    <a:lstStyle/>
                    <a:p>
                      <a:pPr algn="ctr"/>
                      <a:r>
                        <a:rPr lang="en-US" altLang="zh-TW" sz="2000" dirty="0" smtClean="0">
                          <a:latin typeface="+mn-lt"/>
                          <a:ea typeface="+mj-ea"/>
                        </a:rPr>
                        <a:t>28</a:t>
                      </a:r>
                      <a:endParaRPr lang="zh-TW" altLang="en-US" sz="2000" dirty="0">
                        <a:latin typeface="+mn-lt"/>
                        <a:ea typeface="+mj-ea"/>
                      </a:endParaRPr>
                    </a:p>
                  </a:txBody>
                  <a:tcPr/>
                </a:tc>
                <a:extLst>
                  <a:ext uri="{0D108BD9-81ED-4DB2-BD59-A6C34878D82A}">
                    <a16:rowId xmlns:a16="http://schemas.microsoft.com/office/drawing/2014/main" xmlns="" val="3645820220"/>
                  </a:ext>
                </a:extLst>
              </a:tr>
            </a:tbl>
          </a:graphicData>
        </a:graphic>
      </p:graphicFrame>
      <p:sp>
        <p:nvSpPr>
          <p:cNvPr id="6" name="投影片編號版面配置區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2874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10125" y="2404534"/>
            <a:ext cx="8463877" cy="1646302"/>
          </a:xfrm>
        </p:spPr>
        <p:txBody>
          <a:bodyPr/>
          <a:lstStyle/>
          <a:p>
            <a:pPr algn="l"/>
            <a:r>
              <a:rPr lang="en-US" altLang="zh-TW" dirty="0" smtClean="0"/>
              <a:t/>
            </a:r>
            <a:br>
              <a:rPr lang="en-US" altLang="zh-TW" dirty="0" smtClean="0"/>
            </a:br>
            <a:r>
              <a:rPr lang="en-US" altLang="zh-TW" dirty="0" smtClean="0"/>
              <a:t>Hybrid App Develop With IBM MobileFirst</a:t>
            </a:r>
            <a:r>
              <a:rPr lang="zh-TW" altLang="en-US" dirty="0" smtClean="0"/>
              <a:t> </a:t>
            </a:r>
            <a:r>
              <a:rPr lang="en-US" altLang="zh-TW" dirty="0" smtClean="0"/>
              <a:t>Introduction</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
        <p:nvSpPr>
          <p:cNvPr id="6" name="投影片編號版面配置區 5"/>
          <p:cNvSpPr>
            <a:spLocks noGrp="1"/>
          </p:cNvSpPr>
          <p:nvPr>
            <p:ph type="sldNum" sz="quarter" idx="12"/>
          </p:nvPr>
        </p:nvSpPr>
        <p:spPr>
          <a:xfrm>
            <a:off x="10658002" y="6269962"/>
            <a:ext cx="683339" cy="365125"/>
          </a:xfrm>
        </p:spPr>
        <p:txBody>
          <a:bodyPr/>
          <a:lstStyle/>
          <a:p>
            <a:fld id="{D57F1E4F-1CFF-5643-939E-217C01CDF565}" type="slidenum">
              <a:rPr lang="en-US" sz="2000" smtClean="0">
                <a:solidFill>
                  <a:schemeClr val="bg1"/>
                </a:solidFill>
              </a:rPr>
              <a:pPr/>
              <a:t>15</a:t>
            </a:fld>
            <a:endParaRPr lang="en-US" sz="2000" dirty="0">
              <a:solidFill>
                <a:schemeClr val="bg1"/>
              </a:solidFill>
            </a:endParaRPr>
          </a:p>
        </p:txBody>
      </p:sp>
    </p:spTree>
    <p:extLst>
      <p:ext uri="{BB962C8B-B14F-4D97-AF65-F5344CB8AC3E}">
        <p14:creationId xmlns:p14="http://schemas.microsoft.com/office/powerpoint/2010/main" val="1315974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APP</a:t>
            </a:r>
            <a:r>
              <a:rPr lang="zh-TW" altLang="en-US" b="1" dirty="0" smtClean="0"/>
              <a:t>開發種類</a:t>
            </a:r>
            <a:endParaRPr lang="zh-TW" altLang="en-US" b="1" dirty="0"/>
          </a:p>
        </p:txBody>
      </p:sp>
      <p:pic>
        <p:nvPicPr>
          <p:cNvPr id="4" name="內容版面配置區 3"/>
          <p:cNvPicPr>
            <a:picLocks noGrp="1" noChangeAspect="1"/>
          </p:cNvPicPr>
          <p:nvPr>
            <p:ph idx="1"/>
          </p:nvPr>
        </p:nvPicPr>
        <p:blipFill>
          <a:blip r:embed="rId3"/>
          <a:stretch>
            <a:fillRect/>
          </a:stretch>
        </p:blipFill>
        <p:spPr>
          <a:xfrm>
            <a:off x="677334" y="1392103"/>
            <a:ext cx="8596668" cy="5363189"/>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4408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69004"/>
          </a:xfrm>
        </p:spPr>
        <p:txBody>
          <a:bodyPr/>
          <a:lstStyle/>
          <a:p>
            <a:r>
              <a:rPr kumimoji="1" lang="zh-TW" altLang="en-US" b="1" dirty="0"/>
              <a:t>行動裝置開發模式</a:t>
            </a:r>
            <a:endParaRPr lang="zh-TW" altLang="en-US" b="1"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40171755"/>
              </p:ext>
            </p:extLst>
          </p:nvPr>
        </p:nvGraphicFramePr>
        <p:xfrm>
          <a:off x="252919" y="1557473"/>
          <a:ext cx="11760741" cy="4901692"/>
        </p:xfrm>
        <a:graphic>
          <a:graphicData uri="http://schemas.openxmlformats.org/drawingml/2006/table">
            <a:tbl>
              <a:tblPr firstRow="1" bandRow="1">
                <a:tableStyleId>{21E4AEA4-8DFA-4A89-87EB-49C32662AFE0}</a:tableStyleId>
              </a:tblPr>
              <a:tblGrid>
                <a:gridCol w="1748899">
                  <a:extLst>
                    <a:ext uri="{9D8B030D-6E8A-4147-A177-3AD203B41FA5}">
                      <a16:colId xmlns:a16="http://schemas.microsoft.com/office/drawing/2014/main" xmlns="" val="20000"/>
                    </a:ext>
                  </a:extLst>
                </a:gridCol>
                <a:gridCol w="1295481">
                  <a:extLst>
                    <a:ext uri="{9D8B030D-6E8A-4147-A177-3AD203B41FA5}">
                      <a16:colId xmlns:a16="http://schemas.microsoft.com/office/drawing/2014/main" xmlns="" val="20001"/>
                    </a:ext>
                  </a:extLst>
                </a:gridCol>
                <a:gridCol w="500260">
                  <a:extLst>
                    <a:ext uri="{9D8B030D-6E8A-4147-A177-3AD203B41FA5}">
                      <a16:colId xmlns:a16="http://schemas.microsoft.com/office/drawing/2014/main" xmlns="" val="20002"/>
                    </a:ext>
                  </a:extLst>
                </a:gridCol>
                <a:gridCol w="2178235">
                  <a:extLst>
                    <a:ext uri="{9D8B030D-6E8A-4147-A177-3AD203B41FA5}">
                      <a16:colId xmlns:a16="http://schemas.microsoft.com/office/drawing/2014/main" xmlns="" val="20003"/>
                    </a:ext>
                  </a:extLst>
                </a:gridCol>
                <a:gridCol w="1642485">
                  <a:extLst>
                    <a:ext uri="{9D8B030D-6E8A-4147-A177-3AD203B41FA5}">
                      <a16:colId xmlns:a16="http://schemas.microsoft.com/office/drawing/2014/main" xmlns="" val="20004"/>
                    </a:ext>
                  </a:extLst>
                </a:gridCol>
                <a:gridCol w="925343">
                  <a:extLst>
                    <a:ext uri="{9D8B030D-6E8A-4147-A177-3AD203B41FA5}">
                      <a16:colId xmlns:a16="http://schemas.microsoft.com/office/drawing/2014/main" xmlns="" val="20005"/>
                    </a:ext>
                  </a:extLst>
                </a:gridCol>
                <a:gridCol w="1434284">
                  <a:extLst>
                    <a:ext uri="{9D8B030D-6E8A-4147-A177-3AD203B41FA5}">
                      <a16:colId xmlns:a16="http://schemas.microsoft.com/office/drawing/2014/main" xmlns="" val="20006"/>
                    </a:ext>
                  </a:extLst>
                </a:gridCol>
                <a:gridCol w="2035754">
                  <a:extLst>
                    <a:ext uri="{9D8B030D-6E8A-4147-A177-3AD203B41FA5}">
                      <a16:colId xmlns:a16="http://schemas.microsoft.com/office/drawing/2014/main" xmlns="" val="20007"/>
                    </a:ext>
                  </a:extLst>
                </a:gridCol>
              </a:tblGrid>
              <a:tr h="806041">
                <a:tc>
                  <a:txBody>
                    <a:bodyPr/>
                    <a:lstStyle/>
                    <a:p>
                      <a:r>
                        <a:rPr lang="zh-TW" altLang="en-US" dirty="0" smtClean="0"/>
                        <a:t>開發方式</a:t>
                      </a:r>
                      <a:endParaRPr lang="zh-TW" altLang="en-US" dirty="0"/>
                    </a:p>
                  </a:txBody>
                  <a:tcPr/>
                </a:tc>
                <a:tc>
                  <a:txBody>
                    <a:bodyPr/>
                    <a:lstStyle/>
                    <a:p>
                      <a:r>
                        <a:rPr lang="zh-TW" altLang="en-US" smtClean="0"/>
                        <a:t>適用性</a:t>
                      </a:r>
                      <a:endParaRPr lang="zh-TW" altLang="en-US" dirty="0"/>
                    </a:p>
                  </a:txBody>
                  <a:tcPr/>
                </a:tc>
                <a:tc>
                  <a:txBody>
                    <a:bodyPr/>
                    <a:lstStyle/>
                    <a:p>
                      <a:r>
                        <a:rPr lang="zh-TW" altLang="en-US" dirty="0" smtClean="0"/>
                        <a:t>效能</a:t>
                      </a:r>
                      <a:endParaRPr lang="zh-TW" altLang="en-US" dirty="0"/>
                    </a:p>
                  </a:txBody>
                  <a:tcPr/>
                </a:tc>
                <a:tc>
                  <a:txBody>
                    <a:bodyPr/>
                    <a:lstStyle/>
                    <a:p>
                      <a:r>
                        <a:rPr lang="zh-TW" altLang="en-US" dirty="0" smtClean="0"/>
                        <a:t>開發成本</a:t>
                      </a:r>
                      <a:endParaRPr lang="zh-TW" altLang="en-US" dirty="0"/>
                    </a:p>
                  </a:txBody>
                  <a:tcPr/>
                </a:tc>
                <a:tc>
                  <a:txBody>
                    <a:bodyPr/>
                    <a:lstStyle/>
                    <a:p>
                      <a:r>
                        <a:rPr lang="zh-TW" altLang="en-US" dirty="0" smtClean="0"/>
                        <a:t>維護成本</a:t>
                      </a:r>
                      <a:endParaRPr lang="en-US" altLang="zh-TW" dirty="0" smtClean="0"/>
                    </a:p>
                  </a:txBody>
                  <a:tcPr/>
                </a:tc>
                <a:tc>
                  <a:txBody>
                    <a:bodyPr/>
                    <a:lstStyle/>
                    <a:p>
                      <a:r>
                        <a:rPr lang="zh-TW" altLang="en-US" dirty="0" smtClean="0"/>
                        <a:t>硬體支援</a:t>
                      </a:r>
                      <a:endParaRPr lang="en-US" altLang="zh-TW" dirty="0" smtClean="0"/>
                    </a:p>
                  </a:txBody>
                  <a:tcPr/>
                </a:tc>
                <a:tc>
                  <a:txBody>
                    <a:bodyPr/>
                    <a:lstStyle/>
                    <a:p>
                      <a:r>
                        <a:rPr lang="zh-TW" altLang="en-US" dirty="0" smtClean="0"/>
                        <a:t>發佈</a:t>
                      </a:r>
                      <a:endParaRPr lang="zh-TW" altLang="en-US" dirty="0"/>
                    </a:p>
                  </a:txBody>
                  <a:tcPr/>
                </a:tc>
                <a:tc>
                  <a:txBody>
                    <a:bodyPr/>
                    <a:lstStyle/>
                    <a:p>
                      <a:r>
                        <a:rPr lang="zh-TW" altLang="en-US" dirty="0" smtClean="0"/>
                        <a:t>資源儲存</a:t>
                      </a:r>
                      <a:endParaRPr lang="zh-TW" altLang="en-US" dirty="0"/>
                    </a:p>
                  </a:txBody>
                  <a:tcPr/>
                </a:tc>
                <a:extLst>
                  <a:ext uri="{0D108BD9-81ED-4DB2-BD59-A6C34878D82A}">
                    <a16:rowId xmlns:a16="http://schemas.microsoft.com/office/drawing/2014/main" xmlns="" val="10000"/>
                  </a:ext>
                </a:extLst>
              </a:tr>
              <a:tr h="1332704">
                <a:tc>
                  <a:txBody>
                    <a:bodyPr/>
                    <a:lstStyle/>
                    <a:p>
                      <a:r>
                        <a:rPr lang="en-US" altLang="zh-TW" dirty="0" smtClean="0">
                          <a:solidFill>
                            <a:srgbClr val="0000FF"/>
                          </a:solidFill>
                        </a:rPr>
                        <a:t>Native</a:t>
                      </a:r>
                    </a:p>
                    <a:p>
                      <a:r>
                        <a:rPr lang="en-US" altLang="zh-TW" dirty="0" smtClean="0"/>
                        <a:t>( Java</a:t>
                      </a:r>
                      <a:r>
                        <a:rPr lang="zh-TW" altLang="en-US" baseline="0" dirty="0" smtClean="0"/>
                        <a:t>、</a:t>
                      </a:r>
                      <a:r>
                        <a:rPr lang="en-US" altLang="zh-TW" baseline="0" dirty="0" smtClean="0"/>
                        <a:t>C#</a:t>
                      </a:r>
                      <a:r>
                        <a:rPr lang="zh-TW" altLang="en-US" baseline="0" dirty="0" smtClean="0"/>
                        <a:t>、</a:t>
                      </a:r>
                      <a:r>
                        <a:rPr lang="en-US" altLang="zh-TW" baseline="0" dirty="0" smtClean="0"/>
                        <a:t>Object-C )</a:t>
                      </a:r>
                      <a:endParaRPr lang="zh-TW" altLang="en-US" dirty="0"/>
                    </a:p>
                  </a:txBody>
                  <a:tcPr/>
                </a:tc>
                <a:tc>
                  <a:txBody>
                    <a:bodyPr/>
                    <a:lstStyle/>
                    <a:p>
                      <a:r>
                        <a:rPr lang="zh-TW" altLang="en-US" smtClean="0"/>
                        <a:t>操作互動性多</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不同系統需要開發一套，耗時長，專才人員需求大</a:t>
                      </a:r>
                      <a:endParaRPr lang="zh-TW" altLang="en-US" dirty="0"/>
                    </a:p>
                  </a:txBody>
                  <a:tcPr/>
                </a:tc>
                <a:tc>
                  <a:txBody>
                    <a:bodyPr/>
                    <a:lstStyle/>
                    <a:p>
                      <a:r>
                        <a:rPr lang="zh-TW" altLang="en-US" dirty="0" smtClean="0"/>
                        <a:t>維護多系統與多版本相容性</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安裝</a:t>
                      </a:r>
                      <a:r>
                        <a:rPr lang="en-US" altLang="zh-TW" dirty="0" smtClean="0"/>
                        <a:t>APP</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a16="http://schemas.microsoft.com/office/drawing/2014/main" xmlns="" val="10001"/>
                  </a:ext>
                </a:extLst>
              </a:tr>
              <a:tr h="1332704">
                <a:tc>
                  <a:txBody>
                    <a:bodyPr/>
                    <a:lstStyle/>
                    <a:p>
                      <a:r>
                        <a:rPr lang="en-US" altLang="zh-TW" dirty="0" smtClean="0">
                          <a:solidFill>
                            <a:srgbClr val="0000FF"/>
                          </a:solidFill>
                        </a:rPr>
                        <a:t>Web</a:t>
                      </a:r>
                    </a:p>
                    <a:p>
                      <a:r>
                        <a:rPr lang="en-US" altLang="zh-TW" dirty="0" smtClean="0"/>
                        <a:t>(HTML + JS + CSS)</a:t>
                      </a:r>
                      <a:endParaRPr lang="zh-TW" altLang="en-US" dirty="0"/>
                    </a:p>
                  </a:txBody>
                  <a:tcPr/>
                </a:tc>
                <a:tc>
                  <a:txBody>
                    <a:bodyPr/>
                    <a:lstStyle/>
                    <a:p>
                      <a:r>
                        <a:rPr lang="zh-TW" altLang="en-US" dirty="0" smtClean="0"/>
                        <a:t>資訊內容流覽為主</a:t>
                      </a:r>
                      <a:endParaRPr lang="zh-TW" altLang="en-US" dirty="0"/>
                    </a:p>
                  </a:txBody>
                  <a:tcPr/>
                </a:tc>
                <a:tc>
                  <a:txBody>
                    <a:bodyPr/>
                    <a:lstStyle/>
                    <a:p>
                      <a:r>
                        <a:rPr lang="zh-TW" altLang="en-US" dirty="0" smtClean="0"/>
                        <a:t>最差</a:t>
                      </a:r>
                      <a:endParaRPr lang="zh-TW" altLang="en-US" dirty="0"/>
                    </a:p>
                  </a:txBody>
                  <a:tcPr/>
                </a:tc>
                <a:tc>
                  <a:txBody>
                    <a:bodyPr/>
                    <a:lstStyle/>
                    <a:p>
                      <a:r>
                        <a:rPr lang="zh-TW" altLang="en-US" dirty="0" smtClean="0"/>
                        <a:t>一般網頁主機開發一套，耗時短，專才人員需求小</a:t>
                      </a:r>
                      <a:endParaRPr lang="zh-TW" altLang="en-US" dirty="0"/>
                    </a:p>
                  </a:txBody>
                  <a:tcPr/>
                </a:tc>
                <a:tc>
                  <a:txBody>
                    <a:bodyPr/>
                    <a:lstStyle/>
                    <a:p>
                      <a:r>
                        <a:rPr lang="zh-TW" altLang="en-US" dirty="0" smtClean="0">
                          <a:solidFill>
                            <a:schemeClr val="tx2"/>
                          </a:solidFill>
                        </a:rPr>
                        <a:t>永遠維護最後一版</a:t>
                      </a:r>
                      <a:endParaRPr lang="zh-TW" altLang="en-US" dirty="0">
                        <a:solidFill>
                          <a:schemeClr val="tx2"/>
                        </a:solidFill>
                      </a:endParaRPr>
                    </a:p>
                  </a:txBody>
                  <a:tcPr/>
                </a:tc>
                <a:tc>
                  <a:txBody>
                    <a:bodyPr/>
                    <a:lstStyle/>
                    <a:p>
                      <a:r>
                        <a:rPr lang="zh-TW" altLang="en-US" dirty="0" smtClean="0">
                          <a:solidFill>
                            <a:srgbClr val="FF0000"/>
                          </a:solidFill>
                        </a:rPr>
                        <a:t>無</a:t>
                      </a:r>
                      <a:endParaRPr lang="zh-TW" altLang="en-US" dirty="0">
                        <a:solidFill>
                          <a:srgbClr val="FF0000"/>
                        </a:solidFill>
                      </a:endParaRPr>
                    </a:p>
                  </a:txBody>
                  <a:tcPr/>
                </a:tc>
                <a:tc>
                  <a:txBody>
                    <a:bodyPr/>
                    <a:lstStyle/>
                    <a:p>
                      <a:r>
                        <a:rPr lang="zh-TW" altLang="en-US" dirty="0" smtClean="0">
                          <a:solidFill>
                            <a:srgbClr val="FF0000"/>
                          </a:solidFill>
                        </a:rPr>
                        <a:t>無需安裝</a:t>
                      </a:r>
                      <a:r>
                        <a:rPr lang="en-US" altLang="zh-TW" dirty="0" smtClean="0">
                          <a:solidFill>
                            <a:srgbClr val="FF0000"/>
                          </a:solidFill>
                        </a:rPr>
                        <a:t>APP</a:t>
                      </a:r>
                    </a:p>
                  </a:txBody>
                  <a:tcPr/>
                </a:tc>
                <a:tc>
                  <a:txBody>
                    <a:bodyPr/>
                    <a:lstStyle/>
                    <a:p>
                      <a:r>
                        <a:rPr lang="en-US" altLang="zh-TW" dirty="0" smtClean="0"/>
                        <a:t>Remote</a:t>
                      </a:r>
                    </a:p>
                    <a:p>
                      <a:r>
                        <a:rPr lang="zh-TW" altLang="en-US" dirty="0" smtClean="0"/>
                        <a:t>支援</a:t>
                      </a:r>
                      <a:r>
                        <a:rPr lang="en-US" altLang="zh-TW" dirty="0" smtClean="0"/>
                        <a:t>offline</a:t>
                      </a:r>
                      <a:r>
                        <a:rPr lang="zh-TW" altLang="en-US" dirty="0" smtClean="0"/>
                        <a:t>有限</a:t>
                      </a:r>
                      <a:endParaRPr lang="zh-TW" altLang="en-US" dirty="0"/>
                    </a:p>
                  </a:txBody>
                  <a:tcPr/>
                </a:tc>
                <a:extLst>
                  <a:ext uri="{0D108BD9-81ED-4DB2-BD59-A6C34878D82A}">
                    <a16:rowId xmlns:a16="http://schemas.microsoft.com/office/drawing/2014/main" xmlns="" val="10002"/>
                  </a:ext>
                </a:extLst>
              </a:tr>
              <a:tr h="1430243">
                <a:tc>
                  <a:txBody>
                    <a:bodyPr/>
                    <a:lstStyle/>
                    <a:p>
                      <a:r>
                        <a:rPr lang="en-US" altLang="zh-TW" dirty="0" smtClean="0">
                          <a:solidFill>
                            <a:srgbClr val="0000FF"/>
                          </a:solidFill>
                        </a:rPr>
                        <a:t>Hybrid</a:t>
                      </a:r>
                    </a:p>
                    <a:p>
                      <a:r>
                        <a:rPr lang="en-US" altLang="zh-TW" dirty="0" smtClean="0"/>
                        <a:t>(Native +</a:t>
                      </a:r>
                      <a:r>
                        <a:rPr lang="en-US" altLang="zh-TW" baseline="0" dirty="0" smtClean="0"/>
                        <a:t> Web)</a:t>
                      </a:r>
                      <a:endParaRPr lang="zh-TW" altLang="en-US" dirty="0"/>
                    </a:p>
                  </a:txBody>
                  <a:tcPr/>
                </a:tc>
                <a:tc>
                  <a:txBody>
                    <a:bodyPr/>
                    <a:lstStyle/>
                    <a:p>
                      <a:r>
                        <a:rPr lang="zh-TW" altLang="en-US" dirty="0" smtClean="0"/>
                        <a:t>上述兩者結合需求</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部分各一套</a:t>
                      </a:r>
                      <a:r>
                        <a:rPr lang="en-US" altLang="zh-TW" dirty="0" smtClean="0"/>
                        <a:t>Web</a:t>
                      </a:r>
                      <a:r>
                        <a:rPr lang="zh-TW" altLang="en-US" dirty="0" smtClean="0"/>
                        <a:t>部分共用一套</a:t>
                      </a:r>
                      <a:r>
                        <a:rPr lang="en-US" altLang="zh-TW" dirty="0" smtClean="0"/>
                        <a:t>,</a:t>
                      </a:r>
                      <a:r>
                        <a:rPr lang="zh-TW" altLang="en-US" dirty="0" smtClean="0"/>
                        <a:t>耗時中等，專才需求視開發比重</a:t>
                      </a:r>
                      <a:endParaRPr lang="zh-TW" altLang="en-US" dirty="0"/>
                    </a:p>
                  </a:txBody>
                  <a:tcPr/>
                </a:tc>
                <a:tc>
                  <a:txBody>
                    <a:bodyPr/>
                    <a:lstStyle/>
                    <a:p>
                      <a:r>
                        <a:rPr lang="zh-TW" altLang="en-US" dirty="0" smtClean="0"/>
                        <a:t>上述兩者</a:t>
                      </a:r>
                      <a:r>
                        <a:rPr lang="en-US" altLang="zh-TW" dirty="0" smtClean="0"/>
                        <a:t>,</a:t>
                      </a:r>
                      <a:r>
                        <a:rPr lang="zh-TW" altLang="en-US" dirty="0" smtClean="0"/>
                        <a:t>維護曲線取決於</a:t>
                      </a:r>
                      <a:r>
                        <a:rPr lang="en-US" altLang="zh-TW" dirty="0" smtClean="0"/>
                        <a:t>Native</a:t>
                      </a:r>
                      <a:r>
                        <a:rPr lang="zh-TW" altLang="en-US" dirty="0" smtClean="0"/>
                        <a:t>應用多寡</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部分安裝</a:t>
                      </a:r>
                      <a:r>
                        <a:rPr lang="en-US" altLang="zh-TW" dirty="0" smtClean="0"/>
                        <a:t>APP ,</a:t>
                      </a:r>
                    </a:p>
                    <a:p>
                      <a:r>
                        <a:rPr lang="en-US" altLang="zh-TW" dirty="0" smtClean="0"/>
                        <a:t>Web</a:t>
                      </a:r>
                      <a:r>
                        <a:rPr lang="zh-TW" altLang="en-US" dirty="0" smtClean="0"/>
                        <a:t>不用</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a16="http://schemas.microsoft.com/office/drawing/2014/main" xmlns="" val="10003"/>
                  </a:ext>
                </a:extLst>
              </a:tr>
            </a:tbl>
          </a:graphicData>
        </a:graphic>
      </p:graphicFrame>
      <p:sp>
        <p:nvSpPr>
          <p:cNvPr id="3" name="投影片編號版面配置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03029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t>PhoneGap</a:t>
            </a:r>
            <a:r>
              <a:rPr lang="en-US" altLang="zh-TW" b="1" dirty="0" smtClean="0"/>
              <a:t> </a:t>
            </a:r>
            <a:r>
              <a:rPr lang="zh-TW" altLang="en-US" b="1" dirty="0" smtClean="0"/>
              <a:t>與 </a:t>
            </a:r>
            <a:r>
              <a:rPr lang="en-US" altLang="zh-TW" b="1" dirty="0" smtClean="0"/>
              <a:t>Cordova</a:t>
            </a:r>
            <a:r>
              <a:rPr lang="zh-TW" altLang="en-US" b="1" dirty="0"/>
              <a:t>（一）</a:t>
            </a:r>
          </a:p>
        </p:txBody>
      </p:sp>
      <p:sp>
        <p:nvSpPr>
          <p:cNvPr id="3" name="內容版面配置區 2"/>
          <p:cNvSpPr>
            <a:spLocks noGrp="1"/>
          </p:cNvSpPr>
          <p:nvPr>
            <p:ph idx="1"/>
          </p:nvPr>
        </p:nvSpPr>
        <p:spPr>
          <a:xfrm>
            <a:off x="677334" y="1546698"/>
            <a:ext cx="8596668" cy="4863829"/>
          </a:xfrm>
        </p:spPr>
        <p:txBody>
          <a:bodyPr>
            <a:normAutofit fontScale="92500" lnSpcReduction="10000"/>
          </a:bodyPr>
          <a:lstStyle/>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跨平台手機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Apps </a:t>
            </a:r>
            <a:r>
              <a:rPr lang="zh-TW" altLang="en-US" sz="2000" dirty="0" smtClean="0">
                <a:latin typeface="+mj-lt"/>
                <a:ea typeface="+mj-ea"/>
                <a:cs typeface="Times New Roman" panose="02020603050405020304" pitchFamily="18" charset="0"/>
              </a:rPr>
              <a:t>的一種 </a:t>
            </a:r>
            <a:r>
              <a:rPr lang="en-US" altLang="zh-TW" sz="2000" dirty="0" smtClean="0">
                <a:latin typeface="+mj-lt"/>
                <a:ea typeface="+mj-ea"/>
                <a:cs typeface="Times New Roman" panose="02020603050405020304" pitchFamily="18" charset="0"/>
              </a:rPr>
              <a:t>Framework</a:t>
            </a:r>
            <a:r>
              <a:rPr lang="zh-TW" altLang="en-US" sz="2000" dirty="0" smtClean="0">
                <a:latin typeface="+mj-lt"/>
                <a:ea typeface="+mj-ea"/>
                <a:cs typeface="Times New Roman" panose="02020603050405020304" pitchFamily="18" charset="0"/>
              </a:rPr>
              <a:t>。</a:t>
            </a:r>
            <a:endParaRPr lang="zh-TW" altLang="en-US" sz="2000" dirty="0">
              <a:latin typeface="+mj-lt"/>
              <a:ea typeface="+mj-ea"/>
              <a:cs typeface="Times New Roman" panose="02020603050405020304" pitchFamily="18" charset="0"/>
            </a:endParaRPr>
          </a:p>
          <a:p>
            <a:pPr marL="0" indent="0">
              <a:buNone/>
            </a:pPr>
            <a:endParaRPr lang="en-US" altLang="zh-TW" sz="2000" dirty="0" smtClean="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一款開放原始碼的行動裝置開發框架，旨在讓開發者使用</a:t>
            </a:r>
            <a:r>
              <a:rPr lang="en-US" altLang="zh-TW" sz="2000" dirty="0">
                <a:latin typeface="+mj-lt"/>
                <a:ea typeface="+mj-ea"/>
                <a:cs typeface="Times New Roman" panose="02020603050405020304" pitchFamily="18" charset="0"/>
              </a:rPr>
              <a:t>HTML</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JavaScript</a:t>
            </a:r>
            <a:r>
              <a:rPr lang="zh-TW" altLang="en-US" sz="2000" dirty="0">
                <a:latin typeface="+mj-lt"/>
                <a:ea typeface="+mj-ea"/>
                <a:cs typeface="Times New Roman" panose="02020603050405020304" pitchFamily="18" charset="0"/>
              </a:rPr>
              <a:t>、</a:t>
            </a:r>
            <a:r>
              <a:rPr lang="en-US" altLang="zh-TW" sz="2000" dirty="0" smtClean="0">
                <a:latin typeface="+mj-lt"/>
                <a:ea typeface="+mj-ea"/>
                <a:cs typeface="Times New Roman" panose="02020603050405020304" pitchFamily="18" charset="0"/>
              </a:rPr>
              <a:t>CSS </a:t>
            </a:r>
            <a:r>
              <a:rPr lang="zh-TW" altLang="en-US" sz="2000" dirty="0" smtClean="0">
                <a:latin typeface="+mj-lt"/>
                <a:ea typeface="+mj-ea"/>
                <a:cs typeface="Times New Roman" panose="02020603050405020304" pitchFamily="18" charset="0"/>
              </a:rPr>
              <a:t>等 </a:t>
            </a:r>
            <a:r>
              <a:rPr lang="en-US" altLang="zh-TW" sz="2000" dirty="0" smtClean="0">
                <a:latin typeface="+mj-lt"/>
                <a:ea typeface="+mj-ea"/>
                <a:cs typeface="Times New Roman" panose="02020603050405020304" pitchFamily="18" charset="0"/>
              </a:rPr>
              <a:t>Web APIs </a:t>
            </a:r>
            <a:r>
              <a:rPr lang="zh-TW" altLang="en-US" sz="2000" dirty="0" smtClean="0">
                <a:latin typeface="+mj-lt"/>
                <a:ea typeface="+mj-ea"/>
                <a:cs typeface="Times New Roman" panose="02020603050405020304" pitchFamily="18" charset="0"/>
              </a:rPr>
              <a:t>開發</a:t>
            </a:r>
            <a:r>
              <a:rPr lang="zh-TW" altLang="en-US" sz="2000" dirty="0">
                <a:latin typeface="+mj-lt"/>
                <a:ea typeface="+mj-ea"/>
                <a:cs typeface="Times New Roman" panose="02020603050405020304" pitchFamily="18" charset="0"/>
              </a:rPr>
              <a:t>跨平臺的行動裝置應用程式。 原本</a:t>
            </a:r>
            <a:r>
              <a:rPr lang="zh-TW" altLang="en-US" sz="2000" dirty="0" smtClean="0">
                <a:latin typeface="+mj-lt"/>
                <a:ea typeface="+mj-ea"/>
                <a:cs typeface="Times New Roman" panose="02020603050405020304" pitchFamily="18" charset="0"/>
              </a:rPr>
              <a:t>由 </a:t>
            </a:r>
            <a:r>
              <a:rPr lang="en-US" altLang="zh-TW" sz="2000" dirty="0" err="1" smtClean="0">
                <a:latin typeface="+mj-lt"/>
                <a:ea typeface="+mj-ea"/>
                <a:cs typeface="Times New Roman" panose="02020603050405020304" pitchFamily="18" charset="0"/>
              </a:rPr>
              <a:t>Nitobi</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公司</a:t>
            </a:r>
            <a:r>
              <a:rPr lang="zh-TW" altLang="en-US" sz="2000" dirty="0">
                <a:latin typeface="+mj-lt"/>
                <a:ea typeface="+mj-ea"/>
                <a:cs typeface="Times New Roman" panose="02020603050405020304" pitchFamily="18" charset="0"/>
              </a:rPr>
              <a:t>開發，現在</a:t>
            </a:r>
            <a:r>
              <a:rPr lang="zh-TW" altLang="en-US" sz="2000" dirty="0" smtClean="0">
                <a:latin typeface="+mj-lt"/>
                <a:ea typeface="+mj-ea"/>
                <a:cs typeface="Times New Roman" panose="02020603050405020304" pitchFamily="18" charset="0"/>
              </a:rPr>
              <a:t>由 </a:t>
            </a:r>
            <a:r>
              <a:rPr lang="en-US" altLang="zh-TW" sz="2000" dirty="0" smtClean="0">
                <a:latin typeface="+mj-lt"/>
                <a:ea typeface="+mj-ea"/>
                <a:cs typeface="Times New Roman" panose="02020603050405020304" pitchFamily="18" charset="0"/>
              </a:rPr>
              <a:t>Adobe Systems </a:t>
            </a:r>
            <a:r>
              <a:rPr lang="zh-TW" altLang="en-US" sz="2000" dirty="0" smtClean="0">
                <a:latin typeface="+mj-lt"/>
                <a:ea typeface="+mj-ea"/>
                <a:cs typeface="Times New Roman" panose="02020603050405020304" pitchFamily="18" charset="0"/>
              </a:rPr>
              <a:t>擁有。</a:t>
            </a:r>
            <a:endParaRPr lang="en-US" altLang="zh-TW" sz="2000" dirty="0" smtClean="0">
              <a:latin typeface="+mj-lt"/>
              <a:ea typeface="+mj-ea"/>
              <a:cs typeface="Times New Roman" panose="02020603050405020304" pitchFamily="18" charset="0"/>
            </a:endParaRPr>
          </a:p>
          <a:p>
            <a:endParaRPr lang="en-US" altLang="zh-TW" sz="2000" dirty="0" smtClean="0">
              <a:latin typeface="+mj-lt"/>
              <a:ea typeface="+mj-ea"/>
              <a:cs typeface="Times New Roman" panose="02020603050405020304" pitchFamily="18" charset="0"/>
            </a:endParaRPr>
          </a:p>
          <a:p>
            <a:r>
              <a:rPr lang="en-US" altLang="zh-TW" sz="2000" dirty="0" err="1">
                <a:cs typeface="Times New Roman" panose="02020603050405020304" pitchFamily="18" charset="0"/>
              </a:rPr>
              <a:t>PhoneGap</a:t>
            </a:r>
            <a:r>
              <a:rPr lang="zh-TW" altLang="en-US" sz="2000" dirty="0">
                <a:cs typeface="Times New Roman" panose="02020603050405020304" pitchFamily="18" charset="0"/>
              </a:rPr>
              <a:t>的代碼貢獻給了</a:t>
            </a:r>
            <a:r>
              <a:rPr lang="en-US" altLang="zh-TW" sz="2000" dirty="0">
                <a:cs typeface="Times New Roman" panose="02020603050405020304" pitchFamily="18" charset="0"/>
              </a:rPr>
              <a:t>Apache</a:t>
            </a:r>
            <a:r>
              <a:rPr lang="zh-TW" altLang="en-US" sz="2000" dirty="0">
                <a:cs typeface="Times New Roman" panose="02020603050405020304" pitchFamily="18" charset="0"/>
              </a:rPr>
              <a:t>軟體基金會，但保留了</a:t>
            </a:r>
            <a:r>
              <a:rPr lang="en-US" altLang="zh-TW" sz="2000" dirty="0" err="1">
                <a:cs typeface="Times New Roman" panose="02020603050405020304" pitchFamily="18" charset="0"/>
              </a:rPr>
              <a:t>PhoneGap</a:t>
            </a:r>
            <a:r>
              <a:rPr lang="zh-TW" altLang="en-US" sz="2000" dirty="0">
                <a:cs typeface="Times New Roman" panose="02020603050405020304" pitchFamily="18" charset="0"/>
              </a:rPr>
              <a:t>的商標所有權，並命名</a:t>
            </a:r>
            <a:r>
              <a:rPr lang="zh-TW" altLang="en-US" sz="2000" dirty="0" smtClean="0">
                <a:cs typeface="Times New Roman" panose="02020603050405020304" pitchFamily="18" charset="0"/>
              </a:rPr>
              <a:t>為 </a:t>
            </a:r>
            <a:r>
              <a:rPr lang="en-US" altLang="zh-TW" sz="2000" dirty="0" smtClean="0">
                <a:cs typeface="Times New Roman" panose="02020603050405020304" pitchFamily="18" charset="0"/>
              </a:rPr>
              <a:t>Apache Callback </a:t>
            </a:r>
            <a:r>
              <a:rPr lang="zh-TW" altLang="en-US" sz="2000" dirty="0" smtClean="0">
                <a:cs typeface="Times New Roman" panose="02020603050405020304" pitchFamily="18" charset="0"/>
              </a:rPr>
              <a:t>。</a:t>
            </a:r>
            <a:r>
              <a:rPr lang="en-US" altLang="zh-TW" sz="2000" dirty="0">
                <a:cs typeface="Times New Roman" panose="02020603050405020304" pitchFamily="18" charset="0"/>
              </a:rPr>
              <a:t>1.4</a:t>
            </a:r>
            <a:r>
              <a:rPr lang="zh-TW" altLang="en-US" sz="2000" dirty="0">
                <a:cs typeface="Times New Roman" panose="02020603050405020304" pitchFamily="18" charset="0"/>
              </a:rPr>
              <a:t>版釋出後，</a:t>
            </a:r>
            <a:r>
              <a:rPr lang="zh-TW" altLang="en-US" sz="2000" dirty="0" smtClean="0">
                <a:cs typeface="Times New Roman" panose="02020603050405020304" pitchFamily="18" charset="0"/>
              </a:rPr>
              <a:t>接著 </a:t>
            </a:r>
            <a:r>
              <a:rPr lang="en-US" altLang="zh-TW" sz="2000" dirty="0" smtClean="0">
                <a:cs typeface="Times New Roman" panose="02020603050405020304" pitchFamily="18" charset="0"/>
              </a:rPr>
              <a:t>Apache </a:t>
            </a:r>
            <a:r>
              <a:rPr lang="en-US" altLang="zh-TW" sz="2000" dirty="0">
                <a:cs typeface="Times New Roman" panose="02020603050405020304" pitchFamily="18" charset="0"/>
              </a:rPr>
              <a:t>Callback</a:t>
            </a:r>
            <a:r>
              <a:rPr lang="zh-TW" altLang="en-US" sz="2000" dirty="0">
                <a:cs typeface="Times New Roman" panose="02020603050405020304" pitchFamily="18" charset="0"/>
              </a:rPr>
              <a:t>的名稱變更</a:t>
            </a:r>
            <a:r>
              <a:rPr lang="zh-TW" altLang="en-US" sz="2000" dirty="0" smtClean="0">
                <a:cs typeface="Times New Roman" panose="02020603050405020304" pitchFamily="18" charset="0"/>
              </a:rPr>
              <a:t>為 </a:t>
            </a:r>
            <a:r>
              <a:rPr lang="en-US" altLang="zh-TW" sz="2000" dirty="0" smtClean="0">
                <a:cs typeface="Times New Roman" panose="02020603050405020304" pitchFamily="18" charset="0"/>
              </a:rPr>
              <a:t>Apache </a:t>
            </a:r>
            <a:r>
              <a:rPr lang="en-US" altLang="zh-TW" sz="2000" dirty="0">
                <a:cs typeface="Times New Roman" panose="02020603050405020304" pitchFamily="18" charset="0"/>
              </a:rPr>
              <a:t>Cordova</a:t>
            </a:r>
          </a:p>
          <a:p>
            <a:pPr marL="0" indent="0">
              <a:buNone/>
            </a:pPr>
            <a:endParaRPr lang="zh-TW" altLang="en-US" sz="2000" dirty="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一個行動裝置</a:t>
            </a:r>
            <a:r>
              <a:rPr lang="zh-TW" altLang="en-US" sz="2000" dirty="0" smtClean="0">
                <a:latin typeface="+mj-lt"/>
                <a:ea typeface="+mj-ea"/>
                <a:cs typeface="Times New Roman" panose="02020603050405020304" pitchFamily="18" charset="0"/>
              </a:rPr>
              <a:t>的 </a:t>
            </a:r>
            <a:r>
              <a:rPr lang="en-US" altLang="zh-TW" sz="2000" dirty="0" smtClean="0">
                <a:latin typeface="+mj-lt"/>
                <a:ea typeface="+mj-ea"/>
                <a:cs typeface="Times New Roman" panose="02020603050405020304" pitchFamily="18" charset="0"/>
              </a:rPr>
              <a:t>API </a:t>
            </a:r>
            <a:r>
              <a:rPr lang="zh-TW" altLang="en-US" sz="2000" dirty="0" smtClean="0">
                <a:latin typeface="+mj-lt"/>
                <a:ea typeface="+mj-ea"/>
                <a:cs typeface="Times New Roman" panose="02020603050405020304" pitchFamily="18" charset="0"/>
              </a:rPr>
              <a:t>介面</a:t>
            </a:r>
            <a:r>
              <a:rPr lang="zh-TW" altLang="en-US" sz="2000" dirty="0">
                <a:latin typeface="+mj-lt"/>
                <a:ea typeface="+mj-ea"/>
                <a:cs typeface="Times New Roman" panose="02020603050405020304" pitchFamily="18" charset="0"/>
              </a:rPr>
              <a:t>集，</a:t>
            </a:r>
            <a:r>
              <a:rPr lang="zh-TW" altLang="en-US" sz="2000" dirty="0" smtClean="0">
                <a:latin typeface="+mj-lt"/>
                <a:ea typeface="+mj-ea"/>
                <a:cs typeface="Times New Roman" panose="02020603050405020304" pitchFamily="18" charset="0"/>
              </a:rPr>
              <a:t>利用 </a:t>
            </a:r>
            <a:r>
              <a:rPr lang="en-US" altLang="zh-TW" sz="2000" dirty="0" smtClean="0">
                <a:latin typeface="+mj-lt"/>
                <a:ea typeface="+mj-ea"/>
                <a:cs typeface="Times New Roman" panose="02020603050405020304" pitchFamily="18" charset="0"/>
              </a:rPr>
              <a:t>JavaScript </a:t>
            </a:r>
            <a:r>
              <a:rPr lang="zh-TW" altLang="en-US" sz="2000" dirty="0" smtClean="0">
                <a:latin typeface="+mj-lt"/>
                <a:ea typeface="+mj-ea"/>
                <a:cs typeface="Times New Roman" panose="02020603050405020304" pitchFamily="18" charset="0"/>
              </a:rPr>
              <a:t>存取</a:t>
            </a:r>
            <a:r>
              <a:rPr lang="zh-TW" altLang="en-US" sz="2000" dirty="0">
                <a:latin typeface="+mj-lt"/>
                <a:ea typeface="+mj-ea"/>
                <a:cs typeface="Times New Roman" panose="02020603050405020304" pitchFamily="18" charset="0"/>
              </a:rPr>
              <a:t>這些介面可以調用諸如攝影機、羅盤等硬體系統資源。配合上一些</a:t>
            </a:r>
            <a:r>
              <a:rPr lang="zh-TW" altLang="en-US" sz="2000" dirty="0" smtClean="0">
                <a:latin typeface="+mj-lt"/>
                <a:ea typeface="+mj-ea"/>
                <a:cs typeface="Times New Roman" panose="02020603050405020304" pitchFamily="18" charset="0"/>
              </a:rPr>
              <a:t>基於 </a:t>
            </a:r>
            <a:r>
              <a:rPr lang="en-US" altLang="zh-TW" sz="2000" dirty="0" smtClean="0">
                <a:latin typeface="+mj-lt"/>
                <a:ea typeface="+mj-ea"/>
                <a:cs typeface="Times New Roman" panose="02020603050405020304" pitchFamily="18" charset="0"/>
              </a:rPr>
              <a:t>HTML5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CSS3 </a:t>
            </a:r>
            <a:r>
              <a:rPr lang="zh-TW" altLang="en-US" sz="2000" dirty="0" smtClean="0">
                <a:latin typeface="+mj-lt"/>
                <a:ea typeface="+mj-ea"/>
                <a:cs typeface="Times New Roman" panose="02020603050405020304" pitchFamily="18" charset="0"/>
              </a:rPr>
              <a:t>技術</a:t>
            </a:r>
            <a:r>
              <a:rPr lang="zh-TW" altLang="en-US" sz="2000" dirty="0">
                <a:latin typeface="+mj-lt"/>
                <a:ea typeface="+mj-ea"/>
                <a:cs typeface="Times New Roman" panose="02020603050405020304" pitchFamily="18" charset="0"/>
              </a:rPr>
              <a:t>的</a:t>
            </a:r>
            <a:r>
              <a:rPr lang="en-US" altLang="zh-TW" sz="2000" dirty="0">
                <a:latin typeface="+mj-lt"/>
                <a:ea typeface="+mj-ea"/>
                <a:cs typeface="Times New Roman" panose="02020603050405020304" pitchFamily="18" charset="0"/>
              </a:rPr>
              <a:t>UI</a:t>
            </a:r>
            <a:r>
              <a:rPr lang="zh-TW" altLang="en-US" sz="2000" dirty="0">
                <a:latin typeface="+mj-lt"/>
                <a:ea typeface="+mj-ea"/>
                <a:cs typeface="Times New Roman" panose="02020603050405020304" pitchFamily="18" charset="0"/>
              </a:rPr>
              <a:t>框架，</a:t>
            </a:r>
            <a:r>
              <a:rPr lang="zh-TW" altLang="en-US" sz="2000" dirty="0" smtClean="0">
                <a:latin typeface="+mj-lt"/>
                <a:ea typeface="+mj-ea"/>
                <a:cs typeface="Times New Roman" panose="02020603050405020304" pitchFamily="18" charset="0"/>
              </a:rPr>
              <a:t>如 </a:t>
            </a:r>
            <a:r>
              <a:rPr lang="en-US" altLang="zh-TW" sz="2000" dirty="0" smtClean="0">
                <a:latin typeface="+mj-lt"/>
                <a:ea typeface="+mj-ea"/>
                <a:cs typeface="Times New Roman" panose="02020603050405020304" pitchFamily="18" charset="0"/>
              </a:rPr>
              <a:t>jQuery Mobile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Dojo Mobile </a:t>
            </a:r>
            <a:r>
              <a:rPr lang="zh-TW" altLang="en-US" sz="2000" dirty="0" smtClean="0">
                <a:latin typeface="+mj-lt"/>
                <a:ea typeface="+mj-ea"/>
                <a:cs typeface="Times New Roman" panose="02020603050405020304" pitchFamily="18" charset="0"/>
              </a:rPr>
              <a:t>或 </a:t>
            </a:r>
            <a:r>
              <a:rPr lang="en-US" altLang="zh-TW" sz="2000" dirty="0" err="1" smtClean="0">
                <a:latin typeface="+mj-lt"/>
                <a:ea typeface="+mj-ea"/>
                <a:cs typeface="Times New Roman" panose="02020603050405020304" pitchFamily="18" charset="0"/>
              </a:rPr>
              <a:t>Sencha</a:t>
            </a:r>
            <a:r>
              <a:rPr lang="en-US" altLang="zh-TW" sz="2000" dirty="0" smtClean="0">
                <a:latin typeface="+mj-lt"/>
                <a:ea typeface="+mj-ea"/>
                <a:cs typeface="Times New Roman" panose="02020603050405020304" pitchFamily="18" charset="0"/>
              </a:rPr>
              <a:t> Touch </a:t>
            </a:r>
            <a:r>
              <a:rPr lang="zh-TW" altLang="en-US" sz="2000" dirty="0" smtClean="0">
                <a:latin typeface="+mj-lt"/>
                <a:ea typeface="+mj-ea"/>
                <a:cs typeface="Times New Roman" panose="02020603050405020304" pitchFamily="18" charset="0"/>
              </a:rPr>
              <a:t>，</a:t>
            </a:r>
            <a:r>
              <a:rPr lang="zh-TW" altLang="en-US" sz="2000" dirty="0">
                <a:latin typeface="+mj-lt"/>
                <a:ea typeface="+mj-ea"/>
                <a:cs typeface="Times New Roman" panose="02020603050405020304" pitchFamily="18" charset="0"/>
              </a:rPr>
              <a:t>開發者得以快速地開發跨</a:t>
            </a:r>
            <a:r>
              <a:rPr lang="zh-TW" altLang="en-US" sz="2000" dirty="0" smtClean="0">
                <a:latin typeface="+mj-lt"/>
                <a:ea typeface="+mj-ea"/>
                <a:cs typeface="Times New Roman" panose="02020603050405020304" pitchFamily="18" charset="0"/>
              </a:rPr>
              <a:t>平台 </a:t>
            </a:r>
            <a:r>
              <a:rPr lang="en-US" altLang="zh-TW" sz="2000" dirty="0" smtClean="0">
                <a:latin typeface="+mj-lt"/>
                <a:ea typeface="+mj-ea"/>
                <a:cs typeface="Times New Roman" panose="02020603050405020304" pitchFamily="18" charset="0"/>
              </a:rPr>
              <a:t>App </a:t>
            </a:r>
            <a:r>
              <a:rPr lang="zh-TW" altLang="en-US" sz="2000" dirty="0" smtClean="0">
                <a:latin typeface="+mj-lt"/>
                <a:ea typeface="+mj-ea"/>
                <a:cs typeface="Times New Roman" panose="02020603050405020304" pitchFamily="18" charset="0"/>
              </a:rPr>
              <a:t>而</a:t>
            </a:r>
            <a:r>
              <a:rPr lang="zh-TW" altLang="en-US" sz="2000" dirty="0">
                <a:latin typeface="+mj-lt"/>
                <a:ea typeface="+mj-ea"/>
                <a:cs typeface="Times New Roman" panose="02020603050405020304" pitchFamily="18" charset="0"/>
              </a:rPr>
              <a:t>不需要編寫任何的原生代碼</a:t>
            </a:r>
            <a:r>
              <a:rPr lang="zh-TW" altLang="en-US" sz="2000" dirty="0" smtClean="0">
                <a:latin typeface="+mj-lt"/>
                <a:ea typeface="+mj-ea"/>
                <a:cs typeface="Times New Roman" panose="02020603050405020304" pitchFamily="18" charset="0"/>
              </a:rPr>
              <a:t>。</a:t>
            </a:r>
            <a:endParaRPr lang="en-US" altLang="zh-TW" sz="2000" dirty="0" smtClean="0">
              <a:latin typeface="+mj-lt"/>
              <a:ea typeface="+mj-ea"/>
              <a:cs typeface="Times New Roman" panose="02020603050405020304" pitchFamily="18" charset="0"/>
            </a:endParaRPr>
          </a:p>
          <a:p>
            <a:endParaRPr lang="en-US" altLang="zh-TW" sz="2000" dirty="0">
              <a:latin typeface="+mj-lt"/>
              <a:ea typeface="+mj-ea"/>
              <a:cs typeface="Times New Roman" panose="02020603050405020304" pitchFamily="18" charset="0"/>
            </a:endParaRPr>
          </a:p>
          <a:p>
            <a:endParaRPr lang="zh-TW" altLang="en-US" dirty="0">
              <a:latin typeface="+mj-lt"/>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16753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err="1" smtClean="0"/>
              <a:t>PhoneGap</a:t>
            </a:r>
            <a:r>
              <a:rPr kumimoji="1" lang="en-US" altLang="zh-TW" b="1" dirty="0" smtClean="0"/>
              <a:t> </a:t>
            </a:r>
            <a:r>
              <a:rPr kumimoji="1" lang="zh-TW" altLang="en-US" b="1" dirty="0" smtClean="0"/>
              <a:t>與 </a:t>
            </a:r>
            <a:r>
              <a:rPr kumimoji="1" lang="en-US" altLang="zh-TW" b="1" dirty="0" smtClean="0"/>
              <a:t>Cordova</a:t>
            </a:r>
            <a:r>
              <a:rPr kumimoji="1" lang="zh-TW" altLang="en-US" b="1" dirty="0"/>
              <a:t>（二）</a:t>
            </a:r>
            <a:endParaRPr lang="zh-TW" altLang="en-US" b="1" dirty="0"/>
          </a:p>
        </p:txBody>
      </p:sp>
      <p:pic>
        <p:nvPicPr>
          <p:cNvPr id="4" name="內容版面配置區 3" descr="螢幕快照 2016-06-27 下午12.47.22.png"/>
          <p:cNvPicPr>
            <a:picLocks noGrp="1" noChangeAspect="1"/>
          </p:cNvPicPr>
          <p:nvPr>
            <p:ph idx="1"/>
          </p:nvPr>
        </p:nvPicPr>
        <p:blipFill>
          <a:blip r:embed="rId2">
            <a:extLst>
              <a:ext uri="{28A0092B-C50C-407E-A947-70E740481C1C}">
                <a14:useLocalDpi xmlns:a14="http://schemas.microsoft.com/office/drawing/2010/main" val="0"/>
              </a:ext>
            </a:extLst>
          </a:blip>
          <a:srcRect l="-15848" r="-15848"/>
          <a:stretch>
            <a:fillRect/>
          </a:stretch>
        </p:blipFill>
        <p:spPr>
          <a:xfrm>
            <a:off x="677333" y="1530569"/>
            <a:ext cx="8957479" cy="4831319"/>
          </a:xfrm>
        </p:spPr>
      </p:pic>
      <p:sp>
        <p:nvSpPr>
          <p:cNvPr id="3" name="投影片編號版面配置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50150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84" y="1738699"/>
            <a:ext cx="9761034" cy="4765288"/>
          </a:xfrm>
          <a:prstGeom prst="rect">
            <a:avLst/>
          </a:prstGeom>
        </p:spPr>
      </p:pic>
      <p:sp>
        <p:nvSpPr>
          <p:cNvPr id="2" name="標題 1"/>
          <p:cNvSpPr>
            <a:spLocks noGrp="1"/>
          </p:cNvSpPr>
          <p:nvPr>
            <p:ph type="title"/>
          </p:nvPr>
        </p:nvSpPr>
        <p:spPr>
          <a:xfrm>
            <a:off x="581613" y="185188"/>
            <a:ext cx="8939908" cy="1320800"/>
          </a:xfrm>
        </p:spPr>
        <p:txBody>
          <a:bodyPr/>
          <a:lstStyle/>
          <a:p>
            <a:r>
              <a:rPr lang="en-US" altLang="zh-TW" b="1" dirty="0" smtClean="0">
                <a:latin typeface="+mn-lt"/>
                <a:cs typeface="Times New Roman" panose="02020603050405020304" pitchFamily="18" charset="0"/>
              </a:rPr>
              <a:t>E-BAF (E-Business </a:t>
            </a:r>
            <a:r>
              <a:rPr lang="en-US" altLang="zh-TW" b="1" dirty="0">
                <a:latin typeface="+mn-lt"/>
                <a:cs typeface="Times New Roman" panose="02020603050405020304" pitchFamily="18" charset="0"/>
              </a:rPr>
              <a:t>Application </a:t>
            </a:r>
            <a:r>
              <a:rPr lang="en-US" altLang="zh-TW" b="1" dirty="0" smtClean="0">
                <a:latin typeface="+mn-lt"/>
                <a:cs typeface="Times New Roman" panose="02020603050405020304" pitchFamily="18" charset="0"/>
              </a:rPr>
              <a:t>Framework</a:t>
            </a:r>
            <a:r>
              <a:rPr lang="en-US" altLang="zh-TW" b="1" dirty="0">
                <a:latin typeface="+mn-lt"/>
                <a:cs typeface="Times New Roman" panose="02020603050405020304" pitchFamily="18" charset="0"/>
              </a:rPr>
              <a:t>)</a:t>
            </a:r>
            <a:r>
              <a:rPr lang="en-US" altLang="zh-TW" b="1" dirty="0" smtClean="0">
                <a:latin typeface="+mn-lt"/>
                <a:cs typeface="Times New Roman" panose="02020603050405020304" pitchFamily="18" charset="0"/>
              </a:rPr>
              <a:t> </a:t>
            </a:r>
            <a:endParaRPr lang="zh-TW" altLang="en-US" b="1" dirty="0">
              <a:latin typeface="+mn-lt"/>
              <a:cs typeface="Times New Roman" panose="02020603050405020304" pitchFamily="18" charset="0"/>
            </a:endParaRPr>
          </a:p>
        </p:txBody>
      </p:sp>
      <p:sp>
        <p:nvSpPr>
          <p:cNvPr id="3" name="內容版面配置區 2"/>
          <p:cNvSpPr>
            <a:spLocks noGrp="1"/>
          </p:cNvSpPr>
          <p:nvPr>
            <p:ph idx="1"/>
          </p:nvPr>
        </p:nvSpPr>
        <p:spPr>
          <a:xfrm>
            <a:off x="677334" y="994555"/>
            <a:ext cx="8596668" cy="5125452"/>
          </a:xfrm>
        </p:spPr>
        <p:txBody>
          <a:bodyPr/>
          <a:lstStyle/>
          <a:p>
            <a:r>
              <a:rPr lang="zh-TW" altLang="zh-TW" dirty="0" smtClean="0">
                <a:solidFill>
                  <a:schemeClr val="tx1"/>
                </a:solidFill>
              </a:rPr>
              <a:t>框架</a:t>
            </a:r>
            <a:r>
              <a:rPr lang="zh-TW" altLang="en-US" dirty="0" smtClean="0">
                <a:solidFill>
                  <a:schemeClr val="tx1"/>
                </a:solidFill>
              </a:rPr>
              <a:t>：有效</a:t>
            </a:r>
            <a:r>
              <a:rPr lang="zh-TW" altLang="en-US" dirty="0">
                <a:solidFill>
                  <a:schemeClr val="tx1"/>
                </a:solidFill>
              </a:rPr>
              <a:t>增進軟體系統開發的</a:t>
            </a:r>
            <a:r>
              <a:rPr lang="zh-TW" altLang="en-US" dirty="0" smtClean="0">
                <a:solidFill>
                  <a:schemeClr val="tx1"/>
                </a:solidFill>
              </a:rPr>
              <a:t>效率、方便</a:t>
            </a:r>
            <a:r>
              <a:rPr lang="zh-TW" altLang="en-US" dirty="0">
                <a:solidFill>
                  <a:schemeClr val="tx1"/>
                </a:solidFill>
              </a:rPr>
              <a:t>維護</a:t>
            </a:r>
            <a:endParaRPr lang="en-US" altLang="zh-TW" dirty="0" smtClean="0">
              <a:ea typeface="+mj-ea"/>
              <a:cs typeface="Times New Roman" panose="02020603050405020304" pitchFamily="18" charset="0"/>
            </a:endParaRPr>
          </a:p>
          <a:p>
            <a:r>
              <a:rPr lang="en-US" altLang="zh-TW" dirty="0" smtClean="0">
                <a:ea typeface="+mj-ea"/>
                <a:cs typeface="Times New Roman" panose="02020603050405020304" pitchFamily="18" charset="0"/>
              </a:rPr>
              <a:t>MVC Model</a:t>
            </a:r>
            <a:r>
              <a:rPr lang="zh-TW" altLang="en-US" dirty="0" smtClean="0">
                <a:ea typeface="+mj-ea"/>
                <a:cs typeface="Times New Roman" panose="02020603050405020304" pitchFamily="18" charset="0"/>
              </a:rPr>
              <a:t>：</a:t>
            </a:r>
            <a:r>
              <a:rPr lang="en-US" altLang="zh-TW" dirty="0" smtClean="0">
                <a:ea typeface="+mj-ea"/>
                <a:cs typeface="Times New Roman" panose="02020603050405020304" pitchFamily="18" charset="0"/>
              </a:rPr>
              <a:t>Model</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View</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Controller</a:t>
            </a:r>
          </a:p>
        </p:txBody>
      </p:sp>
      <p:sp>
        <p:nvSpPr>
          <p:cNvPr id="5" name="矩形 4"/>
          <p:cNvSpPr/>
          <p:nvPr/>
        </p:nvSpPr>
        <p:spPr>
          <a:xfrm>
            <a:off x="804436" y="5620347"/>
            <a:ext cx="1524776" cy="369332"/>
          </a:xfrm>
          <a:prstGeom prst="rect">
            <a:avLst/>
          </a:prstGeom>
          <a:ln w="28575">
            <a:solidFill>
              <a:srgbClr val="FF0000"/>
            </a:solidFill>
            <a:prstDash val="solid"/>
          </a:ln>
        </p:spPr>
        <p:txBody>
          <a:bodyPr wrap="none">
            <a:spAutoFit/>
          </a:bodyPr>
          <a:lstStyle/>
          <a:p>
            <a:r>
              <a:rPr lang="en-US" altLang="zh-TW" kern="0" dirty="0" err="1">
                <a:solidFill>
                  <a:srgbClr val="666666"/>
                </a:solidFill>
                <a:ea typeface="+mj-ea"/>
                <a:cs typeface="Times New Roman" panose="02020603050405020304" pitchFamily="18" charset="0"/>
              </a:rPr>
              <a:t>TxBean</a:t>
            </a:r>
            <a:r>
              <a:rPr lang="en-US" altLang="zh-TW" kern="0" dirty="0">
                <a:solidFill>
                  <a:srgbClr val="666666"/>
                </a:solidFill>
                <a:ea typeface="+mj-ea"/>
                <a:cs typeface="Times New Roman" panose="02020603050405020304" pitchFamily="18" charset="0"/>
              </a:rPr>
              <a:t> </a:t>
            </a:r>
            <a:r>
              <a:rPr lang="en-US" altLang="zh-TW" kern="0" dirty="0" smtClean="0">
                <a:solidFill>
                  <a:srgbClr val="666666"/>
                </a:solidFill>
                <a:ea typeface="+mj-ea"/>
                <a:cs typeface="Times New Roman" panose="02020603050405020304" pitchFamily="18" charset="0"/>
              </a:rPr>
              <a:t>Name</a:t>
            </a:r>
            <a:endParaRPr lang="zh-TW" altLang="en-US" dirty="0">
              <a:ea typeface="+mj-ea"/>
              <a:cs typeface="Times New Roman" panose="02020603050405020304" pitchFamily="18" charset="0"/>
            </a:endParaRPr>
          </a:p>
        </p:txBody>
      </p:sp>
      <p:sp>
        <p:nvSpPr>
          <p:cNvPr id="6" name="矩形 5"/>
          <p:cNvSpPr/>
          <p:nvPr/>
        </p:nvSpPr>
        <p:spPr>
          <a:xfrm>
            <a:off x="2730428" y="5620347"/>
            <a:ext cx="1479892" cy="369332"/>
          </a:xfrm>
          <a:prstGeom prst="rect">
            <a:avLst/>
          </a:prstGeom>
          <a:ln w="28575">
            <a:solidFill>
              <a:srgbClr val="FF0000"/>
            </a:solidFill>
          </a:ln>
        </p:spPr>
        <p:txBody>
          <a:bodyPr wrap="none">
            <a:spAutoFit/>
          </a:bodyPr>
          <a:lstStyle/>
          <a:p>
            <a:r>
              <a:rPr lang="en-US" altLang="zh-TW" kern="0" dirty="0">
                <a:solidFill>
                  <a:srgbClr val="666666"/>
                </a:solidFill>
                <a:ea typeface="+mj-ea"/>
                <a:cs typeface="Times New Roman" panose="02020603050405020304" pitchFamily="18" charset="0"/>
              </a:rPr>
              <a:t>Action Name </a:t>
            </a:r>
            <a:endParaRPr lang="zh-TW" altLang="en-US" dirty="0">
              <a:ea typeface="+mj-ea"/>
              <a:cs typeface="Times New Roman" panose="02020603050405020304" pitchFamily="18" charset="0"/>
            </a:endParaRPr>
          </a:p>
        </p:txBody>
      </p:sp>
      <p:sp>
        <p:nvSpPr>
          <p:cNvPr id="8" name="矩形 7"/>
          <p:cNvSpPr/>
          <p:nvPr/>
        </p:nvSpPr>
        <p:spPr>
          <a:xfrm>
            <a:off x="408562" y="3978613"/>
            <a:ext cx="273347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1</a:t>
            </a:r>
            <a:endParaRPr lang="zh-TW" altLang="en-US" dirty="0">
              <a:solidFill>
                <a:srgbClr val="FF0000"/>
              </a:solidFill>
              <a:ea typeface="+mj-ea"/>
              <a:cs typeface="Times New Roman" panose="02020603050405020304" pitchFamily="18" charset="0"/>
            </a:endParaRPr>
          </a:p>
        </p:txBody>
      </p:sp>
      <p:sp>
        <p:nvSpPr>
          <p:cNvPr id="9" name="矩形 8"/>
          <p:cNvSpPr/>
          <p:nvPr/>
        </p:nvSpPr>
        <p:spPr>
          <a:xfrm>
            <a:off x="3229517" y="3978613"/>
            <a:ext cx="238751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2</a:t>
            </a:r>
            <a:endParaRPr lang="zh-TW" altLang="en-US" dirty="0">
              <a:solidFill>
                <a:srgbClr val="FF0000"/>
              </a:solidFill>
              <a:ea typeface="+mj-ea"/>
              <a:cs typeface="Times New Roman" panose="02020603050405020304" pitchFamily="18" charset="0"/>
            </a:endParaRPr>
          </a:p>
        </p:txBody>
      </p:sp>
      <p:sp>
        <p:nvSpPr>
          <p:cNvPr id="10" name="矩形 9"/>
          <p:cNvSpPr/>
          <p:nvPr/>
        </p:nvSpPr>
        <p:spPr>
          <a:xfrm>
            <a:off x="2942651" y="2150193"/>
            <a:ext cx="2189186"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3</a:t>
            </a:r>
            <a:endParaRPr lang="zh-TW" altLang="en-US" dirty="0">
              <a:solidFill>
                <a:srgbClr val="FF0000"/>
              </a:solidFill>
              <a:ea typeface="+mj-ea"/>
              <a:cs typeface="Times New Roman" panose="02020603050405020304" pitchFamily="18" charset="0"/>
            </a:endParaRPr>
          </a:p>
        </p:txBody>
      </p:sp>
      <p:sp>
        <p:nvSpPr>
          <p:cNvPr id="11" name="矩形 10"/>
          <p:cNvSpPr/>
          <p:nvPr/>
        </p:nvSpPr>
        <p:spPr>
          <a:xfrm>
            <a:off x="5704512" y="3978613"/>
            <a:ext cx="1480059"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4</a:t>
            </a:r>
            <a:endParaRPr lang="zh-TW" altLang="en-US" dirty="0">
              <a:solidFill>
                <a:srgbClr val="FF0000"/>
              </a:solidFill>
              <a:ea typeface="+mj-ea"/>
              <a:cs typeface="Times New Roman" panose="02020603050405020304" pitchFamily="18" charset="0"/>
            </a:endParaRPr>
          </a:p>
        </p:txBody>
      </p:sp>
      <p:sp>
        <p:nvSpPr>
          <p:cNvPr id="12" name="矩形 11"/>
          <p:cNvSpPr/>
          <p:nvPr/>
        </p:nvSpPr>
        <p:spPr>
          <a:xfrm>
            <a:off x="7397154" y="1856792"/>
            <a:ext cx="3040864" cy="3763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5</a:t>
            </a:r>
            <a:endParaRPr lang="zh-TW" altLang="en-US" dirty="0">
              <a:solidFill>
                <a:srgbClr val="FF0000"/>
              </a:solidFill>
              <a:ea typeface="+mj-ea"/>
              <a:cs typeface="Times New Roman" panose="02020603050405020304" pitchFamily="18" charset="0"/>
            </a:endParaRPr>
          </a:p>
        </p:txBody>
      </p:sp>
      <p:sp>
        <p:nvSpPr>
          <p:cNvPr id="15" name="弧形箭號 (上彎) 14"/>
          <p:cNvSpPr/>
          <p:nvPr/>
        </p:nvSpPr>
        <p:spPr>
          <a:xfrm flipH="1">
            <a:off x="1987823" y="5043430"/>
            <a:ext cx="2222497" cy="730884"/>
          </a:xfrm>
          <a:prstGeom prst="curvedUpArrow">
            <a:avLst>
              <a:gd name="adj1" fmla="val 25000"/>
              <a:gd name="adj2" fmla="val 50000"/>
              <a:gd name="adj3" fmla="val 3180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solidFill>
                <a:schemeClr val="tx1"/>
              </a:solidFill>
              <a:ea typeface="+mj-ea"/>
              <a:cs typeface="Times New Roman" panose="02020603050405020304" pitchFamily="18" charset="0"/>
            </a:endParaRPr>
          </a:p>
        </p:txBody>
      </p:sp>
      <p:sp>
        <p:nvSpPr>
          <p:cNvPr id="13" name="投影片編號版面配置區 1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19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9" grpId="0" animBg="1"/>
      <p:bldP spid="10" grpId="0" animBg="1"/>
      <p:bldP spid="11" grpId="0" animBg="1"/>
      <p:bldP spid="12"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26658" y="390154"/>
            <a:ext cx="9086993" cy="6194301"/>
          </a:xfrm>
          <a:prstGeom prst="rect">
            <a:avLst/>
          </a:prstGeom>
        </p:spPr>
      </p:pic>
      <p:sp>
        <p:nvSpPr>
          <p:cNvPr id="2" name="投影片編號版面配置區 1"/>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826481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t>IBM MobileFirst Hybrid Application</a:t>
            </a:r>
            <a:endParaRPr lang="zh-TW" altLang="en-US" b="1" dirty="0"/>
          </a:p>
        </p:txBody>
      </p:sp>
      <p:sp>
        <p:nvSpPr>
          <p:cNvPr id="3" name="內容版面配置區 2"/>
          <p:cNvSpPr>
            <a:spLocks noGrp="1"/>
          </p:cNvSpPr>
          <p:nvPr>
            <p:ph idx="1"/>
          </p:nvPr>
        </p:nvSpPr>
        <p:spPr>
          <a:xfrm>
            <a:off x="677334" y="1488332"/>
            <a:ext cx="8596668" cy="5369668"/>
          </a:xfrm>
        </p:spPr>
        <p:txBody>
          <a:bodyPr>
            <a:normAutofit lnSpcReduction="10000"/>
          </a:bodyPr>
          <a:lstStyle/>
          <a:p>
            <a:r>
              <a:rPr kumimoji="1" lang="zh-TW" altLang="en-US" dirty="0" smtClean="0">
                <a:latin typeface="+mj-lt"/>
                <a:ea typeface="+mj-ea"/>
              </a:rPr>
              <a:t>以</a:t>
            </a:r>
            <a:r>
              <a:rPr kumimoji="1" lang="en-US" altLang="zh-TW" dirty="0" smtClean="0">
                <a:latin typeface="+mj-lt"/>
                <a:ea typeface="+mj-ea"/>
              </a:rPr>
              <a:t> </a:t>
            </a:r>
            <a:r>
              <a:rPr kumimoji="1" lang="en-US" altLang="zh-TW" dirty="0">
                <a:latin typeface="+mj-lt"/>
                <a:ea typeface="+mj-ea"/>
              </a:rPr>
              <a:t>“Single-Page Application” (SPA) </a:t>
            </a:r>
            <a:r>
              <a:rPr kumimoji="1" lang="zh-TW" altLang="en-US" dirty="0">
                <a:latin typeface="+mj-lt"/>
                <a:ea typeface="+mj-ea"/>
              </a:rPr>
              <a:t>概念為基礎的一種手持裝置</a:t>
            </a:r>
            <a:r>
              <a:rPr kumimoji="1" lang="en-US" altLang="zh-TW" dirty="0">
                <a:latin typeface="+mj-lt"/>
                <a:ea typeface="+mj-ea"/>
              </a:rPr>
              <a:t>APP</a:t>
            </a:r>
            <a:r>
              <a:rPr kumimoji="1" lang="zh-TW" altLang="en-US" dirty="0" smtClean="0">
                <a:latin typeface="+mj-lt"/>
                <a:ea typeface="+mj-ea"/>
              </a:rPr>
              <a:t>開發。</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一個</a:t>
            </a:r>
            <a:r>
              <a:rPr kumimoji="1" lang="en-US" altLang="zh-TW" dirty="0" smtClean="0">
                <a:latin typeface="+mj-lt"/>
                <a:ea typeface="+mj-ea"/>
              </a:rPr>
              <a:t>Cordova</a:t>
            </a:r>
            <a:r>
              <a:rPr kumimoji="1" lang="zh-TW" altLang="en-US" dirty="0" smtClean="0">
                <a:latin typeface="+mj-lt"/>
                <a:ea typeface="+mj-ea"/>
              </a:rPr>
              <a:t>應用程式。</a:t>
            </a:r>
            <a:endParaRPr kumimoji="1" lang="en-US" altLang="zh-TW" dirty="0" smtClean="0">
              <a:latin typeface="+mj-lt"/>
              <a:ea typeface="+mj-ea"/>
            </a:endParaRPr>
          </a:p>
          <a:p>
            <a:pPr marL="0" indent="0">
              <a:buNone/>
            </a:pPr>
            <a:r>
              <a:rPr kumimoji="1" lang="en-US" altLang="zh-TW" dirty="0">
                <a:latin typeface="+mj-lt"/>
                <a:ea typeface="+mj-ea"/>
              </a:rPr>
              <a:t>	</a:t>
            </a:r>
            <a:r>
              <a:rPr kumimoji="1" lang="en-US" altLang="zh-TW" dirty="0" smtClean="0">
                <a:latin typeface="+mj-lt"/>
                <a:ea typeface="+mj-ea"/>
              </a:rPr>
              <a:t> (</a:t>
            </a:r>
            <a:r>
              <a:rPr kumimoji="1" lang="zh-TW" altLang="en-US" dirty="0" smtClean="0">
                <a:latin typeface="+mj-lt"/>
                <a:ea typeface="+mj-ea"/>
              </a:rPr>
              <a:t>使用</a:t>
            </a:r>
            <a:r>
              <a:rPr kumimoji="1" lang="en-US" altLang="zh-TW" dirty="0" smtClean="0">
                <a:latin typeface="+mj-lt"/>
                <a:ea typeface="+mj-ea"/>
              </a:rPr>
              <a:t>MobileFirst SDK </a:t>
            </a:r>
            <a:r>
              <a:rPr kumimoji="1" lang="zh-TW" altLang="en-US" dirty="0" smtClean="0">
                <a:latin typeface="+mj-lt"/>
                <a:ea typeface="+mj-ea"/>
              </a:rPr>
              <a:t>作為插件來創建</a:t>
            </a:r>
            <a:r>
              <a:rPr kumimoji="1" lang="en-US" altLang="zh-TW" dirty="0" smtClean="0">
                <a:latin typeface="+mj-lt"/>
                <a:ea typeface="+mj-ea"/>
              </a:rPr>
              <a:t>iOS </a:t>
            </a:r>
            <a:r>
              <a:rPr kumimoji="1" lang="zh-TW" altLang="en-US" dirty="0" smtClean="0">
                <a:latin typeface="+mj-lt"/>
                <a:ea typeface="+mj-ea"/>
              </a:rPr>
              <a:t>和</a:t>
            </a:r>
            <a:r>
              <a:rPr kumimoji="1" lang="en-US" altLang="zh-TW" dirty="0" smtClean="0">
                <a:latin typeface="+mj-lt"/>
                <a:ea typeface="+mj-ea"/>
              </a:rPr>
              <a:t>Android Cordova </a:t>
            </a:r>
            <a:r>
              <a:rPr kumimoji="1" lang="zh-TW" altLang="en-US" dirty="0" smtClean="0">
                <a:latin typeface="+mj-lt"/>
                <a:ea typeface="+mj-ea"/>
              </a:rPr>
              <a:t>應用程序</a:t>
            </a:r>
            <a:r>
              <a:rPr kumimoji="1" lang="en-US" altLang="zh-TW" dirty="0" smtClean="0">
                <a:latin typeface="+mj-lt"/>
                <a:ea typeface="+mj-ea"/>
              </a:rPr>
              <a:t>)</a:t>
            </a:r>
          </a:p>
          <a:p>
            <a:pPr marL="0" indent="0">
              <a:buNone/>
            </a:pPr>
            <a:endParaRPr kumimoji="1" lang="en-US" altLang="zh-TW" dirty="0" smtClean="0">
              <a:latin typeface="+mj-lt"/>
              <a:ea typeface="+mj-ea"/>
            </a:endParaRPr>
          </a:p>
          <a:p>
            <a:r>
              <a:rPr kumimoji="1" lang="zh-TW" altLang="en-US" dirty="0" smtClean="0">
                <a:latin typeface="+mj-lt"/>
                <a:ea typeface="+mj-ea"/>
              </a:rPr>
              <a:t>不</a:t>
            </a:r>
            <a:r>
              <a:rPr kumimoji="1" lang="zh-TW" altLang="en-US" dirty="0">
                <a:latin typeface="+mj-lt"/>
                <a:ea typeface="+mj-ea"/>
              </a:rPr>
              <a:t>需要太多的原生碼實作下</a:t>
            </a:r>
            <a:r>
              <a:rPr kumimoji="1" lang="zh-TW" altLang="en-US" dirty="0" smtClean="0">
                <a:latin typeface="+mj-lt"/>
                <a:ea typeface="+mj-ea"/>
              </a:rPr>
              <a:t>開發，又</a:t>
            </a:r>
            <a:r>
              <a:rPr kumimoji="1" lang="zh-TW" altLang="en-US" dirty="0">
                <a:latin typeface="+mj-lt"/>
                <a:ea typeface="+mj-ea"/>
              </a:rPr>
              <a:t>能享受部份硬體與相關原生實作套件</a:t>
            </a:r>
            <a:r>
              <a:rPr kumimoji="1" lang="zh-TW" altLang="en-US" dirty="0" smtClean="0">
                <a:latin typeface="+mj-lt"/>
                <a:ea typeface="+mj-ea"/>
              </a:rPr>
              <a:t>支援</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依據</a:t>
            </a:r>
            <a:r>
              <a:rPr kumimoji="1" lang="zh-TW" altLang="en-US" dirty="0">
                <a:latin typeface="+mj-lt"/>
                <a:ea typeface="+mj-ea"/>
              </a:rPr>
              <a:t>團隊狀況來評估使用開發框架</a:t>
            </a:r>
            <a:r>
              <a:rPr kumimoji="1" lang="en-US" altLang="zh-TW" dirty="0">
                <a:latin typeface="+mj-lt"/>
                <a:ea typeface="+mj-ea"/>
              </a:rPr>
              <a:t>,</a:t>
            </a:r>
            <a:r>
              <a:rPr kumimoji="1" lang="zh-TW" altLang="en-US" dirty="0">
                <a:latin typeface="+mj-lt"/>
                <a:ea typeface="+mj-ea"/>
              </a:rPr>
              <a:t>如</a:t>
            </a:r>
            <a:r>
              <a:rPr kumimoji="1" lang="en-US" altLang="zh-TW" dirty="0">
                <a:latin typeface="+mj-lt"/>
                <a:ea typeface="+mj-ea"/>
              </a:rPr>
              <a:t>JQM</a:t>
            </a:r>
            <a:r>
              <a:rPr kumimoji="1" lang="zh-TW" altLang="en-US" dirty="0">
                <a:latin typeface="+mj-lt"/>
                <a:ea typeface="+mj-ea"/>
              </a:rPr>
              <a:t>、</a:t>
            </a:r>
            <a:r>
              <a:rPr kumimoji="1" lang="en-US" altLang="zh-TW" dirty="0">
                <a:latin typeface="+mj-lt"/>
                <a:ea typeface="+mj-ea"/>
              </a:rPr>
              <a:t>Dojo </a:t>
            </a:r>
            <a:r>
              <a:rPr kumimoji="1" lang="zh-TW" altLang="en-US" dirty="0">
                <a:latin typeface="+mj-lt"/>
                <a:ea typeface="+mj-ea"/>
              </a:rPr>
              <a:t>、</a:t>
            </a:r>
            <a:r>
              <a:rPr kumimoji="1" lang="en-US" altLang="zh-TW" dirty="0" err="1">
                <a:latin typeface="+mj-lt"/>
                <a:ea typeface="+mj-ea"/>
              </a:rPr>
              <a:t>sencha</a:t>
            </a:r>
            <a:r>
              <a:rPr kumimoji="1" lang="zh-TW" altLang="en-US" dirty="0">
                <a:latin typeface="+mj-lt"/>
                <a:ea typeface="+mj-ea"/>
              </a:rPr>
              <a:t>或是</a:t>
            </a:r>
            <a:r>
              <a:rPr kumimoji="1" lang="en-US" altLang="zh-TW" dirty="0">
                <a:latin typeface="+mj-lt"/>
                <a:ea typeface="+mj-ea"/>
              </a:rPr>
              <a:t>ionic </a:t>
            </a:r>
            <a:r>
              <a:rPr kumimoji="1" lang="zh-TW" altLang="en-US" dirty="0">
                <a:latin typeface="+mj-lt"/>
                <a:ea typeface="+mj-ea"/>
              </a:rPr>
              <a:t>＋</a:t>
            </a:r>
            <a:r>
              <a:rPr kumimoji="1" lang="en-US" altLang="zh-TW" dirty="0">
                <a:latin typeface="+mj-lt"/>
                <a:ea typeface="+mj-ea"/>
              </a:rPr>
              <a:t> Angular </a:t>
            </a:r>
            <a:r>
              <a:rPr kumimoji="1" lang="en-US" altLang="zh-TW" dirty="0" smtClean="0">
                <a:latin typeface="+mj-lt"/>
                <a:ea typeface="+mj-ea"/>
              </a:rPr>
              <a:t>JS</a:t>
            </a:r>
            <a:r>
              <a:rPr kumimoji="1" lang="zh-TW" altLang="en-US" dirty="0" smtClean="0">
                <a:latin typeface="+mj-lt"/>
                <a:ea typeface="+mj-ea"/>
              </a:rPr>
              <a:t> 。</a:t>
            </a:r>
            <a:endParaRPr kumimoji="1" lang="en-US" altLang="zh-TW" dirty="0" smtClean="0">
              <a:latin typeface="+mj-lt"/>
              <a:ea typeface="+mj-ea"/>
            </a:endParaRPr>
          </a:p>
          <a:p>
            <a:endParaRPr kumimoji="1" lang="en-US" altLang="zh-TW" dirty="0">
              <a:latin typeface="+mj-lt"/>
              <a:ea typeface="+mj-ea"/>
            </a:endParaRPr>
          </a:p>
          <a:p>
            <a:r>
              <a:rPr kumimoji="1" lang="zh-TW" altLang="en-US" dirty="0"/>
              <a:t>透過</a:t>
            </a:r>
            <a:r>
              <a:rPr kumimoji="1" lang="en-US" altLang="zh-TW" dirty="0"/>
              <a:t>IBM </a:t>
            </a:r>
            <a:r>
              <a:rPr kumimoji="1" lang="en-US" altLang="zh-TW" dirty="0" err="1"/>
              <a:t>MobileFirst</a:t>
            </a:r>
            <a:r>
              <a:rPr kumimoji="1" lang="en-US" altLang="zh-TW" dirty="0"/>
              <a:t> Platform</a:t>
            </a:r>
            <a:r>
              <a:rPr kumimoji="1" lang="zh-TW" altLang="en-US" dirty="0"/>
              <a:t>可以有效控管版本，避免無限制性的版本在外造成維運的困難</a:t>
            </a:r>
            <a:r>
              <a:rPr kumimoji="1" lang="zh-TW" altLang="en-US" dirty="0" smtClean="0"/>
              <a:t>。</a:t>
            </a:r>
            <a:endParaRPr kumimoji="1" lang="en-US" altLang="zh-TW" dirty="0"/>
          </a:p>
          <a:p>
            <a:pPr marL="685800" lvl="1">
              <a:buFont typeface="Wingdings" panose="05000000000000000000" pitchFamily="2" charset="2"/>
              <a:buChar char="ü"/>
            </a:pPr>
            <a:r>
              <a:rPr kumimoji="1" lang="en-US" altLang="zh-TW" dirty="0" smtClean="0">
                <a:latin typeface="+mj-lt"/>
                <a:ea typeface="+mj-ea"/>
              </a:rPr>
              <a:t>IBM </a:t>
            </a:r>
            <a:r>
              <a:rPr kumimoji="1" lang="en-US" altLang="zh-TW" dirty="0">
                <a:latin typeface="+mj-lt"/>
                <a:ea typeface="+mj-ea"/>
              </a:rPr>
              <a:t>MobileFirst Platform Application Center Console</a:t>
            </a:r>
            <a:r>
              <a:rPr kumimoji="1" lang="zh-TW" altLang="en-US" dirty="0">
                <a:latin typeface="+mj-lt"/>
                <a:ea typeface="+mj-ea"/>
              </a:rPr>
              <a:t>與</a:t>
            </a:r>
            <a:r>
              <a:rPr kumimoji="1" lang="en-US" altLang="zh-TW" dirty="0">
                <a:latin typeface="+mj-lt"/>
                <a:ea typeface="+mj-ea"/>
              </a:rPr>
              <a:t>MobileFirst Platform Operations </a:t>
            </a:r>
            <a:endParaRPr kumimoji="1" lang="en-US" altLang="zh-TW" dirty="0" smtClean="0">
              <a:latin typeface="+mj-lt"/>
              <a:ea typeface="+mj-ea"/>
            </a:endParaRPr>
          </a:p>
          <a:p>
            <a:pPr marL="685800" lvl="1">
              <a:buFont typeface="Wingdings" panose="05000000000000000000" pitchFamily="2" charset="2"/>
              <a:buChar char="ü"/>
            </a:pPr>
            <a:r>
              <a:rPr kumimoji="1" lang="en-US" altLang="zh-TW" dirty="0" smtClean="0">
                <a:latin typeface="+mj-lt"/>
                <a:ea typeface="+mj-ea"/>
              </a:rPr>
              <a:t>Console </a:t>
            </a:r>
            <a:r>
              <a:rPr kumimoji="1" lang="en-US" altLang="zh-TW" dirty="0">
                <a:latin typeface="+mj-lt"/>
                <a:ea typeface="+mj-ea"/>
              </a:rPr>
              <a:t>APK / IPA</a:t>
            </a:r>
            <a:r>
              <a:rPr kumimoji="1" lang="zh-TW" altLang="en-US" dirty="0">
                <a:latin typeface="+mj-lt"/>
                <a:ea typeface="+mj-ea"/>
              </a:rPr>
              <a:t>與相關</a:t>
            </a:r>
            <a:r>
              <a:rPr kumimoji="1" lang="en-US" altLang="zh-TW" dirty="0">
                <a:latin typeface="+mj-lt"/>
                <a:ea typeface="+mj-ea"/>
              </a:rPr>
              <a:t>HTML / JS / CSS</a:t>
            </a:r>
            <a:r>
              <a:rPr kumimoji="1" lang="zh-TW" altLang="en-US" dirty="0">
                <a:latin typeface="+mj-lt"/>
                <a:ea typeface="+mj-ea"/>
              </a:rPr>
              <a:t>壓縮包裝部署與</a:t>
            </a:r>
            <a:r>
              <a:rPr kumimoji="1" lang="zh-TW" altLang="en-US" dirty="0" smtClean="0">
                <a:latin typeface="+mj-lt"/>
                <a:ea typeface="+mj-ea"/>
              </a:rPr>
              <a:t>更新</a:t>
            </a:r>
            <a:endParaRPr kumimoji="1" lang="en-US" altLang="zh-TW" dirty="0" smtClean="0">
              <a:latin typeface="+mj-lt"/>
              <a:ea typeface="+mj-ea"/>
            </a:endParaRPr>
          </a:p>
          <a:p>
            <a:pPr marL="685800" lvl="1">
              <a:buFont typeface="Wingdings" panose="05000000000000000000" pitchFamily="2" charset="2"/>
              <a:buChar char="ü"/>
            </a:pPr>
            <a:r>
              <a:rPr kumimoji="1" lang="zh-TW" altLang="en-US" dirty="0" smtClean="0">
                <a:latin typeface="+mj-lt"/>
                <a:ea typeface="+mj-ea"/>
              </a:rPr>
              <a:t>方便</a:t>
            </a:r>
            <a:r>
              <a:rPr kumimoji="1" lang="zh-TW" altLang="en-US" dirty="0">
                <a:latin typeface="+mj-lt"/>
                <a:ea typeface="+mj-ea"/>
              </a:rPr>
              <a:t>進行開發與上架後的換版通知與壓縮包同步</a:t>
            </a:r>
            <a:r>
              <a:rPr kumimoji="1" lang="zh-TW" altLang="en-US" dirty="0" smtClean="0">
                <a:latin typeface="+mj-lt"/>
                <a:ea typeface="+mj-ea"/>
              </a:rPr>
              <a:t>更新</a:t>
            </a:r>
            <a:r>
              <a:rPr kumimoji="1" lang="zh-TW" altLang="en-US" dirty="0">
                <a:latin typeface="+mj-lt"/>
                <a:ea typeface="+mj-ea"/>
              </a:rPr>
              <a:t>。</a:t>
            </a:r>
            <a:endParaRPr kumimoji="1" lang="en-US" altLang="zh-TW" dirty="0">
              <a:latin typeface="+mj-lt"/>
              <a:ea typeface="+mj-ea"/>
            </a:endParaRPr>
          </a:p>
          <a:p>
            <a:endParaRPr lang="zh-TW" altLang="en-US" dirty="0">
              <a:latin typeface="+mj-lt"/>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341147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Times New Roman" panose="02020603050405020304" pitchFamily="18" charset="0"/>
                <a:ea typeface="+mn-ea"/>
                <a:cs typeface="Times New Roman" panose="02020603050405020304" pitchFamily="18" charset="0"/>
              </a:rPr>
              <a:t>IBM MobileFirst </a:t>
            </a:r>
            <a:r>
              <a:rPr lang="zh-TW" altLang="en-US" b="1" dirty="0" smtClean="0">
                <a:latin typeface="Times New Roman" panose="02020603050405020304" pitchFamily="18" charset="0"/>
                <a:ea typeface="+mn-ea"/>
                <a:cs typeface="Times New Roman" panose="02020603050405020304" pitchFamily="18" charset="0"/>
              </a:rPr>
              <a:t>主要特色</a:t>
            </a:r>
            <a:endParaRPr lang="zh-TW" altLang="en-US" b="1" dirty="0">
              <a:latin typeface="Times New Roman" panose="02020603050405020304" pitchFamily="18" charset="0"/>
              <a:ea typeface="+mn-ea"/>
              <a:cs typeface="Times New Roman" panose="02020603050405020304" pitchFamily="18" charset="0"/>
            </a:endParaRPr>
          </a:p>
        </p:txBody>
      </p:sp>
      <p:sp>
        <p:nvSpPr>
          <p:cNvPr id="19" name="矩形 18"/>
          <p:cNvSpPr/>
          <p:nvPr/>
        </p:nvSpPr>
        <p:spPr>
          <a:xfrm>
            <a:off x="784595" y="1930400"/>
            <a:ext cx="3980586" cy="14433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b="1" dirty="0" smtClean="0">
                <a:cs typeface="Times New Roman" panose="02020603050405020304" pitchFamily="18" charset="0"/>
              </a:rPr>
              <a:t>統一利用 </a:t>
            </a:r>
            <a:r>
              <a:rPr lang="en-US" altLang="zh-TW" sz="1400" b="1" dirty="0" smtClean="0">
                <a:cs typeface="Times New Roman" panose="02020603050405020304" pitchFamily="18" charset="0"/>
              </a:rPr>
              <a:t>HTML5 + JS </a:t>
            </a:r>
            <a:r>
              <a:rPr lang="zh-TW" altLang="en-US" sz="1400" b="1" dirty="0" smtClean="0">
                <a:cs typeface="Times New Roman" panose="02020603050405020304" pitchFamily="18" charset="0"/>
              </a:rPr>
              <a:t>開發，所有平台都適</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用，避免重複開發，只要會寫網</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頁的人都可以開發。</a:t>
            </a:r>
            <a:endParaRPr lang="en-US" altLang="zh-TW" sz="1400" b="1" dirty="0" smtClean="0">
              <a:cs typeface="Times New Roman" panose="02020603050405020304" pitchFamily="18" charset="0"/>
            </a:endParaRPr>
          </a:p>
          <a:p>
            <a:endParaRPr lang="en-US" altLang="zh-TW" sz="1400" b="1" dirty="0" smtClean="0">
              <a:cs typeface="Times New Roman" panose="02020603050405020304" pitchFamily="18" charset="0"/>
            </a:endParaRPr>
          </a:p>
        </p:txBody>
      </p:sp>
      <p:sp>
        <p:nvSpPr>
          <p:cNvPr id="20" name="矩形 19"/>
          <p:cNvSpPr/>
          <p:nvPr/>
        </p:nvSpPr>
        <p:spPr>
          <a:xfrm>
            <a:off x="784595" y="3416322"/>
            <a:ext cx="3980586" cy="1306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TW" altLang="en-US" sz="1400" b="1" dirty="0" smtClean="0">
                <a:cs typeface="Times New Roman" panose="02020603050405020304" pitchFamily="18" charset="0"/>
              </a:rPr>
              <a:t>擁有</a:t>
            </a:r>
            <a:r>
              <a:rPr lang="zh-TW" altLang="en-US" sz="1400" b="1" dirty="0" smtClean="0">
                <a:solidFill>
                  <a:srgbClr val="FF0000"/>
                </a:solidFill>
                <a:cs typeface="Times New Roman" panose="02020603050405020304" pitchFamily="18" charset="0"/>
              </a:rPr>
              <a:t>完整的管理平台</a:t>
            </a:r>
            <a:r>
              <a:rPr lang="zh-TW" altLang="en-US" sz="1400" b="1" dirty="0" smtClean="0">
                <a:cs typeface="Times New Roman" panose="02020603050405020304" pitchFamily="18" charset="0"/>
              </a:rPr>
              <a:t>，嚴格控制</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各版本的產出，避免版本錯誤</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帶來的損失。</a:t>
            </a:r>
            <a:endParaRPr lang="en-US" altLang="zh-TW" sz="1400" b="1" dirty="0" smtClean="0">
              <a:cs typeface="Times New Roman" panose="02020603050405020304" pitchFamily="18" charset="0"/>
            </a:endParaRPr>
          </a:p>
          <a:p>
            <a:pPr marL="0" lvl="1"/>
            <a:endParaRPr lang="en-US" altLang="zh-TW" sz="1400" b="1" dirty="0" smtClean="0">
              <a:cs typeface="Times New Roman" panose="02020603050405020304" pitchFamily="18" charset="0"/>
            </a:endParaRPr>
          </a:p>
        </p:txBody>
      </p:sp>
      <p:sp>
        <p:nvSpPr>
          <p:cNvPr id="21" name="矩形 20"/>
          <p:cNvSpPr/>
          <p:nvPr/>
        </p:nvSpPr>
        <p:spPr>
          <a:xfrm>
            <a:off x="4670796" y="1930400"/>
            <a:ext cx="3919867" cy="14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2" indent="-285750">
              <a:buFont typeface="Arial" panose="020B0604020202020204" pitchFamily="34" charset="0"/>
              <a:buChar char="•"/>
            </a:pPr>
            <a:r>
              <a:rPr lang="zh-TW" altLang="en-US" sz="1400" b="1" dirty="0" smtClean="0">
                <a:cs typeface="Times New Roman" panose="02020603050405020304" pitchFamily="18" charset="0"/>
              </a:rPr>
              <a:t>可根據不同平台，打包成符合規格</a:t>
            </a:r>
            <a:endParaRPr lang="en-US" altLang="zh-TW" sz="1400" b="1" dirty="0" smtClean="0">
              <a:cs typeface="Times New Roman" panose="02020603050405020304" pitchFamily="18" charset="0"/>
            </a:endParaRPr>
          </a:p>
          <a:p>
            <a:pPr marL="457200" lvl="2"/>
            <a:r>
              <a:rPr lang="zh-TW" altLang="en-US" sz="1400" b="1" dirty="0" smtClean="0">
                <a:cs typeface="Times New Roman" panose="02020603050405020304" pitchFamily="18" charset="0"/>
              </a:rPr>
              <a:t>的</a:t>
            </a:r>
            <a:r>
              <a:rPr lang="en-US" altLang="zh-TW" sz="1400" b="1" dirty="0" smtClean="0">
                <a:cs typeface="Times New Roman" panose="02020603050405020304" pitchFamily="18" charset="0"/>
              </a:rPr>
              <a:t>App</a:t>
            </a:r>
            <a:r>
              <a:rPr lang="zh-TW" altLang="en-US" sz="1400" b="1" dirty="0">
                <a:cs typeface="Times New Roman" panose="02020603050405020304" pitchFamily="18" charset="0"/>
              </a:rPr>
              <a:t>程式送</a:t>
            </a:r>
            <a:r>
              <a:rPr lang="zh-TW" altLang="en-US" sz="1400" b="1" dirty="0" smtClean="0">
                <a:cs typeface="Times New Roman" panose="02020603050405020304" pitchFamily="18" charset="0"/>
              </a:rPr>
              <a:t>審上架。</a:t>
            </a:r>
            <a:endParaRPr lang="en-US" altLang="zh-TW" sz="1400" b="1" dirty="0" smtClean="0">
              <a:cs typeface="Times New Roman" panose="02020603050405020304" pitchFamily="18" charset="0"/>
            </a:endParaRPr>
          </a:p>
          <a:p>
            <a:pPr marL="285750" lvl="1" indent="-285750">
              <a:buFont typeface="Arial" panose="020B0604020202020204" pitchFamily="34" charset="0"/>
              <a:buChar char="•"/>
            </a:pPr>
            <a:r>
              <a:rPr lang="en-US" altLang="zh-TW" sz="1400" b="1" dirty="0" smtClean="0">
                <a:cs typeface="Times New Roman" panose="02020603050405020304" pitchFamily="18" charset="0"/>
              </a:rPr>
              <a:t>  </a:t>
            </a:r>
          </a:p>
          <a:p>
            <a:pPr marL="1200150" lvl="3" indent="-285750">
              <a:buFont typeface="Arial" panose="020B0604020202020204" pitchFamily="34" charset="0"/>
              <a:buChar char="•"/>
            </a:pPr>
            <a:r>
              <a:rPr lang="en-US" altLang="zh-TW" sz="1400" b="1" dirty="0" smtClean="0">
                <a:solidFill>
                  <a:srgbClr val="FF0000"/>
                </a:solidFill>
                <a:cs typeface="Times New Roman" panose="02020603050405020304" pitchFamily="18" charset="0"/>
              </a:rPr>
              <a:t>Direct Update</a:t>
            </a:r>
            <a:r>
              <a:rPr lang="zh-TW" altLang="en-US" sz="1400" b="1" dirty="0" smtClean="0">
                <a:cs typeface="Times New Roman" panose="02020603050405020304" pitchFamily="18" charset="0"/>
              </a:rPr>
              <a:t>，若只更新</a:t>
            </a:r>
            <a:r>
              <a:rPr lang="en-US" altLang="zh-TW" sz="1400" b="1" dirty="0" smtClean="0">
                <a:cs typeface="Times New Roman" panose="02020603050405020304" pitchFamily="18" charset="0"/>
              </a:rPr>
              <a:t>HTML</a:t>
            </a:r>
            <a:r>
              <a:rPr lang="zh-TW" altLang="en-US" sz="1400" b="1" dirty="0" smtClean="0">
                <a:cs typeface="Times New Roman" panose="02020603050405020304" pitchFamily="18" charset="0"/>
              </a:rPr>
              <a:t>部份，不必重新送審</a:t>
            </a:r>
            <a:endParaRPr lang="en-US" altLang="zh-TW" sz="1400" b="1" dirty="0" smtClean="0">
              <a:cs typeface="Times New Roman" panose="02020603050405020304" pitchFamily="18" charset="0"/>
            </a:endParaRPr>
          </a:p>
          <a:p>
            <a:endParaRPr lang="zh-TW" altLang="en-US" sz="1400" b="1" dirty="0">
              <a:cs typeface="Times New Roman" panose="02020603050405020304" pitchFamily="18" charset="0"/>
            </a:endParaRPr>
          </a:p>
        </p:txBody>
      </p:sp>
      <p:sp>
        <p:nvSpPr>
          <p:cNvPr id="22" name="矩形 21"/>
          <p:cNvSpPr/>
          <p:nvPr/>
        </p:nvSpPr>
        <p:spPr>
          <a:xfrm>
            <a:off x="4670797" y="3430597"/>
            <a:ext cx="3919866" cy="1291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r>
              <a:rPr lang="zh-TW" altLang="en-US" sz="1400" b="1" dirty="0" smtClean="0">
                <a:solidFill>
                  <a:srgbClr val="FF0000"/>
                </a:solidFill>
                <a:cs typeface="Times New Roman" panose="02020603050405020304" pitchFamily="18" charset="0"/>
              </a:rPr>
              <a:t>私有的</a:t>
            </a:r>
            <a:r>
              <a:rPr lang="en-US" altLang="zh-TW" sz="1400" b="1" dirty="0" smtClean="0">
                <a:solidFill>
                  <a:srgbClr val="FF0000"/>
                </a:solidFill>
                <a:cs typeface="Times New Roman" panose="02020603050405020304" pitchFamily="18" charset="0"/>
              </a:rPr>
              <a:t>App Store</a:t>
            </a:r>
            <a:r>
              <a:rPr lang="zh-TW" altLang="en-US" sz="1400" b="1" dirty="0" smtClean="0">
                <a:cs typeface="Times New Roman" panose="02020603050405020304" pitchFamily="18" charset="0"/>
              </a:rPr>
              <a:t>，讓企業內部可</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以發行專屬的手機</a:t>
            </a:r>
            <a:r>
              <a:rPr lang="en-US" altLang="zh-TW" sz="1400" b="1" dirty="0" smtClean="0">
                <a:cs typeface="Times New Roman" panose="02020603050405020304" pitchFamily="18" charset="0"/>
              </a:rPr>
              <a:t>App</a:t>
            </a:r>
            <a:r>
              <a:rPr lang="zh-TW" altLang="en-US" sz="1400" b="1" dirty="0" smtClean="0">
                <a:cs typeface="Times New Roman" panose="02020603050405020304" pitchFamily="18" charset="0"/>
              </a:rPr>
              <a:t>，而不須透</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過</a:t>
            </a:r>
            <a:r>
              <a:rPr lang="en-US" altLang="zh-TW" sz="1400" b="1" dirty="0" smtClean="0">
                <a:cs typeface="Times New Roman" panose="02020603050405020304" pitchFamily="18" charset="0"/>
              </a:rPr>
              <a:t>Google Play</a:t>
            </a:r>
            <a:r>
              <a:rPr lang="zh-TW" altLang="en-US" sz="1400" b="1" dirty="0" smtClean="0">
                <a:cs typeface="Times New Roman" panose="02020603050405020304" pitchFamily="18" charset="0"/>
              </a:rPr>
              <a:t>、</a:t>
            </a:r>
            <a:r>
              <a:rPr lang="en-US" altLang="zh-TW" sz="1400" b="1" dirty="0" smtClean="0">
                <a:cs typeface="Times New Roman" panose="02020603050405020304" pitchFamily="18" charset="0"/>
              </a:rPr>
              <a:t>Apple App Store</a:t>
            </a:r>
            <a:r>
              <a:rPr lang="zh-TW" altLang="en-US" sz="1400" b="1" dirty="0" smtClean="0">
                <a:cs typeface="Times New Roman" panose="02020603050405020304" pitchFamily="18" charset="0"/>
              </a:rPr>
              <a:t>、</a:t>
            </a:r>
            <a:endParaRPr lang="en-US" altLang="zh-TW" sz="1400" b="1" dirty="0" smtClean="0">
              <a:cs typeface="Times New Roman" panose="02020603050405020304" pitchFamily="18" charset="0"/>
            </a:endParaRPr>
          </a:p>
          <a:p>
            <a:pPr marL="0" lvl="1" algn="r"/>
            <a:r>
              <a:rPr lang="en-US" altLang="zh-TW" sz="1400" b="1" dirty="0" smtClean="0">
                <a:cs typeface="Times New Roman" panose="02020603050405020304" pitchFamily="18" charset="0"/>
              </a:rPr>
              <a:t>Window App Store</a:t>
            </a:r>
            <a:r>
              <a:rPr lang="zh-TW" altLang="en-US" sz="1400" b="1" dirty="0" smtClean="0">
                <a:cs typeface="Times New Roman" panose="02020603050405020304" pitchFamily="18" charset="0"/>
              </a:rPr>
              <a:t>。</a:t>
            </a:r>
          </a:p>
        </p:txBody>
      </p:sp>
      <p:sp>
        <p:nvSpPr>
          <p:cNvPr id="23" name="橢圓 22"/>
          <p:cNvSpPr/>
          <p:nvPr/>
        </p:nvSpPr>
        <p:spPr>
          <a:xfrm>
            <a:off x="3556336" y="2573340"/>
            <a:ext cx="2172653" cy="167124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ln w="22225">
                  <a:solidFill>
                    <a:srgbClr val="00B0F0"/>
                  </a:solidFill>
                  <a:prstDash val="solid"/>
                </a:ln>
                <a:solidFill>
                  <a:srgbClr val="00B0F0"/>
                </a:solidFill>
                <a:cs typeface="Times New Roman" panose="02020603050405020304" pitchFamily="18" charset="0"/>
              </a:rPr>
              <a:t>IBM </a:t>
            </a:r>
          </a:p>
          <a:p>
            <a:pPr algn="ctr"/>
            <a:r>
              <a:rPr lang="en-US" altLang="zh-TW" b="1" dirty="0" smtClean="0">
                <a:ln w="22225">
                  <a:solidFill>
                    <a:srgbClr val="00B0F0"/>
                  </a:solidFill>
                  <a:prstDash val="solid"/>
                </a:ln>
                <a:solidFill>
                  <a:srgbClr val="00B0F0"/>
                </a:solidFill>
                <a:cs typeface="Times New Roman" panose="02020603050405020304" pitchFamily="18" charset="0"/>
              </a:rPr>
              <a:t>MobileFirst</a:t>
            </a:r>
            <a:endParaRPr lang="zh-TW" altLang="en-US" b="1" dirty="0">
              <a:ln w="22225">
                <a:solidFill>
                  <a:srgbClr val="00B0F0"/>
                </a:solidFill>
                <a:prstDash val="solid"/>
              </a:ln>
              <a:solidFill>
                <a:srgbClr val="00B0F0"/>
              </a:solidFill>
              <a:cs typeface="Times New Roman" panose="02020603050405020304" pitchFamily="18" charset="0"/>
            </a:endParaRPr>
          </a:p>
        </p:txBody>
      </p:sp>
      <p:sp>
        <p:nvSpPr>
          <p:cNvPr id="24" name="拱形 23"/>
          <p:cNvSpPr/>
          <p:nvPr/>
        </p:nvSpPr>
        <p:spPr>
          <a:xfrm rot="16200000">
            <a:off x="3591635" y="2352340"/>
            <a:ext cx="2066263" cy="2051081"/>
          </a:xfrm>
          <a:prstGeom prst="blockArc">
            <a:avLst>
              <a:gd name="adj1" fmla="val 16108852"/>
              <a:gd name="adj2" fmla="val 105012"/>
              <a:gd name="adj3" fmla="val 13640"/>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5" name="拱形 24"/>
          <p:cNvSpPr/>
          <p:nvPr/>
        </p:nvSpPr>
        <p:spPr>
          <a:xfrm rot="10800000">
            <a:off x="3599226" y="2359026"/>
            <a:ext cx="2066261" cy="2051079"/>
          </a:xfrm>
          <a:prstGeom prst="blockArc">
            <a:avLst>
              <a:gd name="adj1" fmla="val 16108852"/>
              <a:gd name="adj2" fmla="val 105012"/>
              <a:gd name="adj3" fmla="val 13640"/>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6" name="拱形 25"/>
          <p:cNvSpPr/>
          <p:nvPr/>
        </p:nvSpPr>
        <p:spPr>
          <a:xfrm>
            <a:off x="3656388" y="2359026"/>
            <a:ext cx="2066261" cy="2051079"/>
          </a:xfrm>
          <a:prstGeom prst="blockArc">
            <a:avLst>
              <a:gd name="adj1" fmla="val 16139320"/>
              <a:gd name="adj2" fmla="val 105012"/>
              <a:gd name="adj3" fmla="val 13640"/>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7" name="拱形 26"/>
          <p:cNvSpPr/>
          <p:nvPr/>
        </p:nvSpPr>
        <p:spPr>
          <a:xfrm rot="5400000">
            <a:off x="3634524" y="2366619"/>
            <a:ext cx="2066263" cy="2051081"/>
          </a:xfrm>
          <a:prstGeom prst="blockArc">
            <a:avLst>
              <a:gd name="adj1" fmla="val 16108852"/>
              <a:gd name="adj2" fmla="val 134614"/>
              <a:gd name="adj3" fmla="val 12941"/>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8" name="等腰三角形 27"/>
          <p:cNvSpPr/>
          <p:nvPr/>
        </p:nvSpPr>
        <p:spPr>
          <a:xfrm>
            <a:off x="3456351" y="3001969"/>
            <a:ext cx="607728" cy="303864"/>
          </a:xfrm>
          <a:prstGeom prst="triangle">
            <a:avLst>
              <a:gd name="adj" fmla="val 52319"/>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29" name="等腰三角形 28"/>
          <p:cNvSpPr/>
          <p:nvPr/>
        </p:nvSpPr>
        <p:spPr>
          <a:xfrm rot="5400000">
            <a:off x="4375989" y="2368082"/>
            <a:ext cx="607727" cy="303864"/>
          </a:xfrm>
          <a:prstGeom prst="triangle">
            <a:avLst>
              <a:gd name="adj" fmla="val 52319"/>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0" name="等腰三角形 29"/>
          <p:cNvSpPr/>
          <p:nvPr/>
        </p:nvSpPr>
        <p:spPr>
          <a:xfrm rot="10800000">
            <a:off x="5170863" y="3287721"/>
            <a:ext cx="607728" cy="303864"/>
          </a:xfrm>
          <a:prstGeom prst="triangle">
            <a:avLst>
              <a:gd name="adj" fmla="val 52319"/>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1" name="等腰三角形 30"/>
          <p:cNvSpPr/>
          <p:nvPr/>
        </p:nvSpPr>
        <p:spPr>
          <a:xfrm rot="16200000">
            <a:off x="4233113" y="4011156"/>
            <a:ext cx="607727" cy="303864"/>
          </a:xfrm>
          <a:prstGeom prst="triangle">
            <a:avLst>
              <a:gd name="adj" fmla="val 52319"/>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456516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開發環境</a:t>
            </a:r>
            <a:endParaRPr lang="zh-TW" altLang="en-US" b="1" dirty="0"/>
          </a:p>
        </p:txBody>
      </p:sp>
      <p:pic>
        <p:nvPicPr>
          <p:cNvPr id="4" name="內容版面配置區 3"/>
          <p:cNvPicPr>
            <a:picLocks noGrp="1" noChangeAspect="1"/>
          </p:cNvPicPr>
          <p:nvPr>
            <p:ph idx="1"/>
          </p:nvPr>
        </p:nvPicPr>
        <p:blipFill rotWithShape="1">
          <a:blip r:embed="rId2"/>
          <a:srcRect l="27308" t="18393"/>
          <a:stretch/>
        </p:blipFill>
        <p:spPr>
          <a:xfrm>
            <a:off x="849085" y="2127380"/>
            <a:ext cx="6811347" cy="4739557"/>
          </a:xfrm>
          <a:prstGeom prst="rect">
            <a:avLst/>
          </a:prstGeom>
        </p:spPr>
      </p:pic>
      <p:sp>
        <p:nvSpPr>
          <p:cNvPr id="6" name="文字方塊 5"/>
          <p:cNvSpPr txBox="1"/>
          <p:nvPr/>
        </p:nvSpPr>
        <p:spPr>
          <a:xfrm>
            <a:off x="677334" y="1513594"/>
            <a:ext cx="9911688" cy="923330"/>
          </a:xfrm>
          <a:prstGeom prst="rect">
            <a:avLst/>
          </a:prstGeom>
          <a:noFill/>
        </p:spPr>
        <p:txBody>
          <a:bodyPr wrap="none" rtlCol="0">
            <a:spAutoFit/>
          </a:bodyPr>
          <a:lstStyle/>
          <a:p>
            <a:pPr marL="285750" indent="-285750">
              <a:buFont typeface="Arial" panose="020B0604020202020204" pitchFamily="34" charset="0"/>
              <a:buChar char="•"/>
            </a:pPr>
            <a:r>
              <a:rPr lang="zh-TW" altLang="en-US" dirty="0" smtClean="0">
                <a:latin typeface="+mj-lt"/>
                <a:ea typeface="+mj-ea"/>
              </a:rPr>
              <a:t>使用</a:t>
            </a:r>
            <a:r>
              <a:rPr lang="en-US" altLang="zh-TW" dirty="0" smtClean="0">
                <a:latin typeface="+mj-lt"/>
                <a:ea typeface="+mj-ea"/>
              </a:rPr>
              <a:t>Eclipse</a:t>
            </a:r>
            <a:r>
              <a:rPr lang="zh-TW" altLang="en-US" dirty="0" smtClean="0">
                <a:latin typeface="+mj-lt"/>
                <a:ea typeface="+mj-ea"/>
              </a:rPr>
              <a:t>，安裝</a:t>
            </a:r>
            <a:r>
              <a:rPr lang="en-US" altLang="zh-TW" dirty="0" err="1" smtClean="0">
                <a:latin typeface="+mj-lt"/>
                <a:ea typeface="+mj-ea"/>
              </a:rPr>
              <a:t>MobileFirstPlatform</a:t>
            </a:r>
            <a:r>
              <a:rPr lang="zh-TW" altLang="en-US" dirty="0" smtClean="0">
                <a:latin typeface="+mj-lt"/>
                <a:ea typeface="+mj-ea"/>
              </a:rPr>
              <a:t>外掛程式</a:t>
            </a:r>
            <a:endParaRPr lang="en-US" altLang="zh-TW" dirty="0" smtClean="0">
              <a:latin typeface="+mj-lt"/>
              <a:ea typeface="+mj-ea"/>
            </a:endParaRPr>
          </a:p>
          <a:p>
            <a:pPr marL="285750" indent="-285750">
              <a:buFont typeface="Arial" panose="020B0604020202020204" pitchFamily="34" charset="0"/>
              <a:buChar char="•"/>
            </a:pPr>
            <a:r>
              <a:rPr lang="en-US" altLang="zh-TW" dirty="0" smtClean="0">
                <a:latin typeface="+mj-lt"/>
                <a:ea typeface="+mj-ea"/>
              </a:rPr>
              <a:t>Preview</a:t>
            </a:r>
            <a:r>
              <a:rPr lang="zh-TW" altLang="en-US" dirty="0" smtClean="0">
                <a:latin typeface="+mj-lt"/>
                <a:ea typeface="+mj-ea"/>
              </a:rPr>
              <a:t>模式開發測試，手機可直接可以在</a:t>
            </a:r>
            <a:r>
              <a:rPr lang="en-US" altLang="zh-TW" dirty="0" smtClean="0">
                <a:latin typeface="+mj-lt"/>
                <a:ea typeface="+mj-ea"/>
              </a:rPr>
              <a:t>chrome or safari</a:t>
            </a:r>
            <a:r>
              <a:rPr lang="zh-TW" altLang="en-US" dirty="0" smtClean="0">
                <a:latin typeface="+mj-lt"/>
                <a:ea typeface="+mj-ea"/>
              </a:rPr>
              <a:t>瀏覽器</a:t>
            </a:r>
            <a:r>
              <a:rPr lang="en-US" altLang="zh-TW" dirty="0" smtClean="0">
                <a:latin typeface="+mj-lt"/>
                <a:ea typeface="+mj-ea"/>
              </a:rPr>
              <a:t>console</a:t>
            </a:r>
            <a:r>
              <a:rPr lang="zh-TW" altLang="en-US" dirty="0" smtClean="0">
                <a:latin typeface="+mj-lt"/>
                <a:ea typeface="+mj-ea"/>
              </a:rPr>
              <a:t>偵錯，所見即所得開發</a:t>
            </a:r>
            <a:endParaRPr lang="en-US" altLang="zh-TW" dirty="0" smtClean="0">
              <a:latin typeface="+mj-lt"/>
              <a:ea typeface="+mj-ea"/>
            </a:endParaRPr>
          </a:p>
          <a:p>
            <a:endParaRPr lang="zh-TW" altLang="en-US" dirty="0">
              <a:latin typeface="+mj-lt"/>
              <a:ea typeface="+mj-ea"/>
            </a:endParaRPr>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183485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版本控制</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677333" y="1270000"/>
            <a:ext cx="7990011" cy="5422798"/>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365234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43339"/>
          </a:xfrm>
        </p:spPr>
        <p:txBody>
          <a:bodyPr/>
          <a:lstStyle/>
          <a:p>
            <a:r>
              <a:rPr lang="en-US" altLang="zh-TW" b="1" dirty="0">
                <a:cs typeface="Times New Roman" panose="02020603050405020304" pitchFamily="18" charset="0"/>
              </a:rPr>
              <a:t>Direct Update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96890" y="1253857"/>
            <a:ext cx="7861918" cy="5470958"/>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70049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靈活可訂製的</a:t>
            </a:r>
            <a:r>
              <a:rPr lang="en-US" altLang="zh-TW" b="1" dirty="0" smtClean="0"/>
              <a:t>UI/UE</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1037032" y="2160588"/>
            <a:ext cx="7877974" cy="3881437"/>
          </a:xfrm>
          <a:prstGeom prst="rect">
            <a:avLst/>
          </a:prstGeom>
        </p:spPr>
      </p:pic>
      <p:sp>
        <p:nvSpPr>
          <p:cNvPr id="3" name="投影片編號版面配置區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571563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使用</a:t>
            </a:r>
            <a:r>
              <a:rPr lang="zh-TW" altLang="en-US" b="1" dirty="0"/>
              <a:t>心得</a:t>
            </a:r>
          </a:p>
        </p:txBody>
      </p:sp>
      <p:sp>
        <p:nvSpPr>
          <p:cNvPr id="3" name="內容版面配置區 2"/>
          <p:cNvSpPr>
            <a:spLocks noGrp="1"/>
          </p:cNvSpPr>
          <p:nvPr>
            <p:ph idx="1"/>
          </p:nvPr>
        </p:nvSpPr>
        <p:spPr>
          <a:xfrm>
            <a:off x="677334" y="1334278"/>
            <a:ext cx="8596668" cy="5523721"/>
          </a:xfrm>
        </p:spPr>
        <p:txBody>
          <a:bodyPr>
            <a:normAutofit/>
          </a:bodyPr>
          <a:lstStyle/>
          <a:p>
            <a:pPr>
              <a:lnSpc>
                <a:spcPct val="150000"/>
              </a:lnSpc>
            </a:pPr>
            <a:r>
              <a:rPr lang="zh-TW" altLang="en-US" dirty="0">
                <a:latin typeface="+mj-lt"/>
                <a:ea typeface="+mj-ea"/>
              </a:rPr>
              <a:t>行動裝置</a:t>
            </a:r>
            <a:r>
              <a:rPr lang="en-US" altLang="zh-TW" dirty="0">
                <a:latin typeface="+mj-lt"/>
                <a:ea typeface="+mj-ea"/>
              </a:rPr>
              <a:t>Hybrid Application</a:t>
            </a:r>
            <a:r>
              <a:rPr lang="zh-TW" altLang="en-US" dirty="0">
                <a:latin typeface="+mj-lt"/>
                <a:ea typeface="+mj-ea"/>
              </a:rPr>
              <a:t>的瀏覽器組件</a:t>
            </a:r>
            <a:r>
              <a:rPr lang="en-US" altLang="zh-TW" dirty="0">
                <a:latin typeface="+mj-lt"/>
                <a:ea typeface="+mj-ea"/>
              </a:rPr>
              <a:t>(</a:t>
            </a:r>
            <a:r>
              <a:rPr lang="en-US" altLang="zh-TW" dirty="0" err="1">
                <a:latin typeface="+mj-lt"/>
                <a:ea typeface="+mj-ea"/>
              </a:rPr>
              <a:t>WebView</a:t>
            </a:r>
            <a:r>
              <a:rPr lang="en-US" altLang="zh-TW" dirty="0">
                <a:latin typeface="+mj-lt"/>
                <a:ea typeface="+mj-ea"/>
              </a:rPr>
              <a:t> / </a:t>
            </a:r>
            <a:r>
              <a:rPr lang="en-US" altLang="zh-TW" dirty="0" err="1">
                <a:latin typeface="+mj-lt"/>
                <a:ea typeface="+mj-ea"/>
              </a:rPr>
              <a:t>UIWebView</a:t>
            </a:r>
            <a:r>
              <a:rPr lang="en-US" altLang="zh-TW" dirty="0">
                <a:latin typeface="+mj-lt"/>
                <a:ea typeface="+mj-ea"/>
              </a:rPr>
              <a:t>) </a:t>
            </a:r>
            <a:r>
              <a:rPr lang="zh-TW" altLang="en-US" dirty="0">
                <a:latin typeface="+mj-lt"/>
                <a:ea typeface="+mj-ea"/>
              </a:rPr>
              <a:t>不等同行動裝置上提供的瀏覽器</a:t>
            </a:r>
            <a:r>
              <a:rPr lang="en-US" altLang="zh-TW" dirty="0">
                <a:latin typeface="+mj-lt"/>
                <a:ea typeface="+mj-ea"/>
              </a:rPr>
              <a:t>APP( Chrome / Safari )</a:t>
            </a:r>
          </a:p>
          <a:p>
            <a:pPr>
              <a:lnSpc>
                <a:spcPct val="150000"/>
              </a:lnSpc>
            </a:pPr>
            <a:r>
              <a:rPr lang="en-US" altLang="zh-TW" dirty="0">
                <a:latin typeface="+mj-lt"/>
                <a:ea typeface="+mj-ea"/>
              </a:rPr>
              <a:t>UI / UX</a:t>
            </a:r>
            <a:r>
              <a:rPr lang="zh-TW" altLang="en-US" dirty="0">
                <a:latin typeface="+mj-lt"/>
                <a:ea typeface="+mj-ea"/>
              </a:rPr>
              <a:t>設計的重要性 </a:t>
            </a:r>
            <a:r>
              <a:rPr lang="en-US" altLang="zh-TW" dirty="0">
                <a:latin typeface="+mj-lt"/>
                <a:ea typeface="+mj-ea"/>
              </a:rPr>
              <a:t>– Art Editor</a:t>
            </a:r>
          </a:p>
          <a:p>
            <a:pPr>
              <a:lnSpc>
                <a:spcPct val="150000"/>
              </a:lnSpc>
            </a:pPr>
            <a:r>
              <a:rPr lang="zh-TW" altLang="en-US" dirty="0">
                <a:latin typeface="+mj-lt"/>
                <a:ea typeface="+mj-ea"/>
              </a:rPr>
              <a:t>避免複雜的</a:t>
            </a:r>
            <a:r>
              <a:rPr lang="en-US" altLang="zh-TW" dirty="0">
                <a:latin typeface="+mj-lt"/>
                <a:ea typeface="+mj-ea"/>
              </a:rPr>
              <a:t>DOM</a:t>
            </a:r>
            <a:r>
              <a:rPr lang="zh-TW" altLang="en-US" dirty="0">
                <a:latin typeface="+mj-lt"/>
                <a:ea typeface="+mj-ea"/>
              </a:rPr>
              <a:t>與過大的圖片資源設計</a:t>
            </a:r>
          </a:p>
          <a:p>
            <a:pPr>
              <a:lnSpc>
                <a:spcPct val="150000"/>
              </a:lnSpc>
            </a:pPr>
            <a:r>
              <a:rPr lang="zh-TW" altLang="en-US" dirty="0" smtClean="0">
                <a:latin typeface="+mj-lt"/>
                <a:ea typeface="+mj-ea"/>
              </a:rPr>
              <a:t>不同作業系統</a:t>
            </a:r>
            <a:r>
              <a:rPr lang="zh-TW" altLang="en-US" dirty="0">
                <a:latin typeface="+mj-lt"/>
                <a:ea typeface="+mj-ea"/>
              </a:rPr>
              <a:t>下的共通性</a:t>
            </a:r>
            <a:r>
              <a:rPr lang="en-US" altLang="zh-TW" dirty="0">
                <a:latin typeface="+mj-lt"/>
                <a:ea typeface="+mj-ea"/>
              </a:rPr>
              <a:t>( </a:t>
            </a:r>
            <a:r>
              <a:rPr lang="zh-TW" altLang="en-US" dirty="0">
                <a:latin typeface="+mj-lt"/>
                <a:ea typeface="+mj-ea"/>
              </a:rPr>
              <a:t>與</a:t>
            </a:r>
            <a:r>
              <a:rPr lang="en-US" altLang="zh-TW" dirty="0">
                <a:latin typeface="+mj-lt"/>
                <a:ea typeface="+mj-ea"/>
              </a:rPr>
              <a:t>Web</a:t>
            </a:r>
            <a:r>
              <a:rPr lang="zh-TW" altLang="en-US" dirty="0">
                <a:latin typeface="+mj-lt"/>
                <a:ea typeface="+mj-ea"/>
              </a:rPr>
              <a:t>開發考量跨瀏覽器顯示一樣的道理 </a:t>
            </a:r>
            <a:r>
              <a:rPr lang="en-US" altLang="zh-TW" dirty="0">
                <a:latin typeface="+mj-lt"/>
                <a:ea typeface="+mj-ea"/>
              </a:rPr>
              <a:t>)</a:t>
            </a:r>
          </a:p>
          <a:p>
            <a:pPr>
              <a:lnSpc>
                <a:spcPct val="150000"/>
              </a:lnSpc>
            </a:pPr>
            <a:r>
              <a:rPr lang="zh-TW" altLang="en-US" dirty="0" smtClean="0">
                <a:latin typeface="+mj-lt"/>
                <a:ea typeface="+mj-ea"/>
              </a:rPr>
              <a:t>善</a:t>
            </a:r>
            <a:r>
              <a:rPr lang="zh-TW" altLang="en-US" dirty="0">
                <a:latin typeface="+mj-lt"/>
                <a:ea typeface="+mj-ea"/>
              </a:rPr>
              <a:t>用</a:t>
            </a:r>
            <a:r>
              <a:rPr lang="en-US" altLang="zh-TW" dirty="0">
                <a:latin typeface="+mj-lt"/>
                <a:ea typeface="+mj-ea"/>
              </a:rPr>
              <a:t>Cordova</a:t>
            </a:r>
            <a:r>
              <a:rPr lang="zh-TW" altLang="en-US" dirty="0">
                <a:latin typeface="+mj-lt"/>
                <a:ea typeface="+mj-ea"/>
              </a:rPr>
              <a:t>封裝的</a:t>
            </a:r>
            <a:r>
              <a:rPr lang="en-US" altLang="zh-TW" dirty="0">
                <a:latin typeface="+mj-lt"/>
                <a:ea typeface="+mj-ea"/>
              </a:rPr>
              <a:t>plug in</a:t>
            </a:r>
            <a:r>
              <a:rPr lang="zh-TW" altLang="en-US" dirty="0">
                <a:latin typeface="+mj-lt"/>
                <a:ea typeface="+mj-ea"/>
              </a:rPr>
              <a:t>來發揮原生與硬體支援</a:t>
            </a:r>
          </a:p>
          <a:p>
            <a:pPr>
              <a:lnSpc>
                <a:spcPct val="150000"/>
              </a:lnSpc>
            </a:pPr>
            <a:r>
              <a:rPr lang="en-US" altLang="zh-TW" dirty="0">
                <a:latin typeface="+mj-lt"/>
                <a:ea typeface="+mj-ea"/>
              </a:rPr>
              <a:t>Html template </a:t>
            </a:r>
            <a:r>
              <a:rPr lang="zh-TW" altLang="en-US" dirty="0">
                <a:latin typeface="+mj-lt"/>
                <a:ea typeface="+mj-ea"/>
              </a:rPr>
              <a:t>與 </a:t>
            </a:r>
            <a:r>
              <a:rPr lang="en-US" altLang="zh-TW" dirty="0">
                <a:latin typeface="+mj-lt"/>
                <a:ea typeface="+mj-ea"/>
              </a:rPr>
              <a:t>JS plug in</a:t>
            </a:r>
            <a:r>
              <a:rPr lang="zh-TW" altLang="en-US" dirty="0">
                <a:latin typeface="+mj-lt"/>
                <a:ea typeface="+mj-ea"/>
              </a:rPr>
              <a:t>的運用</a:t>
            </a:r>
          </a:p>
          <a:p>
            <a:pPr>
              <a:lnSpc>
                <a:spcPct val="150000"/>
              </a:lnSpc>
            </a:pPr>
            <a:r>
              <a:rPr lang="zh-TW" altLang="en-US" dirty="0">
                <a:latin typeface="+mj-lt"/>
                <a:ea typeface="+mj-ea"/>
              </a:rPr>
              <a:t>數據傳輸 </a:t>
            </a:r>
            <a:r>
              <a:rPr lang="en-US" altLang="zh-TW" dirty="0">
                <a:latin typeface="+mj-lt"/>
                <a:ea typeface="+mj-ea"/>
              </a:rPr>
              <a:t>- Using JSON replace  XML </a:t>
            </a:r>
          </a:p>
          <a:p>
            <a:pPr>
              <a:lnSpc>
                <a:spcPct val="150000"/>
              </a:lnSpc>
            </a:pPr>
            <a:r>
              <a:rPr lang="zh-TW" altLang="en-US" dirty="0">
                <a:latin typeface="+mj-lt"/>
                <a:ea typeface="+mj-ea"/>
              </a:rPr>
              <a:t>自行開發</a:t>
            </a:r>
            <a:r>
              <a:rPr lang="en-US" altLang="zh-TW" dirty="0">
                <a:latin typeface="+mj-lt"/>
                <a:ea typeface="+mj-ea"/>
              </a:rPr>
              <a:t>Cordova plug in</a:t>
            </a:r>
            <a:r>
              <a:rPr lang="zh-TW" altLang="en-US" dirty="0">
                <a:latin typeface="+mj-lt"/>
                <a:ea typeface="+mj-ea"/>
              </a:rPr>
              <a:t>套件</a:t>
            </a:r>
            <a:r>
              <a:rPr lang="en-US" altLang="zh-TW" dirty="0">
                <a:latin typeface="+mj-lt"/>
                <a:ea typeface="+mj-ea"/>
              </a:rPr>
              <a:t>,</a:t>
            </a:r>
            <a:r>
              <a:rPr lang="zh-TW" altLang="en-US" dirty="0">
                <a:latin typeface="+mj-lt"/>
                <a:ea typeface="+mj-ea"/>
              </a:rPr>
              <a:t>有效利用</a:t>
            </a:r>
            <a:r>
              <a:rPr lang="en-US" altLang="zh-TW" dirty="0">
                <a:latin typeface="+mj-lt"/>
                <a:ea typeface="+mj-ea"/>
              </a:rPr>
              <a:t>Native</a:t>
            </a:r>
            <a:r>
              <a:rPr lang="zh-TW" altLang="en-US" dirty="0">
                <a:latin typeface="+mj-lt"/>
                <a:ea typeface="+mj-ea"/>
              </a:rPr>
              <a:t>優勢或與第三方</a:t>
            </a:r>
            <a:r>
              <a:rPr lang="en-US" altLang="zh-TW" dirty="0">
                <a:latin typeface="+mj-lt"/>
                <a:ea typeface="+mj-ea"/>
              </a:rPr>
              <a:t>Native</a:t>
            </a:r>
            <a:r>
              <a:rPr lang="zh-TW" altLang="en-US" dirty="0">
                <a:latin typeface="+mj-lt"/>
                <a:ea typeface="+mj-ea"/>
              </a:rPr>
              <a:t>套件進行整合</a:t>
            </a:r>
            <a:r>
              <a:rPr lang="en-US" altLang="zh-TW" dirty="0">
                <a:latin typeface="+mj-lt"/>
                <a:ea typeface="+mj-ea"/>
              </a:rPr>
              <a:t>( </a:t>
            </a:r>
            <a:r>
              <a:rPr lang="zh-TW" altLang="en-US" dirty="0">
                <a:latin typeface="+mj-lt"/>
                <a:ea typeface="+mj-ea"/>
              </a:rPr>
              <a:t>例如憑證 </a:t>
            </a:r>
            <a:r>
              <a:rPr lang="en-US" altLang="zh-TW" dirty="0">
                <a:latin typeface="+mj-lt"/>
                <a:ea typeface="+mj-ea"/>
              </a:rPr>
              <a:t>)</a:t>
            </a:r>
          </a:p>
          <a:p>
            <a:endParaRPr lang="zh-TW" altLang="en-US" dirty="0">
              <a:latin typeface="+mj-lt"/>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173560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Case Share</a:t>
            </a:r>
            <a:endParaRPr lang="zh-TW" altLang="en-US" b="1" dirty="0"/>
          </a:p>
        </p:txBody>
      </p:sp>
      <p:pic>
        <p:nvPicPr>
          <p:cNvPr id="5" name="圖片 4"/>
          <p:cNvPicPr>
            <a:picLocks noChangeAspect="1"/>
          </p:cNvPicPr>
          <p:nvPr/>
        </p:nvPicPr>
        <p:blipFill>
          <a:blip r:embed="rId3"/>
          <a:stretch>
            <a:fillRect/>
          </a:stretch>
        </p:blipFill>
        <p:spPr>
          <a:xfrm>
            <a:off x="331251" y="2086075"/>
            <a:ext cx="4702700" cy="2709859"/>
          </a:xfrm>
          <a:prstGeom prst="rect">
            <a:avLst/>
          </a:prstGeom>
        </p:spPr>
      </p:pic>
      <p:pic>
        <p:nvPicPr>
          <p:cNvPr id="6" name="圖片 5"/>
          <p:cNvPicPr>
            <a:picLocks noChangeAspect="1"/>
          </p:cNvPicPr>
          <p:nvPr/>
        </p:nvPicPr>
        <p:blipFill>
          <a:blip r:embed="rId4"/>
          <a:stretch>
            <a:fillRect/>
          </a:stretch>
        </p:blipFill>
        <p:spPr>
          <a:xfrm>
            <a:off x="5145068" y="2086076"/>
            <a:ext cx="3585554" cy="3139067"/>
          </a:xfrm>
          <a:prstGeom prst="rect">
            <a:avLst/>
          </a:prstGeom>
        </p:spPr>
      </p:pic>
      <p:pic>
        <p:nvPicPr>
          <p:cNvPr id="7" name="圖片 6"/>
          <p:cNvPicPr>
            <a:picLocks noChangeAspect="1"/>
          </p:cNvPicPr>
          <p:nvPr/>
        </p:nvPicPr>
        <p:blipFill>
          <a:blip r:embed="rId5"/>
          <a:stretch>
            <a:fillRect/>
          </a:stretch>
        </p:blipFill>
        <p:spPr>
          <a:xfrm>
            <a:off x="8845421" y="1586202"/>
            <a:ext cx="3023118" cy="4235781"/>
          </a:xfrm>
          <a:prstGeom prst="rect">
            <a:avLst/>
          </a:prstGeom>
        </p:spPr>
      </p:pic>
      <p:sp>
        <p:nvSpPr>
          <p:cNvPr id="8" name="文字方塊 7"/>
          <p:cNvSpPr txBox="1"/>
          <p:nvPr/>
        </p:nvSpPr>
        <p:spPr>
          <a:xfrm>
            <a:off x="1839783" y="4951609"/>
            <a:ext cx="1399550" cy="369332"/>
          </a:xfrm>
          <a:prstGeom prst="rect">
            <a:avLst/>
          </a:prstGeom>
          <a:noFill/>
        </p:spPr>
        <p:txBody>
          <a:bodyPr wrap="none" rtlCol="0">
            <a:spAutoFit/>
          </a:bodyPr>
          <a:lstStyle/>
          <a:p>
            <a:r>
              <a:rPr lang="en-US" altLang="zh-TW" dirty="0" smtClean="0"/>
              <a:t>PC Web</a:t>
            </a:r>
            <a:r>
              <a:rPr lang="zh-TW" altLang="en-US" dirty="0" smtClean="0"/>
              <a:t>網頁</a:t>
            </a:r>
            <a:endParaRPr lang="zh-TW" altLang="en-US" dirty="0"/>
          </a:p>
        </p:txBody>
      </p:sp>
      <p:sp>
        <p:nvSpPr>
          <p:cNvPr id="9" name="文字方塊 8"/>
          <p:cNvSpPr txBox="1"/>
          <p:nvPr/>
        </p:nvSpPr>
        <p:spPr>
          <a:xfrm>
            <a:off x="6239911" y="5344040"/>
            <a:ext cx="527645" cy="369332"/>
          </a:xfrm>
          <a:prstGeom prst="rect">
            <a:avLst/>
          </a:prstGeom>
          <a:noFill/>
        </p:spPr>
        <p:txBody>
          <a:bodyPr wrap="none" rtlCol="0">
            <a:spAutoFit/>
          </a:bodyPr>
          <a:lstStyle/>
          <a:p>
            <a:r>
              <a:rPr lang="en-US" altLang="zh-TW" dirty="0" smtClean="0"/>
              <a:t>Tab</a:t>
            </a:r>
            <a:endParaRPr lang="zh-TW" altLang="en-US" dirty="0"/>
          </a:p>
        </p:txBody>
      </p:sp>
      <p:sp>
        <p:nvSpPr>
          <p:cNvPr id="10" name="文字方塊 9"/>
          <p:cNvSpPr txBox="1"/>
          <p:nvPr/>
        </p:nvSpPr>
        <p:spPr>
          <a:xfrm>
            <a:off x="10059242" y="5868378"/>
            <a:ext cx="761747" cy="369332"/>
          </a:xfrm>
          <a:prstGeom prst="rect">
            <a:avLst/>
          </a:prstGeom>
          <a:noFill/>
        </p:spPr>
        <p:txBody>
          <a:bodyPr wrap="none" rtlCol="0">
            <a:spAutoFit/>
          </a:bodyPr>
          <a:lstStyle/>
          <a:p>
            <a:r>
              <a:rPr lang="en-US" altLang="zh-TW" dirty="0" smtClean="0"/>
              <a:t>Phone</a:t>
            </a:r>
            <a:endParaRPr lang="zh-TW" altLang="en-US" dirty="0"/>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6015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96416"/>
            <a:ext cx="8596668" cy="640702"/>
          </a:xfrm>
        </p:spPr>
        <p:txBody>
          <a:bodyPr/>
          <a:lstStyle/>
          <a:p>
            <a:r>
              <a:rPr lang="zh-TW" altLang="en-US" b="1" dirty="0" smtClean="0"/>
              <a:t>特色</a:t>
            </a:r>
            <a:endParaRPr lang="zh-TW" altLang="en-US" b="1" dirty="0"/>
          </a:p>
        </p:txBody>
      </p:sp>
      <p:sp>
        <p:nvSpPr>
          <p:cNvPr id="3" name="內容版面配置區 2"/>
          <p:cNvSpPr>
            <a:spLocks noGrp="1"/>
          </p:cNvSpPr>
          <p:nvPr>
            <p:ph idx="1"/>
          </p:nvPr>
        </p:nvSpPr>
        <p:spPr>
          <a:xfrm>
            <a:off x="677334" y="709532"/>
            <a:ext cx="9413150" cy="6148468"/>
          </a:xfrm>
        </p:spPr>
        <p:txBody>
          <a:bodyPr>
            <a:normAutofit/>
          </a:bodyPr>
          <a:lstStyle/>
          <a:p>
            <a:r>
              <a:rPr lang="zh-TW" altLang="en-US" sz="2000" dirty="0" smtClean="0">
                <a:ea typeface="+mj-ea"/>
              </a:rPr>
              <a:t>使用</a:t>
            </a:r>
            <a:r>
              <a:rPr lang="en-US" altLang="zh-TW" sz="2000" dirty="0">
                <a:ea typeface="+mj-ea"/>
              </a:rPr>
              <a:t>Bootstrap RWD </a:t>
            </a:r>
            <a:r>
              <a:rPr lang="zh-TW" altLang="en-US" sz="2000" dirty="0">
                <a:ea typeface="+mj-ea"/>
              </a:rPr>
              <a:t>設計同時開發電腦版、行動版頁面與</a:t>
            </a:r>
            <a:r>
              <a:rPr lang="en-US" altLang="zh-TW" sz="2000" dirty="0" smtClean="0">
                <a:ea typeface="+mj-ea"/>
              </a:rPr>
              <a:t>APP</a:t>
            </a:r>
            <a:r>
              <a:rPr lang="zh-TW" altLang="en-US" sz="2000" dirty="0">
                <a:ea typeface="+mj-ea"/>
              </a:rPr>
              <a:t>頁面</a:t>
            </a:r>
            <a:r>
              <a:rPr lang="zh-TW" altLang="en-US" sz="2000" dirty="0" smtClean="0">
                <a:ea typeface="+mj-ea"/>
              </a:rPr>
              <a:t>。</a:t>
            </a:r>
            <a:endParaRPr lang="en-US" altLang="zh-TW" sz="2000" dirty="0" smtClean="0">
              <a:ea typeface="+mj-ea"/>
            </a:endParaRPr>
          </a:p>
          <a:p>
            <a:r>
              <a:rPr lang="en-US" altLang="zh-TW" sz="2000" dirty="0" smtClean="0">
                <a:ea typeface="+mj-ea"/>
              </a:rPr>
              <a:t>JSP</a:t>
            </a:r>
            <a:r>
              <a:rPr lang="en-US" altLang="zh-TW" sz="2000" dirty="0">
                <a:ea typeface="+mj-ea"/>
              </a:rPr>
              <a:t>, </a:t>
            </a:r>
            <a:r>
              <a:rPr lang="en-US" altLang="zh-TW" sz="2000" dirty="0" smtClean="0">
                <a:ea typeface="+mj-ea"/>
              </a:rPr>
              <a:t> </a:t>
            </a:r>
            <a:r>
              <a:rPr lang="en-US" altLang="zh-TW" sz="2000" dirty="0" err="1" smtClean="0">
                <a:ea typeface="+mj-ea"/>
              </a:rPr>
              <a:t>Javascript</a:t>
            </a:r>
            <a:r>
              <a:rPr lang="en-US" altLang="zh-TW" sz="2000" dirty="0" smtClean="0">
                <a:ea typeface="+mj-ea"/>
              </a:rPr>
              <a:t> </a:t>
            </a:r>
            <a:r>
              <a:rPr lang="zh-TW" altLang="en-US" sz="2000" dirty="0" smtClean="0">
                <a:ea typeface="+mj-ea"/>
              </a:rPr>
              <a:t>前</a:t>
            </a:r>
            <a:r>
              <a:rPr lang="zh-TW" altLang="en-US" sz="2000" dirty="0">
                <a:ea typeface="+mj-ea"/>
              </a:rPr>
              <a:t>端 </a:t>
            </a:r>
            <a:r>
              <a:rPr lang="en-US" altLang="zh-TW" sz="2000" dirty="0">
                <a:ea typeface="+mj-ea"/>
              </a:rPr>
              <a:t>Web </a:t>
            </a:r>
            <a:r>
              <a:rPr lang="zh-TW" altLang="en-US" sz="2000" dirty="0">
                <a:ea typeface="+mj-ea"/>
              </a:rPr>
              <a:t>程式</a:t>
            </a:r>
            <a:r>
              <a:rPr lang="zh-TW" altLang="en-US" sz="2000" dirty="0" smtClean="0">
                <a:ea typeface="+mj-ea"/>
              </a:rPr>
              <a:t>開發</a:t>
            </a:r>
            <a:endParaRPr lang="en-US" altLang="zh-TW" sz="2000" dirty="0" smtClean="0">
              <a:ea typeface="+mj-ea"/>
            </a:endParaRPr>
          </a:p>
          <a:p>
            <a:r>
              <a:rPr lang="zh-TW" altLang="en-US" sz="2000" dirty="0" smtClean="0">
                <a:ea typeface="+mj-ea"/>
              </a:rPr>
              <a:t>後</a:t>
            </a:r>
            <a:r>
              <a:rPr lang="zh-TW" altLang="en-US" sz="2000" dirty="0">
                <a:ea typeface="+mj-ea"/>
              </a:rPr>
              <a:t>端</a:t>
            </a:r>
            <a:r>
              <a:rPr lang="zh-TW" altLang="en-US" sz="2000" dirty="0" smtClean="0">
                <a:ea typeface="+mj-ea"/>
              </a:rPr>
              <a:t>使用</a:t>
            </a:r>
            <a:r>
              <a:rPr lang="en-US" altLang="zh-TW" sz="2000" dirty="0" smtClean="0">
                <a:ea typeface="+mj-ea"/>
              </a:rPr>
              <a:t>Spring  MVC</a:t>
            </a:r>
            <a:r>
              <a:rPr lang="zh-TW" altLang="en-US" sz="2000" dirty="0" smtClean="0">
                <a:ea typeface="+mj-ea"/>
              </a:rPr>
              <a:t>框架開發</a:t>
            </a:r>
            <a:endParaRPr lang="en-US" altLang="zh-TW" sz="2000" dirty="0" smtClean="0">
              <a:ea typeface="+mj-ea"/>
            </a:endParaRPr>
          </a:p>
          <a:p>
            <a:pPr marL="0" indent="0">
              <a:buNone/>
            </a:pPr>
            <a:r>
              <a:rPr lang="en-US" altLang="zh-TW" sz="2000" dirty="0" smtClean="0">
                <a:ea typeface="+mj-ea"/>
              </a:rPr>
              <a:t>APP</a:t>
            </a:r>
            <a:r>
              <a:rPr lang="zh-TW" altLang="en-US" sz="2000" dirty="0" smtClean="0">
                <a:ea typeface="+mj-ea"/>
              </a:rPr>
              <a:t>部份：</a:t>
            </a:r>
            <a:endParaRPr lang="en-US" altLang="zh-TW" sz="2000" dirty="0" smtClean="0">
              <a:ea typeface="+mj-ea"/>
            </a:endParaRPr>
          </a:p>
          <a:p>
            <a:r>
              <a:rPr lang="zh-TW" altLang="en-US" sz="2000" dirty="0" smtClean="0">
                <a:ea typeface="+mj-ea"/>
              </a:rPr>
              <a:t>需求：在</a:t>
            </a:r>
            <a:r>
              <a:rPr lang="zh-TW" altLang="en-US" sz="2000" dirty="0">
                <a:ea typeface="+mj-ea"/>
              </a:rPr>
              <a:t>原有</a:t>
            </a:r>
            <a:r>
              <a:rPr lang="en-US" altLang="zh-TW" sz="2000" dirty="0">
                <a:ea typeface="+mj-ea"/>
              </a:rPr>
              <a:t>Cordova</a:t>
            </a:r>
            <a:r>
              <a:rPr lang="zh-TW" altLang="en-US" sz="2000" dirty="0">
                <a:ea typeface="+mj-ea"/>
              </a:rPr>
              <a:t>框架</a:t>
            </a:r>
            <a:r>
              <a:rPr lang="zh-TW" altLang="en-US" sz="2000" dirty="0" smtClean="0">
                <a:ea typeface="+mj-ea"/>
              </a:rPr>
              <a:t>中嵌入網頁</a:t>
            </a:r>
            <a:r>
              <a:rPr lang="zh-TW" altLang="en-US" sz="2000" dirty="0">
                <a:ea typeface="+mj-ea"/>
              </a:rPr>
              <a:t>，並且整合台</a:t>
            </a:r>
            <a:r>
              <a:rPr lang="zh-TW" altLang="en-US" sz="2000" dirty="0" smtClean="0">
                <a:ea typeface="+mj-ea"/>
              </a:rPr>
              <a:t>網憑證</a:t>
            </a:r>
            <a:r>
              <a:rPr lang="zh-TW" altLang="en-US" sz="2000" dirty="0">
                <a:ea typeface="+mj-ea"/>
              </a:rPr>
              <a:t>產生元件來進行</a:t>
            </a:r>
            <a:r>
              <a:rPr lang="zh-TW" altLang="en-US" sz="2000" dirty="0" smtClean="0">
                <a:ea typeface="+mj-ea"/>
              </a:rPr>
              <a:t>相關交易</a:t>
            </a:r>
            <a:r>
              <a:rPr lang="zh-TW" altLang="en-US" sz="2000" dirty="0">
                <a:ea typeface="+mj-ea"/>
              </a:rPr>
              <a:t>行為所需。</a:t>
            </a:r>
            <a:endParaRPr lang="en-US" altLang="zh-TW" sz="2000" dirty="0" smtClean="0">
              <a:ea typeface="+mj-ea"/>
            </a:endParaRPr>
          </a:p>
          <a:p>
            <a:r>
              <a:rPr lang="zh-TW" altLang="en-US" sz="2000" dirty="0" smtClean="0">
                <a:ea typeface="+mj-ea"/>
              </a:rPr>
              <a:t>使用</a:t>
            </a:r>
            <a:r>
              <a:rPr lang="en-US" altLang="zh-TW" sz="2000" dirty="0">
                <a:ea typeface="+mj-ea"/>
              </a:rPr>
              <a:t>IBM MF</a:t>
            </a:r>
            <a:r>
              <a:rPr lang="zh-TW" altLang="en-US" sz="2000" dirty="0">
                <a:ea typeface="+mj-ea"/>
              </a:rPr>
              <a:t>框架為基礎</a:t>
            </a:r>
          </a:p>
          <a:p>
            <a:r>
              <a:rPr lang="zh-TW" altLang="en-US" sz="2000" dirty="0" smtClean="0">
                <a:ea typeface="+mj-ea"/>
              </a:rPr>
              <a:t>研發 </a:t>
            </a:r>
            <a:r>
              <a:rPr lang="en-US" altLang="zh-TW" sz="2000" dirty="0" smtClean="0">
                <a:ea typeface="+mj-ea"/>
              </a:rPr>
              <a:t>Hybrid </a:t>
            </a:r>
            <a:r>
              <a:rPr lang="en-US" altLang="zh-TW" sz="2000" dirty="0">
                <a:ea typeface="+mj-ea"/>
              </a:rPr>
              <a:t>APP </a:t>
            </a:r>
            <a:r>
              <a:rPr lang="zh-TW" altLang="en-US" sz="2000" dirty="0">
                <a:ea typeface="+mj-ea"/>
              </a:rPr>
              <a:t>的 </a:t>
            </a:r>
            <a:r>
              <a:rPr lang="en-US" altLang="zh-TW" sz="2000" dirty="0">
                <a:ea typeface="+mj-ea"/>
              </a:rPr>
              <a:t>2 </a:t>
            </a:r>
            <a:r>
              <a:rPr lang="en-US" altLang="zh-TW" sz="2000" dirty="0" err="1">
                <a:ea typeface="+mj-ea"/>
              </a:rPr>
              <a:t>Webview</a:t>
            </a:r>
            <a:r>
              <a:rPr lang="en-US" altLang="zh-TW" sz="2000" dirty="0">
                <a:ea typeface="+mj-ea"/>
              </a:rPr>
              <a:t> </a:t>
            </a:r>
            <a:r>
              <a:rPr lang="zh-TW" altLang="en-US" sz="2000" dirty="0" smtClean="0">
                <a:ea typeface="+mj-ea"/>
              </a:rPr>
              <a:t>框架：</a:t>
            </a:r>
            <a:endParaRPr lang="en-US" altLang="zh-TW" sz="2000" dirty="0" smtClean="0">
              <a:ea typeface="+mj-ea"/>
            </a:endParaRPr>
          </a:p>
          <a:p>
            <a:pPr lvl="1"/>
            <a:r>
              <a:rPr lang="zh-TW" altLang="en-US" sz="2000" dirty="0">
                <a:ea typeface="+mj-ea"/>
              </a:rPr>
              <a:t>當</a:t>
            </a:r>
            <a:r>
              <a:rPr lang="en-US" altLang="zh-TW" sz="2000" dirty="0">
                <a:ea typeface="+mj-ea"/>
              </a:rPr>
              <a:t>Cordova base APP</a:t>
            </a:r>
            <a:r>
              <a:rPr lang="zh-TW" altLang="en-US" sz="2000" dirty="0">
                <a:ea typeface="+mj-ea"/>
              </a:rPr>
              <a:t>啟動後，於視窗</a:t>
            </a:r>
            <a:r>
              <a:rPr lang="en-US" altLang="zh-TW" sz="2000" dirty="0">
                <a:ea typeface="+mj-ea"/>
              </a:rPr>
              <a:t>UI</a:t>
            </a:r>
            <a:r>
              <a:rPr lang="zh-TW" altLang="en-US" sz="2000" dirty="0">
                <a:ea typeface="+mj-ea"/>
              </a:rPr>
              <a:t>建立產生後，取得視窗最上層的</a:t>
            </a:r>
            <a:r>
              <a:rPr lang="en-US" altLang="zh-TW" sz="2000" dirty="0">
                <a:ea typeface="+mj-ea"/>
              </a:rPr>
              <a:t>UI</a:t>
            </a:r>
            <a:r>
              <a:rPr lang="zh-TW" altLang="en-US" sz="2000" dirty="0">
                <a:ea typeface="+mj-ea"/>
              </a:rPr>
              <a:t>管理，並動態透過程式流程建置一個自己的</a:t>
            </a:r>
            <a:r>
              <a:rPr lang="en-US" altLang="zh-TW" sz="2000" dirty="0" err="1">
                <a:ea typeface="+mj-ea"/>
              </a:rPr>
              <a:t>WebView</a:t>
            </a:r>
            <a:r>
              <a:rPr lang="zh-TW" altLang="en-US" sz="2000" dirty="0">
                <a:ea typeface="+mj-ea"/>
              </a:rPr>
              <a:t>並且加入現有的視窗群組中，並透過後續流程控制兩個</a:t>
            </a:r>
            <a:r>
              <a:rPr lang="en-US" altLang="zh-TW" sz="2000" dirty="0">
                <a:ea typeface="+mj-ea"/>
              </a:rPr>
              <a:t>UI</a:t>
            </a:r>
            <a:r>
              <a:rPr lang="zh-TW" altLang="en-US" sz="2000" dirty="0">
                <a:ea typeface="+mj-ea"/>
              </a:rPr>
              <a:t>實體的切換顯示</a:t>
            </a:r>
            <a:r>
              <a:rPr lang="zh-TW" altLang="en-US" sz="2000" dirty="0" smtClean="0">
                <a:ea typeface="+mj-ea"/>
              </a:rPr>
              <a:t>。</a:t>
            </a:r>
            <a:endParaRPr lang="en-US" altLang="zh-TW" sz="2000" dirty="0" smtClean="0">
              <a:ea typeface="+mj-ea"/>
            </a:endParaRPr>
          </a:p>
          <a:p>
            <a:pPr lvl="1"/>
            <a:r>
              <a:rPr lang="zh-TW" altLang="en-US" sz="2000" dirty="0" smtClean="0">
                <a:ea typeface="+mj-ea"/>
              </a:rPr>
              <a:t>達成</a:t>
            </a:r>
            <a:r>
              <a:rPr lang="en-US" altLang="zh-TW" sz="2000" dirty="0">
                <a:ea typeface="+mj-ea"/>
              </a:rPr>
              <a:t>Cordova </a:t>
            </a:r>
            <a:r>
              <a:rPr lang="en-US" altLang="zh-TW" sz="2000" dirty="0" err="1" smtClean="0">
                <a:ea typeface="+mj-ea"/>
              </a:rPr>
              <a:t>WebView</a:t>
            </a:r>
            <a:r>
              <a:rPr lang="en-US" altLang="zh-TW" sz="2000" dirty="0" smtClean="0">
                <a:ea typeface="+mj-ea"/>
              </a:rPr>
              <a:t>, Native, customer </a:t>
            </a:r>
            <a:r>
              <a:rPr lang="en-US" altLang="zh-TW" sz="2000" dirty="0" err="1">
                <a:ea typeface="+mj-ea"/>
              </a:rPr>
              <a:t>WebView</a:t>
            </a:r>
            <a:r>
              <a:rPr lang="zh-TW" altLang="en-US" sz="2000" dirty="0">
                <a:ea typeface="+mj-ea"/>
              </a:rPr>
              <a:t>三向訊息溝通</a:t>
            </a:r>
            <a:r>
              <a:rPr lang="zh-TW" altLang="en-US" sz="2000" dirty="0" smtClean="0">
                <a:ea typeface="+mj-ea"/>
              </a:rPr>
              <a:t>。</a:t>
            </a:r>
            <a:endParaRPr lang="en-US" altLang="zh-TW" sz="2000" dirty="0" smtClean="0">
              <a:ea typeface="+mj-ea"/>
            </a:endParaRPr>
          </a:p>
          <a:p>
            <a:pPr lvl="1"/>
            <a:r>
              <a:rPr lang="en-US" altLang="zh-TW" sz="2000" dirty="0" smtClean="0">
                <a:ea typeface="+mj-ea"/>
              </a:rPr>
              <a:t>APP</a:t>
            </a:r>
            <a:r>
              <a:rPr lang="zh-TW" altLang="en-US" sz="2000" dirty="0">
                <a:ea typeface="+mj-ea"/>
              </a:rPr>
              <a:t>將具有</a:t>
            </a:r>
            <a:r>
              <a:rPr lang="en-US" altLang="zh-TW" sz="2000" dirty="0">
                <a:ea typeface="+mj-ea"/>
              </a:rPr>
              <a:t>Hybrid</a:t>
            </a:r>
            <a:r>
              <a:rPr lang="zh-TW" altLang="en-US" sz="2000" dirty="0">
                <a:ea typeface="+mj-ea"/>
              </a:rPr>
              <a:t>與連結外部網站的特性，並可透過</a:t>
            </a:r>
            <a:r>
              <a:rPr lang="en-US" altLang="zh-TW" sz="2000" dirty="0">
                <a:ea typeface="+mj-ea"/>
              </a:rPr>
              <a:t>Native Layer</a:t>
            </a:r>
            <a:r>
              <a:rPr lang="zh-TW" altLang="en-US" sz="2000" dirty="0">
                <a:ea typeface="+mj-ea"/>
              </a:rPr>
              <a:t>進行</a:t>
            </a:r>
            <a:r>
              <a:rPr lang="en-US" altLang="zh-TW" sz="2000" dirty="0">
                <a:ea typeface="+mj-ea"/>
              </a:rPr>
              <a:t>MQTT</a:t>
            </a:r>
            <a:r>
              <a:rPr lang="zh-TW" altLang="en-US" sz="2000" dirty="0">
                <a:ea typeface="+mj-ea"/>
              </a:rPr>
              <a:t>、</a:t>
            </a:r>
            <a:r>
              <a:rPr lang="en-US" altLang="zh-TW" sz="2000" dirty="0">
                <a:ea typeface="+mj-ea"/>
              </a:rPr>
              <a:t>Socket</a:t>
            </a:r>
            <a:r>
              <a:rPr lang="zh-TW" altLang="en-US" sz="2000" dirty="0">
                <a:ea typeface="+mj-ea"/>
              </a:rPr>
              <a:t>或是</a:t>
            </a:r>
            <a:r>
              <a:rPr lang="en-US" altLang="zh-TW" sz="2000" dirty="0">
                <a:ea typeface="+mj-ea"/>
              </a:rPr>
              <a:t>Http Web site</a:t>
            </a:r>
            <a:r>
              <a:rPr lang="zh-TW" altLang="en-US" sz="2000" dirty="0">
                <a:ea typeface="+mj-ea"/>
              </a:rPr>
              <a:t>等</a:t>
            </a:r>
            <a:r>
              <a:rPr lang="en-US" altLang="zh-TW" sz="2000" dirty="0">
                <a:ea typeface="+mj-ea"/>
              </a:rPr>
              <a:t>server</a:t>
            </a:r>
            <a:r>
              <a:rPr lang="zh-TW" altLang="en-US" sz="2000" dirty="0">
                <a:ea typeface="+mj-ea"/>
              </a:rPr>
              <a:t>進行資料交換或與手持裝置系統功能串</a:t>
            </a:r>
            <a:r>
              <a:rPr lang="zh-TW" altLang="en-US" sz="2000" dirty="0" smtClean="0">
                <a:ea typeface="+mj-ea"/>
              </a:rPr>
              <a:t>接。</a:t>
            </a:r>
            <a:endParaRPr lang="en-US" altLang="zh-TW" sz="2000" dirty="0" smtClean="0">
              <a:ea typeface="+mj-ea"/>
            </a:endParaRPr>
          </a:p>
          <a:p>
            <a:pPr lvl="1"/>
            <a:r>
              <a:rPr lang="zh-TW" altLang="en-US" sz="2000" dirty="0" smtClean="0">
                <a:ea typeface="+mj-ea"/>
              </a:rPr>
              <a:t>減少送審上架次數，若修改文字直接改網頁即可</a:t>
            </a:r>
            <a:endParaRPr lang="en-US" altLang="zh-TW" sz="2000" dirty="0" smtClean="0">
              <a:ea typeface="+mj-ea"/>
            </a:endParaRPr>
          </a:p>
          <a:p>
            <a:pPr lvl="1"/>
            <a:endParaRPr lang="zh-TW" altLang="en-US" dirty="0">
              <a:ea typeface="+mj-ea"/>
            </a:endParaRPr>
          </a:p>
          <a:p>
            <a:pPr lvl="1"/>
            <a:endParaRPr lang="zh-TW" altLang="en-US" dirty="0">
              <a:ea typeface="+mj-ea"/>
            </a:endParaRPr>
          </a:p>
          <a:p>
            <a:pPr lvl="1"/>
            <a:endParaRPr lang="zh-TW" altLang="en-US" dirty="0">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5048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ws93006ed:8080/JSPWiki/attach/CM_Freshman_Develop_norm/Exception%E6%B5%81%E7%A8%8B%E5%9C%96.jpg"/>
          <p:cNvPicPr/>
          <p:nvPr/>
        </p:nvPicPr>
        <p:blipFill>
          <a:blip r:embed="rId3">
            <a:extLst>
              <a:ext uri="{28A0092B-C50C-407E-A947-70E740481C1C}">
                <a14:useLocalDpi xmlns:a14="http://schemas.microsoft.com/office/drawing/2010/main" val="0"/>
              </a:ext>
            </a:extLst>
          </a:blip>
          <a:srcRect/>
          <a:stretch>
            <a:fillRect/>
          </a:stretch>
        </p:blipFill>
        <p:spPr bwMode="auto">
          <a:xfrm>
            <a:off x="677334" y="2677741"/>
            <a:ext cx="8129315" cy="4146772"/>
          </a:xfrm>
          <a:prstGeom prst="rect">
            <a:avLst/>
          </a:prstGeom>
          <a:noFill/>
          <a:ln>
            <a:noFill/>
          </a:ln>
        </p:spPr>
      </p:pic>
      <p:sp>
        <p:nvSpPr>
          <p:cNvPr id="2" name="標題 1"/>
          <p:cNvSpPr>
            <a:spLocks noGrp="1"/>
          </p:cNvSpPr>
          <p:nvPr>
            <p:ph type="title"/>
          </p:nvPr>
        </p:nvSpPr>
        <p:spPr/>
        <p:txBody>
          <a:bodyPr/>
          <a:lstStyle/>
          <a:p>
            <a:r>
              <a:rPr lang="en-US" altLang="zh-TW" b="1" dirty="0" smtClean="0"/>
              <a:t>Exception (1)</a:t>
            </a:r>
            <a:endParaRPr lang="zh-TW" altLang="en-US" b="1" dirty="0"/>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13" name="內容版面配置區 2"/>
          <p:cNvSpPr>
            <a:spLocks noGrp="1"/>
          </p:cNvSpPr>
          <p:nvPr>
            <p:ph idx="1"/>
          </p:nvPr>
        </p:nvSpPr>
        <p:spPr>
          <a:xfrm>
            <a:off x="677334" y="1270000"/>
            <a:ext cx="8596668" cy="3880773"/>
          </a:xfrm>
        </p:spPr>
        <p:txBody>
          <a:bodyPr>
            <a:normAutofit/>
          </a:bodyPr>
          <a:lstStyle/>
          <a:p>
            <a:r>
              <a:rPr lang="zh-TW" altLang="zh-TW" dirty="0" smtClean="0"/>
              <a:t>由</a:t>
            </a:r>
            <a:r>
              <a:rPr lang="en-US" altLang="zh-TW" dirty="0" smtClean="0"/>
              <a:t> </a:t>
            </a:r>
            <a:r>
              <a:rPr lang="en-US" altLang="zh-TW" dirty="0" err="1" smtClean="0"/>
              <a:t>TxBean</a:t>
            </a:r>
            <a:r>
              <a:rPr lang="en-US" altLang="zh-TW" dirty="0" smtClean="0"/>
              <a:t> </a:t>
            </a:r>
            <a:r>
              <a:rPr lang="zh-TW" altLang="zh-TW" dirty="0" smtClean="0"/>
              <a:t>來</a:t>
            </a:r>
            <a:r>
              <a:rPr lang="en-US" altLang="zh-TW" dirty="0" smtClean="0"/>
              <a:t> catch </a:t>
            </a:r>
            <a:r>
              <a:rPr lang="zh-TW" altLang="zh-TW" dirty="0" smtClean="0"/>
              <a:t>及</a:t>
            </a:r>
            <a:r>
              <a:rPr lang="en-US" altLang="zh-TW" dirty="0" smtClean="0"/>
              <a:t> handle</a:t>
            </a:r>
            <a:r>
              <a:rPr lang="zh-TW" altLang="en-US" dirty="0" smtClean="0"/>
              <a:t>；</a:t>
            </a:r>
            <a:endParaRPr lang="en-US" altLang="zh-TW" dirty="0" smtClean="0"/>
          </a:p>
          <a:p>
            <a:r>
              <a:rPr lang="zh-TW" altLang="zh-TW" dirty="0" smtClean="0"/>
              <a:t>模組</a:t>
            </a:r>
            <a:r>
              <a:rPr lang="zh-TW" altLang="zh-TW" dirty="0"/>
              <a:t>在一般的情況不</a:t>
            </a:r>
            <a:r>
              <a:rPr lang="en-US" altLang="zh-TW" dirty="0"/>
              <a:t> catch </a:t>
            </a:r>
            <a:r>
              <a:rPr lang="zh-TW" altLang="zh-TW" dirty="0"/>
              <a:t>任何的</a:t>
            </a:r>
            <a:r>
              <a:rPr lang="en-US" altLang="zh-TW" dirty="0"/>
              <a:t> </a:t>
            </a:r>
            <a:r>
              <a:rPr lang="en-US" altLang="zh-TW" dirty="0" smtClean="0"/>
              <a:t>exception</a:t>
            </a:r>
            <a:r>
              <a:rPr lang="zh-TW" altLang="en-US" dirty="0" smtClean="0"/>
              <a:t>；</a:t>
            </a:r>
            <a:endParaRPr lang="zh-TW" altLang="zh-TW" dirty="0"/>
          </a:p>
          <a:p>
            <a:r>
              <a:rPr lang="zh-TW" altLang="zh-TW" dirty="0"/>
              <a:t>主程式</a:t>
            </a:r>
            <a:r>
              <a:rPr lang="en-US" altLang="zh-TW" dirty="0"/>
              <a:t> catch Exception </a:t>
            </a:r>
            <a:r>
              <a:rPr lang="zh-TW" altLang="zh-TW" dirty="0"/>
              <a:t>之後，使用</a:t>
            </a:r>
            <a:r>
              <a:rPr lang="en-US" altLang="zh-TW" dirty="0"/>
              <a:t> </a:t>
            </a:r>
            <a:r>
              <a:rPr lang="en-US" altLang="zh-TW" dirty="0" err="1"/>
              <a:t>ReturnMessage</a:t>
            </a:r>
            <a:r>
              <a:rPr lang="en-US" altLang="zh-TW" dirty="0"/>
              <a:t> </a:t>
            </a:r>
            <a:r>
              <a:rPr lang="zh-TW" altLang="zh-TW" dirty="0"/>
              <a:t>來將訊息封裝，</a:t>
            </a:r>
            <a:r>
              <a:rPr lang="zh-TW" altLang="zh-TW" dirty="0" smtClean="0"/>
              <a:t>傳回</a:t>
            </a:r>
            <a:r>
              <a:rPr lang="en-US" altLang="zh-TW" dirty="0" smtClean="0"/>
              <a:t>JSP</a:t>
            </a:r>
            <a:r>
              <a:rPr lang="zh-TW" altLang="zh-TW" dirty="0" smtClean="0"/>
              <a:t>頁</a:t>
            </a:r>
            <a:r>
              <a:rPr lang="zh-TW" altLang="zh-TW" dirty="0"/>
              <a:t>面，再藉由</a:t>
            </a:r>
            <a:r>
              <a:rPr lang="en-US" altLang="zh-TW" dirty="0"/>
              <a:t>JavaScript</a:t>
            </a:r>
            <a:r>
              <a:rPr lang="zh-TW" altLang="zh-TW" dirty="0"/>
              <a:t>來</a:t>
            </a:r>
            <a:r>
              <a:rPr lang="zh-TW" altLang="zh-TW" dirty="0" smtClean="0"/>
              <a:t>顯示</a:t>
            </a:r>
            <a:r>
              <a:rPr lang="zh-TW" altLang="en-US" dirty="0" smtClean="0"/>
              <a:t>。</a:t>
            </a:r>
            <a:endParaRPr lang="en-US" altLang="zh-TW" dirty="0"/>
          </a:p>
          <a:p>
            <a:pPr marL="342900" lvl="1" indent="-342900"/>
            <a:endParaRPr lang="zh-TW" altLang="zh-TW" sz="1800" dirty="0" smtClean="0"/>
          </a:p>
          <a:p>
            <a:pPr marL="0" indent="0">
              <a:buNone/>
            </a:pPr>
            <a:endParaRPr lang="zh-TW" altLang="en-US" dirty="0">
              <a:latin typeface="+mj-lt"/>
              <a:ea typeface="+mj-ea"/>
            </a:endParaRPr>
          </a:p>
          <a:p>
            <a:endParaRPr lang="zh-TW" altLang="en-US" dirty="0">
              <a:latin typeface="+mj-lt"/>
              <a:ea typeface="+mj-ea"/>
            </a:endParaRPr>
          </a:p>
        </p:txBody>
      </p:sp>
    </p:spTree>
    <p:extLst>
      <p:ext uri="{BB962C8B-B14F-4D97-AF65-F5344CB8AC3E}">
        <p14:creationId xmlns:p14="http://schemas.microsoft.com/office/powerpoint/2010/main" val="3001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t>感謝聆聽，敬請指教</a:t>
            </a:r>
            <a:endParaRPr lang="zh-TW" altLang="en-US" b="1"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Tree>
    <p:extLst>
      <p:ext uri="{BB962C8B-B14F-4D97-AF65-F5344CB8AC3E}">
        <p14:creationId xmlns:p14="http://schemas.microsoft.com/office/powerpoint/2010/main" val="214758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Exception (2)</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圖片 4"/>
          <p:cNvPicPr>
            <a:picLocks noChangeAspect="1"/>
          </p:cNvPicPr>
          <p:nvPr/>
        </p:nvPicPr>
        <p:blipFill>
          <a:blip r:embed="rId3"/>
          <a:stretch>
            <a:fillRect/>
          </a:stretch>
        </p:blipFill>
        <p:spPr>
          <a:xfrm>
            <a:off x="1036277" y="1332112"/>
            <a:ext cx="8972432" cy="5256350"/>
          </a:xfrm>
          <a:prstGeom prst="rect">
            <a:avLst/>
          </a:prstGeom>
        </p:spPr>
      </p:pic>
      <p:sp>
        <p:nvSpPr>
          <p:cNvPr id="6" name="文字方塊 5"/>
          <p:cNvSpPr txBox="1"/>
          <p:nvPr/>
        </p:nvSpPr>
        <p:spPr>
          <a:xfrm>
            <a:off x="1322773" y="2615191"/>
            <a:ext cx="6468378" cy="1015200"/>
          </a:xfrm>
          <a:prstGeom prst="rect">
            <a:avLst/>
          </a:prstGeom>
          <a:noFill/>
          <a:ln w="28575">
            <a:solidFill>
              <a:srgbClr val="FF0000"/>
            </a:solidFill>
          </a:ln>
        </p:spPr>
        <p:txBody>
          <a:bodyPr wrap="square" rtlCol="0">
            <a:spAutoFit/>
          </a:bodyPr>
          <a:lstStyle/>
          <a:p>
            <a:r>
              <a:rPr lang="en-US" altLang="zh-TW" dirty="0" smtClean="0">
                <a:solidFill>
                  <a:srgbClr val="00B0F0"/>
                </a:solidFill>
              </a:rPr>
              <a:t>1</a:t>
            </a:r>
          </a:p>
          <a:p>
            <a:endParaRPr lang="en-US" altLang="zh-TW" dirty="0"/>
          </a:p>
          <a:p>
            <a:endParaRPr lang="zh-TW" altLang="en-US" dirty="0"/>
          </a:p>
        </p:txBody>
      </p:sp>
      <p:sp>
        <p:nvSpPr>
          <p:cNvPr id="7" name="文字方塊 6"/>
          <p:cNvSpPr txBox="1"/>
          <p:nvPr/>
        </p:nvSpPr>
        <p:spPr>
          <a:xfrm>
            <a:off x="1322773" y="3641991"/>
            <a:ext cx="7552782" cy="646331"/>
          </a:xfrm>
          <a:prstGeom prst="rect">
            <a:avLst/>
          </a:prstGeom>
          <a:noFill/>
          <a:ln w="28575">
            <a:solidFill>
              <a:srgbClr val="FF0000"/>
            </a:solidFill>
          </a:ln>
        </p:spPr>
        <p:txBody>
          <a:bodyPr wrap="square" rtlCol="0">
            <a:spAutoFit/>
          </a:bodyPr>
          <a:lstStyle/>
          <a:p>
            <a:r>
              <a:rPr lang="en-US" altLang="zh-TW" dirty="0" smtClean="0">
                <a:solidFill>
                  <a:srgbClr val="00B0F0"/>
                </a:solidFill>
              </a:rPr>
              <a:t>2-1</a:t>
            </a:r>
            <a:endParaRPr lang="en-US" altLang="zh-TW" dirty="0" smtClean="0"/>
          </a:p>
          <a:p>
            <a:endParaRPr lang="zh-TW" altLang="en-US" dirty="0"/>
          </a:p>
        </p:txBody>
      </p:sp>
      <p:sp>
        <p:nvSpPr>
          <p:cNvPr id="8" name="文字方塊 7"/>
          <p:cNvSpPr txBox="1"/>
          <p:nvPr/>
        </p:nvSpPr>
        <p:spPr>
          <a:xfrm>
            <a:off x="1322773" y="5584968"/>
            <a:ext cx="6450101" cy="646331"/>
          </a:xfrm>
          <a:prstGeom prst="rect">
            <a:avLst/>
          </a:prstGeom>
          <a:noFill/>
          <a:ln w="28575">
            <a:solidFill>
              <a:srgbClr val="FF0000"/>
            </a:solidFill>
          </a:ln>
        </p:spPr>
        <p:txBody>
          <a:bodyPr wrap="square" rtlCol="0">
            <a:spAutoFit/>
          </a:bodyPr>
          <a:lstStyle/>
          <a:p>
            <a:r>
              <a:rPr lang="en-US" altLang="zh-TW" dirty="0" smtClean="0">
                <a:solidFill>
                  <a:srgbClr val="00B0F0"/>
                </a:solidFill>
              </a:rPr>
              <a:t>3</a:t>
            </a:r>
          </a:p>
          <a:p>
            <a:endParaRPr lang="en-US" altLang="zh-TW" dirty="0"/>
          </a:p>
        </p:txBody>
      </p:sp>
      <p:sp>
        <p:nvSpPr>
          <p:cNvPr id="9" name="文字方塊 8"/>
          <p:cNvSpPr txBox="1"/>
          <p:nvPr/>
        </p:nvSpPr>
        <p:spPr>
          <a:xfrm>
            <a:off x="1322774" y="4286876"/>
            <a:ext cx="8568000" cy="1296000"/>
          </a:xfrm>
          <a:prstGeom prst="rect">
            <a:avLst/>
          </a:prstGeom>
          <a:noFill/>
          <a:ln w="28575">
            <a:solidFill>
              <a:srgbClr val="FF0000"/>
            </a:solidFill>
          </a:ln>
        </p:spPr>
        <p:txBody>
          <a:bodyPr wrap="square" rtlCol="0">
            <a:spAutoFit/>
          </a:bodyPr>
          <a:lstStyle/>
          <a:p>
            <a:r>
              <a:rPr lang="en-US" altLang="zh-TW" dirty="0" smtClean="0">
                <a:solidFill>
                  <a:srgbClr val="00B0F0"/>
                </a:solidFill>
              </a:rPr>
              <a:t>2-2</a:t>
            </a:r>
          </a:p>
          <a:p>
            <a:endParaRPr lang="en-US" altLang="zh-TW" sz="1600" dirty="0"/>
          </a:p>
          <a:p>
            <a:endParaRPr lang="en-US" altLang="zh-TW" sz="1600" dirty="0" smtClean="0"/>
          </a:p>
          <a:p>
            <a:endParaRPr lang="zh-TW" altLang="en-US" sz="1600" dirty="0"/>
          </a:p>
        </p:txBody>
      </p:sp>
    </p:spTree>
    <p:extLst>
      <p:ext uri="{BB962C8B-B14F-4D97-AF65-F5344CB8AC3E}">
        <p14:creationId xmlns:p14="http://schemas.microsoft.com/office/powerpoint/2010/main" val="173803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mn-lt"/>
              </a:rPr>
              <a:t>Transaction</a:t>
            </a:r>
            <a:endParaRPr lang="zh-TW" altLang="en-US" b="1" dirty="0">
              <a:latin typeface="+mn-lt"/>
            </a:endParaRPr>
          </a:p>
        </p:txBody>
      </p:sp>
      <p:sp>
        <p:nvSpPr>
          <p:cNvPr id="3" name="內容版面配置區 2"/>
          <p:cNvSpPr>
            <a:spLocks noGrp="1"/>
          </p:cNvSpPr>
          <p:nvPr>
            <p:ph idx="1"/>
          </p:nvPr>
        </p:nvSpPr>
        <p:spPr>
          <a:xfrm>
            <a:off x="677334" y="1614791"/>
            <a:ext cx="8596668" cy="4426571"/>
          </a:xfrm>
        </p:spPr>
        <p:txBody>
          <a:bodyPr>
            <a:normAutofit/>
          </a:bodyPr>
          <a:lstStyle/>
          <a:p>
            <a:r>
              <a:rPr lang="zh-TW" altLang="en-US" dirty="0" smtClean="0">
                <a:ea typeface="+mj-ea"/>
              </a:rPr>
              <a:t>交易符合</a:t>
            </a:r>
            <a:r>
              <a:rPr lang="en-US" altLang="zh-TW" dirty="0" smtClean="0">
                <a:ea typeface="+mj-ea"/>
              </a:rPr>
              <a:t>ACID</a:t>
            </a:r>
            <a:r>
              <a:rPr lang="zh-TW" altLang="en-US" dirty="0" smtClean="0">
                <a:ea typeface="+mj-ea"/>
              </a:rPr>
              <a:t>原則</a:t>
            </a:r>
            <a:endParaRPr lang="en-US" altLang="zh-TW" dirty="0" smtClean="0">
              <a:ea typeface="+mj-ea"/>
            </a:endParaRPr>
          </a:p>
          <a:p>
            <a:r>
              <a:rPr lang="zh-TW" altLang="en-US" dirty="0" smtClean="0">
                <a:ea typeface="+mj-ea"/>
              </a:rPr>
              <a:t>一個作業單元：</a:t>
            </a:r>
            <a:r>
              <a:rPr lang="en-US" altLang="zh-TW" dirty="0" err="1" smtClean="0">
                <a:ea typeface="+mj-ea"/>
              </a:rPr>
              <a:t>Transaction.begin</a:t>
            </a:r>
            <a:r>
              <a:rPr lang="en-US" altLang="zh-TW" dirty="0">
                <a:ea typeface="+mj-ea"/>
              </a:rPr>
              <a:t>() </a:t>
            </a:r>
            <a:r>
              <a:rPr lang="zh-TW" altLang="zh-TW" dirty="0">
                <a:ea typeface="+mj-ea"/>
              </a:rPr>
              <a:t>、</a:t>
            </a:r>
            <a:r>
              <a:rPr lang="en-US" altLang="zh-TW" dirty="0">
                <a:ea typeface="+mj-ea"/>
              </a:rPr>
              <a:t> </a:t>
            </a:r>
            <a:r>
              <a:rPr lang="en-US" altLang="zh-TW" dirty="0" err="1">
                <a:ea typeface="+mj-ea"/>
              </a:rPr>
              <a:t>Transaction.commit</a:t>
            </a:r>
            <a:r>
              <a:rPr lang="en-US" altLang="zh-TW" dirty="0">
                <a:ea typeface="+mj-ea"/>
              </a:rPr>
              <a:t>() </a:t>
            </a:r>
            <a:r>
              <a:rPr lang="zh-TW" altLang="zh-TW" dirty="0">
                <a:ea typeface="+mj-ea"/>
              </a:rPr>
              <a:t>及</a:t>
            </a:r>
            <a:r>
              <a:rPr lang="en-US" altLang="zh-TW" dirty="0">
                <a:ea typeface="+mj-ea"/>
              </a:rPr>
              <a:t> </a:t>
            </a:r>
            <a:r>
              <a:rPr lang="en-US" altLang="zh-TW" dirty="0" err="1">
                <a:ea typeface="+mj-ea"/>
              </a:rPr>
              <a:t>Transaction.rollback</a:t>
            </a:r>
            <a:r>
              <a:rPr lang="en-US" altLang="zh-TW" dirty="0" smtClean="0">
                <a:ea typeface="+mj-ea"/>
              </a:rPr>
              <a:t>()</a:t>
            </a:r>
          </a:p>
          <a:p>
            <a:r>
              <a:rPr lang="en-US" altLang="zh-TW" b="1" dirty="0" err="1" smtClean="0">
                <a:ea typeface="+mj-ea"/>
              </a:rPr>
              <a:t>Transaction.getDateSet</a:t>
            </a:r>
            <a:r>
              <a:rPr lang="en-US" altLang="zh-TW" b="1" dirty="0" smtClean="0">
                <a:ea typeface="+mj-ea"/>
              </a:rPr>
              <a:t>()</a:t>
            </a:r>
          </a:p>
          <a:p>
            <a:pPr lvl="1"/>
            <a:r>
              <a:rPr lang="zh-TW" altLang="en-US" dirty="0">
                <a:ea typeface="+mj-ea"/>
              </a:rPr>
              <a:t>交易控制如何操作在同一個 </a:t>
            </a:r>
            <a:r>
              <a:rPr lang="en-US" altLang="zh-TW" dirty="0">
                <a:ea typeface="+mj-ea"/>
              </a:rPr>
              <a:t>JDBC connection</a:t>
            </a:r>
            <a:r>
              <a:rPr lang="zh-TW" altLang="en-US" dirty="0" smtClean="0">
                <a:ea typeface="+mj-ea"/>
              </a:rPr>
              <a:t>？</a:t>
            </a:r>
            <a:endParaRPr lang="en-US" altLang="zh-TW" dirty="0" smtClean="0">
              <a:ea typeface="+mj-ea"/>
            </a:endParaRPr>
          </a:p>
          <a:p>
            <a:pPr lvl="1"/>
            <a:r>
              <a:rPr lang="zh-TW" altLang="en-US" dirty="0" smtClean="0">
                <a:ea typeface="+mj-ea"/>
              </a:rPr>
              <a:t>如初</a:t>
            </a:r>
            <a:r>
              <a:rPr lang="zh-TW" altLang="en-US" dirty="0">
                <a:ea typeface="+mj-ea"/>
              </a:rPr>
              <a:t>次取得 </a:t>
            </a:r>
            <a:r>
              <a:rPr lang="en-US" altLang="zh-TW" dirty="0" err="1">
                <a:ea typeface="+mj-ea"/>
              </a:rPr>
              <a:t>DataSet</a:t>
            </a:r>
            <a:r>
              <a:rPr lang="zh-TW" altLang="en-US" dirty="0">
                <a:ea typeface="+mj-ea"/>
              </a:rPr>
              <a:t>，不需執行 </a:t>
            </a:r>
            <a:r>
              <a:rPr lang="en-US" altLang="zh-TW" dirty="0">
                <a:ea typeface="+mj-ea"/>
              </a:rPr>
              <a:t>clear()</a:t>
            </a:r>
            <a:r>
              <a:rPr lang="zh-TW" altLang="en-US" dirty="0">
                <a:ea typeface="+mj-ea"/>
              </a:rPr>
              <a:t>；同一 </a:t>
            </a:r>
            <a:r>
              <a:rPr lang="en-US" altLang="zh-TW" dirty="0" err="1">
                <a:ea typeface="+mj-ea"/>
              </a:rPr>
              <a:t>DataSet</a:t>
            </a:r>
            <a:r>
              <a:rPr lang="en-US" altLang="zh-TW" dirty="0">
                <a:ea typeface="+mj-ea"/>
              </a:rPr>
              <a:t> </a:t>
            </a:r>
            <a:r>
              <a:rPr lang="zh-TW" altLang="en-US" dirty="0">
                <a:ea typeface="+mj-ea"/>
              </a:rPr>
              <a:t>需重複使用時，每次使用前都須執行 </a:t>
            </a:r>
            <a:r>
              <a:rPr lang="en-US" altLang="zh-TW" dirty="0">
                <a:ea typeface="+mj-ea"/>
              </a:rPr>
              <a:t>clear() </a:t>
            </a:r>
            <a:r>
              <a:rPr lang="zh-TW" altLang="en-US" dirty="0">
                <a:ea typeface="+mj-ea"/>
              </a:rPr>
              <a:t>清除</a:t>
            </a:r>
            <a:r>
              <a:rPr lang="zh-TW" altLang="en-US" dirty="0" smtClean="0">
                <a:ea typeface="+mj-ea"/>
              </a:rPr>
              <a:t>內容</a:t>
            </a:r>
            <a:endParaRPr lang="en-US" altLang="zh-TW" dirty="0" smtClean="0">
              <a:ea typeface="+mj-ea"/>
            </a:endParaRPr>
          </a:p>
          <a:p>
            <a:pPr lvl="1"/>
            <a:r>
              <a:rPr lang="zh-TW" altLang="en-US" dirty="0" smtClean="0">
                <a:ea typeface="+mj-ea"/>
              </a:rPr>
              <a:t>優點＆缺點</a:t>
            </a:r>
            <a:endParaRPr lang="en-US" altLang="zh-TW" dirty="0" smtClean="0">
              <a:ea typeface="+mj-ea"/>
            </a:endParaRPr>
          </a:p>
          <a:p>
            <a:pPr lvl="1"/>
            <a:endParaRPr lang="en-US" altLang="zh-TW" dirty="0" smtClean="0">
              <a:ea typeface="+mj-ea"/>
            </a:endParaRPr>
          </a:p>
          <a:p>
            <a:r>
              <a:rPr lang="en-US" altLang="zh-TW" b="1" dirty="0" err="1" smtClean="0">
                <a:ea typeface="+mj-ea"/>
              </a:rPr>
              <a:t>DBModule</a:t>
            </a:r>
            <a:r>
              <a:rPr lang="en-US" altLang="zh-TW" b="1" dirty="0" smtClean="0">
                <a:ea typeface="+mj-ea"/>
              </a:rPr>
              <a:t> </a:t>
            </a:r>
            <a:r>
              <a:rPr lang="zh-TW" altLang="en-US" b="1" dirty="0" smtClean="0">
                <a:ea typeface="+mj-ea"/>
              </a:rPr>
              <a:t>的</a:t>
            </a:r>
            <a:r>
              <a:rPr lang="en-US" altLang="zh-TW" b="1" dirty="0" err="1" smtClean="0">
                <a:ea typeface="+mj-ea"/>
              </a:rPr>
              <a:t>getDataSet</a:t>
            </a:r>
            <a:r>
              <a:rPr lang="en-US" altLang="zh-TW" b="1" dirty="0" smtClean="0">
                <a:ea typeface="+mj-ea"/>
              </a:rPr>
              <a:t>()</a:t>
            </a:r>
            <a:r>
              <a:rPr lang="zh-TW" altLang="en-US" b="1" dirty="0" smtClean="0">
                <a:ea typeface="+mj-ea"/>
              </a:rPr>
              <a:t> 取得</a:t>
            </a:r>
            <a:r>
              <a:rPr lang="zh-TW" altLang="en-US" b="1" dirty="0">
                <a:ea typeface="+mj-ea"/>
              </a:rPr>
              <a:t>獨立連線</a:t>
            </a:r>
            <a:r>
              <a:rPr lang="en-US" altLang="zh-TW" b="1" dirty="0" smtClean="0">
                <a:ea typeface="+mj-ea"/>
              </a:rPr>
              <a:t>DS</a:t>
            </a:r>
          </a:p>
          <a:p>
            <a:pPr lvl="1"/>
            <a:r>
              <a:rPr lang="zh-TW" altLang="zh-TW" dirty="0">
                <a:ea typeface="+mj-ea"/>
              </a:rPr>
              <a:t>此時無論是否有用</a:t>
            </a:r>
            <a:r>
              <a:rPr lang="en-US" altLang="zh-TW" dirty="0">
                <a:ea typeface="+mj-ea"/>
              </a:rPr>
              <a:t> Transaction </a:t>
            </a:r>
            <a:r>
              <a:rPr lang="zh-TW" altLang="zh-TW" dirty="0">
                <a:ea typeface="+mj-ea"/>
              </a:rPr>
              <a:t>宣告交易起始，只要跨子系統存取，便會改用該子系統對應的</a:t>
            </a:r>
            <a:r>
              <a:rPr lang="en-US" altLang="zh-TW" dirty="0">
                <a:ea typeface="+mj-ea"/>
              </a:rPr>
              <a:t> </a:t>
            </a:r>
            <a:r>
              <a:rPr lang="en-US" altLang="zh-TW" dirty="0" err="1">
                <a:ea typeface="+mj-ea"/>
              </a:rPr>
              <a:t>DataSource</a:t>
            </a:r>
            <a:r>
              <a:rPr lang="en-US" altLang="zh-TW" dirty="0">
                <a:ea typeface="+mj-ea"/>
              </a:rPr>
              <a:t> </a:t>
            </a:r>
            <a:r>
              <a:rPr lang="zh-TW" altLang="zh-TW" dirty="0">
                <a:ea typeface="+mj-ea"/>
              </a:rPr>
              <a:t>進行連線</a:t>
            </a:r>
            <a:r>
              <a:rPr lang="zh-TW" altLang="zh-TW" dirty="0" smtClean="0">
                <a:ea typeface="+mj-ea"/>
              </a:rPr>
              <a:t>。</a:t>
            </a:r>
            <a:endParaRPr lang="en-US" altLang="zh-TW" dirty="0" smtClean="0">
              <a:ea typeface="+mj-ea"/>
            </a:endParaRPr>
          </a:p>
          <a:p>
            <a:pPr lvl="1"/>
            <a:r>
              <a:rPr lang="zh-TW" altLang="en-US" dirty="0">
                <a:ea typeface="+mj-ea"/>
              </a:rPr>
              <a:t>優點＆缺點</a:t>
            </a:r>
            <a:endParaRPr lang="en-US" altLang="zh-TW" dirty="0">
              <a:ea typeface="+mj-ea"/>
            </a:endParaRPr>
          </a:p>
          <a:p>
            <a:pPr lvl="1"/>
            <a:endParaRPr lang="en-US" altLang="zh-TW" dirty="0" smtClean="0">
              <a:ea typeface="+mj-ea"/>
            </a:endParaRPr>
          </a:p>
        </p:txBody>
      </p:sp>
      <p:pic>
        <p:nvPicPr>
          <p:cNvPr id="5" name="圖片 4"/>
          <p:cNvPicPr>
            <a:picLocks noChangeAspect="1"/>
          </p:cNvPicPr>
          <p:nvPr/>
        </p:nvPicPr>
        <p:blipFill>
          <a:blip r:embed="rId3"/>
          <a:stretch>
            <a:fillRect/>
          </a:stretch>
        </p:blipFill>
        <p:spPr>
          <a:xfrm>
            <a:off x="677334" y="4551362"/>
            <a:ext cx="10048875" cy="2124075"/>
          </a:xfrm>
          <a:prstGeom prst="rect">
            <a:avLst/>
          </a:prstGeom>
        </p:spPr>
      </p:pic>
      <p:sp>
        <p:nvSpPr>
          <p:cNvPr id="6" name="投影片編號版面配置區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7514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http://ws93006ed:8080/JSPWiki/attach/CM_Freshman_Develop_norm/twoPhaseCommit_03.png"/>
          <p:cNvPicPr/>
          <p:nvPr/>
        </p:nvPicPr>
        <p:blipFill>
          <a:blip r:embed="rId3">
            <a:extLst>
              <a:ext uri="{28A0092B-C50C-407E-A947-70E740481C1C}">
                <a14:useLocalDpi xmlns:a14="http://schemas.microsoft.com/office/drawing/2010/main" val="0"/>
              </a:ext>
            </a:extLst>
          </a:blip>
          <a:srcRect/>
          <a:stretch>
            <a:fillRect/>
          </a:stretch>
        </p:blipFill>
        <p:spPr bwMode="auto">
          <a:xfrm>
            <a:off x="1957137" y="2891701"/>
            <a:ext cx="5390148" cy="3966299"/>
          </a:xfrm>
          <a:prstGeom prst="rect">
            <a:avLst/>
          </a:prstGeom>
          <a:noFill/>
          <a:ln>
            <a:noFill/>
          </a:ln>
        </p:spPr>
      </p:pic>
      <p:sp>
        <p:nvSpPr>
          <p:cNvPr id="2" name="標題 1"/>
          <p:cNvSpPr>
            <a:spLocks noGrp="1"/>
          </p:cNvSpPr>
          <p:nvPr>
            <p:ph type="title"/>
          </p:nvPr>
        </p:nvSpPr>
        <p:spPr/>
        <p:txBody>
          <a:bodyPr/>
          <a:lstStyle/>
          <a:p>
            <a:r>
              <a:rPr lang="en-US" altLang="zh-TW" b="1" dirty="0" smtClean="0"/>
              <a:t>Transaction – 2 Phase Commit</a:t>
            </a:r>
            <a:endParaRPr lang="zh-TW" altLang="en-US" b="1" dirty="0"/>
          </a:p>
        </p:txBody>
      </p:sp>
      <p:sp>
        <p:nvSpPr>
          <p:cNvPr id="3" name="內容版面配置區 2"/>
          <p:cNvSpPr>
            <a:spLocks noGrp="1"/>
          </p:cNvSpPr>
          <p:nvPr>
            <p:ph idx="1"/>
          </p:nvPr>
        </p:nvSpPr>
        <p:spPr>
          <a:xfrm>
            <a:off x="677334" y="1382547"/>
            <a:ext cx="8596668" cy="3880773"/>
          </a:xfrm>
        </p:spPr>
        <p:txBody>
          <a:bodyPr>
            <a:normAutofit/>
          </a:bodyPr>
          <a:lstStyle/>
          <a:p>
            <a:r>
              <a:rPr lang="zh-TW" altLang="en-US" dirty="0"/>
              <a:t>存取不同的資料庫，但仍可做到交易</a:t>
            </a:r>
            <a:r>
              <a:rPr lang="zh-TW" altLang="en-US" dirty="0" smtClean="0"/>
              <a:t>控制的機制；</a:t>
            </a:r>
            <a:endParaRPr lang="en-US" altLang="zh-TW" dirty="0" smtClean="0"/>
          </a:p>
          <a:p>
            <a:r>
              <a:rPr lang="en-US" altLang="zh-TW" dirty="0" err="1" smtClean="0"/>
              <a:t>Transaction.setXAMode</a:t>
            </a:r>
            <a:r>
              <a:rPr lang="en-US" altLang="zh-TW" dirty="0" smtClean="0"/>
              <a:t>()</a:t>
            </a:r>
          </a:p>
          <a:p>
            <a:r>
              <a:rPr lang="zh-TW" altLang="en-US" dirty="0" smtClean="0"/>
              <a:t>使用 </a:t>
            </a:r>
            <a:r>
              <a:rPr lang="en-US" altLang="zh-TW" dirty="0" smtClean="0"/>
              <a:t>DB2XADataSource</a:t>
            </a:r>
            <a:r>
              <a:rPr lang="zh-TW" altLang="en-US" dirty="0" smtClean="0"/>
              <a:t> </a:t>
            </a:r>
            <a:r>
              <a:rPr lang="en-US" altLang="zh-TW" dirty="0" smtClean="0"/>
              <a:t>Driver </a:t>
            </a:r>
            <a:r>
              <a:rPr lang="zh-TW" altLang="en-US" dirty="0" smtClean="0"/>
              <a:t>進行連線</a:t>
            </a:r>
            <a:endParaRPr lang="en-US" altLang="zh-TW" dirty="0" smtClean="0"/>
          </a:p>
          <a:p>
            <a:pPr marL="342900" lvl="1" indent="-342900"/>
            <a:r>
              <a:rPr lang="zh-TW" altLang="en-US" sz="1800" dirty="0" smtClean="0"/>
              <a:t>要注意：</a:t>
            </a:r>
            <a:r>
              <a:rPr lang="zh-TW" altLang="zh-TW" sz="1800" dirty="0"/>
              <a:t>此機制需看伺服器及資料庫是否有提供支援，並非所有皆有支援。</a:t>
            </a:r>
          </a:p>
          <a:p>
            <a:pPr marL="0" indent="0">
              <a:buNone/>
            </a:pPr>
            <a:endParaRPr lang="zh-TW" altLang="en-US" dirty="0">
              <a:latin typeface="+mj-lt"/>
              <a:ea typeface="+mj-ea"/>
            </a:endParaRPr>
          </a:p>
          <a:p>
            <a:endParaRPr lang="zh-TW" altLang="en-US" dirty="0">
              <a:latin typeface="+mj-lt"/>
              <a:ea typeface="+mj-ea"/>
            </a:endParaRPr>
          </a:p>
        </p:txBody>
      </p:sp>
      <p:sp>
        <p:nvSpPr>
          <p:cNvPr id="6" name="投影片編號版面配置區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57328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Dead Lock</a:t>
            </a:r>
            <a:endParaRPr lang="zh-TW" altLang="en-US" b="1" dirty="0"/>
          </a:p>
        </p:txBody>
      </p:sp>
      <p:sp>
        <p:nvSpPr>
          <p:cNvPr id="3" name="內容版面配置區 2"/>
          <p:cNvSpPr>
            <a:spLocks noGrp="1"/>
          </p:cNvSpPr>
          <p:nvPr>
            <p:ph idx="1"/>
          </p:nvPr>
        </p:nvSpPr>
        <p:spPr>
          <a:xfrm>
            <a:off x="677334" y="1476253"/>
            <a:ext cx="8028922" cy="4974312"/>
          </a:xfrm>
        </p:spPr>
        <p:txBody>
          <a:bodyPr>
            <a:normAutofit fontScale="70000" lnSpcReduction="20000"/>
          </a:bodyPr>
          <a:lstStyle/>
          <a:p>
            <a:r>
              <a:rPr lang="zh-TW" altLang="en-US" sz="2900" b="1" dirty="0" smtClean="0">
                <a:latin typeface="+mj-lt"/>
              </a:rPr>
              <a:t>禁止搶占（</a:t>
            </a:r>
            <a:r>
              <a:rPr lang="zh-TW" altLang="en-US" sz="2900" dirty="0" smtClean="0">
                <a:latin typeface="+mj-lt"/>
              </a:rPr>
              <a:t> </a:t>
            </a:r>
            <a:r>
              <a:rPr lang="en-US" altLang="zh-TW" sz="2900" dirty="0" smtClean="0">
                <a:latin typeface="+mj-lt"/>
              </a:rPr>
              <a:t>no preemption</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資源</a:t>
            </a:r>
            <a:r>
              <a:rPr lang="zh-TW" altLang="en-US" sz="2300" dirty="0">
                <a:latin typeface="+mj-lt"/>
              </a:rPr>
              <a:t>只能由</a:t>
            </a:r>
            <a:r>
              <a:rPr lang="en-US" altLang="zh-TW" sz="2300" dirty="0">
                <a:latin typeface="+mj-lt"/>
              </a:rPr>
              <a:t>process</a:t>
            </a:r>
            <a:r>
              <a:rPr lang="zh-TW" altLang="en-US" sz="2300" dirty="0">
                <a:latin typeface="+mj-lt"/>
              </a:rPr>
              <a:t>自己釋放，不能由其他方式</a:t>
            </a:r>
            <a:r>
              <a:rPr lang="zh-TW" altLang="en-US" sz="2300" dirty="0" smtClean="0">
                <a:latin typeface="+mj-lt"/>
              </a:rPr>
              <a:t>釋放</a:t>
            </a:r>
            <a:endParaRPr lang="en-US" altLang="zh-TW" sz="2300" dirty="0" smtClean="0">
              <a:latin typeface="+mj-lt"/>
            </a:endParaRPr>
          </a:p>
          <a:p>
            <a:pPr marL="0" indent="0">
              <a:buNone/>
            </a:pPr>
            <a:endParaRPr lang="en-US" altLang="zh-TW" sz="1900" dirty="0">
              <a:latin typeface="+mj-lt"/>
            </a:endParaRPr>
          </a:p>
          <a:p>
            <a:r>
              <a:rPr lang="zh-TW" altLang="en-US" sz="2900" b="1" dirty="0">
                <a:latin typeface="+mj-lt"/>
              </a:rPr>
              <a:t>持有和</a:t>
            </a:r>
            <a:r>
              <a:rPr lang="zh-TW" altLang="en-US" sz="2900" b="1" dirty="0" smtClean="0">
                <a:latin typeface="+mj-lt"/>
              </a:rPr>
              <a:t>等待（</a:t>
            </a:r>
            <a:r>
              <a:rPr lang="zh-TW" altLang="en-US" sz="2900" dirty="0" smtClean="0">
                <a:latin typeface="+mj-lt"/>
              </a:rPr>
              <a:t> </a:t>
            </a:r>
            <a:r>
              <a:rPr lang="en-US" altLang="zh-TW" sz="2900" dirty="0" smtClean="0">
                <a:latin typeface="+mj-lt"/>
              </a:rPr>
              <a:t>hold </a:t>
            </a:r>
            <a:r>
              <a:rPr lang="en-US" altLang="zh-TW" sz="2900" dirty="0">
                <a:latin typeface="+mj-lt"/>
              </a:rPr>
              <a:t>and </a:t>
            </a:r>
            <a:r>
              <a:rPr lang="en-US" altLang="zh-TW" sz="2900" dirty="0" smtClean="0">
                <a:latin typeface="+mj-lt"/>
              </a:rPr>
              <a:t>wait</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process</a:t>
            </a:r>
            <a:r>
              <a:rPr lang="zh-TW" altLang="en-US" sz="2300" dirty="0" smtClean="0">
                <a:latin typeface="+mj-lt"/>
              </a:rPr>
              <a:t>取得</a:t>
            </a:r>
            <a:r>
              <a:rPr lang="zh-TW" altLang="en-US" sz="2300" dirty="0">
                <a:latin typeface="+mj-lt"/>
              </a:rPr>
              <a:t>一個資源之後等待其他的</a:t>
            </a:r>
            <a:r>
              <a:rPr lang="zh-TW" altLang="en-US" sz="2300" dirty="0" smtClean="0">
                <a:latin typeface="+mj-lt"/>
              </a:rPr>
              <a:t>資源</a:t>
            </a:r>
            <a:endParaRPr lang="en-US" altLang="zh-TW" sz="2300" dirty="0" smtClean="0">
              <a:latin typeface="+mj-lt"/>
            </a:endParaRPr>
          </a:p>
          <a:p>
            <a:pPr marL="0" indent="0">
              <a:buNone/>
            </a:pPr>
            <a:endParaRPr lang="en-US" altLang="zh-TW" sz="1900" dirty="0">
              <a:latin typeface="+mj-lt"/>
            </a:endParaRPr>
          </a:p>
          <a:p>
            <a:r>
              <a:rPr lang="zh-TW" altLang="en-US" sz="2900" b="1" dirty="0" smtClean="0">
                <a:latin typeface="+mj-lt"/>
              </a:rPr>
              <a:t>互斥</a:t>
            </a:r>
            <a:r>
              <a:rPr lang="zh-TW" altLang="en-US" sz="2900" dirty="0" smtClean="0">
                <a:latin typeface="+mj-lt"/>
              </a:rPr>
              <a:t> （</a:t>
            </a:r>
            <a:r>
              <a:rPr lang="en-US" altLang="zh-TW" sz="2900" dirty="0" smtClean="0">
                <a:latin typeface="+mj-lt"/>
              </a:rPr>
              <a:t>mutual exclusion</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一個</a:t>
            </a:r>
            <a:r>
              <a:rPr lang="zh-TW" altLang="en-US" sz="2300" dirty="0">
                <a:latin typeface="+mj-lt"/>
              </a:rPr>
              <a:t>資源一次只能被一個</a:t>
            </a:r>
            <a:r>
              <a:rPr lang="en-US" altLang="zh-TW" sz="2300" dirty="0">
                <a:latin typeface="+mj-lt"/>
              </a:rPr>
              <a:t>process</a:t>
            </a:r>
            <a:r>
              <a:rPr lang="zh-TW" altLang="en-US" sz="2300" dirty="0">
                <a:latin typeface="+mj-lt"/>
              </a:rPr>
              <a:t>所</a:t>
            </a:r>
            <a:r>
              <a:rPr lang="zh-TW" altLang="en-US" sz="2300" dirty="0" smtClean="0">
                <a:latin typeface="+mj-lt"/>
              </a:rPr>
              <a:t>使用</a:t>
            </a:r>
            <a:endParaRPr lang="en-US" altLang="zh-TW" sz="2300" dirty="0" smtClean="0">
              <a:latin typeface="+mj-lt"/>
            </a:endParaRPr>
          </a:p>
          <a:p>
            <a:pPr marL="0" indent="0">
              <a:buNone/>
            </a:pPr>
            <a:endParaRPr lang="en-US" altLang="zh-TW" sz="1900" dirty="0">
              <a:latin typeface="+mj-lt"/>
            </a:endParaRPr>
          </a:p>
          <a:p>
            <a:r>
              <a:rPr lang="zh-TW" altLang="en-US" sz="2900" b="1" dirty="0">
                <a:latin typeface="+mj-lt"/>
              </a:rPr>
              <a:t>迴圈</a:t>
            </a:r>
            <a:r>
              <a:rPr lang="zh-TW" altLang="en-US" sz="2900" b="1" dirty="0" smtClean="0">
                <a:latin typeface="+mj-lt"/>
              </a:rPr>
              <a:t>等待</a:t>
            </a:r>
            <a:r>
              <a:rPr lang="zh-TW" altLang="en-US" sz="2900" dirty="0" smtClean="0">
                <a:latin typeface="+mj-lt"/>
              </a:rPr>
              <a:t> （</a:t>
            </a:r>
            <a:r>
              <a:rPr lang="en-US" altLang="zh-TW" sz="2900" dirty="0" smtClean="0">
                <a:latin typeface="+mj-lt"/>
              </a:rPr>
              <a:t>circular waiting</a:t>
            </a:r>
            <a:r>
              <a:rPr lang="zh-TW" altLang="en-US" sz="2900" dirty="0" smtClean="0">
                <a:latin typeface="+mj-lt"/>
              </a:rPr>
              <a:t>）</a:t>
            </a:r>
            <a:endParaRPr lang="en-US" altLang="zh-TW" sz="2900" dirty="0" smtClean="0">
              <a:latin typeface="+mj-lt"/>
            </a:endParaRPr>
          </a:p>
          <a:p>
            <a:pPr marL="0" indent="0">
              <a:buNone/>
            </a:pPr>
            <a:r>
              <a:rPr lang="en-US" altLang="zh-TW" sz="2300" dirty="0" smtClean="0">
                <a:latin typeface="+mj-lt"/>
              </a:rPr>
              <a:t>	</a:t>
            </a:r>
            <a:r>
              <a:rPr lang="zh-TW" altLang="en-US" sz="2300" dirty="0" smtClean="0">
                <a:latin typeface="+mj-lt"/>
              </a:rPr>
              <a:t>每</a:t>
            </a:r>
            <a:r>
              <a:rPr lang="zh-TW" altLang="en-US" sz="2300" dirty="0">
                <a:latin typeface="+mj-lt"/>
              </a:rPr>
              <a:t>個</a:t>
            </a:r>
            <a:r>
              <a:rPr lang="en-US" altLang="zh-TW" sz="2300" dirty="0">
                <a:latin typeface="+mj-lt"/>
              </a:rPr>
              <a:t>process</a:t>
            </a:r>
            <a:r>
              <a:rPr lang="zh-TW" altLang="en-US" sz="2300" dirty="0">
                <a:latin typeface="+mj-lt"/>
              </a:rPr>
              <a:t>都握有另一個</a:t>
            </a:r>
            <a:r>
              <a:rPr lang="en-US" altLang="zh-TW" sz="2300" dirty="0">
                <a:latin typeface="+mj-lt"/>
              </a:rPr>
              <a:t>process</a:t>
            </a:r>
            <a:r>
              <a:rPr lang="zh-TW" altLang="en-US" sz="2300" dirty="0">
                <a:latin typeface="+mj-lt"/>
              </a:rPr>
              <a:t>請求的資源</a:t>
            </a:r>
            <a:r>
              <a:rPr lang="zh-TW" altLang="en-US" sz="2300" dirty="0" smtClean="0">
                <a:latin typeface="+mj-lt"/>
              </a:rPr>
              <a:t>，</a:t>
            </a:r>
            <a:endParaRPr lang="en-US" altLang="zh-TW" sz="2300" dirty="0" smtClean="0">
              <a:latin typeface="+mj-lt"/>
            </a:endParaRPr>
          </a:p>
          <a:p>
            <a:pPr marL="0" indent="0">
              <a:buNone/>
            </a:pPr>
            <a:r>
              <a:rPr lang="en-US" altLang="zh-TW" sz="2300" dirty="0">
                <a:latin typeface="+mj-lt"/>
              </a:rPr>
              <a:t>	</a:t>
            </a:r>
            <a:r>
              <a:rPr lang="zh-TW" altLang="en-US" sz="2300" dirty="0" smtClean="0">
                <a:latin typeface="+mj-lt"/>
              </a:rPr>
              <a:t>導致</a:t>
            </a:r>
            <a:r>
              <a:rPr lang="zh-TW" altLang="en-US" sz="2300" dirty="0">
                <a:latin typeface="+mj-lt"/>
              </a:rPr>
              <a:t>每一個</a:t>
            </a:r>
            <a:r>
              <a:rPr lang="en-US" altLang="zh-TW" sz="2300" dirty="0">
                <a:latin typeface="+mj-lt"/>
              </a:rPr>
              <a:t>process</a:t>
            </a:r>
            <a:r>
              <a:rPr lang="zh-TW" altLang="en-US" sz="2300" dirty="0">
                <a:latin typeface="+mj-lt"/>
              </a:rPr>
              <a:t>都在等待另一個</a:t>
            </a:r>
            <a:r>
              <a:rPr lang="en-US" altLang="zh-TW" sz="2300" dirty="0">
                <a:latin typeface="+mj-lt"/>
              </a:rPr>
              <a:t>process</a:t>
            </a:r>
            <a:r>
              <a:rPr lang="zh-TW" altLang="en-US" sz="2300" dirty="0">
                <a:latin typeface="+mj-lt"/>
              </a:rPr>
              <a:t>釋放</a:t>
            </a:r>
            <a:r>
              <a:rPr lang="zh-TW" altLang="en-US" sz="2300" dirty="0" smtClean="0">
                <a:latin typeface="+mj-lt"/>
              </a:rPr>
              <a:t>資源</a:t>
            </a:r>
            <a:endParaRPr lang="en-US" altLang="zh-TW" sz="2300" dirty="0" smtClean="0">
              <a:latin typeface="+mj-lt"/>
            </a:endParaRPr>
          </a:p>
          <a:p>
            <a:pPr marL="0" indent="0">
              <a:buNone/>
            </a:pPr>
            <a:endParaRPr lang="en-US" altLang="zh-TW" sz="1900" dirty="0" smtClean="0">
              <a:latin typeface="+mj-lt"/>
            </a:endParaRPr>
          </a:p>
          <a:p>
            <a:r>
              <a:rPr lang="zh-TW" altLang="en-US" sz="2900" b="1" dirty="0" smtClean="0">
                <a:latin typeface="+mj-lt"/>
              </a:rPr>
              <a:t>解決方式：</a:t>
            </a:r>
            <a:endParaRPr lang="en-US" altLang="zh-TW" sz="2900" b="1" dirty="0">
              <a:latin typeface="+mj-lt"/>
            </a:endParaRPr>
          </a:p>
          <a:p>
            <a:pPr marL="0" indent="0">
              <a:buNone/>
            </a:pPr>
            <a:r>
              <a:rPr lang="en-US" altLang="zh-TW" sz="2300" dirty="0" smtClean="0">
                <a:latin typeface="+mj-lt"/>
              </a:rPr>
              <a:t>	</a:t>
            </a:r>
            <a:r>
              <a:rPr lang="zh-TW" altLang="en-US" sz="2300" dirty="0" smtClean="0">
                <a:latin typeface="+mj-lt"/>
              </a:rPr>
              <a:t>終止</a:t>
            </a:r>
            <a:r>
              <a:rPr lang="zh-TW" altLang="en-US" sz="2300" dirty="0">
                <a:latin typeface="+mj-lt"/>
              </a:rPr>
              <a:t>一個行程的執行。</a:t>
            </a:r>
          </a:p>
        </p:txBody>
      </p:sp>
      <p:sp>
        <p:nvSpPr>
          <p:cNvPr id="5" name="矩形 4"/>
          <p:cNvSpPr/>
          <p:nvPr/>
        </p:nvSpPr>
        <p:spPr>
          <a:xfrm>
            <a:off x="5543923" y="135116"/>
            <a:ext cx="6096000" cy="6740307"/>
          </a:xfrm>
          <a:prstGeom prst="rect">
            <a:avLst/>
          </a:prstGeom>
          <a:solidFill>
            <a:schemeClr val="accent3">
              <a:lumMod val="20000"/>
              <a:lumOff val="80000"/>
            </a:schemeClr>
          </a:solidFill>
          <a:ln w="28575">
            <a:solidFill>
              <a:srgbClr val="00B0F0"/>
            </a:solidFill>
          </a:ln>
        </p:spPr>
        <p:txBody>
          <a:bodyPr>
            <a:spAutoFit/>
          </a:bodyPr>
          <a:lstStyle/>
          <a:p>
            <a:r>
              <a:rPr lang="en-US" altLang="zh-TW" dirty="0"/>
              <a:t>//**</a:t>
            </a:r>
            <a:r>
              <a:rPr lang="zh-TW" altLang="en-US" dirty="0"/>
              <a:t>模組</a:t>
            </a:r>
            <a:r>
              <a:rPr lang="en-US" altLang="zh-TW" dirty="0"/>
              <a:t>A**//</a:t>
            </a:r>
            <a:br>
              <a:rPr lang="en-US" altLang="zh-TW" dirty="0"/>
            </a:br>
            <a:r>
              <a:rPr lang="en-US" altLang="zh-TW" dirty="0" err="1"/>
              <a:t>DataSet</a:t>
            </a:r>
            <a:r>
              <a:rPr lang="en-US" altLang="zh-TW" dirty="0"/>
              <a:t> </a:t>
            </a:r>
            <a:r>
              <a:rPr lang="en-US" altLang="zh-TW" dirty="0" err="1"/>
              <a:t>dsA</a:t>
            </a:r>
            <a:r>
              <a:rPr lang="en-US" altLang="zh-TW" dirty="0"/>
              <a:t> = </a:t>
            </a:r>
            <a:r>
              <a:rPr lang="en-US" altLang="zh-TW" dirty="0" err="1" smtClean="0"/>
              <a:t>Transaction.getDataSet</a:t>
            </a:r>
            <a:r>
              <a:rPr lang="en-US" altLang="zh-TW" dirty="0"/>
              <a:t>();    </a:t>
            </a:r>
            <a:br>
              <a:rPr lang="en-US" altLang="zh-TW" dirty="0"/>
            </a:br>
            <a:r>
              <a:rPr lang="en-US" altLang="zh-TW" dirty="0"/>
              <a:t/>
            </a:r>
            <a:br>
              <a:rPr lang="en-US" altLang="zh-TW" dirty="0"/>
            </a:br>
            <a:r>
              <a:rPr lang="en-US" altLang="zh-TW" dirty="0"/>
              <a:t>//**</a:t>
            </a:r>
            <a:r>
              <a:rPr lang="zh-TW" altLang="en-US" dirty="0"/>
              <a:t>模組</a:t>
            </a:r>
            <a:r>
              <a:rPr lang="en-US" altLang="zh-TW" dirty="0"/>
              <a:t>B**//</a:t>
            </a:r>
            <a:br>
              <a:rPr lang="en-US" altLang="zh-TW" dirty="0"/>
            </a:br>
            <a:r>
              <a:rPr lang="en-US" altLang="zh-TW" dirty="0" err="1"/>
              <a:t>DataSet</a:t>
            </a:r>
            <a:r>
              <a:rPr lang="en-US" altLang="zh-TW" dirty="0"/>
              <a:t> </a:t>
            </a:r>
            <a:r>
              <a:rPr lang="en-US" altLang="zh-TW" dirty="0" err="1"/>
              <a:t>dsB</a:t>
            </a:r>
            <a:r>
              <a:rPr lang="en-US" altLang="zh-TW" dirty="0"/>
              <a:t> = </a:t>
            </a:r>
            <a:r>
              <a:rPr lang="en-US" altLang="zh-TW" dirty="0" err="1"/>
              <a:t>Transaction.getDataSet</a:t>
            </a:r>
            <a:r>
              <a:rPr lang="en-US" altLang="zh-TW" dirty="0"/>
              <a:t>();</a:t>
            </a:r>
          </a:p>
          <a:p>
            <a:r>
              <a:rPr lang="en-US" altLang="zh-TW" dirty="0" smtClean="0"/>
              <a:t/>
            </a:r>
            <a:br>
              <a:rPr lang="en-US" altLang="zh-TW" dirty="0" smtClean="0"/>
            </a:br>
            <a:r>
              <a:rPr lang="en-US" altLang="zh-TW" dirty="0" smtClean="0"/>
              <a:t>//</a:t>
            </a:r>
            <a:r>
              <a:rPr lang="zh-TW" altLang="en-US" dirty="0" smtClean="0"/>
              <a:t>主程式</a:t>
            </a:r>
            <a:br>
              <a:rPr lang="zh-TW" altLang="en-US" dirty="0" smtClean="0"/>
            </a:br>
            <a:r>
              <a:rPr lang="en-US" altLang="zh-TW" dirty="0" err="1" smtClean="0"/>
              <a:t>Transaction.begin</a:t>
            </a:r>
            <a:r>
              <a:rPr lang="en-US" altLang="zh-TW" dirty="0" smtClean="0"/>
              <a:t>();   </a:t>
            </a:r>
            <a:r>
              <a:rPr lang="en-US" altLang="zh-TW" dirty="0" smtClean="0"/>
              <a:t> //</a:t>
            </a:r>
            <a:r>
              <a:rPr lang="zh-TW" altLang="en-US" dirty="0" smtClean="0"/>
              <a:t>交易開始</a:t>
            </a:r>
            <a:br>
              <a:rPr lang="zh-TW" altLang="en-US" dirty="0" smtClean="0"/>
            </a:br>
            <a:r>
              <a:rPr lang="en-US" altLang="zh-TW" dirty="0" err="1"/>
              <a:t>dsB.beginTransaction</a:t>
            </a:r>
            <a:r>
              <a:rPr lang="en-US" altLang="zh-TW" dirty="0"/>
              <a:t>(); //</a:t>
            </a:r>
            <a:r>
              <a:rPr lang="en-US" altLang="zh-TW" dirty="0" err="1"/>
              <a:t>dsB</a:t>
            </a:r>
            <a:r>
              <a:rPr lang="zh-TW" altLang="en-US" dirty="0"/>
              <a:t>交易</a:t>
            </a:r>
            <a:r>
              <a:rPr lang="zh-TW" altLang="en-US" dirty="0" smtClean="0"/>
              <a:t>開始</a:t>
            </a:r>
            <a:endParaRPr lang="en-US" altLang="zh-TW" dirty="0" smtClean="0"/>
          </a:p>
          <a:p>
            <a:r>
              <a:rPr lang="zh-TW" altLang="en-US" dirty="0"/>
              <a:t/>
            </a:r>
            <a:br>
              <a:rPr lang="zh-TW" altLang="en-US" dirty="0"/>
            </a:br>
            <a:r>
              <a:rPr lang="en-US" altLang="zh-TW" dirty="0">
                <a:solidFill>
                  <a:srgbClr val="FF0000"/>
                </a:solidFill>
              </a:rPr>
              <a:t>//1. </a:t>
            </a:r>
            <a:r>
              <a:rPr lang="zh-TW" altLang="en-US" dirty="0">
                <a:solidFill>
                  <a:srgbClr val="FF0000"/>
                </a:solidFill>
              </a:rPr>
              <a:t>呼叫模組</a:t>
            </a:r>
            <a:r>
              <a:rPr lang="en-US" altLang="zh-TW" dirty="0">
                <a:solidFill>
                  <a:srgbClr val="FF0000"/>
                </a:solidFill>
              </a:rPr>
              <a:t>A </a:t>
            </a:r>
            <a:r>
              <a:rPr lang="zh-TW" altLang="en-US" dirty="0" smtClean="0">
                <a:solidFill>
                  <a:srgbClr val="FF0000"/>
                </a:solidFill>
              </a:rPr>
              <a:t>對表</a:t>
            </a:r>
            <a:r>
              <a:rPr lang="en-US" altLang="zh-TW" dirty="0" smtClean="0">
                <a:solidFill>
                  <a:srgbClr val="FF0000"/>
                </a:solidFill>
              </a:rPr>
              <a:t>A</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moduleA.updateA</a:t>
            </a:r>
            <a:r>
              <a:rPr lang="en-US" altLang="zh-TW" dirty="0" smtClean="0"/>
              <a:t>();</a:t>
            </a:r>
            <a:r>
              <a:rPr lang="en-US" altLang="zh-TW" dirty="0"/>
              <a:t/>
            </a:r>
            <a:br>
              <a:rPr lang="en-US" altLang="zh-TW" dirty="0"/>
            </a:br>
            <a:r>
              <a:rPr lang="en-US" altLang="zh-TW" dirty="0"/>
              <a:t/>
            </a:r>
            <a:br>
              <a:rPr lang="en-US" altLang="zh-TW" dirty="0"/>
            </a:br>
            <a:r>
              <a:rPr lang="en-US" altLang="zh-TW" dirty="0">
                <a:solidFill>
                  <a:srgbClr val="FF0000"/>
                </a:solidFill>
              </a:rPr>
              <a:t>//2. </a:t>
            </a:r>
            <a:r>
              <a:rPr lang="zh-TW" altLang="en-US" dirty="0">
                <a:solidFill>
                  <a:srgbClr val="FF0000"/>
                </a:solidFill>
              </a:rPr>
              <a:t>呼叫模組</a:t>
            </a:r>
            <a:r>
              <a:rPr lang="en-US" altLang="zh-TW" dirty="0">
                <a:solidFill>
                  <a:srgbClr val="FF0000"/>
                </a:solidFill>
              </a:rPr>
              <a:t>B </a:t>
            </a:r>
            <a:r>
              <a:rPr lang="zh-TW" altLang="en-US" dirty="0">
                <a:solidFill>
                  <a:srgbClr val="FF0000"/>
                </a:solidFill>
              </a:rPr>
              <a:t>對</a:t>
            </a:r>
            <a:r>
              <a:rPr lang="zh-TW" altLang="en-US" dirty="0" smtClean="0">
                <a:solidFill>
                  <a:srgbClr val="FF0000"/>
                </a:solidFill>
              </a:rPr>
              <a:t>表</a:t>
            </a:r>
            <a:r>
              <a:rPr lang="en-US" altLang="zh-TW" dirty="0" smtClean="0">
                <a:solidFill>
                  <a:srgbClr val="FF0000"/>
                </a:solidFill>
              </a:rPr>
              <a:t>B</a:t>
            </a:r>
            <a:r>
              <a:rPr lang="zh-TW" altLang="en-US" dirty="0" smtClean="0">
                <a:solidFill>
                  <a:srgbClr val="FF0000"/>
                </a:solidFill>
              </a:rPr>
              <a:t>進行</a:t>
            </a:r>
            <a:r>
              <a:rPr lang="en-US" altLang="zh-TW" dirty="0">
                <a:solidFill>
                  <a:srgbClr val="FF0000"/>
                </a:solidFill>
              </a:rPr>
              <a:t>Update</a:t>
            </a:r>
            <a:r>
              <a:rPr lang="zh-TW" altLang="en-US" dirty="0"/>
              <a:t/>
            </a:r>
            <a:br>
              <a:rPr lang="zh-TW" altLang="en-US" dirty="0"/>
            </a:br>
            <a:r>
              <a:rPr lang="en-US" altLang="zh-TW" dirty="0" err="1" smtClean="0"/>
              <a:t>moduleB</a:t>
            </a:r>
            <a:r>
              <a:rPr lang="en-US" altLang="zh-TW" dirty="0"/>
              <a:t>. </a:t>
            </a:r>
            <a:r>
              <a:rPr lang="en-US" altLang="zh-TW" dirty="0" err="1"/>
              <a:t>updateB</a:t>
            </a:r>
            <a:r>
              <a:rPr lang="en-US" altLang="zh-TW" dirty="0" smtClean="0"/>
              <a:t>();</a:t>
            </a:r>
          </a:p>
          <a:p>
            <a:endParaRPr lang="en-US" altLang="zh-TW" dirty="0"/>
          </a:p>
          <a:p>
            <a:r>
              <a:rPr lang="en-US" altLang="zh-TW" dirty="0" smtClean="0">
                <a:solidFill>
                  <a:srgbClr val="FF0000"/>
                </a:solidFill>
              </a:rPr>
              <a:t>//3. </a:t>
            </a:r>
            <a:r>
              <a:rPr lang="zh-TW" altLang="en-US" dirty="0">
                <a:solidFill>
                  <a:srgbClr val="FF0000"/>
                </a:solidFill>
              </a:rPr>
              <a:t>呼叫模組</a:t>
            </a:r>
            <a:r>
              <a:rPr lang="en-US" altLang="zh-TW" dirty="0">
                <a:solidFill>
                  <a:srgbClr val="FF0000"/>
                </a:solidFill>
              </a:rPr>
              <a:t>A </a:t>
            </a:r>
            <a:r>
              <a:rPr lang="zh-TW" altLang="en-US" dirty="0" smtClean="0">
                <a:solidFill>
                  <a:srgbClr val="FF0000"/>
                </a:solidFill>
              </a:rPr>
              <a:t>對</a:t>
            </a:r>
            <a:r>
              <a:rPr lang="zh-TW" altLang="en-US" dirty="0">
                <a:solidFill>
                  <a:srgbClr val="FF0000"/>
                </a:solidFill>
              </a:rPr>
              <a:t>表</a:t>
            </a:r>
            <a:r>
              <a:rPr lang="en-US" altLang="zh-TW" dirty="0" smtClean="0">
                <a:solidFill>
                  <a:srgbClr val="FF0000"/>
                </a:solidFill>
              </a:rPr>
              <a:t>B</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moduleA.updateB</a:t>
            </a:r>
            <a:r>
              <a:rPr lang="en-US" altLang="zh-TW" dirty="0" smtClean="0"/>
              <a:t>();</a:t>
            </a:r>
          </a:p>
          <a:p>
            <a:endParaRPr lang="en-US" altLang="zh-TW" dirty="0"/>
          </a:p>
          <a:p>
            <a:r>
              <a:rPr lang="en-US" altLang="zh-TW" dirty="0" smtClean="0">
                <a:solidFill>
                  <a:srgbClr val="FF0000"/>
                </a:solidFill>
              </a:rPr>
              <a:t>//4. </a:t>
            </a:r>
            <a:r>
              <a:rPr lang="zh-TW" altLang="en-US" dirty="0">
                <a:solidFill>
                  <a:srgbClr val="FF0000"/>
                </a:solidFill>
              </a:rPr>
              <a:t>呼叫</a:t>
            </a:r>
            <a:r>
              <a:rPr lang="zh-TW" altLang="en-US" dirty="0" smtClean="0">
                <a:solidFill>
                  <a:srgbClr val="FF0000"/>
                </a:solidFill>
              </a:rPr>
              <a:t>模組</a:t>
            </a:r>
            <a:r>
              <a:rPr lang="en-US" altLang="zh-TW" dirty="0">
                <a:solidFill>
                  <a:srgbClr val="FF0000"/>
                </a:solidFill>
              </a:rPr>
              <a:t>B</a:t>
            </a:r>
            <a:r>
              <a:rPr lang="en-US" altLang="zh-TW" dirty="0" smtClean="0">
                <a:solidFill>
                  <a:srgbClr val="FF0000"/>
                </a:solidFill>
              </a:rPr>
              <a:t> </a:t>
            </a:r>
            <a:r>
              <a:rPr lang="zh-TW" altLang="en-US" dirty="0" smtClean="0">
                <a:solidFill>
                  <a:srgbClr val="FF0000"/>
                </a:solidFill>
              </a:rPr>
              <a:t>對</a:t>
            </a:r>
            <a:r>
              <a:rPr lang="zh-TW" altLang="en-US" dirty="0">
                <a:solidFill>
                  <a:srgbClr val="FF0000"/>
                </a:solidFill>
              </a:rPr>
              <a:t>表</a:t>
            </a:r>
            <a:r>
              <a:rPr lang="en-US" altLang="zh-TW" dirty="0">
                <a:solidFill>
                  <a:srgbClr val="FF0000"/>
                </a:solidFill>
              </a:rPr>
              <a:t>A</a:t>
            </a:r>
            <a:r>
              <a:rPr lang="zh-TW" altLang="en-US" dirty="0" smtClean="0">
                <a:solidFill>
                  <a:srgbClr val="FF0000"/>
                </a:solidFill>
              </a:rPr>
              <a:t>進行</a:t>
            </a:r>
            <a:r>
              <a:rPr lang="en-US" altLang="zh-TW" dirty="0">
                <a:solidFill>
                  <a:srgbClr val="FF0000"/>
                </a:solidFill>
              </a:rPr>
              <a:t>Update</a:t>
            </a:r>
            <a:r>
              <a:rPr lang="en-US" altLang="zh-TW" dirty="0"/>
              <a:t/>
            </a:r>
            <a:br>
              <a:rPr lang="en-US" altLang="zh-TW" dirty="0"/>
            </a:br>
            <a:r>
              <a:rPr lang="en-US" altLang="zh-TW" dirty="0" err="1" smtClean="0"/>
              <a:t>moduleB.updateA</a:t>
            </a:r>
            <a:r>
              <a:rPr lang="en-US" altLang="zh-TW" dirty="0" smtClean="0"/>
              <a:t>();</a:t>
            </a:r>
            <a:r>
              <a:rPr lang="en-US" altLang="zh-TW" dirty="0"/>
              <a:t/>
            </a:r>
            <a:br>
              <a:rPr lang="en-US" altLang="zh-TW" dirty="0"/>
            </a:br>
            <a:r>
              <a:rPr lang="en-US" altLang="zh-TW" dirty="0" smtClean="0"/>
              <a:t/>
            </a:r>
            <a:br>
              <a:rPr lang="en-US" altLang="zh-TW" dirty="0" smtClean="0"/>
            </a:br>
            <a:r>
              <a:rPr lang="en-US" altLang="zh-TW" dirty="0" err="1" smtClean="0"/>
              <a:t>Transaction.commit</a:t>
            </a:r>
            <a:r>
              <a:rPr lang="en-US" altLang="zh-TW" dirty="0" smtClean="0"/>
              <a:t>();    //</a:t>
            </a:r>
            <a:r>
              <a:rPr lang="zh-TW" altLang="en-US" dirty="0" smtClean="0"/>
              <a:t>交易結束</a:t>
            </a:r>
            <a:endParaRPr lang="en-US" altLang="zh-TW" dirty="0" smtClean="0"/>
          </a:p>
          <a:p>
            <a:r>
              <a:rPr lang="en-US" altLang="zh-TW" dirty="0" err="1"/>
              <a:t>dsB.endTransaction</a:t>
            </a:r>
            <a:r>
              <a:rPr lang="en-US" altLang="zh-TW" dirty="0"/>
              <a:t>();</a:t>
            </a:r>
            <a:endParaRPr lang="zh-TW" altLang="en-US" dirty="0"/>
          </a:p>
        </p:txBody>
      </p:sp>
      <p:sp>
        <p:nvSpPr>
          <p:cNvPr id="6" name="矩形 5"/>
          <p:cNvSpPr/>
          <p:nvPr/>
        </p:nvSpPr>
        <p:spPr>
          <a:xfrm>
            <a:off x="109588" y="2759321"/>
            <a:ext cx="4773131" cy="2031325"/>
          </a:xfrm>
          <a:prstGeom prst="rect">
            <a:avLst/>
          </a:prstGeom>
          <a:solidFill>
            <a:schemeClr val="accent5">
              <a:lumMod val="40000"/>
              <a:lumOff val="60000"/>
            </a:schemeClr>
          </a:solidFill>
          <a:ln>
            <a:solidFill>
              <a:srgbClr val="FF0000"/>
            </a:solidFill>
          </a:ln>
        </p:spPr>
        <p:txBody>
          <a:bodyPr wrap="square">
            <a:spAutoFit/>
          </a:bodyPr>
          <a:lstStyle/>
          <a:p>
            <a:pPr algn="ctr"/>
            <a:r>
              <a:rPr lang="zh-TW" altLang="en-US" dirty="0" smtClean="0"/>
              <a:t>死結</a:t>
            </a:r>
            <a:r>
              <a:rPr lang="zh-TW" altLang="en-US" dirty="0"/>
              <a:t>發生</a:t>
            </a:r>
            <a:r>
              <a:rPr lang="en-US" altLang="zh-TW" dirty="0" smtClean="0"/>
              <a:t>!</a:t>
            </a:r>
          </a:p>
          <a:p>
            <a:pPr algn="ctr"/>
            <a:endParaRPr lang="en-US" altLang="zh-TW" dirty="0" smtClean="0"/>
          </a:p>
          <a:p>
            <a:pPr marL="285750" indent="-285750">
              <a:buFont typeface="Arial" panose="020B0604020202020204" pitchFamily="34" charset="0"/>
              <a:buChar char="•"/>
            </a:pPr>
            <a:r>
              <a:rPr lang="zh-TW" altLang="en-US" dirty="0" smtClean="0"/>
              <a:t>模組</a:t>
            </a:r>
            <a:r>
              <a:rPr lang="en-US" altLang="zh-TW" dirty="0"/>
              <a:t>A</a:t>
            </a:r>
            <a:r>
              <a:rPr lang="zh-TW" altLang="en-US" dirty="0" smtClean="0"/>
              <a:t>由於</a:t>
            </a:r>
            <a:r>
              <a:rPr lang="zh-TW" altLang="en-US" dirty="0"/>
              <a:t>模組</a:t>
            </a:r>
            <a:r>
              <a:rPr lang="en-US" altLang="zh-TW" dirty="0"/>
              <a:t>B</a:t>
            </a:r>
            <a:r>
              <a:rPr lang="zh-TW" altLang="en-US" dirty="0" smtClean="0"/>
              <a:t>已經</a:t>
            </a:r>
            <a:r>
              <a:rPr lang="zh-TW" altLang="en-US" dirty="0"/>
              <a:t>鎖住表</a:t>
            </a:r>
            <a:r>
              <a:rPr lang="en-US" altLang="zh-TW" dirty="0"/>
              <a:t>B</a:t>
            </a:r>
            <a:r>
              <a:rPr lang="zh-TW" altLang="en-US" dirty="0"/>
              <a:t>，它必須</a:t>
            </a:r>
            <a:r>
              <a:rPr lang="zh-TW" altLang="en-US" dirty="0" smtClean="0"/>
              <a:t>等待</a:t>
            </a:r>
            <a:r>
              <a:rPr lang="zh-TW" altLang="en-US" dirty="0"/>
              <a:t>模組</a:t>
            </a:r>
            <a:r>
              <a:rPr lang="en-US" altLang="zh-TW" dirty="0"/>
              <a:t>B</a:t>
            </a:r>
            <a:r>
              <a:rPr lang="zh-TW" altLang="en-US" dirty="0" smtClean="0"/>
              <a:t>釋放</a:t>
            </a:r>
            <a:r>
              <a:rPr lang="zh-TW" altLang="en-US" dirty="0"/>
              <a:t>表</a:t>
            </a:r>
            <a:r>
              <a:rPr lang="en-US" altLang="zh-TW" dirty="0"/>
              <a:t>B</a:t>
            </a:r>
            <a:r>
              <a:rPr lang="zh-TW" altLang="en-US" dirty="0"/>
              <a:t>，才能</a:t>
            </a:r>
            <a:r>
              <a:rPr lang="zh-TW" altLang="en-US" dirty="0" smtClean="0"/>
              <a:t>繼續</a:t>
            </a:r>
            <a:endParaRPr lang="en-US" altLang="zh-TW" dirty="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同樣</a:t>
            </a:r>
            <a:r>
              <a:rPr lang="zh-TW" altLang="en-US" dirty="0"/>
              <a:t>模組</a:t>
            </a:r>
            <a:r>
              <a:rPr lang="en-US" altLang="zh-TW" dirty="0"/>
              <a:t>B</a:t>
            </a:r>
            <a:r>
              <a:rPr lang="zh-TW" altLang="en-US" dirty="0" smtClean="0"/>
              <a:t>要等</a:t>
            </a:r>
            <a:r>
              <a:rPr lang="zh-TW" altLang="en-US" dirty="0"/>
              <a:t>模組</a:t>
            </a:r>
            <a:r>
              <a:rPr lang="en-US" altLang="zh-TW" dirty="0"/>
              <a:t>A</a:t>
            </a:r>
            <a:r>
              <a:rPr lang="zh-TW" altLang="en-US" dirty="0" smtClean="0"/>
              <a:t>釋放</a:t>
            </a:r>
            <a:r>
              <a:rPr lang="zh-TW" altLang="en-US" dirty="0"/>
              <a:t>表</a:t>
            </a:r>
            <a:r>
              <a:rPr lang="en-US" altLang="zh-TW" dirty="0"/>
              <a:t>A</a:t>
            </a:r>
            <a:r>
              <a:rPr lang="zh-TW" altLang="en-US" dirty="0"/>
              <a:t>才能繼續這就死鎖了</a:t>
            </a:r>
            <a:r>
              <a:rPr lang="zh-TW" altLang="en-US" dirty="0" smtClean="0"/>
              <a:t>。</a:t>
            </a:r>
            <a:endParaRPr lang="zh-TW" altLang="en-US" dirty="0"/>
          </a:p>
        </p:txBody>
      </p:sp>
      <p:sp>
        <p:nvSpPr>
          <p:cNvPr id="7" name="向右箭號 6"/>
          <p:cNvSpPr/>
          <p:nvPr/>
        </p:nvSpPr>
        <p:spPr>
          <a:xfrm flipH="1">
            <a:off x="4691795" y="3722790"/>
            <a:ext cx="79641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3498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86581"/>
          </a:xfrm>
        </p:spPr>
        <p:txBody>
          <a:bodyPr>
            <a:normAutofit/>
          </a:bodyPr>
          <a:lstStyle/>
          <a:p>
            <a:r>
              <a:rPr lang="en-US" altLang="zh-TW" b="1" dirty="0">
                <a:cs typeface="Times New Roman" panose="02020603050405020304" pitchFamily="18" charset="0"/>
              </a:rPr>
              <a:t>Isolation </a:t>
            </a:r>
            <a:r>
              <a:rPr lang="en-US" altLang="zh-TW" b="1" dirty="0" smtClean="0">
                <a:cs typeface="Times New Roman" panose="02020603050405020304" pitchFamily="18" charset="0"/>
              </a:rPr>
              <a:t>Levels</a:t>
            </a:r>
            <a:endParaRPr lang="zh-TW" altLang="en-US" dirty="0"/>
          </a:p>
        </p:txBody>
      </p:sp>
      <p:sp>
        <p:nvSpPr>
          <p:cNvPr id="6" name="文字方塊 5"/>
          <p:cNvSpPr txBox="1"/>
          <p:nvPr/>
        </p:nvSpPr>
        <p:spPr>
          <a:xfrm>
            <a:off x="677334" y="1299145"/>
            <a:ext cx="11367182" cy="4462760"/>
          </a:xfrm>
          <a:prstGeom prst="rect">
            <a:avLst/>
          </a:prstGeom>
          <a:noFill/>
        </p:spPr>
        <p:txBody>
          <a:bodyPr wrap="square" rtlCol="0">
            <a:spAutoFit/>
          </a:bodyPr>
          <a:lstStyle/>
          <a:p>
            <a:r>
              <a:rPr lang="zh-TW" altLang="en-US" dirty="0">
                <a:latin typeface="+mj-lt"/>
                <a:ea typeface="+mj-ea"/>
              </a:rPr>
              <a:t>資料庫沒有鎖定，可能</a:t>
            </a:r>
            <a:r>
              <a:rPr lang="zh-TW" altLang="en-US" dirty="0" smtClean="0">
                <a:latin typeface="+mj-lt"/>
                <a:ea typeface="+mj-ea"/>
              </a:rPr>
              <a:t>發生的問題：</a:t>
            </a:r>
            <a:endParaRPr lang="en-US" altLang="zh-TW" dirty="0" smtClean="0">
              <a:latin typeface="+mj-lt"/>
              <a:ea typeface="+mj-ea"/>
            </a:endParaRPr>
          </a:p>
          <a:p>
            <a:endParaRPr lang="en-US" altLang="zh-TW" dirty="0" smtClean="0">
              <a:latin typeface="+mj-lt"/>
              <a:ea typeface="+mj-ea"/>
            </a:endParaRPr>
          </a:p>
          <a:p>
            <a:pPr marL="342900" indent="-342900">
              <a:buFont typeface="+mj-lt"/>
              <a:buAutoNum type="arabicPeriod"/>
            </a:pPr>
            <a:r>
              <a:rPr lang="zh-TW" altLang="en-US" sz="2000" b="1" dirty="0" smtClean="0">
                <a:latin typeface="+mj-lt"/>
                <a:ea typeface="+mj-ea"/>
              </a:rPr>
              <a:t>更新</a:t>
            </a:r>
            <a:r>
              <a:rPr lang="zh-TW" altLang="en-US" sz="2000" b="1" dirty="0">
                <a:latin typeface="+mj-lt"/>
                <a:ea typeface="+mj-ea"/>
              </a:rPr>
              <a:t>遺失（</a:t>
            </a:r>
            <a:r>
              <a:rPr lang="en-US" altLang="zh-TW" sz="2000" b="1" dirty="0">
                <a:latin typeface="+mj-lt"/>
                <a:ea typeface="+mj-ea"/>
              </a:rPr>
              <a:t>lost update</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smtClean="0">
                <a:latin typeface="+mj-lt"/>
                <a:ea typeface="+mj-ea"/>
              </a:rPr>
              <a:t>某</a:t>
            </a:r>
            <a:r>
              <a:rPr lang="zh-TW" altLang="en-US" sz="1600" dirty="0">
                <a:latin typeface="+mj-lt"/>
                <a:ea typeface="+mj-ea"/>
              </a:rPr>
              <a:t>個交易對欄位進行</a:t>
            </a:r>
            <a:r>
              <a:rPr lang="zh-TW" altLang="en-US" sz="1600" dirty="0" smtClean="0">
                <a:latin typeface="+mj-lt"/>
                <a:ea typeface="+mj-ea"/>
              </a:rPr>
              <a:t>更新，</a:t>
            </a:r>
            <a:r>
              <a:rPr lang="zh-TW" altLang="en-US" sz="1600" dirty="0">
                <a:latin typeface="+mj-lt"/>
                <a:ea typeface="+mj-ea"/>
              </a:rPr>
              <a:t>因另一個交易的介入而遺失</a:t>
            </a:r>
            <a:r>
              <a:rPr lang="zh-TW" altLang="en-US" sz="1600" dirty="0" smtClean="0">
                <a:latin typeface="+mj-lt"/>
                <a:ea typeface="+mj-ea"/>
              </a:rPr>
              <a:t>。</a:t>
            </a:r>
            <a:endParaRPr lang="en-US" altLang="zh-TW" sz="1600" dirty="0" smtClean="0">
              <a:latin typeface="+mj-lt"/>
              <a:ea typeface="+mj-ea"/>
            </a:endParaRPr>
          </a:p>
          <a:p>
            <a:pPr lvl="1"/>
            <a:endParaRPr lang="zh-TW" altLang="en-US" sz="1600" dirty="0">
              <a:latin typeface="+mj-lt"/>
              <a:ea typeface="+mj-ea"/>
            </a:endParaRPr>
          </a:p>
          <a:p>
            <a:pPr marL="342900" indent="-342900">
              <a:buFont typeface="+mj-lt"/>
              <a:buAutoNum type="arabicPeriod"/>
            </a:pPr>
            <a:r>
              <a:rPr lang="zh-TW" altLang="en-US" sz="2000" b="1" dirty="0">
                <a:latin typeface="+mj-lt"/>
                <a:ea typeface="+mj-ea"/>
              </a:rPr>
              <a:t>髒讀（</a:t>
            </a:r>
            <a:r>
              <a:rPr lang="en-US" altLang="zh-TW" sz="2000" b="1" dirty="0">
                <a:latin typeface="+mj-lt"/>
                <a:ea typeface="+mj-ea"/>
              </a:rPr>
              <a:t>dirty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a:latin typeface="+mj-lt"/>
                <a:ea typeface="+mj-ea"/>
              </a:rPr>
              <a:t>兩個</a:t>
            </a:r>
            <a:r>
              <a:rPr lang="zh-TW" altLang="en-US" sz="1600" dirty="0" smtClean="0">
                <a:latin typeface="+mj-lt"/>
                <a:ea typeface="+mj-ea"/>
              </a:rPr>
              <a:t>交易同時</a:t>
            </a:r>
            <a:r>
              <a:rPr lang="zh-TW" altLang="en-US" sz="1600" dirty="0">
                <a:latin typeface="+mj-lt"/>
                <a:ea typeface="+mj-ea"/>
              </a:rPr>
              <a:t>進行，其中一個交易更新資料，另一個交易讀取了尚未</a:t>
            </a:r>
            <a:r>
              <a:rPr lang="en-US" altLang="zh-TW" sz="1600" dirty="0">
                <a:latin typeface="+mj-lt"/>
                <a:ea typeface="+mj-ea"/>
              </a:rPr>
              <a:t>COMMIT</a:t>
            </a:r>
            <a:r>
              <a:rPr lang="zh-TW" altLang="en-US" sz="1600" dirty="0">
                <a:latin typeface="+mj-lt"/>
                <a:ea typeface="+mj-ea"/>
              </a:rPr>
              <a:t>的</a:t>
            </a:r>
            <a:r>
              <a:rPr lang="zh-TW" altLang="en-US" sz="1600" dirty="0" smtClean="0">
                <a:latin typeface="+mj-lt"/>
                <a:ea typeface="+mj-ea"/>
              </a:rPr>
              <a:t>資料。</a:t>
            </a:r>
            <a:endParaRPr lang="en-US" altLang="zh-TW" sz="1600" dirty="0" smtClean="0">
              <a:latin typeface="+mj-lt"/>
              <a:ea typeface="+mj-ea"/>
            </a:endParaRPr>
          </a:p>
          <a:p>
            <a:pPr lvl="1"/>
            <a:endParaRPr lang="zh-TW" altLang="en-US" sz="1600" dirty="0" smtClean="0">
              <a:latin typeface="+mj-lt"/>
              <a:ea typeface="+mj-ea"/>
            </a:endParaRPr>
          </a:p>
          <a:p>
            <a:pPr marL="342900" indent="-342900">
              <a:buFont typeface="+mj-lt"/>
              <a:buAutoNum type="arabicPeriod"/>
            </a:pPr>
            <a:r>
              <a:rPr lang="zh-TW" altLang="en-US" sz="2000" b="1" dirty="0" smtClean="0">
                <a:latin typeface="+mj-lt"/>
                <a:ea typeface="+mj-ea"/>
              </a:rPr>
              <a:t>無法重複的讀取（</a:t>
            </a:r>
            <a:r>
              <a:rPr lang="en-US" altLang="zh-TW" sz="2000" b="1" dirty="0" smtClean="0">
                <a:latin typeface="+mj-lt"/>
                <a:ea typeface="+mj-ea"/>
              </a:rPr>
              <a:t>unrepeatable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smtClean="0">
                <a:latin typeface="+mj-lt"/>
                <a:ea typeface="+mj-ea"/>
              </a:rPr>
              <a:t>某</a:t>
            </a:r>
            <a:r>
              <a:rPr lang="zh-TW" altLang="en-US" sz="1600" dirty="0">
                <a:latin typeface="+mj-lt"/>
                <a:ea typeface="+mj-ea"/>
              </a:rPr>
              <a:t>個交易兩次讀取同一欄位的資料並不一致，例如，如果交易</a:t>
            </a:r>
            <a:r>
              <a:rPr lang="en-US" altLang="zh-TW" sz="1600" dirty="0">
                <a:latin typeface="+mj-lt"/>
                <a:ea typeface="+mj-ea"/>
              </a:rPr>
              <a:t>A</a:t>
            </a:r>
            <a:r>
              <a:rPr lang="zh-TW" altLang="en-US" sz="1600" dirty="0">
                <a:latin typeface="+mj-lt"/>
                <a:ea typeface="+mj-ea"/>
              </a:rPr>
              <a:t>在交易</a:t>
            </a:r>
            <a:r>
              <a:rPr lang="en-US" altLang="zh-TW" sz="1600" dirty="0">
                <a:latin typeface="+mj-lt"/>
                <a:ea typeface="+mj-ea"/>
              </a:rPr>
              <a:t>B</a:t>
            </a:r>
            <a:r>
              <a:rPr lang="zh-TW" altLang="en-US" sz="1600" dirty="0">
                <a:latin typeface="+mj-lt"/>
                <a:ea typeface="+mj-ea"/>
              </a:rPr>
              <a:t>前後進行資料的讀取，則會得到不同的結果</a:t>
            </a:r>
            <a:r>
              <a:rPr lang="zh-TW" altLang="en-US" dirty="0" smtClean="0">
                <a:latin typeface="+mj-lt"/>
                <a:ea typeface="+mj-ea"/>
              </a:rPr>
              <a:t>。</a:t>
            </a:r>
            <a:endParaRPr lang="en-US" altLang="zh-TW" dirty="0" smtClean="0">
              <a:latin typeface="+mj-lt"/>
              <a:ea typeface="+mj-ea"/>
            </a:endParaRPr>
          </a:p>
          <a:p>
            <a:pPr lvl="1"/>
            <a:endParaRPr lang="zh-TW" altLang="en-US" dirty="0">
              <a:latin typeface="+mj-lt"/>
              <a:ea typeface="+mj-ea"/>
            </a:endParaRPr>
          </a:p>
          <a:p>
            <a:pPr marL="342900" indent="-342900">
              <a:buFont typeface="+mj-lt"/>
              <a:buAutoNum type="arabicPeriod"/>
            </a:pPr>
            <a:r>
              <a:rPr lang="zh-TW" altLang="en-US" sz="2000" b="1" dirty="0">
                <a:latin typeface="+mj-lt"/>
                <a:ea typeface="+mj-ea"/>
              </a:rPr>
              <a:t>幻</a:t>
            </a:r>
            <a:r>
              <a:rPr lang="zh-TW" altLang="en-US" sz="2000" b="1" dirty="0" smtClean="0">
                <a:latin typeface="+mj-lt"/>
                <a:ea typeface="+mj-ea"/>
              </a:rPr>
              <a:t>讀（</a:t>
            </a:r>
            <a:r>
              <a:rPr lang="en-US" altLang="zh-TW" sz="2000" b="1" dirty="0">
                <a:latin typeface="+mj-lt"/>
                <a:ea typeface="+mj-ea"/>
              </a:rPr>
              <a:t>phantom read</a:t>
            </a:r>
            <a:r>
              <a:rPr lang="zh-TW" altLang="en-US" sz="2000" b="1" dirty="0" smtClean="0">
                <a:latin typeface="+mj-lt"/>
                <a:ea typeface="+mj-ea"/>
              </a:rPr>
              <a:t>）</a:t>
            </a:r>
            <a:endParaRPr lang="en-US" altLang="zh-TW" sz="2000" b="1" dirty="0" smtClean="0">
              <a:latin typeface="+mj-lt"/>
              <a:ea typeface="+mj-ea"/>
            </a:endParaRPr>
          </a:p>
          <a:p>
            <a:pPr lvl="1"/>
            <a:r>
              <a:rPr lang="zh-TW" altLang="en-US" sz="1600" dirty="0">
                <a:latin typeface="+mj-lt"/>
                <a:ea typeface="+mj-ea"/>
              </a:rPr>
              <a:t>如果交易</a:t>
            </a:r>
            <a:r>
              <a:rPr lang="en-US" altLang="zh-TW" sz="1600" dirty="0">
                <a:latin typeface="+mj-lt"/>
                <a:ea typeface="+mj-ea"/>
              </a:rPr>
              <a:t>A</a:t>
            </a:r>
            <a:r>
              <a:rPr lang="zh-TW" altLang="en-US" sz="1600" dirty="0">
                <a:latin typeface="+mj-lt"/>
                <a:ea typeface="+mj-ea"/>
              </a:rPr>
              <a:t>進行兩次查詢，在兩次查詢之中有個交易</a:t>
            </a:r>
            <a:r>
              <a:rPr lang="en-US" altLang="zh-TW" sz="1600" dirty="0">
                <a:latin typeface="+mj-lt"/>
                <a:ea typeface="+mj-ea"/>
              </a:rPr>
              <a:t>B</a:t>
            </a:r>
            <a:r>
              <a:rPr lang="zh-TW" altLang="en-US" sz="1600" dirty="0">
                <a:latin typeface="+mj-lt"/>
                <a:ea typeface="+mj-ea"/>
              </a:rPr>
              <a:t>插入一筆新資料或刪除一筆新資料，第二次查詢時得到的資料多了第一次查詢時所沒有的筆數，或者少了一筆。</a:t>
            </a:r>
          </a:p>
          <a:p>
            <a:endParaRPr lang="zh-TW" altLang="en-US" dirty="0">
              <a:latin typeface="+mj-lt"/>
              <a:ea typeface="+mj-ea"/>
            </a:endParaRPr>
          </a:p>
          <a:p>
            <a:endParaRPr lang="zh-TW" altLang="en-US" dirty="0"/>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40623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1010654"/>
            <a:ext cx="4428066" cy="5536062"/>
          </a:xfrm>
        </p:spPr>
        <p:txBody>
          <a:bodyPr>
            <a:normAutofit/>
          </a:bodyPr>
          <a:lstStyle/>
          <a:p>
            <a:r>
              <a:rPr lang="en-US" altLang="zh-TW" b="1" dirty="0">
                <a:ea typeface="+mj-ea"/>
                <a:cs typeface="Times New Roman" panose="02020603050405020304" pitchFamily="18" charset="0"/>
              </a:rPr>
              <a:t>Uncommitted read (</a:t>
            </a:r>
            <a:r>
              <a:rPr lang="en-US" altLang="zh-TW" b="1" dirty="0" smtClean="0">
                <a:ea typeface="+mj-ea"/>
                <a:cs typeface="Times New Roman" panose="02020603050405020304" pitchFamily="18" charset="0"/>
              </a:rPr>
              <a:t>UR)</a:t>
            </a:r>
          </a:p>
          <a:p>
            <a:pPr marL="685800" lvl="1">
              <a:buFont typeface="Wingdings" panose="05000000000000000000" pitchFamily="2" charset="2"/>
              <a:buChar char="l"/>
            </a:pPr>
            <a:r>
              <a:rPr lang="zh-TW" altLang="en-US" dirty="0" smtClean="0">
                <a:ea typeface="+mj-ea"/>
                <a:cs typeface="Times New Roman" panose="02020603050405020304" pitchFamily="18" charset="0"/>
              </a:rPr>
              <a:t>仍可</a:t>
            </a:r>
            <a:r>
              <a:rPr lang="zh-TW" altLang="en-US" dirty="0" smtClean="0">
                <a:cs typeface="Times New Roman" panose="02020603050405020304" pitchFamily="18" charset="0"/>
              </a:rPr>
              <a:t>讀取</a:t>
            </a:r>
            <a:r>
              <a:rPr lang="zh-TW" altLang="en-US" dirty="0">
                <a:cs typeface="Times New Roman" panose="02020603050405020304" pitchFamily="18" charset="0"/>
              </a:rPr>
              <a:t>未</a:t>
            </a:r>
            <a:r>
              <a:rPr lang="en-US" altLang="zh-TW" dirty="0" smtClean="0">
                <a:cs typeface="Times New Roman" panose="02020603050405020304" pitchFamily="18" charset="0"/>
              </a:rPr>
              <a:t>Commit</a:t>
            </a:r>
            <a:r>
              <a:rPr lang="zh-TW" altLang="en-US" dirty="0">
                <a:cs typeface="Times New Roman" panose="02020603050405020304" pitchFamily="18" charset="0"/>
              </a:rPr>
              <a:t>的</a:t>
            </a:r>
            <a:r>
              <a:rPr lang="zh-TW" altLang="en-US" dirty="0" smtClean="0">
                <a:cs typeface="Times New Roman" panose="02020603050405020304" pitchFamily="18" charset="0"/>
              </a:rPr>
              <a:t>資料</a:t>
            </a:r>
            <a:endParaRPr lang="en-US" altLang="zh-TW" dirty="0" smtClean="0">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可能</a:t>
            </a:r>
            <a:r>
              <a:rPr lang="zh-TW" altLang="en-US" dirty="0" smtClean="0">
                <a:ea typeface="+mj-ea"/>
                <a:cs typeface="Times New Roman" panose="02020603050405020304" pitchFamily="18" charset="0"/>
              </a:rPr>
              <a:t>會發生</a:t>
            </a:r>
            <a:r>
              <a:rPr lang="en-US" altLang="zh-TW" dirty="0" smtClean="0">
                <a:ea typeface="+mj-ea"/>
                <a:cs typeface="Times New Roman" panose="02020603050405020304" pitchFamily="18" charset="0"/>
              </a:rPr>
              <a:t>D</a:t>
            </a:r>
            <a:r>
              <a:rPr lang="en-US" altLang="zh-TW" dirty="0" smtClean="0">
                <a:solidFill>
                  <a:schemeClr val="tx1"/>
                </a:solidFill>
              </a:rPr>
              <a:t>irty read , </a:t>
            </a:r>
            <a:r>
              <a:rPr lang="en-US" altLang="zh-TW" dirty="0">
                <a:solidFill>
                  <a:schemeClr val="tx1"/>
                </a:solidFill>
              </a:rPr>
              <a:t>Unrepeatable reads, Phantom </a:t>
            </a:r>
            <a:r>
              <a:rPr lang="en-US" altLang="zh-TW" dirty="0" smtClean="0">
                <a:solidFill>
                  <a:schemeClr val="tx1"/>
                </a:solidFill>
              </a:rPr>
              <a:t>reads</a:t>
            </a:r>
            <a:endParaRPr lang="en-US" altLang="zh-TW" dirty="0" smtClean="0">
              <a:solidFill>
                <a:schemeClr val="tx1"/>
              </a:solidFill>
              <a:ea typeface="+mj-ea"/>
              <a:cs typeface="Times New Roman" panose="02020603050405020304" pitchFamily="18" charset="0"/>
            </a:endParaRPr>
          </a:p>
          <a:p>
            <a:pPr marL="285750"/>
            <a:r>
              <a:rPr lang="en-US" altLang="zh-TW" b="1" dirty="0" smtClean="0">
                <a:ea typeface="+mj-ea"/>
                <a:cs typeface="Times New Roman" panose="02020603050405020304" pitchFamily="18" charset="0"/>
              </a:rPr>
              <a:t>Cursor stability (CS)</a:t>
            </a:r>
          </a:p>
          <a:p>
            <a:pPr lvl="1" indent="-342900">
              <a:buFont typeface="Wingdings" panose="05000000000000000000" pitchFamily="2" charset="2"/>
              <a:buChar char="l"/>
            </a:pPr>
            <a:r>
              <a:rPr lang="en-US" altLang="zh-TW" dirty="0" smtClean="0">
                <a:ea typeface="+mj-ea"/>
                <a:cs typeface="Times New Roman" panose="02020603050405020304" pitchFamily="18" charset="0"/>
              </a:rPr>
              <a:t>Default level</a:t>
            </a:r>
          </a:p>
          <a:p>
            <a:pPr marL="685800" lvl="1">
              <a:buFont typeface="Wingdings" panose="05000000000000000000" pitchFamily="2" charset="2"/>
              <a:buChar char="l"/>
            </a:pPr>
            <a:r>
              <a:rPr lang="zh-TW" altLang="en-US" dirty="0" smtClean="0">
                <a:ea typeface="+mj-ea"/>
                <a:cs typeface="Times New Roman" panose="02020603050405020304" pitchFamily="18" charset="0"/>
              </a:rPr>
              <a:t>正在讀取的那一行加鎖，保證正在處理的資料行不會被其他交易所改變</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交易</a:t>
            </a:r>
            <a:r>
              <a:rPr lang="zh-TW" altLang="en-US" dirty="0">
                <a:ea typeface="+mj-ea"/>
                <a:cs typeface="Times New Roman" panose="02020603050405020304" pitchFamily="18" charset="0"/>
              </a:rPr>
              <a:t>讀取的</a:t>
            </a:r>
            <a:r>
              <a:rPr lang="zh-TW" altLang="en-US" dirty="0" smtClean="0">
                <a:ea typeface="+mj-ea"/>
                <a:cs typeface="Times New Roman" panose="02020603050405020304" pitchFamily="18" charset="0"/>
              </a:rPr>
              <a:t>資料是</a:t>
            </a:r>
            <a:r>
              <a:rPr lang="zh-TW" altLang="en-US" dirty="0">
                <a:ea typeface="+mj-ea"/>
                <a:cs typeface="Times New Roman" panose="02020603050405020304" pitchFamily="18" charset="0"/>
              </a:rPr>
              <a:t>已確認的</a:t>
            </a:r>
            <a:r>
              <a:rPr lang="zh-TW" altLang="en-US" dirty="0" smtClean="0">
                <a:ea typeface="+mj-ea"/>
                <a:cs typeface="Times New Roman" panose="02020603050405020304" pitchFamily="18" charset="0"/>
              </a:rPr>
              <a:t>資料</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a:cs typeface="Times New Roman" panose="02020603050405020304" pitchFamily="18" charset="0"/>
              </a:rPr>
              <a:t>可能會</a:t>
            </a:r>
            <a:r>
              <a:rPr lang="zh-TW" altLang="en-US" dirty="0" smtClean="0">
                <a:cs typeface="Times New Roman" panose="02020603050405020304" pitchFamily="18" charset="0"/>
              </a:rPr>
              <a:t>發生</a:t>
            </a:r>
            <a:r>
              <a:rPr lang="en-US" altLang="zh-TW" dirty="0" smtClean="0">
                <a:solidFill>
                  <a:schemeClr val="tx1"/>
                </a:solidFill>
              </a:rPr>
              <a:t>Unrepeatable </a:t>
            </a:r>
            <a:r>
              <a:rPr lang="en-US" altLang="zh-TW" dirty="0">
                <a:solidFill>
                  <a:schemeClr val="tx1"/>
                </a:solidFill>
              </a:rPr>
              <a:t>reads, Phantom reads</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endParaRPr lang="en-US" altLang="zh-TW" dirty="0" smtClean="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177738528"/>
              </p:ext>
            </p:extLst>
          </p:nvPr>
        </p:nvGraphicFramePr>
        <p:xfrm>
          <a:off x="5105400" y="1010654"/>
          <a:ext cx="6927824" cy="5289074"/>
        </p:xfrm>
        <a:graphic>
          <a:graphicData uri="http://schemas.openxmlformats.org/drawingml/2006/table">
            <a:tbl>
              <a:tblPr firstRow="1" bandRow="1">
                <a:tableStyleId>{793D81CF-94F2-401A-BA57-92F5A7B2D0C5}</a:tableStyleId>
              </a:tblPr>
              <a:tblGrid>
                <a:gridCol w="1487087">
                  <a:extLst>
                    <a:ext uri="{9D8B030D-6E8A-4147-A177-3AD203B41FA5}">
                      <a16:colId xmlns:a16="http://schemas.microsoft.com/office/drawing/2014/main" xmlns="" val="96259917"/>
                    </a:ext>
                  </a:extLst>
                </a:gridCol>
                <a:gridCol w="1813579">
                  <a:extLst>
                    <a:ext uri="{9D8B030D-6E8A-4147-A177-3AD203B41FA5}">
                      <a16:colId xmlns:a16="http://schemas.microsoft.com/office/drawing/2014/main" xmlns="" val="3339479551"/>
                    </a:ext>
                  </a:extLst>
                </a:gridCol>
                <a:gridCol w="1813579">
                  <a:extLst>
                    <a:ext uri="{9D8B030D-6E8A-4147-A177-3AD203B41FA5}">
                      <a16:colId xmlns:a16="http://schemas.microsoft.com/office/drawing/2014/main" xmlns="" val="3695406002"/>
                    </a:ext>
                  </a:extLst>
                </a:gridCol>
                <a:gridCol w="1813579">
                  <a:extLst>
                    <a:ext uri="{9D8B030D-6E8A-4147-A177-3AD203B41FA5}">
                      <a16:colId xmlns:a16="http://schemas.microsoft.com/office/drawing/2014/main" xmlns="" val="2262630426"/>
                    </a:ext>
                  </a:extLst>
                </a:gridCol>
              </a:tblGrid>
              <a:tr h="308647">
                <a:tc>
                  <a:txBody>
                    <a:bodyPr/>
                    <a:lstStyle/>
                    <a:p>
                      <a:r>
                        <a:rPr lang="en-US" altLang="zh-TW" sz="1500" dirty="0" smtClean="0"/>
                        <a:t>EMPNO</a:t>
                      </a:r>
                      <a:endParaRPr lang="zh-TW" altLang="en-US" sz="1500" dirty="0"/>
                    </a:p>
                  </a:txBody>
                  <a:tcPr marL="77162" marR="77162" marT="38581" marB="38581"/>
                </a:tc>
                <a:tc>
                  <a:txBody>
                    <a:bodyPr/>
                    <a:lstStyle/>
                    <a:p>
                      <a:r>
                        <a:rPr lang="en-US" altLang="zh-TW" sz="1500" dirty="0" smtClean="0"/>
                        <a:t>NAME</a:t>
                      </a:r>
                      <a:endParaRPr lang="zh-TW" altLang="en-US" sz="1500" dirty="0"/>
                    </a:p>
                  </a:txBody>
                  <a:tcPr marL="77162" marR="77162" marT="38581" marB="38581"/>
                </a:tc>
                <a:tc>
                  <a:txBody>
                    <a:bodyPr/>
                    <a:lstStyle/>
                    <a:p>
                      <a:r>
                        <a:rPr lang="en-US" altLang="zh-TW" sz="1500" dirty="0" smtClean="0"/>
                        <a:t>WORKDPT</a:t>
                      </a:r>
                      <a:endParaRPr lang="zh-TW" altLang="en-US" sz="1500" dirty="0"/>
                    </a:p>
                  </a:txBody>
                  <a:tcPr marL="77162" marR="77162" marT="38581" marB="38581"/>
                </a:tc>
                <a:tc>
                  <a:txBody>
                    <a:bodyPr/>
                    <a:lstStyle/>
                    <a:p>
                      <a:r>
                        <a:rPr lang="en-US" altLang="zh-TW" sz="1500" dirty="0" smtClean="0"/>
                        <a:t>SALARY</a:t>
                      </a:r>
                      <a:endParaRPr lang="zh-TW" altLang="en-US" sz="1500" dirty="0"/>
                    </a:p>
                  </a:txBody>
                  <a:tcPr marL="77162" marR="77162" marT="38581" marB="38581"/>
                </a:tc>
                <a:extLst>
                  <a:ext uri="{0D108BD9-81ED-4DB2-BD59-A6C34878D82A}">
                    <a16:rowId xmlns:a16="http://schemas.microsoft.com/office/drawing/2014/main" xmlns="" val="3178194418"/>
                  </a:ext>
                </a:extLst>
              </a:tr>
              <a:tr h="312935">
                <a:tc>
                  <a:txBody>
                    <a:bodyPr/>
                    <a:lstStyle/>
                    <a:p>
                      <a:r>
                        <a:rPr lang="en-US" altLang="zh-TW" sz="1400" dirty="0" smtClean="0"/>
                        <a:t>001</a:t>
                      </a:r>
                      <a:endParaRPr lang="zh-TW" altLang="en-US" sz="1400" dirty="0"/>
                    </a:p>
                  </a:txBody>
                  <a:tcPr marL="77162" marR="77162" marT="38581" marB="38581"/>
                </a:tc>
                <a:tc>
                  <a:txBody>
                    <a:bodyPr/>
                    <a:lstStyle/>
                    <a:p>
                      <a:r>
                        <a:rPr lang="en-US" altLang="zh-TW" sz="1400" dirty="0" smtClean="0"/>
                        <a:t>TOM</a:t>
                      </a:r>
                      <a:endParaRPr lang="zh-TW" altLang="en-US" sz="1400" dirty="0"/>
                    </a:p>
                  </a:txBody>
                  <a:tcPr marL="77162" marR="77162" marT="38581" marB="38581"/>
                </a:tc>
                <a:tc>
                  <a:txBody>
                    <a:bodyPr/>
                    <a:lstStyle/>
                    <a:p>
                      <a:r>
                        <a:rPr lang="en-US" altLang="zh-TW" sz="1400" dirty="0" smtClean="0"/>
                        <a:t>101</a:t>
                      </a:r>
                      <a:endParaRPr lang="zh-TW" altLang="en-US" sz="1400" dirty="0"/>
                    </a:p>
                  </a:txBody>
                  <a:tcPr marL="77162" marR="77162" marT="38581" marB="38581"/>
                </a:tc>
                <a:tc>
                  <a:txBody>
                    <a:bodyPr/>
                    <a:lstStyle/>
                    <a:p>
                      <a:r>
                        <a:rPr lang="en-US" altLang="zh-TW" sz="1400" dirty="0" smtClean="0"/>
                        <a:t>10000</a:t>
                      </a:r>
                      <a:endParaRPr lang="zh-TW" altLang="en-US" sz="1400" dirty="0"/>
                    </a:p>
                  </a:txBody>
                  <a:tcPr marL="77162" marR="77162" marT="38581" marB="38581"/>
                </a:tc>
                <a:extLst>
                  <a:ext uri="{0D108BD9-81ED-4DB2-BD59-A6C34878D82A}">
                    <a16:rowId xmlns:a16="http://schemas.microsoft.com/office/drawing/2014/main" xmlns="" val="4135178580"/>
                  </a:ext>
                </a:extLst>
              </a:tr>
              <a:tr h="312935">
                <a:tc>
                  <a:txBody>
                    <a:bodyPr/>
                    <a:lstStyle/>
                    <a:p>
                      <a:r>
                        <a:rPr lang="en-US" altLang="zh-TW" sz="1400" dirty="0" smtClean="0">
                          <a:solidFill>
                            <a:srgbClr val="FF0000"/>
                          </a:solidFill>
                        </a:rPr>
                        <a:t>002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JOHN</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12000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xmlns="" val="921267211"/>
                  </a:ext>
                </a:extLst>
              </a:tr>
              <a:tr h="312935">
                <a:tc>
                  <a:txBody>
                    <a:bodyPr/>
                    <a:lstStyle/>
                    <a:p>
                      <a:r>
                        <a:rPr lang="en-US" altLang="zh-TW" sz="1400" dirty="0" smtClean="0"/>
                        <a:t>003</a:t>
                      </a:r>
                      <a:endParaRPr lang="zh-TW" altLang="en-US" sz="1400" dirty="0"/>
                    </a:p>
                  </a:txBody>
                  <a:tcPr marL="77162" marR="77162" marT="38581" marB="38581"/>
                </a:tc>
                <a:tc>
                  <a:txBody>
                    <a:bodyPr/>
                    <a:lstStyle/>
                    <a:p>
                      <a:r>
                        <a:rPr lang="en-US" altLang="zh-TW" sz="1400" dirty="0" smtClean="0"/>
                        <a:t>LILY</a:t>
                      </a:r>
                      <a:endParaRPr lang="zh-TW" altLang="en-US" sz="1400" dirty="0"/>
                    </a:p>
                  </a:txBody>
                  <a:tcPr marL="77162" marR="77162" marT="38581" marB="38581"/>
                </a:tc>
                <a:tc>
                  <a:txBody>
                    <a:bodyPr/>
                    <a:lstStyle/>
                    <a:p>
                      <a:r>
                        <a:rPr lang="en-US" altLang="zh-TW" sz="1400" dirty="0" smtClean="0"/>
                        <a:t>101</a:t>
                      </a:r>
                      <a:endParaRPr lang="zh-TW" altLang="en-US" sz="1400" dirty="0"/>
                    </a:p>
                  </a:txBody>
                  <a:tcPr marL="77162" marR="77162" marT="38581" marB="38581"/>
                </a:tc>
                <a:tc>
                  <a:txBody>
                    <a:bodyPr/>
                    <a:lstStyle/>
                    <a:p>
                      <a:r>
                        <a:rPr lang="en-US" altLang="zh-TW" sz="1400" dirty="0" smtClean="0"/>
                        <a:t>13000</a:t>
                      </a:r>
                      <a:endParaRPr lang="zh-TW" altLang="en-US" sz="1400" dirty="0"/>
                    </a:p>
                  </a:txBody>
                  <a:tcPr marL="77162" marR="77162" marT="38581" marB="38581"/>
                </a:tc>
                <a:extLst>
                  <a:ext uri="{0D108BD9-81ED-4DB2-BD59-A6C34878D82A}">
                    <a16:rowId xmlns:a16="http://schemas.microsoft.com/office/drawing/2014/main" xmlns="" val="2114047310"/>
                  </a:ext>
                </a:extLst>
              </a:tr>
              <a:tr h="312935">
                <a:tc>
                  <a:txBody>
                    <a:bodyPr/>
                    <a:lstStyle/>
                    <a:p>
                      <a:r>
                        <a:rPr lang="en-US" altLang="zh-TW" sz="1400" dirty="0" smtClean="0"/>
                        <a:t>004</a:t>
                      </a:r>
                      <a:endParaRPr lang="zh-TW" altLang="en-US" sz="1400" dirty="0"/>
                    </a:p>
                  </a:txBody>
                  <a:tcPr marL="77162" marR="77162" marT="38581" marB="38581"/>
                </a:tc>
                <a:tc>
                  <a:txBody>
                    <a:bodyPr/>
                    <a:lstStyle/>
                    <a:p>
                      <a:r>
                        <a:rPr lang="en-US" altLang="zh-TW" sz="1400" dirty="0" smtClean="0"/>
                        <a:t>ROSE</a:t>
                      </a:r>
                      <a:endParaRPr lang="zh-TW" altLang="en-US" sz="1400" dirty="0"/>
                    </a:p>
                  </a:txBody>
                  <a:tcPr marL="77162" marR="77162" marT="38581" marB="38581"/>
                </a:tc>
                <a:tc>
                  <a:txBody>
                    <a:bodyPr/>
                    <a:lstStyle/>
                    <a:p>
                      <a:r>
                        <a:rPr lang="en-US" altLang="zh-TW" sz="1400" dirty="0" smtClean="0"/>
                        <a:t>103</a:t>
                      </a:r>
                      <a:endParaRPr lang="zh-TW" altLang="en-US" sz="1400" dirty="0"/>
                    </a:p>
                  </a:txBody>
                  <a:tcPr marL="77162" marR="77162" marT="38581" marB="38581"/>
                </a:tc>
                <a:tc>
                  <a:txBody>
                    <a:bodyPr/>
                    <a:lstStyle/>
                    <a:p>
                      <a:r>
                        <a:rPr lang="en-US" altLang="zh-TW" sz="1400" dirty="0" smtClean="0"/>
                        <a:t>14000</a:t>
                      </a:r>
                      <a:endParaRPr lang="zh-TW" altLang="en-US" sz="1400" dirty="0"/>
                    </a:p>
                  </a:txBody>
                  <a:tcPr marL="77162" marR="77162" marT="38581" marB="38581"/>
                </a:tc>
                <a:extLst>
                  <a:ext uri="{0D108BD9-81ED-4DB2-BD59-A6C34878D82A}">
                    <a16:rowId xmlns:a16="http://schemas.microsoft.com/office/drawing/2014/main" xmlns="" val="3629494058"/>
                  </a:ext>
                </a:extLst>
              </a:tr>
              <a:tr h="312935">
                <a:tc>
                  <a:txBody>
                    <a:bodyPr/>
                    <a:lstStyle/>
                    <a:p>
                      <a:r>
                        <a:rPr lang="en-US" altLang="zh-TW" sz="1400" dirty="0" smtClean="0">
                          <a:solidFill>
                            <a:srgbClr val="FF0000"/>
                          </a:solidFill>
                        </a:rPr>
                        <a:t>005</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MARY</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15000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xmlns="" val="1788738091"/>
                  </a:ext>
                </a:extLst>
              </a:tr>
              <a:tr h="312935">
                <a:tc>
                  <a:txBody>
                    <a:bodyPr/>
                    <a:lstStyle/>
                    <a:p>
                      <a:r>
                        <a:rPr lang="en-US" altLang="zh-TW" sz="1400" dirty="0" smtClean="0">
                          <a:solidFill>
                            <a:srgbClr val="FF0000"/>
                          </a:solidFill>
                        </a:rPr>
                        <a:t>006</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WANG</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102</a:t>
                      </a:r>
                      <a:endParaRPr lang="zh-TW" altLang="en-US" sz="1400" dirty="0">
                        <a:solidFill>
                          <a:srgbClr val="FF0000"/>
                        </a:solidFill>
                      </a:endParaRPr>
                    </a:p>
                  </a:txBody>
                  <a:tcPr marL="77162" marR="77162" marT="38581" marB="38581"/>
                </a:tc>
                <a:tc>
                  <a:txBody>
                    <a:bodyPr/>
                    <a:lstStyle/>
                    <a:p>
                      <a:r>
                        <a:rPr lang="en-US" altLang="zh-TW" sz="1400" dirty="0" smtClean="0">
                          <a:solidFill>
                            <a:srgbClr val="FF0000"/>
                          </a:solidFill>
                        </a:rPr>
                        <a:t>16000</a:t>
                      </a:r>
                      <a:endParaRPr lang="zh-TW" altLang="en-US" sz="1400" dirty="0">
                        <a:solidFill>
                          <a:srgbClr val="FF0000"/>
                        </a:solidFill>
                      </a:endParaRPr>
                    </a:p>
                  </a:txBody>
                  <a:tcPr marL="77162" marR="77162" marT="38581" marB="38581"/>
                </a:tc>
                <a:extLst>
                  <a:ext uri="{0D108BD9-81ED-4DB2-BD59-A6C34878D82A}">
                    <a16:rowId xmlns:a16="http://schemas.microsoft.com/office/drawing/2014/main" xmlns="" val="2000056708"/>
                  </a:ext>
                </a:extLst>
              </a:tr>
              <a:tr h="312935">
                <a:tc>
                  <a:txBody>
                    <a:bodyPr/>
                    <a:lstStyle/>
                    <a:p>
                      <a:r>
                        <a:rPr lang="en-US" altLang="zh-TW" sz="1400" dirty="0" smtClean="0"/>
                        <a:t>007</a:t>
                      </a:r>
                      <a:endParaRPr lang="zh-TW" altLang="en-US" sz="1400" dirty="0"/>
                    </a:p>
                  </a:txBody>
                  <a:tcPr marL="77162" marR="77162" marT="38581" marB="38581"/>
                </a:tc>
                <a:tc>
                  <a:txBody>
                    <a:bodyPr/>
                    <a:lstStyle/>
                    <a:p>
                      <a:r>
                        <a:rPr lang="en-US" altLang="zh-TW" sz="1400" dirty="0" smtClean="0"/>
                        <a:t>LIN</a:t>
                      </a:r>
                      <a:endParaRPr lang="zh-TW" altLang="en-US" sz="1400" dirty="0"/>
                    </a:p>
                  </a:txBody>
                  <a:tcPr marL="77162" marR="77162" marT="38581" marB="38581"/>
                </a:tc>
                <a:tc>
                  <a:txBody>
                    <a:bodyPr/>
                    <a:lstStyle/>
                    <a:p>
                      <a:r>
                        <a:rPr lang="en-US" altLang="zh-TW" sz="1400" dirty="0" smtClean="0"/>
                        <a:t>103</a:t>
                      </a:r>
                      <a:endParaRPr lang="zh-TW" altLang="en-US" sz="1400" dirty="0"/>
                    </a:p>
                  </a:txBody>
                  <a:tcPr marL="77162" marR="77162" marT="38581" marB="38581"/>
                </a:tc>
                <a:tc>
                  <a:txBody>
                    <a:bodyPr/>
                    <a:lstStyle/>
                    <a:p>
                      <a:r>
                        <a:rPr lang="en-US" altLang="zh-TW" sz="1400" dirty="0" smtClean="0"/>
                        <a:t>17000</a:t>
                      </a:r>
                      <a:endParaRPr lang="zh-TW" altLang="en-US" sz="1400" dirty="0"/>
                    </a:p>
                  </a:txBody>
                  <a:tcPr marL="77162" marR="77162" marT="38581" marB="38581"/>
                </a:tc>
                <a:extLst>
                  <a:ext uri="{0D108BD9-81ED-4DB2-BD59-A6C34878D82A}">
                    <a16:rowId xmlns:a16="http://schemas.microsoft.com/office/drawing/2014/main" xmlns="" val="1124416163"/>
                  </a:ext>
                </a:extLst>
              </a:tr>
              <a:tr h="2557582">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2000" b="1" kern="1200" dirty="0" smtClean="0">
                          <a:solidFill>
                            <a:srgbClr val="0070C0"/>
                          </a:solidFill>
                          <a:latin typeface="+mn-lt"/>
                          <a:ea typeface="+mn-ea"/>
                          <a:cs typeface="Times New Roman" panose="02020603050405020304" pitchFamily="18" charset="0"/>
                        </a:rPr>
                        <a:t>Cursor stability (CS)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sz="1400" dirty="0" smtClean="0"/>
                    </a:p>
                    <a:p>
                      <a:r>
                        <a:rPr lang="zh-TW" altLang="en-US" sz="1800" dirty="0" smtClean="0"/>
                        <a:t>若有個</a:t>
                      </a:r>
                      <a:r>
                        <a:rPr lang="en-US" altLang="zh-TW" sz="1800" dirty="0" smtClean="0"/>
                        <a:t>A</a:t>
                      </a:r>
                      <a:r>
                        <a:rPr lang="zh-TW" altLang="en-US" sz="1800" dirty="0" smtClean="0"/>
                        <a:t>作業單元</a:t>
                      </a:r>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A1</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a:t>
                      </a:r>
                      <a:r>
                        <a:rPr lang="zh-TW" altLang="en-US" sz="1800" dirty="0" smtClean="0"/>
                        <a:t>多少？以及</a:t>
                      </a:r>
                      <a:r>
                        <a:rPr lang="en-US" altLang="zh-TW" sz="1800" dirty="0" smtClean="0"/>
                        <a:t>WORKDPT=‘102’ </a:t>
                      </a:r>
                      <a:r>
                        <a:rPr lang="zh-TW" altLang="en-US" sz="1800" dirty="0" smtClean="0"/>
                        <a:t>的員工</a:t>
                      </a:r>
                      <a:r>
                        <a:rPr lang="en-US" altLang="zh-TW" sz="1800" dirty="0" smtClean="0"/>
                        <a:t>SALARY</a:t>
                      </a:r>
                      <a:r>
                        <a:rPr lang="zh-TW" altLang="en-US" sz="1800" dirty="0" smtClean="0"/>
                        <a:t>多少？</a:t>
                      </a:r>
                      <a:endParaRPr lang="en-US" altLang="zh-TW" sz="1800" dirty="0" smtClean="0"/>
                    </a:p>
                    <a:p>
                      <a:endParaRPr lang="en-US" altLang="zh-TW" sz="1800" dirty="0" smtClean="0"/>
                    </a:p>
                    <a:p>
                      <a:endParaRPr lang="en-US" altLang="zh-TW" sz="1800" dirty="0" smtClean="0"/>
                    </a:p>
                    <a:p>
                      <a:r>
                        <a:rPr lang="en-US" altLang="zh-TW" sz="1800" dirty="0" smtClean="0"/>
                        <a:t>A2</a:t>
                      </a:r>
                      <a:r>
                        <a:rPr lang="zh-TW" altLang="en-US" sz="1800" baseline="0" dirty="0" smtClean="0"/>
                        <a:t>：</a:t>
                      </a:r>
                      <a:r>
                        <a:rPr lang="zh-TW" altLang="en-US" sz="1800" dirty="0" smtClean="0"/>
                        <a:t>更新</a:t>
                      </a:r>
                      <a:r>
                        <a:rPr lang="en-US" altLang="zh-TW" sz="1800" dirty="0" smtClean="0"/>
                        <a:t>WORKDPT=‘102’</a:t>
                      </a:r>
                      <a:r>
                        <a:rPr lang="zh-TW" altLang="en-US" sz="1800" dirty="0" smtClean="0"/>
                        <a:t>的人薪水多兩</a:t>
                      </a:r>
                      <a:r>
                        <a:rPr lang="zh-TW" altLang="en-US" sz="1800" dirty="0" smtClean="0"/>
                        <a:t>成</a:t>
                      </a:r>
                      <a:endParaRPr lang="en-US" altLang="zh-TW" sz="1800" dirty="0" smtClean="0"/>
                    </a:p>
                    <a:p>
                      <a:r>
                        <a:rPr lang="en-US" altLang="zh-TW" sz="1800" dirty="0" smtClean="0"/>
                        <a:t>A3</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的人數有多少？</a:t>
                      </a:r>
                      <a:endParaRPr lang="en-US" altLang="zh-TW" sz="1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dirty="0" smtClean="0"/>
                        <a:t>A4</a:t>
                      </a:r>
                      <a:r>
                        <a:rPr lang="zh-TW" altLang="en-US" sz="1800" baseline="0" dirty="0" smtClean="0"/>
                        <a:t>：</a:t>
                      </a:r>
                      <a:r>
                        <a:rPr lang="zh-TW" altLang="en-US" sz="1800" dirty="0" smtClean="0"/>
                        <a:t>讀取員工</a:t>
                      </a:r>
                      <a:r>
                        <a:rPr lang="en-US" altLang="zh-TW" sz="1800" dirty="0" smtClean="0"/>
                        <a:t>table</a:t>
                      </a:r>
                      <a:r>
                        <a:rPr lang="zh-TW" altLang="en-US" sz="1800" dirty="0" smtClean="0"/>
                        <a:t>裡，</a:t>
                      </a:r>
                      <a:r>
                        <a:rPr lang="en-US" altLang="zh-TW" sz="1800" dirty="0" smtClean="0"/>
                        <a:t>WORKDPT=‘102’ </a:t>
                      </a:r>
                      <a:r>
                        <a:rPr lang="zh-TW" altLang="en-US" sz="1800" dirty="0" smtClean="0"/>
                        <a:t>的員工</a:t>
                      </a:r>
                      <a:r>
                        <a:rPr lang="en-US" altLang="zh-TW" sz="1800" dirty="0" smtClean="0"/>
                        <a:t>SALARY</a:t>
                      </a:r>
                      <a:r>
                        <a:rPr lang="zh-TW" altLang="en-US" sz="1800" dirty="0" smtClean="0"/>
                        <a:t>有多少？</a:t>
                      </a:r>
                      <a:endParaRPr lang="en-US" altLang="zh-TW" sz="1800" dirty="0" smtClean="0"/>
                    </a:p>
                  </a:txBody>
                  <a:tcPr marL="77162" marR="77162" marT="38581" marB="38581"/>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588062262"/>
                  </a:ext>
                </a:extLst>
              </a:tr>
            </a:tbl>
          </a:graphicData>
        </a:graphic>
      </p:graphicFrame>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Isolation Levels - </a:t>
            </a:r>
            <a:r>
              <a:rPr lang="en-US" altLang="zh-TW" b="1" dirty="0">
                <a:cs typeface="Times New Roman" panose="02020603050405020304" pitchFamily="18" charset="0"/>
              </a:rPr>
              <a:t>DB2 </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文字方塊 4"/>
          <p:cNvSpPr txBox="1"/>
          <p:nvPr/>
        </p:nvSpPr>
        <p:spPr>
          <a:xfrm>
            <a:off x="139732" y="2624523"/>
            <a:ext cx="4662297"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TW" dirty="0" smtClean="0"/>
              <a:t>A1</a:t>
            </a:r>
            <a:r>
              <a:rPr lang="zh-TW" altLang="en-US" dirty="0"/>
              <a:t>執行完畢時，表格上的鎖會</a:t>
            </a:r>
            <a:r>
              <a:rPr lang="zh-TW" altLang="en-US" dirty="0" smtClean="0"/>
              <a:t>釋放</a:t>
            </a:r>
            <a:endParaRPr lang="en-US" altLang="zh-TW" dirty="0" smtClean="0"/>
          </a:p>
          <a:p>
            <a:pPr marL="285750" indent="-285750">
              <a:buFont typeface="Arial" panose="020B0604020202020204" pitchFamily="34" charset="0"/>
              <a:buChar char="•"/>
            </a:pPr>
            <a:r>
              <a:rPr lang="zh-TW" altLang="en-US" dirty="0"/>
              <a:t>此時</a:t>
            </a:r>
            <a:r>
              <a:rPr lang="en-US" altLang="zh-TW" dirty="0"/>
              <a:t>B</a:t>
            </a:r>
            <a:r>
              <a:rPr lang="zh-TW" altLang="en-US" dirty="0"/>
              <a:t>作業單元</a:t>
            </a:r>
            <a:r>
              <a:rPr lang="zh-TW" altLang="en-US" dirty="0" smtClean="0"/>
              <a:t>，可更改表格任何</a:t>
            </a:r>
            <a:r>
              <a:rPr lang="zh-TW" altLang="en-US" dirty="0"/>
              <a:t>資料</a:t>
            </a:r>
            <a:r>
              <a:rPr lang="zh-TW" altLang="en-US" dirty="0" smtClean="0"/>
              <a:t>列</a:t>
            </a:r>
            <a:endParaRPr lang="en-US" altLang="zh-TW" dirty="0" smtClean="0"/>
          </a:p>
          <a:p>
            <a:endParaRPr lang="en-US" altLang="zh-TW" dirty="0" smtClean="0"/>
          </a:p>
          <a:p>
            <a:r>
              <a:rPr lang="zh-TW" altLang="en-US" dirty="0" smtClean="0"/>
              <a:t>若</a:t>
            </a:r>
            <a:r>
              <a:rPr lang="en-US" altLang="zh-TW" dirty="0" smtClean="0"/>
              <a:t>B</a:t>
            </a:r>
          </a:p>
          <a:p>
            <a:pPr marL="285750" lvl="1" indent="-285750">
              <a:buFont typeface="Arial" panose="020B0604020202020204" pitchFamily="34" charset="0"/>
              <a:buChar char="•"/>
            </a:pPr>
            <a:r>
              <a:rPr lang="zh-TW" altLang="en-US" dirty="0" smtClean="0"/>
              <a:t>執行了將</a:t>
            </a:r>
            <a:r>
              <a:rPr lang="en-US" altLang="zh-TW" dirty="0" smtClean="0"/>
              <a:t>LILY</a:t>
            </a:r>
            <a:r>
              <a:rPr lang="zh-TW" altLang="en-US" dirty="0" smtClean="0"/>
              <a:t>的</a:t>
            </a:r>
            <a:r>
              <a:rPr lang="en-US" altLang="zh-TW" dirty="0" smtClean="0"/>
              <a:t>WORKDPT=‘102’ </a:t>
            </a:r>
            <a:r>
              <a:rPr lang="zh-TW" altLang="en-US" dirty="0" smtClean="0"/>
              <a:t>指令，</a:t>
            </a:r>
            <a:r>
              <a:rPr lang="en-US" altLang="zh-TW" dirty="0"/>
              <a:t> A3</a:t>
            </a:r>
            <a:r>
              <a:rPr lang="zh-TW" altLang="en-US" dirty="0"/>
              <a:t>執行</a:t>
            </a:r>
            <a:r>
              <a:rPr lang="zh-TW" altLang="en-US" dirty="0" smtClean="0"/>
              <a:t>時會發生</a:t>
            </a:r>
            <a:r>
              <a:rPr lang="en-US" altLang="zh-TW" dirty="0" smtClean="0">
                <a:solidFill>
                  <a:schemeClr val="tx1"/>
                </a:solidFill>
              </a:rPr>
              <a:t>Phantom reads</a:t>
            </a:r>
            <a:endParaRPr lang="en-US" altLang="zh-TW" dirty="0" smtClean="0">
              <a:cs typeface="Times New Roman" panose="02020603050405020304" pitchFamily="18" charset="0"/>
            </a:endParaRPr>
          </a:p>
          <a:p>
            <a:endParaRPr lang="en-US" altLang="zh-TW" dirty="0" smtClean="0"/>
          </a:p>
          <a:p>
            <a:pPr marL="285750" indent="-285750">
              <a:buFont typeface="Arial" panose="020B0604020202020204" pitchFamily="34" charset="0"/>
              <a:buChar char="•"/>
            </a:pPr>
            <a:r>
              <a:rPr lang="zh-TW" altLang="en-US" dirty="0" smtClean="0"/>
              <a:t>執行了將</a:t>
            </a:r>
            <a:r>
              <a:rPr lang="en-US" altLang="zh-TW" dirty="0" smtClean="0"/>
              <a:t>JOHN</a:t>
            </a:r>
            <a:r>
              <a:rPr lang="zh-TW" altLang="en-US" dirty="0" smtClean="0"/>
              <a:t>的</a:t>
            </a:r>
            <a:r>
              <a:rPr lang="en-US" altLang="zh-TW" dirty="0" smtClean="0"/>
              <a:t>SALARY</a:t>
            </a:r>
            <a:r>
              <a:rPr lang="zh-TW" altLang="en-US" dirty="0" smtClean="0"/>
              <a:t>調為</a:t>
            </a:r>
            <a:r>
              <a:rPr lang="en-US" altLang="zh-TW" dirty="0" smtClean="0"/>
              <a:t>0</a:t>
            </a:r>
            <a:r>
              <a:rPr lang="zh-TW" altLang="en-US" dirty="0" smtClean="0"/>
              <a:t>的指令，</a:t>
            </a:r>
            <a:r>
              <a:rPr lang="en-US" altLang="zh-TW" dirty="0" smtClean="0"/>
              <a:t>A</a:t>
            </a:r>
            <a:r>
              <a:rPr lang="en-US" altLang="zh-TW" dirty="0"/>
              <a:t>4</a:t>
            </a:r>
            <a:r>
              <a:rPr lang="zh-TW" altLang="en-US" dirty="0" smtClean="0"/>
              <a:t>執行</a:t>
            </a:r>
            <a:r>
              <a:rPr lang="zh-TW" altLang="en-US" dirty="0" smtClean="0"/>
              <a:t>時會發生</a:t>
            </a:r>
            <a:r>
              <a:rPr lang="en-US" altLang="zh-TW" dirty="0">
                <a:solidFill>
                  <a:schemeClr val="tx1"/>
                </a:solidFill>
              </a:rPr>
              <a:t>Unrepeatable reads</a:t>
            </a:r>
            <a:endParaRPr lang="en-US" altLang="zh-TW" dirty="0" smtClean="0"/>
          </a:p>
        </p:txBody>
      </p:sp>
      <p:sp>
        <p:nvSpPr>
          <p:cNvPr id="11" name="向右箭號 10"/>
          <p:cNvSpPr/>
          <p:nvPr/>
        </p:nvSpPr>
        <p:spPr>
          <a:xfrm flipH="1">
            <a:off x="4739402" y="4962392"/>
            <a:ext cx="428625" cy="2381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 name="文字方塊 7"/>
          <p:cNvSpPr txBox="1"/>
          <p:nvPr/>
        </p:nvSpPr>
        <p:spPr>
          <a:xfrm>
            <a:off x="5230654" y="4896789"/>
            <a:ext cx="33855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altLang="zh-TW" dirty="0" smtClean="0"/>
              <a:t>B</a:t>
            </a:r>
            <a:endParaRPr lang="zh-TW" altLang="en-US" dirty="0"/>
          </a:p>
        </p:txBody>
      </p:sp>
    </p:spTree>
    <p:extLst>
      <p:ext uri="{BB962C8B-B14F-4D97-AF65-F5344CB8AC3E}">
        <p14:creationId xmlns:p14="http://schemas.microsoft.com/office/powerpoint/2010/main" val="15145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8" grpId="0" animBg="1"/>
    </p:bld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訂 1">
      <a:majorFont>
        <a:latin typeface="Times New Roman"/>
        <a:ea typeface="微軟正黑體"/>
        <a:cs typeface=""/>
      </a:majorFont>
      <a:minorFont>
        <a:latin typeface="Times New Roman"/>
        <a:ea typeface="微軟正黑體"/>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2209</TotalTime>
  <Words>4424</Words>
  <Application>Microsoft Office PowerPoint</Application>
  <PresentationFormat>寬螢幕</PresentationFormat>
  <Paragraphs>589</Paragraphs>
  <Slides>30</Slides>
  <Notes>20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微軟正黑體</vt:lpstr>
      <vt:lpstr>新細明體</vt:lpstr>
      <vt:lpstr>Arial</vt:lpstr>
      <vt:lpstr>Calibri</vt:lpstr>
      <vt:lpstr>Times New Roman</vt:lpstr>
      <vt:lpstr>Wingdings</vt:lpstr>
      <vt:lpstr>Wingdings 3</vt:lpstr>
      <vt:lpstr>多面向</vt:lpstr>
      <vt:lpstr>新人期末報告</vt:lpstr>
      <vt:lpstr>E-BAF (E-Business Application Framework) </vt:lpstr>
      <vt:lpstr>Exception (1)</vt:lpstr>
      <vt:lpstr>Exception (2)</vt:lpstr>
      <vt:lpstr>Transaction</vt:lpstr>
      <vt:lpstr>Transaction – 2 Phase Commit</vt:lpstr>
      <vt:lpstr>Dead Lock</vt:lpstr>
      <vt:lpstr>Isolation Levels</vt:lpstr>
      <vt:lpstr>Isolation Levels - DB2  </vt:lpstr>
      <vt:lpstr>Isolation Levels - DB2  </vt:lpstr>
      <vt:lpstr>Isolation Levels - DB2  </vt:lpstr>
      <vt:lpstr>SQL Injection</vt:lpstr>
      <vt:lpstr>Cross-Site Scripting (XSS)</vt:lpstr>
      <vt:lpstr>心得</vt:lpstr>
      <vt:lpstr> Hybrid App Develop With IBM MobileFirst Introduction</vt:lpstr>
      <vt:lpstr>APP開發種類</vt:lpstr>
      <vt:lpstr>行動裝置開發模式</vt:lpstr>
      <vt:lpstr>PhoneGap 與 Cordova（一）</vt:lpstr>
      <vt:lpstr>PhoneGap 與 Cordova（二）</vt:lpstr>
      <vt:lpstr>PowerPoint 簡報</vt:lpstr>
      <vt:lpstr>IBM MobileFirst Hybrid Application</vt:lpstr>
      <vt:lpstr>IBM MobileFirst 主要特色</vt:lpstr>
      <vt:lpstr>開發環境</vt:lpstr>
      <vt:lpstr>版本控制</vt:lpstr>
      <vt:lpstr>Direct Update</vt:lpstr>
      <vt:lpstr>靈活可訂製的UI/UE</vt:lpstr>
      <vt:lpstr>使用心得</vt:lpstr>
      <vt:lpstr>Case Share</vt:lpstr>
      <vt:lpstr>特色</vt:lpstr>
      <vt:lpstr>感謝聆聽，敬請指教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Szying Li</dc:creator>
  <cp:lastModifiedBy>李思穎</cp:lastModifiedBy>
  <cp:revision>112</cp:revision>
  <dcterms:created xsi:type="dcterms:W3CDTF">2017-06-25T12:57:16Z</dcterms:created>
  <dcterms:modified xsi:type="dcterms:W3CDTF">2017-07-05T04:05:59Z</dcterms:modified>
</cp:coreProperties>
</file>