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44" r:id="rId2"/>
  </p:sldMasterIdLst>
  <p:notesMasterIdLst>
    <p:notesMasterId r:id="rId29"/>
  </p:notesMasterIdLst>
  <p:handoutMasterIdLst>
    <p:handoutMasterId r:id="rId30"/>
  </p:handoutMasterIdLst>
  <p:sldIdLst>
    <p:sldId id="256" r:id="rId3"/>
    <p:sldId id="275" r:id="rId4"/>
    <p:sldId id="269" r:id="rId5"/>
    <p:sldId id="288" r:id="rId6"/>
    <p:sldId id="263" r:id="rId7"/>
    <p:sldId id="273" r:id="rId8"/>
    <p:sldId id="271" r:id="rId9"/>
    <p:sldId id="276" r:id="rId10"/>
    <p:sldId id="274" r:id="rId11"/>
    <p:sldId id="287" r:id="rId12"/>
    <p:sldId id="270" r:id="rId13"/>
    <p:sldId id="290" r:id="rId14"/>
    <p:sldId id="289" r:id="rId15"/>
    <p:sldId id="258" r:id="rId16"/>
    <p:sldId id="259" r:id="rId17"/>
    <p:sldId id="266" r:id="rId18"/>
    <p:sldId id="261" r:id="rId19"/>
    <p:sldId id="265" r:id="rId20"/>
    <p:sldId id="284" r:id="rId21"/>
    <p:sldId id="268" r:id="rId22"/>
    <p:sldId id="262" r:id="rId23"/>
    <p:sldId id="292" r:id="rId24"/>
    <p:sldId id="277" r:id="rId25"/>
    <p:sldId id="285" r:id="rId26"/>
    <p:sldId id="294" r:id="rId27"/>
    <p:sldId id="267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40AF2-2316-4F99-AE47-609B5CF2F0D0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46436-2B57-4BEA-85D0-9527F9D23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515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875FD-0D15-486B-B104-0CA48E79F9C2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8F17E-DEB8-4D69-A0E3-EE82E1895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79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8F17E-DEB8-4D69-A0E3-EE82E1895B4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51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114C-F9CE-48E6-A756-EC092383D54A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48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E3E9-F4D8-4DFF-B18E-65F92EFE63D1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6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AEE3-DCD9-4916-8B0F-8F0AC575667E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284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114C-F9CE-48E6-A756-EC092383D54A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261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0999-0A77-4CD3-83AD-12E1A41AD1A6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84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021C-A141-411E-B403-F34999F645CF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911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5AAD-C9EA-4D30-B5B2-64B3C9E3B526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125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A59-0B0C-4001-9320-3BED68816E2C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63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BE28-EAE0-4125-95DF-7DCFD2741D4B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010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0627-F99A-4081-BC89-5D2CC6331884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725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1D49-8EBD-4177-835B-7FB9B4F463BF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10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0999-0A77-4CD3-83AD-12E1A41AD1A6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825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6E07-66C5-466E-A96A-28A79796E49B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39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A9D-B67E-46DB-94BB-973451E8B73B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296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A9D-B67E-46DB-94BB-973451E8B73B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13963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A9D-B67E-46DB-94BB-973451E8B73B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402650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A9D-B67E-46DB-94BB-973451E8B73B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507475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A9D-B67E-46DB-94BB-973451E8B73B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05907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A9D-B67E-46DB-94BB-973451E8B73B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048831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E3E9-F4D8-4DFF-B18E-65F92EFE63D1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462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AEE3-DCD9-4916-8B0F-8F0AC575667E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54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021C-A141-411E-B403-F34999F645CF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57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5AAD-C9EA-4D30-B5B2-64B3C9E3B526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84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A59-0B0C-4001-9320-3BED68816E2C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4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BE28-EAE0-4125-95DF-7DCFD2741D4B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5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0627-F99A-4081-BC89-5D2CC6331884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71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1D49-8EBD-4177-835B-7FB9B4F463BF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82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6E07-66C5-466E-A96A-28A79796E49B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25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31F7A9D-B67E-46DB-94BB-973451E8B73B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4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1F7A9D-B67E-46DB-94BB-973451E8B73B}" type="datetime1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193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sz="7200" b="1" dirty="0" smtClean="0"/>
              <a:t>補充報告</a:t>
            </a:r>
            <a:endParaRPr lang="zh-TW" altLang="en-US" sz="72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報告人：李思穎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日期：</a:t>
            </a:r>
            <a:r>
              <a:rPr lang="en-US" altLang="zh-TW" dirty="0" smtClean="0"/>
              <a:t>2017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8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38" y="207362"/>
            <a:ext cx="10144937" cy="549517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529" y="672453"/>
            <a:ext cx="7455244" cy="56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>
                <a:solidFill>
                  <a:schemeClr val="tx1"/>
                </a:solidFill>
              </a:rPr>
              <a:t>getRootException</a:t>
            </a:r>
            <a:r>
              <a:rPr lang="en-US" altLang="zh-TW" sz="4000" dirty="0">
                <a:solidFill>
                  <a:schemeClr val="tx1"/>
                </a:solidFill>
              </a:rPr>
              <a:t> </a:t>
            </a:r>
            <a:r>
              <a:rPr lang="zh-TW" altLang="zh-TW" sz="4000" dirty="0" smtClean="0">
                <a:solidFill>
                  <a:schemeClr val="tx1"/>
                </a:solidFill>
              </a:rPr>
              <a:t>說明</a:t>
            </a:r>
            <a:r>
              <a:rPr lang="en-US" altLang="zh-TW" sz="4000" dirty="0" smtClean="0">
                <a:solidFill>
                  <a:schemeClr val="tx1"/>
                </a:solidFill>
              </a:rPr>
              <a:t>(1)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931" y="1332631"/>
            <a:ext cx="3924300" cy="50387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31" y="2260643"/>
            <a:ext cx="71437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</a:rPr>
              <a:t>getRootException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zh-TW" dirty="0" smtClean="0">
                <a:solidFill>
                  <a:schemeClr val="tx1"/>
                </a:solidFill>
              </a:rPr>
              <a:t>說明</a:t>
            </a:r>
            <a:r>
              <a:rPr lang="en-US" altLang="zh-TW" dirty="0" smtClean="0">
                <a:solidFill>
                  <a:schemeClr val="tx1"/>
                </a:solidFill>
              </a:rPr>
              <a:t>(2)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==null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42" y="2349457"/>
            <a:ext cx="5114925" cy="1895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776" y="2738952"/>
            <a:ext cx="4200525" cy="14954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l="22826"/>
          <a:stretch/>
        </p:blipFill>
        <p:spPr>
          <a:xfrm>
            <a:off x="609598" y="4346675"/>
            <a:ext cx="10526130" cy="218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</a:rPr>
              <a:t>getRootException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zh-TW" dirty="0" smtClean="0">
                <a:solidFill>
                  <a:schemeClr val="tx1"/>
                </a:solidFill>
              </a:rPr>
              <a:t>說明</a:t>
            </a:r>
            <a:r>
              <a:rPr lang="en-US" altLang="zh-TW" dirty="0" smtClean="0">
                <a:solidFill>
                  <a:schemeClr val="tx1"/>
                </a:solidFill>
              </a:rPr>
              <a:t>(3)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!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=null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7292" y="1952366"/>
            <a:ext cx="8147478" cy="416010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93" y="3297581"/>
            <a:ext cx="3462082" cy="14392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90" y="1949279"/>
            <a:ext cx="3124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主程式擲出</a:t>
            </a:r>
            <a:r>
              <a:rPr lang="en-US" altLang="zh-TW" dirty="0"/>
              <a:t>Exception</a:t>
            </a:r>
            <a:r>
              <a:rPr lang="zh-TW" altLang="en-US" dirty="0" smtClean="0"/>
              <a:t>狀況</a:t>
            </a:r>
            <a:r>
              <a:rPr lang="en-US" altLang="zh-TW" dirty="0" smtClean="0"/>
              <a:t>(1)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Ajax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7336" y="1425343"/>
            <a:ext cx="4544942" cy="2718849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496" y="4215753"/>
            <a:ext cx="6304887" cy="251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主程式擲出</a:t>
            </a:r>
            <a:r>
              <a:rPr lang="en-US" altLang="zh-TW" dirty="0"/>
              <a:t>Exception</a:t>
            </a:r>
            <a:r>
              <a:rPr lang="zh-TW" altLang="en-US" dirty="0" smtClean="0"/>
              <a:t>狀況</a:t>
            </a:r>
            <a:r>
              <a:rPr lang="en-US" altLang="zh-TW" dirty="0" smtClean="0"/>
              <a:t>(2)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Form Submit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097280" y="1965004"/>
            <a:ext cx="10058400" cy="4023360"/>
          </a:xfrm>
        </p:spPr>
        <p:txBody>
          <a:bodyPr/>
          <a:lstStyle/>
          <a:p>
            <a:pPr marL="0" indent="0" algn="ctr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892" y="4394011"/>
            <a:ext cx="4548903" cy="246398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75" y="1853248"/>
            <a:ext cx="5524500" cy="3467100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6451303" y="1543147"/>
            <a:ext cx="5062082" cy="2739108"/>
            <a:chOff x="2319337" y="1431692"/>
            <a:chExt cx="6791751" cy="3675037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9337" y="1431692"/>
              <a:ext cx="6791751" cy="3675037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2375" y="2428875"/>
              <a:ext cx="4667250" cy="2000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03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>
                <a:solidFill>
                  <a:schemeClr val="tx1"/>
                </a:solidFill>
              </a:rPr>
              <a:t>若需要查問題需要</a:t>
            </a:r>
            <a:r>
              <a:rPr lang="en-US" altLang="zh-TW" sz="3600" dirty="0">
                <a:solidFill>
                  <a:schemeClr val="tx1"/>
                </a:solidFill>
              </a:rPr>
              <a:t> debug </a:t>
            </a:r>
            <a:r>
              <a:rPr lang="zh-TW" altLang="zh-TW" sz="3600" dirty="0">
                <a:solidFill>
                  <a:schemeClr val="tx1"/>
                </a:solidFill>
              </a:rPr>
              <a:t>層級，需要怎麼處理？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69" y="1853248"/>
            <a:ext cx="8703901" cy="4714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189" y="2790454"/>
            <a:ext cx="3571875" cy="3609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330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isDebugEnabled</a:t>
            </a:r>
            <a:r>
              <a:rPr lang="zh-TW" altLang="en-US" dirty="0"/>
              <a:t>的用途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3698" y="1528132"/>
            <a:ext cx="9638842" cy="495218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00"/>
                </a:solidFill>
                <a:latin typeface="+mn-lt"/>
              </a:rPr>
              <a:t>使用 </a:t>
            </a:r>
            <a:r>
              <a:rPr lang="en-US" altLang="zh-TW" dirty="0" err="1">
                <a:solidFill>
                  <a:srgbClr val="FFFF00"/>
                </a:solidFill>
                <a:latin typeface="+mn-lt"/>
              </a:rPr>
              <a:t>isDebugEnabled</a:t>
            </a:r>
            <a:r>
              <a:rPr lang="en-US" altLang="zh-TW" dirty="0">
                <a:solidFill>
                  <a:srgbClr val="FFFF00"/>
                </a:solidFill>
                <a:latin typeface="+mn-lt"/>
              </a:rPr>
              <a:t> </a:t>
            </a:r>
            <a:r>
              <a:rPr lang="zh-TW" altLang="en-US" dirty="0" smtClean="0">
                <a:solidFill>
                  <a:srgbClr val="FFFF00"/>
                </a:solidFill>
                <a:latin typeface="+mn-lt"/>
              </a:rPr>
              <a:t>可以減少</a:t>
            </a:r>
            <a:r>
              <a:rPr lang="zh-TW" altLang="en-US" dirty="0">
                <a:solidFill>
                  <a:srgbClr val="FFFF00"/>
                </a:solidFill>
                <a:latin typeface="+mn-lt"/>
              </a:rPr>
              <a:t>效能的負擔</a:t>
            </a:r>
          </a:p>
          <a:p>
            <a:r>
              <a:rPr lang="zh-TW" altLang="en-US" dirty="0">
                <a:latin typeface="+mn-lt"/>
              </a:rPr>
              <a:t>透過一個 </a:t>
            </a:r>
            <a:r>
              <a:rPr lang="en-US" altLang="zh-TW" dirty="0" err="1">
                <a:latin typeface="+mn-lt"/>
              </a:rPr>
              <a:t>isDebugEnabled</a:t>
            </a:r>
            <a:r>
              <a:rPr lang="en-US" altLang="zh-TW" dirty="0">
                <a:latin typeface="+mn-lt"/>
              </a:rPr>
              <a:t>() </a:t>
            </a:r>
            <a:r>
              <a:rPr lang="zh-TW" altLang="en-US" dirty="0">
                <a:latin typeface="+mn-lt"/>
              </a:rPr>
              <a:t>方法的呼叫，來判斷目前 </a:t>
            </a:r>
            <a:r>
              <a:rPr lang="en-US" altLang="zh-TW" dirty="0">
                <a:latin typeface="+mn-lt"/>
              </a:rPr>
              <a:t>Log4j </a:t>
            </a:r>
            <a:r>
              <a:rPr lang="zh-TW" altLang="en-US" dirty="0">
                <a:latin typeface="+mn-lt"/>
              </a:rPr>
              <a:t>的 </a:t>
            </a:r>
            <a:r>
              <a:rPr lang="en-US" altLang="zh-TW" dirty="0">
                <a:latin typeface="+mn-lt"/>
              </a:rPr>
              <a:t>level </a:t>
            </a:r>
            <a:r>
              <a:rPr lang="zh-TW" altLang="en-US" dirty="0">
                <a:latin typeface="+mn-lt"/>
              </a:rPr>
              <a:t>是否為 </a:t>
            </a:r>
            <a:r>
              <a:rPr lang="en-US" altLang="zh-TW" dirty="0" smtClean="0">
                <a:latin typeface="+mn-lt"/>
              </a:rPr>
              <a:t>debug</a:t>
            </a:r>
            <a:r>
              <a:rPr lang="zh-TW" altLang="en-US" dirty="0" smtClean="0">
                <a:latin typeface="+mn-lt"/>
              </a:rPr>
              <a:t>；</a:t>
            </a:r>
            <a:endParaRPr lang="en-US" altLang="zh-TW" dirty="0">
              <a:latin typeface="+mn-lt"/>
            </a:endParaRPr>
          </a:p>
          <a:p>
            <a:r>
              <a:rPr lang="zh-TW" altLang="en-US" dirty="0" smtClean="0">
                <a:latin typeface="+mn-lt"/>
              </a:rPr>
              <a:t>若</a:t>
            </a:r>
            <a:r>
              <a:rPr lang="zh-TW" altLang="en-US" dirty="0" smtClean="0">
                <a:latin typeface="+mn-lt"/>
              </a:rPr>
              <a:t>不是便</a:t>
            </a:r>
            <a:r>
              <a:rPr lang="zh-TW" altLang="en-US" dirty="0">
                <a:latin typeface="+mn-lt"/>
              </a:rPr>
              <a:t>不會</a:t>
            </a:r>
            <a:r>
              <a:rPr lang="zh-TW" altLang="en-US" dirty="0" smtClean="0">
                <a:latin typeface="+mn-lt"/>
              </a:rPr>
              <a:t>執行</a:t>
            </a:r>
            <a:r>
              <a:rPr lang="zh-TW" altLang="en-US" dirty="0"/>
              <a:t>；</a:t>
            </a:r>
            <a:endParaRPr lang="en-US" altLang="zh-TW" dirty="0" smtClean="0">
              <a:latin typeface="+mn-lt"/>
            </a:endParaRPr>
          </a:p>
          <a:p>
            <a:r>
              <a:rPr lang="zh-TW" altLang="en-US" dirty="0" smtClean="0">
                <a:latin typeface="+mn-lt"/>
              </a:rPr>
              <a:t>較好</a:t>
            </a:r>
            <a:r>
              <a:rPr lang="zh-TW" altLang="en-US" dirty="0" smtClean="0">
                <a:latin typeface="+mn-lt"/>
              </a:rPr>
              <a:t>的做法是，將</a:t>
            </a:r>
            <a:r>
              <a:rPr lang="zh-TW" altLang="en-US" dirty="0">
                <a:latin typeface="+mn-lt"/>
              </a:rPr>
              <a:t>需要 </a:t>
            </a:r>
            <a:r>
              <a:rPr lang="en-US" altLang="zh-TW" dirty="0">
                <a:latin typeface="+mn-lt"/>
              </a:rPr>
              <a:t>debug </a:t>
            </a:r>
            <a:r>
              <a:rPr lang="zh-TW" altLang="en-US" dirty="0">
                <a:latin typeface="+mn-lt"/>
              </a:rPr>
              <a:t>的所有</a:t>
            </a:r>
            <a:r>
              <a:rPr lang="zh-TW" altLang="en-US" dirty="0" smtClean="0">
                <a:latin typeface="+mn-lt"/>
              </a:rPr>
              <a:t>訊息，整理</a:t>
            </a:r>
            <a:r>
              <a:rPr lang="zh-TW" altLang="en-US" dirty="0">
                <a:latin typeface="+mn-lt"/>
              </a:rPr>
              <a:t>在同一個判斷區</a:t>
            </a:r>
            <a:r>
              <a:rPr lang="zh-TW" altLang="en-US" dirty="0" smtClean="0">
                <a:latin typeface="+mn-lt"/>
              </a:rPr>
              <a:t>塊。</a:t>
            </a:r>
            <a:endParaRPr lang="en-US" altLang="zh-TW" dirty="0">
              <a:latin typeface="+mn-lt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lt"/>
              </a:rPr>
              <a:t>E.g.</a:t>
            </a:r>
          </a:p>
          <a:p>
            <a:pPr marL="0" indent="0">
              <a:buNone/>
            </a:pPr>
            <a:r>
              <a:rPr lang="en-US" altLang="zh-TW" dirty="0">
                <a:latin typeface="+mn-lt"/>
              </a:rPr>
              <a:t>if (</a:t>
            </a:r>
            <a:r>
              <a:rPr lang="en-US" altLang="zh-TW" dirty="0" err="1">
                <a:latin typeface="+mn-lt"/>
              </a:rPr>
              <a:t>isDebug</a:t>
            </a:r>
            <a:r>
              <a:rPr lang="en-US" altLang="zh-TW" dirty="0">
                <a:latin typeface="+mn-lt"/>
              </a:rPr>
              <a:t>) {</a:t>
            </a:r>
          </a:p>
          <a:p>
            <a:pPr marL="0" indent="0">
              <a:buNone/>
            </a:pPr>
            <a:r>
              <a:rPr lang="en-US" altLang="zh-TW" dirty="0" smtClean="0">
                <a:latin typeface="+mn-lt"/>
              </a:rPr>
              <a:t>  </a:t>
            </a:r>
            <a:r>
              <a:rPr lang="en-US" altLang="zh-TW" dirty="0" err="1" smtClean="0">
                <a:latin typeface="+mn-lt"/>
              </a:rPr>
              <a:t>log.debug</a:t>
            </a:r>
            <a:r>
              <a:rPr lang="en-US" altLang="zh-TW" dirty="0">
                <a:latin typeface="+mn-lt"/>
              </a:rPr>
              <a:t>("</a:t>
            </a:r>
            <a:r>
              <a:rPr lang="en-US" altLang="zh-TW" dirty="0" err="1">
                <a:latin typeface="+mn-lt"/>
              </a:rPr>
              <a:t>reqMap</a:t>
            </a:r>
            <a:r>
              <a:rPr lang="en-US" altLang="zh-TW" dirty="0">
                <a:latin typeface="+mn-lt"/>
              </a:rPr>
              <a:t>==&gt;" + </a:t>
            </a:r>
            <a:r>
              <a:rPr lang="en-US" altLang="zh-TW" dirty="0" err="1">
                <a:latin typeface="+mn-lt"/>
              </a:rPr>
              <a:t>reqMap</a:t>
            </a:r>
            <a:r>
              <a:rPr lang="en-US" altLang="zh-TW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zh-TW" dirty="0" smtClean="0">
                <a:latin typeface="+mn-lt"/>
              </a:rPr>
              <a:t>  </a:t>
            </a:r>
            <a:r>
              <a:rPr lang="en-US" altLang="zh-TW" dirty="0" err="1" smtClean="0">
                <a:latin typeface="+mn-lt"/>
              </a:rPr>
              <a:t>log.debug</a:t>
            </a:r>
            <a:r>
              <a:rPr lang="en-US" altLang="zh-TW" dirty="0">
                <a:latin typeface="+mn-lt"/>
              </a:rPr>
              <a:t>("</a:t>
            </a:r>
            <a:r>
              <a:rPr lang="en-US" altLang="zh-TW" dirty="0" err="1">
                <a:latin typeface="+mn-lt"/>
              </a:rPr>
              <a:t>returnList</a:t>
            </a:r>
            <a:r>
              <a:rPr lang="en-US" altLang="zh-TW" dirty="0">
                <a:latin typeface="+mn-lt"/>
              </a:rPr>
              <a:t>==&gt;" + </a:t>
            </a:r>
            <a:r>
              <a:rPr lang="en-US" altLang="zh-TW" dirty="0" err="1">
                <a:latin typeface="+mn-lt"/>
              </a:rPr>
              <a:t>returnList</a:t>
            </a:r>
            <a:r>
              <a:rPr lang="en-US" altLang="zh-TW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zh-TW" dirty="0" smtClean="0">
                <a:latin typeface="+mn-lt"/>
              </a:rPr>
              <a:t>  </a:t>
            </a:r>
            <a:r>
              <a:rPr lang="en-US" altLang="zh-TW" dirty="0" err="1" smtClean="0">
                <a:latin typeface="+mn-lt"/>
              </a:rPr>
              <a:t>log.debug</a:t>
            </a:r>
            <a:r>
              <a:rPr lang="en-US" altLang="zh-TW" dirty="0">
                <a:latin typeface="+mn-lt"/>
              </a:rPr>
              <a:t>("key==&gt;" + key);</a:t>
            </a:r>
          </a:p>
          <a:p>
            <a:pPr marL="0" indent="0">
              <a:buNone/>
            </a:pPr>
            <a:r>
              <a:rPr lang="en-US" altLang="zh-TW" dirty="0" smtClean="0">
                <a:latin typeface="+mn-lt"/>
              </a:rPr>
              <a:t>}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91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批次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2609" y="1484507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批次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與線上程式執行有何不同</a:t>
            </a:r>
            <a:r>
              <a:rPr lang="zh-TW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zh-TW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批次是在</a:t>
            </a:r>
            <a:r>
              <a:rPr lang="en-US" altLang="zh-TW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control-M</a:t>
            </a:r>
            <a:r>
              <a:rPr lang="zh-TW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上面執行；</a:t>
            </a:r>
            <a:endParaRPr lang="en-US" altLang="zh-TW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zh-TW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線上程式是</a:t>
            </a:r>
            <a:r>
              <a:rPr lang="en-US" altLang="zh-TW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批次可以做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2PC 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嗎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zh-TW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不能，因批次使用</a:t>
            </a:r>
            <a:r>
              <a:rPr lang="en-US" altLang="zh-TW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control-M</a:t>
            </a:r>
            <a:r>
              <a:rPr lang="zh-TW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，沒有</a:t>
            </a:r>
            <a:r>
              <a:rPr lang="en-US" altLang="zh-TW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</a:t>
            </a:r>
            <a:endParaRPr lang="en-US" altLang="zh-TW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3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</a:rPr>
              <a:t>DBMudule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6134" y="1353203"/>
            <a:ext cx="6847992" cy="4195481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DBMudule</a:t>
            </a:r>
            <a:r>
              <a:rPr lang="zh-TW" altLang="zh-TW" dirty="0"/>
              <a:t>使用的時機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>
                <a:solidFill>
                  <a:srgbClr val="FFFF00"/>
                </a:solidFill>
              </a:rPr>
              <a:t>與交易的業務無關，如取流水號時，取得獨立連線。</a:t>
            </a:r>
            <a:endParaRPr lang="en-US" altLang="zh-TW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A</a:t>
            </a:r>
            <a:r>
              <a:rPr lang="zh-TW" altLang="zh-TW" dirty="0"/>
              <a:t>系統作業的主程式，呼叫</a:t>
            </a:r>
            <a:r>
              <a:rPr lang="en-US" altLang="zh-TW" dirty="0"/>
              <a:t>B</a:t>
            </a:r>
            <a:r>
              <a:rPr lang="zh-TW" altLang="zh-TW" dirty="0"/>
              <a:t>系統模組，此模組繼承</a:t>
            </a:r>
            <a:r>
              <a:rPr lang="en-US" altLang="zh-TW" dirty="0"/>
              <a:t>C </a:t>
            </a:r>
            <a:r>
              <a:rPr lang="zh-TW" altLang="zh-TW" dirty="0"/>
              <a:t>系統的</a:t>
            </a:r>
            <a:r>
              <a:rPr lang="en-US" altLang="zh-TW" dirty="0" err="1"/>
              <a:t>DBModule</a:t>
            </a:r>
            <a:r>
              <a:rPr lang="zh-TW" altLang="zh-TW" dirty="0"/>
              <a:t>，當在</a:t>
            </a:r>
            <a:r>
              <a:rPr lang="en-US" altLang="zh-TW" dirty="0"/>
              <a:t>B</a:t>
            </a:r>
            <a:r>
              <a:rPr lang="zh-TW" altLang="zh-TW" dirty="0"/>
              <a:t>系統模組內使用</a:t>
            </a:r>
            <a:r>
              <a:rPr lang="en-US" altLang="zh-TW" dirty="0"/>
              <a:t> </a:t>
            </a:r>
            <a:r>
              <a:rPr lang="en-US" altLang="zh-TW" dirty="0" err="1"/>
              <a:t>getDataSet</a:t>
            </a:r>
            <a:r>
              <a:rPr lang="en-US" altLang="zh-TW" dirty="0"/>
              <a:t>() </a:t>
            </a:r>
            <a:r>
              <a:rPr lang="zh-TW" altLang="zh-TW" dirty="0"/>
              <a:t>取得連線，那此時取得的連線會使用哪一條連線？為什麼</a:t>
            </a:r>
            <a:r>
              <a:rPr lang="zh-TW" altLang="zh-TW" dirty="0" smtClean="0"/>
              <a:t>？</a:t>
            </a:r>
            <a:endParaRPr lang="en-US" altLang="zh-TW" dirty="0"/>
          </a:p>
          <a:p>
            <a:pPr marL="400050" lvl="1" indent="0">
              <a:buNone/>
            </a:pPr>
            <a:r>
              <a:rPr lang="zh-TW" altLang="en-US" dirty="0">
                <a:solidFill>
                  <a:srgbClr val="FFFF00"/>
                </a:solidFill>
              </a:rPr>
              <a:t>使用</a:t>
            </a:r>
            <a:r>
              <a:rPr lang="en-US" altLang="zh-TW" dirty="0" smtClean="0">
                <a:solidFill>
                  <a:srgbClr val="FFFF00"/>
                </a:solidFill>
              </a:rPr>
              <a:t>DS_C</a:t>
            </a:r>
            <a:r>
              <a:rPr lang="zh-TW" altLang="en-US" dirty="0" smtClean="0">
                <a:solidFill>
                  <a:srgbClr val="FFFF00"/>
                </a:solidFill>
              </a:rPr>
              <a:t>這</a:t>
            </a:r>
            <a:r>
              <a:rPr lang="zh-TW" altLang="en-US" dirty="0" smtClean="0">
                <a:solidFill>
                  <a:srgbClr val="FFFF00"/>
                </a:solidFill>
              </a:rPr>
              <a:t>條</a:t>
            </a:r>
            <a:r>
              <a:rPr lang="zh-TW" altLang="zh-TW" dirty="0" smtClean="0">
                <a:solidFill>
                  <a:srgbClr val="FFFF00"/>
                </a:solidFill>
              </a:rPr>
              <a:t>連線</a:t>
            </a:r>
            <a:r>
              <a:rPr lang="zh-TW" altLang="en-US" dirty="0" smtClean="0">
                <a:solidFill>
                  <a:srgbClr val="FFFF00"/>
                </a:solidFill>
              </a:rPr>
              <a:t>，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marL="400050" lvl="1" indent="0">
              <a:buNone/>
            </a:pPr>
            <a:r>
              <a:rPr lang="zh-TW" altLang="en-US" dirty="0" smtClean="0">
                <a:solidFill>
                  <a:srgbClr val="FFFF00"/>
                </a:solidFill>
              </a:rPr>
              <a:t>因</a:t>
            </a:r>
            <a:r>
              <a:rPr lang="en-US" altLang="zh-TW" dirty="0">
                <a:solidFill>
                  <a:srgbClr val="FFFF00"/>
                </a:solidFill>
              </a:rPr>
              <a:t>B</a:t>
            </a:r>
            <a:r>
              <a:rPr lang="zh-TW" altLang="en-US" dirty="0">
                <a:solidFill>
                  <a:srgbClr val="FFFF00"/>
                </a:solidFill>
              </a:rPr>
              <a:t>模組繼承 </a:t>
            </a:r>
            <a:r>
              <a:rPr lang="en-US" altLang="zh-TW" dirty="0">
                <a:solidFill>
                  <a:srgbClr val="FFFF00"/>
                </a:solidFill>
              </a:rPr>
              <a:t>” </a:t>
            </a:r>
            <a:r>
              <a:rPr lang="en-US" altLang="zh-TW" dirty="0" err="1" smtClean="0">
                <a:solidFill>
                  <a:srgbClr val="FFFF00"/>
                </a:solidFill>
              </a:rPr>
              <a:t>C_DBModule</a:t>
            </a:r>
            <a:r>
              <a:rPr lang="en-US" altLang="zh-TW" dirty="0">
                <a:solidFill>
                  <a:srgbClr val="FFFF00"/>
                </a:solidFill>
              </a:rPr>
              <a:t>”</a:t>
            </a:r>
            <a:r>
              <a:rPr lang="zh-TW" altLang="en-US" dirty="0">
                <a:solidFill>
                  <a:srgbClr val="FFFF00"/>
                </a:solidFill>
              </a:rPr>
              <a:t>，會取得該子系統的獨立 </a:t>
            </a:r>
            <a:r>
              <a:rPr lang="en-US" altLang="zh-TW" dirty="0" err="1">
                <a:solidFill>
                  <a:srgbClr val="FFFF00"/>
                </a:solidFill>
              </a:rPr>
              <a:t>DataSet</a:t>
            </a:r>
            <a:r>
              <a:rPr lang="en-US" altLang="zh-TW" dirty="0">
                <a:solidFill>
                  <a:srgbClr val="FFFF00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進行連線</a:t>
            </a:r>
            <a:endParaRPr lang="en-US" altLang="zh-TW" dirty="0">
              <a:solidFill>
                <a:srgbClr val="FFFF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557" y="1771814"/>
            <a:ext cx="43053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DB2PoolSvc.xml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1163" y="1583791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Sever </a:t>
            </a:r>
            <a:r>
              <a:rPr lang="zh-TW" altLang="en-US" dirty="0"/>
              <a:t>啟動時建 </a:t>
            </a:r>
            <a:r>
              <a:rPr lang="en-US" altLang="zh-TW" dirty="0" err="1"/>
              <a:t>DataSource</a:t>
            </a:r>
            <a:r>
              <a:rPr lang="zh-TW" altLang="en-US" dirty="0"/>
              <a:t>是</a:t>
            </a:r>
            <a:r>
              <a:rPr lang="en-US" altLang="zh-TW" dirty="0"/>
              <a:t>DB2PoolSvc.xml</a:t>
            </a:r>
            <a:r>
              <a:rPr lang="zh-TW" altLang="en-US" dirty="0"/>
              <a:t>建立？還是如何驅動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marL="400050" lvl="1" indent="0">
              <a:buNone/>
            </a:pPr>
            <a:r>
              <a:rPr lang="zh-TW" altLang="en-US" dirty="0" smtClean="0">
                <a:solidFill>
                  <a:srgbClr val="FFFF00"/>
                </a:solidFill>
              </a:rPr>
              <a:t>設定在</a:t>
            </a:r>
            <a:r>
              <a:rPr lang="en-US" altLang="zh-TW" dirty="0" smtClean="0">
                <a:solidFill>
                  <a:srgbClr val="FFFF00"/>
                </a:solidFill>
              </a:rPr>
              <a:t>EAR</a:t>
            </a:r>
            <a:r>
              <a:rPr lang="zh-TW" altLang="en-US" dirty="0" smtClean="0">
                <a:solidFill>
                  <a:srgbClr val="FFFF00"/>
                </a:solidFill>
              </a:rPr>
              <a:t>的</a:t>
            </a:r>
            <a:r>
              <a:rPr lang="en-US" altLang="zh-TW" dirty="0" smtClean="0">
                <a:solidFill>
                  <a:srgbClr val="FFFF00"/>
                </a:solidFill>
              </a:rPr>
              <a:t>application.xml</a:t>
            </a:r>
            <a:r>
              <a:rPr lang="zh-TW" altLang="en-US" dirty="0" smtClean="0">
                <a:solidFill>
                  <a:srgbClr val="FFFF00"/>
                </a:solidFill>
              </a:rPr>
              <a:t>；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marL="400050" lvl="1" indent="0">
              <a:buNone/>
            </a:pPr>
            <a:r>
              <a:rPr lang="zh-TW" altLang="en-US" dirty="0" smtClean="0">
                <a:solidFill>
                  <a:srgbClr val="FFFF00"/>
                </a:solidFill>
              </a:rPr>
              <a:t>當</a:t>
            </a:r>
            <a:r>
              <a:rPr lang="en-US" altLang="zh-TW" dirty="0" smtClean="0">
                <a:solidFill>
                  <a:srgbClr val="FFFF00"/>
                </a:solidFill>
              </a:rPr>
              <a:t>Server</a:t>
            </a:r>
            <a:r>
              <a:rPr lang="zh-TW" altLang="en-US" dirty="0" smtClean="0">
                <a:solidFill>
                  <a:srgbClr val="FFFF00"/>
                </a:solidFill>
              </a:rPr>
              <a:t>啟動時，</a:t>
            </a:r>
            <a:r>
              <a:rPr lang="en-US" altLang="zh-TW" dirty="0" smtClean="0">
                <a:solidFill>
                  <a:srgbClr val="FFFF00"/>
                </a:solidFill>
              </a:rPr>
              <a:t>EAR</a:t>
            </a:r>
            <a:r>
              <a:rPr lang="zh-TW" altLang="en-US" dirty="0" smtClean="0">
                <a:solidFill>
                  <a:srgbClr val="FFFF00"/>
                </a:solidFill>
              </a:rPr>
              <a:t>的連線會載入到</a:t>
            </a:r>
            <a:r>
              <a:rPr lang="en-US" altLang="zh-TW" dirty="0" smtClean="0">
                <a:solidFill>
                  <a:srgbClr val="FFFF00"/>
                </a:solidFill>
              </a:rPr>
              <a:t>Server</a:t>
            </a:r>
            <a:r>
              <a:rPr lang="zh-TW" altLang="en-US" dirty="0" smtClean="0">
                <a:solidFill>
                  <a:srgbClr val="FFFF00"/>
                </a:solidFill>
              </a:rPr>
              <a:t>上的</a:t>
            </a:r>
            <a:r>
              <a:rPr lang="en-US" altLang="zh-TW" dirty="0" smtClean="0">
                <a:solidFill>
                  <a:srgbClr val="FFFF00"/>
                </a:solidFill>
              </a:rPr>
              <a:t>pool</a:t>
            </a:r>
            <a:r>
              <a:rPr lang="zh-TW" altLang="en-US" dirty="0" smtClean="0">
                <a:solidFill>
                  <a:srgbClr val="FFFF00"/>
                </a:solidFill>
              </a:rPr>
              <a:t>連線池，統一控</a:t>
            </a:r>
            <a:r>
              <a:rPr lang="zh-TW" altLang="en-US" dirty="0" smtClean="0">
                <a:solidFill>
                  <a:srgbClr val="FFFF00"/>
                </a:solidFill>
              </a:rPr>
              <a:t>管。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DB2PoolSvc.xml  </a:t>
            </a:r>
            <a:r>
              <a:rPr lang="en-US" altLang="zh-TW" dirty="0"/>
              <a:t>type pool</a:t>
            </a:r>
            <a:r>
              <a:rPr lang="zh-TW" altLang="en-US" dirty="0"/>
              <a:t>與 </a:t>
            </a:r>
            <a:r>
              <a:rPr lang="en-US" altLang="zh-TW" dirty="0" err="1"/>
              <a:t>dbcp</a:t>
            </a:r>
            <a:r>
              <a:rPr lang="en-US" altLang="zh-TW" dirty="0"/>
              <a:t> </a:t>
            </a:r>
            <a:r>
              <a:rPr lang="zh-TW" altLang="en-US" dirty="0"/>
              <a:t>差異為何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FFFF00"/>
                </a:solidFill>
              </a:rPr>
              <a:t>pool</a:t>
            </a:r>
            <a:r>
              <a:rPr lang="zh-TW" altLang="en-US" dirty="0" smtClean="0">
                <a:solidFill>
                  <a:srgbClr val="FFFF00"/>
                </a:solidFill>
              </a:rPr>
              <a:t>用</a:t>
            </a:r>
            <a:r>
              <a:rPr lang="en-US" altLang="zh-TW" dirty="0" smtClean="0">
                <a:solidFill>
                  <a:srgbClr val="FFFF00"/>
                </a:solidFill>
              </a:rPr>
              <a:t>lookup</a:t>
            </a:r>
            <a:r>
              <a:rPr lang="zh-TW" altLang="en-US" dirty="0" smtClean="0">
                <a:solidFill>
                  <a:srgbClr val="FFFF00"/>
                </a:solidFill>
              </a:rPr>
              <a:t>連線，會去看</a:t>
            </a:r>
            <a:r>
              <a:rPr lang="en-US" altLang="zh-TW" dirty="0" smtClean="0">
                <a:solidFill>
                  <a:srgbClr val="FFFF00"/>
                </a:solidFill>
              </a:rPr>
              <a:t>DB2PoolSvc</a:t>
            </a:r>
            <a:r>
              <a:rPr lang="zh-TW" altLang="en-US" dirty="0" smtClean="0">
                <a:solidFill>
                  <a:srgbClr val="FFFF00"/>
                </a:solidFill>
              </a:rPr>
              <a:t>中的</a:t>
            </a:r>
            <a:r>
              <a:rPr lang="en-US" altLang="zh-TW" dirty="0" err="1" smtClean="0">
                <a:solidFill>
                  <a:srgbClr val="FFFF00"/>
                </a:solidFill>
              </a:rPr>
              <a:t>datasource</a:t>
            </a:r>
            <a:r>
              <a:rPr lang="zh-TW" altLang="en-US" dirty="0" smtClean="0">
                <a:solidFill>
                  <a:srgbClr val="FFFF00"/>
                </a:solidFill>
              </a:rPr>
              <a:t>對應的</a:t>
            </a:r>
            <a:r>
              <a:rPr lang="en-US" altLang="zh-TW" dirty="0" smtClean="0">
                <a:solidFill>
                  <a:srgbClr val="FFFF00"/>
                </a:solidFill>
              </a:rPr>
              <a:t>JDNI</a:t>
            </a:r>
            <a:r>
              <a:rPr lang="zh-TW" altLang="en-US" dirty="0" smtClean="0">
                <a:solidFill>
                  <a:srgbClr val="FFFF00"/>
                </a:solidFill>
              </a:rPr>
              <a:t>；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FF00"/>
                </a:solidFill>
              </a:rPr>
              <a:t>	</a:t>
            </a:r>
            <a:r>
              <a:rPr lang="en-US" altLang="zh-TW" dirty="0" err="1" smtClean="0">
                <a:solidFill>
                  <a:srgbClr val="FFFF00"/>
                </a:solidFill>
              </a:rPr>
              <a:t>dbcp</a:t>
            </a:r>
            <a:r>
              <a:rPr lang="zh-TW" altLang="en-US" dirty="0" smtClean="0">
                <a:solidFill>
                  <a:srgbClr val="FFFF00"/>
                </a:solidFill>
              </a:rPr>
              <a:t>是先載入連線資訊取得物件，要連線時建立</a:t>
            </a:r>
            <a:r>
              <a:rPr lang="en-US" altLang="zh-TW" dirty="0" smtClean="0">
                <a:solidFill>
                  <a:srgbClr val="FFFF00"/>
                </a:solidFill>
              </a:rPr>
              <a:t>connection</a:t>
            </a:r>
            <a:r>
              <a:rPr lang="zh-TW" altLang="en-US" dirty="0" smtClean="0">
                <a:solidFill>
                  <a:srgbClr val="FFFF00"/>
                </a:solidFill>
              </a:rPr>
              <a:t>。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4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DBMudule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4814" y="1480424"/>
            <a:ext cx="7833955" cy="4195481"/>
          </a:xfrm>
        </p:spPr>
        <p:txBody>
          <a:bodyPr/>
          <a:lstStyle/>
          <a:p>
            <a:r>
              <a:rPr lang="en-US" altLang="zh-TW" dirty="0" err="1" smtClean="0"/>
              <a:t>DBMudule</a:t>
            </a:r>
            <a:r>
              <a:rPr lang="en-US" altLang="zh-TW" dirty="0" smtClean="0"/>
              <a:t> </a:t>
            </a:r>
            <a:r>
              <a:rPr lang="zh-TW" altLang="zh-TW" dirty="0"/>
              <a:t>取得獨立連線，若須同時更新不同</a:t>
            </a:r>
            <a:r>
              <a:rPr lang="en-US" altLang="zh-TW" dirty="0"/>
              <a:t> table</a:t>
            </a:r>
            <a:r>
              <a:rPr lang="zh-TW" altLang="zh-TW" dirty="0"/>
              <a:t>資料一起要進行交易控制，該如何做到交易</a:t>
            </a:r>
            <a:r>
              <a:rPr lang="zh-TW" altLang="zh-TW" dirty="0" smtClean="0"/>
              <a:t>控制？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14" y="2322684"/>
            <a:ext cx="5688356" cy="399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6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 smtClean="0"/>
              <a:t>Dataset Clear(1)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9192" y="1297507"/>
            <a:ext cx="8946541" cy="5244493"/>
          </a:xfrm>
        </p:spPr>
        <p:txBody>
          <a:bodyPr>
            <a:normAutofit/>
          </a:bodyPr>
          <a:lstStyle/>
          <a:p>
            <a:r>
              <a:rPr lang="zh-TW" altLang="en-US" dirty="0"/>
              <a:t>不做</a:t>
            </a:r>
            <a:r>
              <a:rPr lang="en-US" altLang="zh-TW" dirty="0"/>
              <a:t>clear</a:t>
            </a:r>
            <a:r>
              <a:rPr lang="zh-TW" altLang="en-US" dirty="0"/>
              <a:t>會不會</a:t>
            </a:r>
            <a:r>
              <a:rPr lang="zh-TW" altLang="en-US" dirty="0" smtClean="0"/>
              <a:t>生效</a:t>
            </a:r>
            <a:r>
              <a:rPr lang="en-US" altLang="zh-TW" dirty="0" smtClean="0"/>
              <a:t>(1)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94" y="1739525"/>
            <a:ext cx="5174867" cy="46442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626" y="5620964"/>
            <a:ext cx="7439025" cy="666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67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 smtClean="0"/>
              <a:t>Dataset Clear(1)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9192" y="1297507"/>
            <a:ext cx="8946541" cy="5244493"/>
          </a:xfrm>
        </p:spPr>
        <p:txBody>
          <a:bodyPr>
            <a:normAutofit/>
          </a:bodyPr>
          <a:lstStyle/>
          <a:p>
            <a:r>
              <a:rPr lang="zh-TW" altLang="en-US" dirty="0"/>
              <a:t>不做</a:t>
            </a:r>
            <a:r>
              <a:rPr lang="en-US" altLang="zh-TW" dirty="0"/>
              <a:t>clear</a:t>
            </a:r>
            <a:r>
              <a:rPr lang="zh-TW" altLang="en-US" dirty="0"/>
              <a:t>會不會</a:t>
            </a:r>
            <a:r>
              <a:rPr lang="zh-TW" altLang="en-US" dirty="0" smtClean="0"/>
              <a:t>生效</a:t>
            </a:r>
            <a:r>
              <a:rPr lang="en-US" altLang="zh-TW" dirty="0" smtClean="0"/>
              <a:t>(2)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92" y="1853248"/>
            <a:ext cx="3429000" cy="25717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053" y="1152983"/>
            <a:ext cx="7223961" cy="268002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467" y="3899230"/>
            <a:ext cx="7679135" cy="285670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774396" y="1258565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Insert intoDBXX.DTXXTP01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270539" y="416801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Insert into DBXX.DTXXTP01_BAK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7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Dataset </a:t>
            </a:r>
            <a:r>
              <a:rPr lang="en-US" altLang="zh-TW" dirty="0" smtClean="0"/>
              <a:t>Clear(2)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1649" y="1305496"/>
            <a:ext cx="8946541" cy="4195481"/>
          </a:xfrm>
        </p:spPr>
        <p:txBody>
          <a:bodyPr/>
          <a:lstStyle/>
          <a:p>
            <a:r>
              <a:rPr lang="zh-TW" altLang="en-US" dirty="0"/>
              <a:t>各情況模擬測試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2</a:t>
            </a:r>
            <a:r>
              <a:rPr lang="zh-TW" altLang="en-US" dirty="0"/>
              <a:t>個</a:t>
            </a:r>
            <a:r>
              <a:rPr lang="zh-TW" altLang="en-US" dirty="0" smtClean="0"/>
              <a:t>條件，使用</a:t>
            </a:r>
            <a:r>
              <a:rPr lang="en-US" altLang="zh-TW" dirty="0" smtClean="0"/>
              <a:t>3</a:t>
            </a:r>
            <a:r>
              <a:rPr lang="zh-TW" altLang="en-US" dirty="0"/>
              <a:t>個</a:t>
            </a:r>
            <a:r>
              <a:rPr lang="zh-TW" altLang="en-US" dirty="0" smtClean="0"/>
              <a:t>條件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23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393269" y="2229434"/>
            <a:ext cx="4044697" cy="1978637"/>
            <a:chOff x="233224" y="2059590"/>
            <a:chExt cx="4044697" cy="1978637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830" y="2390402"/>
              <a:ext cx="3457575" cy="164782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233224" y="2059590"/>
              <a:ext cx="40446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FFFF00"/>
                  </a:solidFill>
                  <a:latin typeface="Courier New" panose="02070309020205020404" pitchFamily="49" charset="0"/>
                </a:rPr>
                <a:t>1.</a:t>
              </a:r>
              <a:r>
                <a:rPr lang="zh-TW" altLang="en-US" dirty="0" smtClean="0">
                  <a:solidFill>
                    <a:srgbClr val="FFFF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dirty="0" smtClean="0">
                  <a:solidFill>
                    <a:srgbClr val="FFFF00"/>
                  </a:solidFill>
                  <a:latin typeface="Courier New" panose="02070309020205020404" pitchFamily="49" charset="0"/>
                </a:rPr>
                <a:t>INSERT </a:t>
              </a:r>
              <a:r>
                <a:rPr lang="en-US" altLang="zh-TW" dirty="0">
                  <a:solidFill>
                    <a:srgbClr val="FFFF00"/>
                  </a:solidFill>
                  <a:latin typeface="Courier New" panose="02070309020205020404" pitchFamily="49" charset="0"/>
                </a:rPr>
                <a:t>INTO DBXX.DTXXTP01</a:t>
              </a:r>
              <a:endParaRPr lang="zh-TW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8506494" y="2188162"/>
            <a:ext cx="2528256" cy="1165409"/>
            <a:chOff x="4712388" y="2059590"/>
            <a:chExt cx="2528256" cy="1165409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1341" y="2710649"/>
              <a:ext cx="2390775" cy="51435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4712388" y="2059590"/>
              <a:ext cx="252825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FFFF00"/>
                  </a:solidFill>
                  <a:latin typeface="Courier New" panose="02070309020205020404" pitchFamily="49" charset="0"/>
                </a:rPr>
                <a:t>2.INSERT </a:t>
              </a:r>
              <a:r>
                <a:rPr lang="en-US" altLang="zh-TW" dirty="0">
                  <a:solidFill>
                    <a:srgbClr val="FFFF00"/>
                  </a:solidFill>
                  <a:latin typeface="Courier New" panose="02070309020205020404" pitchFamily="49" charset="0"/>
                </a:rPr>
                <a:t>INTO </a:t>
              </a:r>
              <a:endParaRPr lang="en-US" altLang="zh-TW" dirty="0" smtClean="0">
                <a:solidFill>
                  <a:srgbClr val="FFFF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TW" dirty="0" smtClean="0">
                  <a:solidFill>
                    <a:srgbClr val="FFFF00"/>
                  </a:solidFill>
                  <a:latin typeface="Courier New" panose="02070309020205020404" pitchFamily="49" charset="0"/>
                </a:rPr>
                <a:t>DBXX.DTXXTP01_BAK</a:t>
              </a:r>
              <a:endParaRPr lang="zh-TW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374415" y="4257638"/>
            <a:ext cx="4733988" cy="1055541"/>
            <a:chOff x="214582" y="4158733"/>
            <a:chExt cx="4733988" cy="1055541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429" y="4537999"/>
              <a:ext cx="2886075" cy="676275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214582" y="4158733"/>
              <a:ext cx="47339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FFFF00"/>
                  </a:solidFill>
                  <a:latin typeface="Courier New" panose="02070309020205020404" pitchFamily="49" charset="0"/>
                </a:rPr>
                <a:t>3.</a:t>
              </a:r>
              <a:r>
                <a:rPr lang="zh-TW" altLang="en-US" dirty="0" smtClean="0">
                  <a:solidFill>
                    <a:srgbClr val="FFFF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dirty="0" smtClean="0">
                  <a:solidFill>
                    <a:srgbClr val="FFFF00"/>
                  </a:solidFill>
                  <a:latin typeface="Courier New" panose="02070309020205020404" pitchFamily="49" charset="0"/>
                </a:rPr>
                <a:t>INSERT </a:t>
              </a:r>
              <a:r>
                <a:rPr lang="en-US" altLang="zh-TW" dirty="0">
                  <a:solidFill>
                    <a:srgbClr val="FFFF00"/>
                  </a:solidFill>
                  <a:latin typeface="Courier New" panose="02070309020205020404" pitchFamily="49" charset="0"/>
                </a:rPr>
                <a:t>INTO DBXX.DTXXTP01_BAK2</a:t>
              </a:r>
              <a:endParaRPr lang="zh-TW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4374415" y="5424569"/>
            <a:ext cx="5864314" cy="1377824"/>
            <a:chOff x="3953020" y="4986994"/>
            <a:chExt cx="5864314" cy="1377824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3809" y="5412519"/>
              <a:ext cx="5343525" cy="5334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3953020" y="4986994"/>
              <a:ext cx="47339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FFFF00"/>
                  </a:solidFill>
                  <a:latin typeface="Courier New" panose="02070309020205020404" pitchFamily="49" charset="0"/>
                </a:rPr>
                <a:t>4.</a:t>
              </a:r>
              <a:r>
                <a:rPr lang="zh-TW" altLang="en-US" dirty="0" smtClean="0">
                  <a:solidFill>
                    <a:srgbClr val="FFFF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zh-TW" dirty="0" smtClean="0">
                  <a:solidFill>
                    <a:srgbClr val="FFFF00"/>
                  </a:solidFill>
                  <a:latin typeface="Courier New" panose="02070309020205020404" pitchFamily="49" charset="0"/>
                </a:rPr>
                <a:t>INSERT </a:t>
              </a:r>
              <a:r>
                <a:rPr lang="en-US" altLang="zh-TW" dirty="0">
                  <a:solidFill>
                    <a:srgbClr val="FFFF00"/>
                  </a:solidFill>
                  <a:latin typeface="Courier New" panose="02070309020205020404" pitchFamily="49" charset="0"/>
                </a:rPr>
                <a:t>INTO DBXX.DTXXTP01_BAK2</a:t>
              </a:r>
              <a:endParaRPr lang="zh-TW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399081" y="5995486"/>
              <a:ext cx="41889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前端並沒有</a:t>
              </a:r>
              <a:r>
                <a:rPr lang="en-US" altLang="zh-TW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setField</a:t>
              </a:r>
              <a:r>
                <a:rPr lang="en-US" altLang="zh-TW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[EMP_NAME]</a:t>
              </a:r>
              <a:r>
                <a:rPr lang="zh-TW" altLang="en-US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值</a:t>
              </a:r>
              <a:r>
                <a:rPr lang="en-US" altLang="zh-TW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.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268560" y="2266257"/>
            <a:ext cx="4036902" cy="3497625"/>
            <a:chOff x="7617351" y="1324390"/>
            <a:chExt cx="4036902" cy="3497625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17351" y="1324390"/>
              <a:ext cx="4036902" cy="3470116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617351" y="3498576"/>
              <a:ext cx="4036902" cy="13234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200" b="1" dirty="0" smtClean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altLang="zh-TW" sz="1200" b="1" dirty="0" smtClean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altLang="zh-TW" sz="1200" b="1" dirty="0" smtClean="0">
                  <a:solidFill>
                    <a:srgbClr val="FF0000"/>
                  </a:solidFill>
                </a:rPr>
                <a:t>3</a:t>
              </a:r>
            </a:p>
            <a:p>
              <a:pPr algn="r"/>
              <a:endParaRPr lang="en-US" altLang="zh-TW" sz="1200" b="1" dirty="0">
                <a:solidFill>
                  <a:srgbClr val="FF0000"/>
                </a:solidFill>
              </a:endParaRPr>
            </a:p>
            <a:p>
              <a:pPr algn="r"/>
              <a:endParaRPr lang="en-US" altLang="zh-TW" sz="1200" b="1" dirty="0" smtClean="0">
                <a:solidFill>
                  <a:srgbClr val="FF0000"/>
                </a:solidFill>
              </a:endParaRPr>
            </a:p>
            <a:p>
              <a:pPr algn="r"/>
              <a:endParaRPr lang="en-US" altLang="zh-TW" sz="500" b="1" dirty="0" smtClean="0">
                <a:solidFill>
                  <a:srgbClr val="FF0000"/>
                </a:solidFill>
              </a:endParaRPr>
            </a:p>
            <a:p>
              <a:pPr algn="r"/>
              <a:r>
                <a:rPr lang="en-US" altLang="zh-TW" sz="1200" b="1" dirty="0" smtClean="0">
                  <a:solidFill>
                    <a:srgbClr val="FF0000"/>
                  </a:solidFill>
                </a:rPr>
                <a:t>4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9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Dead Lock</a:t>
            </a:r>
            <a:r>
              <a:rPr lang="zh-TW" altLang="zh-TW" dirty="0" smtClean="0">
                <a:solidFill>
                  <a:schemeClr val="tx1"/>
                </a:solidFill>
              </a:rPr>
              <a:t>案</a:t>
            </a:r>
            <a:r>
              <a:rPr lang="zh-TW" altLang="en-US" dirty="0" smtClean="0">
                <a:solidFill>
                  <a:schemeClr val="tx1"/>
                </a:solidFill>
              </a:rPr>
              <a:t>例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046" y="4445022"/>
            <a:ext cx="4838700" cy="19812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34" y="2246356"/>
            <a:ext cx="4657725" cy="20193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812325" y="1869990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XX_ZX0100</a:t>
            </a:r>
            <a:r>
              <a:rPr lang="zh-TW" altLang="en-US" dirty="0" smtClean="0"/>
              <a:t>模組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10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224" y="172061"/>
            <a:ext cx="9404723" cy="1400530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Dead Lock</a:t>
            </a:r>
            <a:r>
              <a:rPr lang="zh-TW" altLang="zh-TW" dirty="0">
                <a:solidFill>
                  <a:schemeClr val="tx1"/>
                </a:solidFill>
              </a:rPr>
              <a:t>案</a:t>
            </a:r>
            <a:r>
              <a:rPr lang="zh-TW" altLang="en-US" dirty="0">
                <a:solidFill>
                  <a:schemeClr val="tx1"/>
                </a:solidFill>
              </a:rPr>
              <a:t>例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459" y="1856644"/>
            <a:ext cx="3324225" cy="17811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58" y="4049398"/>
            <a:ext cx="3228975" cy="18192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669" y="842725"/>
            <a:ext cx="3827772" cy="505108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973" y="1240985"/>
            <a:ext cx="4380653" cy="463471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92" y="5969016"/>
            <a:ext cx="10846334" cy="73041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8764" y="6518495"/>
            <a:ext cx="4581054" cy="162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8966" y="1515122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A請求的主程式</a:t>
            </a:r>
          </a:p>
        </p:txBody>
      </p:sp>
      <p:sp>
        <p:nvSpPr>
          <p:cNvPr id="12" name="矩形 11"/>
          <p:cNvSpPr/>
          <p:nvPr/>
        </p:nvSpPr>
        <p:spPr>
          <a:xfrm>
            <a:off x="346721" y="3715114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B請求的主程式</a:t>
            </a:r>
          </a:p>
        </p:txBody>
      </p:sp>
      <p:sp>
        <p:nvSpPr>
          <p:cNvPr id="13" name="矩形 12"/>
          <p:cNvSpPr/>
          <p:nvPr/>
        </p:nvSpPr>
        <p:spPr>
          <a:xfrm>
            <a:off x="4499572" y="3069125"/>
            <a:ext cx="1937442" cy="1720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61438" y="4217407"/>
            <a:ext cx="1937442" cy="1720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864444" y="2423312"/>
            <a:ext cx="1937442" cy="1720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819177" y="5157458"/>
            <a:ext cx="1937442" cy="1720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446067" y="2951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535093" y="40906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2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9819992" y="22694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3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9783778" y="50035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4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1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XSS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7322" y="1336226"/>
            <a:ext cx="10350649" cy="5188142"/>
          </a:xfrm>
        </p:spPr>
        <p:txBody>
          <a:bodyPr>
            <a:normAutofit/>
          </a:bodyPr>
          <a:lstStyle/>
          <a:p>
            <a:r>
              <a:rPr lang="zh-TW" altLang="zh-TW" dirty="0">
                <a:solidFill>
                  <a:srgbClr val="00B0F0"/>
                </a:solidFill>
              </a:rPr>
              <a:t>權限檢核是什麼</a:t>
            </a:r>
            <a:r>
              <a:rPr lang="zh-TW" altLang="zh-TW" dirty="0" smtClean="0">
                <a:solidFill>
                  <a:srgbClr val="00B0F0"/>
                </a:solidFill>
              </a:rPr>
              <a:t>？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保護</a:t>
            </a:r>
            <a:r>
              <a:rPr lang="zh-TW" altLang="en-US" dirty="0"/>
              <a:t>機制</a:t>
            </a:r>
            <a:r>
              <a:rPr lang="zh-TW" altLang="en-US" dirty="0" smtClean="0"/>
              <a:t>，</a:t>
            </a:r>
            <a:r>
              <a:rPr lang="zh-TW" altLang="en-US" dirty="0"/>
              <a:t>明確授予特定的使用者角色與存取權限。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確保</a:t>
            </a:r>
            <a:r>
              <a:rPr lang="zh-TW" altLang="en-US" dirty="0"/>
              <a:t>每個頁</a:t>
            </a:r>
            <a:r>
              <a:rPr lang="zh-TW" altLang="en-US" dirty="0" smtClean="0"/>
              <a:t>面的</a:t>
            </a:r>
            <a:r>
              <a:rPr lang="zh-TW" altLang="en-US" dirty="0"/>
              <a:t>存取都須經過適當的身分認證和授權，以</a:t>
            </a:r>
            <a:r>
              <a:rPr lang="zh-TW" altLang="en-US" dirty="0" smtClean="0"/>
              <a:t>防範</a:t>
            </a:r>
            <a:r>
              <a:rPr lang="zh-TW" altLang="en-US" dirty="0"/>
              <a:t>未經授權的 </a:t>
            </a:r>
            <a:r>
              <a:rPr lang="en-US" altLang="zh-TW" dirty="0"/>
              <a:t>URL </a:t>
            </a:r>
            <a:r>
              <a:rPr lang="zh-TW" altLang="en-US" dirty="0"/>
              <a:t>存取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>
                <a:solidFill>
                  <a:srgbClr val="00B0F0"/>
                </a:solidFill>
              </a:rPr>
              <a:t>黑名單</a:t>
            </a:r>
            <a:r>
              <a:rPr lang="en-US" altLang="zh-TW" dirty="0">
                <a:solidFill>
                  <a:srgbClr val="00B0F0"/>
                </a:solidFill>
              </a:rPr>
              <a:t>/</a:t>
            </a:r>
            <a:r>
              <a:rPr lang="zh-TW" altLang="zh-TW" dirty="0">
                <a:solidFill>
                  <a:srgbClr val="00B0F0"/>
                </a:solidFill>
              </a:rPr>
              <a:t>白名單是什麼</a:t>
            </a:r>
            <a:r>
              <a:rPr lang="zh-TW" altLang="zh-TW" dirty="0" smtClean="0">
                <a:solidFill>
                  <a:srgbClr val="00B0F0"/>
                </a:solidFill>
              </a:rPr>
              <a:t>？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pPr lvl="1"/>
            <a:r>
              <a:rPr lang="zh-TW" altLang="en-US" dirty="0"/>
              <a:t>黑名單</a:t>
            </a:r>
            <a:r>
              <a:rPr lang="zh-TW" altLang="en-US" dirty="0" smtClean="0"/>
              <a:t>：程式先</a:t>
            </a:r>
            <a:r>
              <a:rPr lang="zh-TW" altLang="en-US" dirty="0"/>
              <a:t>列出「不能出現」的對象清單，然後進行過濾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 smtClean="0"/>
              <a:t>針對</a:t>
            </a:r>
            <a:r>
              <a:rPr lang="zh-TW" altLang="en-US" dirty="0"/>
              <a:t>有可能造成疑慮的使用者資料進行過濾。例如，針對</a:t>
            </a:r>
            <a:r>
              <a:rPr lang="en-US" altLang="zh-TW" dirty="0"/>
              <a:t>&lt;</a:t>
            </a:r>
            <a:r>
              <a:rPr lang="zh-TW" altLang="en-US" dirty="0"/>
              <a:t>或者</a:t>
            </a:r>
            <a:r>
              <a:rPr lang="en-US" altLang="zh-TW" dirty="0"/>
              <a:t>&gt;</a:t>
            </a:r>
            <a:r>
              <a:rPr lang="zh-TW" altLang="en-US" dirty="0"/>
              <a:t>字元、或者</a:t>
            </a:r>
            <a:r>
              <a:rPr lang="en-US" altLang="zh-TW" dirty="0"/>
              <a:t>SCRIPT</a:t>
            </a:r>
            <a:r>
              <a:rPr lang="zh-TW" altLang="en-US" dirty="0"/>
              <a:t>字串進行過濾，倘若使用者的輸入資料中含有可疑的字元或字串時，則進行改寫或禁止使用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白</a:t>
            </a:r>
            <a:r>
              <a:rPr lang="zh-TW" altLang="en-US" dirty="0"/>
              <a:t>名單：</a:t>
            </a:r>
            <a:r>
              <a:rPr lang="zh-TW" altLang="en-US" dirty="0" smtClean="0"/>
              <a:t>程式先</a:t>
            </a:r>
            <a:r>
              <a:rPr lang="zh-TW" altLang="en-US" dirty="0"/>
              <a:t>列出可被接受的對象清單。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/>
              <a:t>每個欄位都明確定義出它該有的形式，例如日期欄位就只能出現數字和斜線</a:t>
            </a:r>
            <a:r>
              <a:rPr lang="zh-TW" altLang="en-US" dirty="0" smtClean="0"/>
              <a:t>字元。</a:t>
            </a:r>
            <a:endParaRPr lang="en-US" altLang="zh-TW" dirty="0" smtClean="0"/>
          </a:p>
          <a:p>
            <a:r>
              <a:rPr lang="zh-TW" altLang="zh-TW" dirty="0" smtClean="0">
                <a:solidFill>
                  <a:srgbClr val="00B0F0"/>
                </a:solidFill>
              </a:rPr>
              <a:t>為防止</a:t>
            </a:r>
            <a:r>
              <a:rPr lang="en-US" altLang="zh-TW" dirty="0" smtClean="0">
                <a:solidFill>
                  <a:srgbClr val="00B0F0"/>
                </a:solidFill>
              </a:rPr>
              <a:t>XSS</a:t>
            </a:r>
            <a:r>
              <a:rPr lang="zh-TW" altLang="zh-TW" dirty="0" smtClean="0">
                <a:solidFill>
                  <a:srgbClr val="00B0F0"/>
                </a:solidFill>
              </a:rPr>
              <a:t>攻擊，過濾特殊字元，若需某些特殊字元要呈現於網頁上，需如何處理？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/>
              <a:t>HTML</a:t>
            </a:r>
            <a:r>
              <a:rPr lang="zh-TW" altLang="zh-TW" dirty="0"/>
              <a:t>特殊</a:t>
            </a:r>
            <a:r>
              <a:rPr lang="zh-TW" altLang="zh-TW" dirty="0" smtClean="0"/>
              <a:t>字元</a:t>
            </a:r>
            <a:r>
              <a:rPr lang="zh-TW" altLang="en-US" dirty="0" smtClean="0"/>
              <a:t>編碼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27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SQL</a:t>
            </a:r>
            <a:r>
              <a:rPr lang="zh-TW" altLang="zh-TW" dirty="0">
                <a:solidFill>
                  <a:schemeClr val="tx1"/>
                </a:solidFill>
              </a:rPr>
              <a:t>未進行更新，是什麼原因？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8512" y="1319750"/>
            <a:ext cx="8946541" cy="4891580"/>
          </a:xfrm>
        </p:spPr>
        <p:txBody>
          <a:bodyPr/>
          <a:lstStyle/>
          <a:p>
            <a:r>
              <a:rPr lang="zh-TW" altLang="zh-TW" dirty="0"/>
              <a:t>本機</a:t>
            </a:r>
            <a:r>
              <a:rPr lang="en-US" altLang="zh-TW" dirty="0"/>
              <a:t>server SQL </a:t>
            </a:r>
            <a:r>
              <a:rPr lang="zh-TW" altLang="zh-TW" dirty="0"/>
              <a:t>寫錯，重新修改後執行，執行時發現</a:t>
            </a:r>
            <a:r>
              <a:rPr lang="en-US" altLang="zh-TW" dirty="0"/>
              <a:t>SQL </a:t>
            </a:r>
            <a:r>
              <a:rPr lang="zh-TW" altLang="zh-TW" dirty="0"/>
              <a:t>未進行更新，是什麼原因？應該如何處理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FF00"/>
                </a:solidFill>
              </a:rPr>
              <a:t>確認本機的</a:t>
            </a:r>
            <a:r>
              <a:rPr lang="en-US" altLang="zh-TW" dirty="0" smtClean="0">
                <a:solidFill>
                  <a:srgbClr val="FFFF00"/>
                </a:solidFill>
              </a:rPr>
              <a:t>DB2PoolSvc.xml</a:t>
            </a:r>
            <a:r>
              <a:rPr lang="zh-TW" altLang="en-US" dirty="0" smtClean="0">
                <a:solidFill>
                  <a:srgbClr val="FFFF00"/>
                </a:solidFill>
              </a:rPr>
              <a:t>中，</a:t>
            </a:r>
            <a:r>
              <a:rPr lang="en-US" altLang="zh-TW" dirty="0" err="1" smtClean="0">
                <a:solidFill>
                  <a:srgbClr val="FFFF00"/>
                </a:solidFill>
              </a:rPr>
              <a:t>sqlcmd</a:t>
            </a:r>
            <a:r>
              <a:rPr lang="en-US" altLang="zh-TW" dirty="0" smtClean="0">
                <a:solidFill>
                  <a:srgbClr val="FFFF00"/>
                </a:solidFill>
              </a:rPr>
              <a:t>-</a:t>
            </a:r>
            <a:r>
              <a:rPr lang="en-US" altLang="zh-TW" dirty="0" err="1" smtClean="0">
                <a:solidFill>
                  <a:srgbClr val="FFFF00"/>
                </a:solidFill>
              </a:rPr>
              <a:t>param</a:t>
            </a:r>
            <a:r>
              <a:rPr lang="en-US" altLang="zh-TW" dirty="0" smtClean="0">
                <a:solidFill>
                  <a:srgbClr val="FFFF00"/>
                </a:solidFill>
              </a:rPr>
              <a:t>-list</a:t>
            </a:r>
            <a:r>
              <a:rPr lang="zh-TW" altLang="en-US" dirty="0" smtClean="0">
                <a:solidFill>
                  <a:srgbClr val="FFFF00"/>
                </a:solidFill>
              </a:rPr>
              <a:t>資訊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/>
              <a:t>測試環境執行時</a:t>
            </a:r>
            <a:r>
              <a:rPr lang="en-US" altLang="zh-TW" dirty="0"/>
              <a:t>SQL</a:t>
            </a:r>
            <a:r>
              <a:rPr lang="zh-TW" altLang="zh-TW" dirty="0"/>
              <a:t>從何而來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部署時，</a:t>
            </a:r>
            <a:r>
              <a:rPr lang="en-US" altLang="zh-TW" dirty="0" smtClean="0"/>
              <a:t>SQL</a:t>
            </a:r>
            <a:r>
              <a:rPr lang="zh-TW" altLang="en-US" dirty="0" smtClean="0"/>
              <a:t>寫入</a:t>
            </a:r>
            <a:r>
              <a:rPr lang="en-US" altLang="zh-TW" dirty="0" smtClean="0"/>
              <a:t>DB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30" y="2455112"/>
            <a:ext cx="5876925" cy="952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18411"/>
          <a:stretch/>
        </p:blipFill>
        <p:spPr>
          <a:xfrm>
            <a:off x="1375719" y="4554863"/>
            <a:ext cx="10058400" cy="22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571" y="3648298"/>
            <a:ext cx="10731221" cy="308201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28" y="1253628"/>
            <a:ext cx="11365929" cy="228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HttpDispatcher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3698" y="1281642"/>
            <a:ext cx="8946541" cy="555110"/>
          </a:xfrm>
        </p:spPr>
        <p:txBody>
          <a:bodyPr/>
          <a:lstStyle/>
          <a:p>
            <a:r>
              <a:rPr lang="en-US" altLang="zh-TW" dirty="0" err="1"/>
              <a:t>HttpDispatcher</a:t>
            </a:r>
            <a:r>
              <a:rPr lang="zh-TW" altLang="zh-TW" dirty="0"/>
              <a:t>是什麼？接受任何</a:t>
            </a:r>
            <a:r>
              <a:rPr lang="en-US" altLang="zh-TW" dirty="0"/>
              <a:t> Request </a:t>
            </a:r>
            <a:r>
              <a:rPr lang="zh-TW" altLang="zh-TW" dirty="0"/>
              <a:t>會解析</a:t>
            </a:r>
            <a:r>
              <a:rPr lang="en-US" altLang="zh-TW" dirty="0"/>
              <a:t>URL</a:t>
            </a:r>
            <a:r>
              <a:rPr lang="zh-TW" altLang="zh-TW" dirty="0"/>
              <a:t>嗎？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23" y="2665676"/>
            <a:ext cx="9143156" cy="261399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87609" y="1547281"/>
            <a:ext cx="9555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由</a:t>
            </a:r>
            <a:r>
              <a:rPr lang="en-US" altLang="zh-TW" dirty="0" smtClean="0"/>
              <a:t>Web</a:t>
            </a:r>
            <a:r>
              <a:rPr lang="zh-TW" altLang="en-US" dirty="0" smtClean="0"/>
              <a:t>容器對應至實際處理請求的檔案或程式實體名稱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url</a:t>
            </a:r>
            <a:r>
              <a:rPr lang="en-US" altLang="zh-TW" dirty="0" smtClean="0"/>
              <a:t>-pattern</a:t>
            </a:r>
            <a:r>
              <a:rPr lang="zh-TW" altLang="en-US" dirty="0" smtClean="0"/>
              <a:t>設定的邏輯名稱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01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ResponseCode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5093" y="1411895"/>
            <a:ext cx="8946541" cy="4195481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只有一個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ResponseCode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通常程式寫在哪？為什麼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initApp</a:t>
            </a:r>
            <a:r>
              <a:rPr lang="zh-TW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r>
              <a:rPr lang="zh-TW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設定</a:t>
            </a:r>
            <a:endParaRPr lang="en-US" altLang="zh-TW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zh-TW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zh-TW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覆</a:t>
            </a:r>
            <a:r>
              <a:rPr lang="zh-TW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寫父類別的 </a:t>
            </a:r>
            <a:r>
              <a:rPr lang="en-US" altLang="zh-TW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start() </a:t>
            </a:r>
            <a:r>
              <a:rPr lang="zh-TW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以強制於每次 </a:t>
            </a:r>
            <a:r>
              <a:rPr lang="en-US" altLang="zh-TW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Dispatcher </a:t>
            </a:r>
            <a:r>
              <a:rPr lang="zh-TW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呼叫 </a:t>
            </a:r>
            <a:r>
              <a:rPr lang="en-US" altLang="zh-TW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zh-TW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時都執行程式自定的初始</a:t>
            </a:r>
            <a:r>
              <a:rPr lang="zh-TW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動作</a:t>
            </a:r>
            <a:r>
              <a:rPr lang="en-US" altLang="zh-TW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initApp</a:t>
            </a:r>
            <a:endParaRPr lang="en-US" altLang="zh-TW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通常</a:t>
            </a:r>
            <a:r>
              <a:rPr lang="zh-TW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只有</a:t>
            </a:r>
            <a:r>
              <a:rPr lang="zh-TW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一個頁面呈現，</a:t>
            </a:r>
            <a:r>
              <a:rPr lang="zh-TW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所以可以先</a:t>
            </a:r>
            <a:r>
              <a:rPr lang="zh-TW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設定</a:t>
            </a:r>
            <a:r>
              <a:rPr lang="en-US" altLang="zh-TW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ResponseCode</a:t>
            </a:r>
            <a:endParaRPr lang="en-US" altLang="zh-TW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432" y="3493229"/>
            <a:ext cx="47434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ReturnMessage</a:t>
            </a:r>
            <a:r>
              <a:rPr lang="en-US" altLang="zh-TW" dirty="0"/>
              <a:t> </a:t>
            </a:r>
            <a:r>
              <a:rPr lang="zh-TW" altLang="zh-TW" dirty="0"/>
              <a:t>訊息處理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6813" y="1317627"/>
            <a:ext cx="8946541" cy="4195481"/>
          </a:xfrm>
        </p:spPr>
        <p:txBody>
          <a:bodyPr/>
          <a:lstStyle/>
          <a:p>
            <a:r>
              <a:rPr lang="zh-TW" altLang="zh-TW" dirty="0"/>
              <a:t>用</a:t>
            </a:r>
            <a:r>
              <a:rPr lang="en-US" altLang="zh-TW" dirty="0"/>
              <a:t> </a:t>
            </a:r>
            <a:r>
              <a:rPr lang="en-US" altLang="zh-TW" dirty="0" err="1"/>
              <a:t>ReturnMessage</a:t>
            </a:r>
            <a:r>
              <a:rPr lang="en-US" altLang="zh-TW" dirty="0"/>
              <a:t> </a:t>
            </a:r>
            <a:r>
              <a:rPr lang="zh-TW" altLang="zh-TW" dirty="0"/>
              <a:t>訊息處理，那是如何傳至前</a:t>
            </a:r>
            <a:r>
              <a:rPr lang="zh-TW" altLang="zh-TW" dirty="0" smtClean="0"/>
              <a:t>端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18" y="2127249"/>
            <a:ext cx="5905500" cy="2457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18" y="4724697"/>
            <a:ext cx="5124450" cy="15144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187" y="585144"/>
            <a:ext cx="3819525" cy="34385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187" y="4084557"/>
            <a:ext cx="3362325" cy="2667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887598" y="2919640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成功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019349" y="569147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失敗</a:t>
            </a:r>
            <a:endParaRPr lang="en-US" altLang="zh-TW" dirty="0">
              <a:solidFill>
                <a:srgbClr val="FFFF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961" y="6296926"/>
            <a:ext cx="5726209" cy="46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653" y="122047"/>
            <a:ext cx="3729303" cy="30577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ReturnCode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3096" y="1756356"/>
            <a:ext cx="5017401" cy="4195481"/>
          </a:xfrm>
        </p:spPr>
        <p:txBody>
          <a:bodyPr/>
          <a:lstStyle/>
          <a:p>
            <a:r>
              <a:rPr lang="zh-TW" altLang="zh-TW" dirty="0" smtClean="0"/>
              <a:t>有</a:t>
            </a:r>
            <a:r>
              <a:rPr lang="zh-TW" altLang="zh-TW" dirty="0"/>
              <a:t>意義嗎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r>
              <a:rPr lang="zh-TW" altLang="zh-TW" dirty="0" smtClean="0"/>
              <a:t>發送</a:t>
            </a:r>
            <a:r>
              <a:rPr lang="en-US" altLang="zh-TW" dirty="0" err="1"/>
              <a:t>ajax</a:t>
            </a:r>
            <a:r>
              <a:rPr lang="zh-TW" altLang="zh-TW" dirty="0"/>
              <a:t>請求如何知道作業成功</a:t>
            </a:r>
            <a:r>
              <a:rPr lang="en-US" altLang="zh-TW" dirty="0"/>
              <a:t>/</a:t>
            </a:r>
            <a:r>
              <a:rPr lang="zh-TW" altLang="zh-TW" dirty="0"/>
              <a:t>失敗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 err="1" smtClean="0">
                <a:solidFill>
                  <a:srgbClr val="FFFF00"/>
                </a:solidFill>
              </a:rPr>
              <a:t>returnCode</a:t>
            </a:r>
            <a:r>
              <a:rPr lang="en-US" altLang="zh-TW" dirty="0" smtClean="0">
                <a:solidFill>
                  <a:srgbClr val="FFFF00"/>
                </a:solidFill>
              </a:rPr>
              <a:t> =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</a:rPr>
              <a:t>0</a:t>
            </a:r>
            <a:r>
              <a:rPr lang="zh-TW" altLang="en-US" dirty="0" smtClean="0">
                <a:solidFill>
                  <a:srgbClr val="FFFF00"/>
                </a:solidFill>
              </a:rPr>
              <a:t> 成功，</a:t>
            </a:r>
            <a:r>
              <a:rPr lang="en-US" altLang="zh-TW" dirty="0">
                <a:solidFill>
                  <a:srgbClr val="FFFF00"/>
                </a:solidFill>
              </a:rPr>
              <a:t> </a:t>
            </a:r>
            <a:r>
              <a:rPr lang="en-US" altLang="zh-TW" dirty="0" err="1">
                <a:solidFill>
                  <a:srgbClr val="FFFF00"/>
                </a:solidFill>
              </a:rPr>
              <a:t>returnCode</a:t>
            </a:r>
            <a:r>
              <a:rPr lang="en-US" altLang="zh-TW" dirty="0">
                <a:solidFill>
                  <a:srgbClr val="FFFF00"/>
                </a:solidFill>
              </a:rPr>
              <a:t> &lt;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>
                <a:solidFill>
                  <a:srgbClr val="FFFF00"/>
                </a:solidFill>
              </a:rPr>
              <a:t>0 </a:t>
            </a:r>
            <a:r>
              <a:rPr lang="zh-TW" altLang="en-US" dirty="0" smtClean="0">
                <a:solidFill>
                  <a:srgbClr val="FFFF00"/>
                </a:solidFill>
              </a:rPr>
              <a:t>失敗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>
                <a:solidFill>
                  <a:srgbClr val="FFFF00"/>
                </a:solidFill>
              </a:rPr>
              <a:t>畫面上</a:t>
            </a:r>
            <a:r>
              <a:rPr lang="en-US" altLang="zh-TW" dirty="0" smtClean="0">
                <a:solidFill>
                  <a:srgbClr val="FFFF00"/>
                </a:solidFill>
              </a:rPr>
              <a:t>alert</a:t>
            </a:r>
            <a:r>
              <a:rPr lang="zh-TW" altLang="en-US" dirty="0" smtClean="0">
                <a:solidFill>
                  <a:srgbClr val="FFFF00"/>
                </a:solidFill>
              </a:rPr>
              <a:t>訊息與狀態列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>
                <a:solidFill>
                  <a:srgbClr val="FFFF00"/>
                </a:solidFill>
              </a:rPr>
              <a:t>正數</a:t>
            </a:r>
            <a:r>
              <a:rPr lang="zh-TW" altLang="en-US" dirty="0">
                <a:solidFill>
                  <a:srgbClr val="FFFF00"/>
                </a:solidFill>
              </a:rPr>
              <a:t>或是負數來決定顯示訊息的顏色，正數為藍色、負數為紅色。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576" y="494271"/>
            <a:ext cx="2539950" cy="22865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34" y="3201510"/>
            <a:ext cx="5822390" cy="35565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743" y="3730245"/>
            <a:ext cx="3362325" cy="2667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234423" y="2000421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成功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287969" y="526672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失敗</a:t>
            </a:r>
            <a:endParaRPr lang="en-US" altLang="zh-TW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</a:rPr>
              <a:t>messageHelper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4814" y="1369178"/>
            <a:ext cx="5182159" cy="4195481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3</a:t>
            </a:r>
            <a:r>
              <a:rPr lang="zh-TW" altLang="en-US" sz="1800" dirty="0"/>
              <a:t>個參數與</a:t>
            </a:r>
            <a:r>
              <a:rPr lang="en-US" altLang="zh-TW" sz="1800" dirty="0"/>
              <a:t>5</a:t>
            </a:r>
            <a:r>
              <a:rPr lang="zh-TW" altLang="en-US" sz="1800" dirty="0"/>
              <a:t>個參數差異</a:t>
            </a:r>
            <a:r>
              <a:rPr lang="zh-TW" altLang="en-US" sz="1800" dirty="0" smtClean="0"/>
              <a:t>？</a:t>
            </a:r>
            <a:endParaRPr lang="en-US" altLang="zh-TW" sz="1800" dirty="0" smtClean="0"/>
          </a:p>
          <a:p>
            <a:pPr lvl="1"/>
            <a:r>
              <a:rPr lang="en-US" altLang="zh-TW" sz="1600" dirty="0" err="1" smtClean="0"/>
              <a:t>msg</a:t>
            </a:r>
            <a:r>
              <a:rPr lang="en-US" altLang="zh-TW" sz="1600" dirty="0" smtClean="0"/>
              <a:t> - </a:t>
            </a:r>
            <a:r>
              <a:rPr lang="en-US" altLang="zh-TW" sz="1600" dirty="0" err="1" smtClean="0"/>
              <a:t>ReturnMessage</a:t>
            </a:r>
            <a:endParaRPr lang="en-US" altLang="zh-TW" sz="1600" dirty="0" smtClean="0"/>
          </a:p>
          <a:p>
            <a:pPr lvl="1"/>
            <a:r>
              <a:rPr lang="en-US" altLang="zh-TW" sz="1600" dirty="0" err="1" smtClean="0"/>
              <a:t>returnCode</a:t>
            </a:r>
            <a:endParaRPr lang="en-US" altLang="zh-TW" sz="1600" dirty="0" smtClean="0"/>
          </a:p>
          <a:p>
            <a:pPr lvl="1"/>
            <a:r>
              <a:rPr lang="en-US" altLang="zh-TW" sz="1600" dirty="0" err="1" smtClean="0"/>
              <a:t>msgDesc</a:t>
            </a:r>
            <a:r>
              <a:rPr lang="en-US" altLang="zh-TW" sz="1600" dirty="0" smtClean="0"/>
              <a:t> – </a:t>
            </a:r>
            <a:r>
              <a:rPr lang="zh-TW" altLang="en-US" sz="1600" dirty="0" smtClean="0"/>
              <a:t>畫面上顯示錯誤訊息，應確保使用者能理解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t - </a:t>
            </a:r>
            <a:r>
              <a:rPr lang="en-US" altLang="zh-TW" sz="1600" dirty="0" err="1" smtClean="0"/>
              <a:t>Throwable</a:t>
            </a:r>
            <a:endParaRPr lang="en-US" altLang="zh-TW" sz="1600" dirty="0" smtClean="0"/>
          </a:p>
          <a:p>
            <a:pPr lvl="1"/>
            <a:r>
              <a:rPr lang="en-US" altLang="zh-TW" sz="1600" dirty="0" err="1" smtClean="0"/>
              <a:t>Req</a:t>
            </a:r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74" y="1167150"/>
            <a:ext cx="6502306" cy="4266764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32" y="3876735"/>
            <a:ext cx="4210050" cy="14954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572" y="4591354"/>
            <a:ext cx="4210050" cy="18002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矩形 7"/>
          <p:cNvSpPr/>
          <p:nvPr/>
        </p:nvSpPr>
        <p:spPr>
          <a:xfrm>
            <a:off x="2619439" y="4002216"/>
            <a:ext cx="100540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r>
              <a:rPr lang="zh-TW" altLang="en-US" dirty="0"/>
              <a:t>個參數</a:t>
            </a:r>
          </a:p>
        </p:txBody>
      </p:sp>
      <p:sp>
        <p:nvSpPr>
          <p:cNvPr id="9" name="矩形 8"/>
          <p:cNvSpPr/>
          <p:nvPr/>
        </p:nvSpPr>
        <p:spPr>
          <a:xfrm>
            <a:off x="4320552" y="4788930"/>
            <a:ext cx="100540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參數</a:t>
            </a:r>
          </a:p>
        </p:txBody>
      </p:sp>
    </p:spTree>
    <p:extLst>
      <p:ext uri="{BB962C8B-B14F-4D97-AF65-F5344CB8AC3E}">
        <p14:creationId xmlns:p14="http://schemas.microsoft.com/office/powerpoint/2010/main" val="23343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2357</TotalTime>
  <Words>729</Words>
  <Application>Microsoft Office PowerPoint</Application>
  <PresentationFormat>寬螢幕</PresentationFormat>
  <Paragraphs>160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8" baseType="lpstr">
      <vt:lpstr>新細明體</vt:lpstr>
      <vt:lpstr>Arial</vt:lpstr>
      <vt:lpstr>Calibri</vt:lpstr>
      <vt:lpstr>Calibri Light</vt:lpstr>
      <vt:lpstr>Century Gothic</vt:lpstr>
      <vt:lpstr>Courier New</vt:lpstr>
      <vt:lpstr>Times New Roman</vt:lpstr>
      <vt:lpstr>Wingdings</vt:lpstr>
      <vt:lpstr>Wingdings 2</vt:lpstr>
      <vt:lpstr>Wingdings 3</vt:lpstr>
      <vt:lpstr>HDOfficeLightV0</vt:lpstr>
      <vt:lpstr>離子</vt:lpstr>
      <vt:lpstr>補充報告</vt:lpstr>
      <vt:lpstr>DB2PoolSvc.xml</vt:lpstr>
      <vt:lpstr>SQL未進行更新，是什麼原因？</vt:lpstr>
      <vt:lpstr>PowerPoint 簡報</vt:lpstr>
      <vt:lpstr>HttpDispatcher</vt:lpstr>
      <vt:lpstr>ResponseCode</vt:lpstr>
      <vt:lpstr>ReturnMessage 訊息處理</vt:lpstr>
      <vt:lpstr>ReturnCode</vt:lpstr>
      <vt:lpstr>messageHelper</vt:lpstr>
      <vt:lpstr>PowerPoint 簡報</vt:lpstr>
      <vt:lpstr>getRootException 說明(1)</vt:lpstr>
      <vt:lpstr>getRootException 說明(2) ==null</vt:lpstr>
      <vt:lpstr>getRootException 說明(3) ! =null</vt:lpstr>
      <vt:lpstr>主程式擲出Exception狀況(1) Ajax</vt:lpstr>
      <vt:lpstr>主程式擲出Exception狀況(2) Form Submit</vt:lpstr>
      <vt:lpstr>若需要查問題需要 debug 層級，需要怎麼處理？</vt:lpstr>
      <vt:lpstr>isDebugEnabled的用途</vt:lpstr>
      <vt:lpstr>批次</vt:lpstr>
      <vt:lpstr>DBMudule</vt:lpstr>
      <vt:lpstr>DBMudule</vt:lpstr>
      <vt:lpstr>測試Dataset Clear(1)</vt:lpstr>
      <vt:lpstr>測試Dataset Clear(1)</vt:lpstr>
      <vt:lpstr>測試Dataset Clear(2)</vt:lpstr>
      <vt:lpstr>Dead Lock案例</vt:lpstr>
      <vt:lpstr>Dead Lock案例</vt:lpstr>
      <vt:lpstr>XSS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補充報告</dc:title>
  <dc:creator>李思穎</dc:creator>
  <cp:lastModifiedBy>李思穎</cp:lastModifiedBy>
  <cp:revision>75</cp:revision>
  <dcterms:created xsi:type="dcterms:W3CDTF">2017-07-06T03:35:30Z</dcterms:created>
  <dcterms:modified xsi:type="dcterms:W3CDTF">2017-07-12T04:47:11Z</dcterms:modified>
</cp:coreProperties>
</file>