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51"/>
  </p:notesMasterIdLst>
  <p:handoutMasterIdLst>
    <p:handoutMasterId r:id="rId52"/>
  </p:handoutMasterIdLst>
  <p:sldIdLst>
    <p:sldId id="262" r:id="rId2"/>
    <p:sldId id="323" r:id="rId3"/>
    <p:sldId id="257" r:id="rId4"/>
    <p:sldId id="271" r:id="rId5"/>
    <p:sldId id="324" r:id="rId6"/>
    <p:sldId id="282" r:id="rId7"/>
    <p:sldId id="273" r:id="rId8"/>
    <p:sldId id="325" r:id="rId9"/>
    <p:sldId id="283" r:id="rId10"/>
    <p:sldId id="285" r:id="rId11"/>
    <p:sldId id="286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32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27" r:id="rId30"/>
    <p:sldId id="304" r:id="rId31"/>
    <p:sldId id="305" r:id="rId32"/>
    <p:sldId id="306" r:id="rId33"/>
    <p:sldId id="333" r:id="rId34"/>
    <p:sldId id="334" r:id="rId35"/>
    <p:sldId id="307" r:id="rId36"/>
    <p:sldId id="308" r:id="rId37"/>
    <p:sldId id="328" r:id="rId38"/>
    <p:sldId id="329" r:id="rId39"/>
    <p:sldId id="330" r:id="rId40"/>
    <p:sldId id="332" r:id="rId41"/>
    <p:sldId id="331" r:id="rId42"/>
    <p:sldId id="311" r:id="rId43"/>
    <p:sldId id="318" r:id="rId44"/>
    <p:sldId id="312" r:id="rId45"/>
    <p:sldId id="313" r:id="rId46"/>
    <p:sldId id="320" r:id="rId47"/>
    <p:sldId id="321" r:id="rId48"/>
    <p:sldId id="322" r:id="rId49"/>
    <p:sldId id="270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8" autoAdjust="0"/>
    <p:restoredTop sz="94622" autoAdjust="0"/>
  </p:normalViewPr>
  <p:slideViewPr>
    <p:cSldViewPr snapToGrid="0">
      <p:cViewPr>
        <p:scale>
          <a:sx n="75" d="100"/>
          <a:sy n="75" d="100"/>
        </p:scale>
        <p:origin x="-1357" y="-2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26EC6-4ED2-4903-8AC5-0033CA6DDC63}" type="datetime1">
              <a:rPr lang="zh-TW" altLang="en-US" smtClean="0"/>
              <a:t>2013/3/5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93B02-5F2D-499F-8789-0AF976AE0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2679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8DA21-2B4E-42AF-BFD3-8772F42C60FA}" type="datetime1">
              <a:rPr lang="zh-TW" altLang="en-US" smtClean="0"/>
              <a:t>2013/3/5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0E01F-A9B7-421F-AF75-FD5C209591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4173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47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7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4665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4665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3" name="Rectangle 31"/>
          <p:cNvSpPr>
            <a:spLocks noChangeArrowheads="1"/>
          </p:cNvSpPr>
          <p:nvPr/>
        </p:nvSpPr>
        <p:spPr bwMode="gray">
          <a:xfrm>
            <a:off x="0" y="2146300"/>
            <a:ext cx="9144000" cy="3276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3048000"/>
            <a:ext cx="8153400" cy="669925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en-US" altLang="ko-KR" noProof="0" smtClean="0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38100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en-US" altLang="ko-KR" noProof="0" smtClean="0"/>
          </a:p>
        </p:txBody>
      </p: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553200"/>
            <a:ext cx="2133600" cy="152400"/>
          </a:xfrm>
        </p:spPr>
        <p:txBody>
          <a:bodyPr lIns="91440" tIns="45720" rIns="91440" bIns="45720"/>
          <a:lstStyle>
            <a:lvl1pPr algn="l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3200"/>
            <a:ext cx="2895600" cy="152400"/>
          </a:xfrm>
        </p:spPr>
        <p:txBody>
          <a:bodyPr lIns="91440" tIns="45720" rIns="91440" bIns="45720"/>
          <a:lstStyle>
            <a:lvl1pPr algn="ctr"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endParaRPr lang="en-US" altLang="ko-KR" dirty="0"/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fld id="{949A9587-A7D4-4793-AE65-519B5F36CB5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white">
          <a:xfrm>
            <a:off x="76200" y="76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400" b="1">
                <a:solidFill>
                  <a:schemeClr val="folHlink"/>
                </a:solidFill>
                <a:latin typeface="Lucida Sans Unicode" pitchFamily="34" charset="0"/>
                <a:ea typeface="굴림" charset="-127"/>
              </a:rPr>
              <a:t>LOGO</a:t>
            </a:r>
          </a:p>
        </p:txBody>
      </p:sp>
      <p:sp>
        <p:nvSpPr>
          <p:cNvPr id="13344" name="Arc 32"/>
          <p:cNvSpPr>
            <a:spLocks/>
          </p:cNvSpPr>
          <p:nvPr/>
        </p:nvSpPr>
        <p:spPr bwMode="black">
          <a:xfrm>
            <a:off x="0" y="4351338"/>
            <a:ext cx="1295400" cy="10588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3345" name="Group 33"/>
          <p:cNvGrpSpPr>
            <a:grpSpLocks/>
          </p:cNvGrpSpPr>
          <p:nvPr/>
        </p:nvGrpSpPr>
        <p:grpSpPr bwMode="auto">
          <a:xfrm>
            <a:off x="0" y="2209800"/>
            <a:ext cx="9144000" cy="3124200"/>
            <a:chOff x="0" y="2016"/>
            <a:chExt cx="5760" cy="1968"/>
          </a:xfrm>
        </p:grpSpPr>
        <p:sp>
          <p:nvSpPr>
            <p:cNvPr id="13346" name="Line 34"/>
            <p:cNvSpPr>
              <a:spLocks noChangeShapeType="1"/>
            </p:cNvSpPr>
            <p:nvPr userDrawn="1"/>
          </p:nvSpPr>
          <p:spPr bwMode="auto">
            <a:xfrm>
              <a:off x="0" y="2016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7" name="Line 35"/>
            <p:cNvSpPr>
              <a:spLocks noChangeShapeType="1"/>
            </p:cNvSpPr>
            <p:nvPr userDrawn="1"/>
          </p:nvSpPr>
          <p:spPr bwMode="auto">
            <a:xfrm>
              <a:off x="0" y="2064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8" name="Line 36"/>
            <p:cNvSpPr>
              <a:spLocks noChangeShapeType="1"/>
            </p:cNvSpPr>
            <p:nvPr userDrawn="1"/>
          </p:nvSpPr>
          <p:spPr bwMode="auto">
            <a:xfrm>
              <a:off x="0" y="2112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9" name="Line 37"/>
            <p:cNvSpPr>
              <a:spLocks noChangeShapeType="1"/>
            </p:cNvSpPr>
            <p:nvPr userDrawn="1"/>
          </p:nvSpPr>
          <p:spPr bwMode="auto">
            <a:xfrm>
              <a:off x="0" y="2160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0" name="Line 38"/>
            <p:cNvSpPr>
              <a:spLocks noChangeShapeType="1"/>
            </p:cNvSpPr>
            <p:nvPr userDrawn="1"/>
          </p:nvSpPr>
          <p:spPr bwMode="auto">
            <a:xfrm>
              <a:off x="0" y="2208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1" name="Line 39"/>
            <p:cNvSpPr>
              <a:spLocks noChangeShapeType="1"/>
            </p:cNvSpPr>
            <p:nvPr userDrawn="1"/>
          </p:nvSpPr>
          <p:spPr bwMode="auto">
            <a:xfrm>
              <a:off x="0" y="2256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2" name="Line 40"/>
            <p:cNvSpPr>
              <a:spLocks noChangeShapeType="1"/>
            </p:cNvSpPr>
            <p:nvPr userDrawn="1"/>
          </p:nvSpPr>
          <p:spPr bwMode="auto">
            <a:xfrm>
              <a:off x="0" y="2304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3" name="Line 41"/>
            <p:cNvSpPr>
              <a:spLocks noChangeShapeType="1"/>
            </p:cNvSpPr>
            <p:nvPr userDrawn="1"/>
          </p:nvSpPr>
          <p:spPr bwMode="auto">
            <a:xfrm>
              <a:off x="0" y="2352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4" name="Line 42"/>
            <p:cNvSpPr>
              <a:spLocks noChangeShapeType="1"/>
            </p:cNvSpPr>
            <p:nvPr userDrawn="1"/>
          </p:nvSpPr>
          <p:spPr bwMode="auto">
            <a:xfrm>
              <a:off x="0" y="2400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5" name="Line 43"/>
            <p:cNvSpPr>
              <a:spLocks noChangeShapeType="1"/>
            </p:cNvSpPr>
            <p:nvPr userDrawn="1"/>
          </p:nvSpPr>
          <p:spPr bwMode="auto">
            <a:xfrm>
              <a:off x="0" y="2448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6" name="Line 44"/>
            <p:cNvSpPr>
              <a:spLocks noChangeShapeType="1"/>
            </p:cNvSpPr>
            <p:nvPr userDrawn="1"/>
          </p:nvSpPr>
          <p:spPr bwMode="auto">
            <a:xfrm>
              <a:off x="0" y="2496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7" name="Line 45"/>
            <p:cNvSpPr>
              <a:spLocks noChangeShapeType="1"/>
            </p:cNvSpPr>
            <p:nvPr userDrawn="1"/>
          </p:nvSpPr>
          <p:spPr bwMode="auto">
            <a:xfrm>
              <a:off x="0" y="2544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8" name="Line 46"/>
            <p:cNvSpPr>
              <a:spLocks noChangeShapeType="1"/>
            </p:cNvSpPr>
            <p:nvPr userDrawn="1"/>
          </p:nvSpPr>
          <p:spPr bwMode="auto">
            <a:xfrm>
              <a:off x="0" y="2592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9" name="Line 47"/>
            <p:cNvSpPr>
              <a:spLocks noChangeShapeType="1"/>
            </p:cNvSpPr>
            <p:nvPr userDrawn="1"/>
          </p:nvSpPr>
          <p:spPr bwMode="auto">
            <a:xfrm>
              <a:off x="0" y="2640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0" name="Line 48"/>
            <p:cNvSpPr>
              <a:spLocks noChangeShapeType="1"/>
            </p:cNvSpPr>
            <p:nvPr userDrawn="1"/>
          </p:nvSpPr>
          <p:spPr bwMode="auto">
            <a:xfrm>
              <a:off x="0" y="2688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1" name="Line 49"/>
            <p:cNvSpPr>
              <a:spLocks noChangeShapeType="1"/>
            </p:cNvSpPr>
            <p:nvPr userDrawn="1"/>
          </p:nvSpPr>
          <p:spPr bwMode="auto">
            <a:xfrm>
              <a:off x="0" y="2736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2" name="Line 50"/>
            <p:cNvSpPr>
              <a:spLocks noChangeShapeType="1"/>
            </p:cNvSpPr>
            <p:nvPr userDrawn="1"/>
          </p:nvSpPr>
          <p:spPr bwMode="auto">
            <a:xfrm>
              <a:off x="0" y="2784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3" name="Line 51"/>
            <p:cNvSpPr>
              <a:spLocks noChangeShapeType="1"/>
            </p:cNvSpPr>
            <p:nvPr userDrawn="1"/>
          </p:nvSpPr>
          <p:spPr bwMode="auto">
            <a:xfrm>
              <a:off x="0" y="2832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4" name="Line 52"/>
            <p:cNvSpPr>
              <a:spLocks noChangeShapeType="1"/>
            </p:cNvSpPr>
            <p:nvPr userDrawn="1"/>
          </p:nvSpPr>
          <p:spPr bwMode="auto">
            <a:xfrm>
              <a:off x="0" y="2880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5" name="Line 53"/>
            <p:cNvSpPr>
              <a:spLocks noChangeShapeType="1"/>
            </p:cNvSpPr>
            <p:nvPr userDrawn="1"/>
          </p:nvSpPr>
          <p:spPr bwMode="auto">
            <a:xfrm>
              <a:off x="0" y="2928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6" name="Line 54"/>
            <p:cNvSpPr>
              <a:spLocks noChangeShapeType="1"/>
            </p:cNvSpPr>
            <p:nvPr userDrawn="1"/>
          </p:nvSpPr>
          <p:spPr bwMode="auto">
            <a:xfrm>
              <a:off x="0" y="2976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7" name="Line 55"/>
            <p:cNvSpPr>
              <a:spLocks noChangeShapeType="1"/>
            </p:cNvSpPr>
            <p:nvPr userDrawn="1"/>
          </p:nvSpPr>
          <p:spPr bwMode="auto">
            <a:xfrm>
              <a:off x="0" y="3024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8" name="Line 56"/>
            <p:cNvSpPr>
              <a:spLocks noChangeShapeType="1"/>
            </p:cNvSpPr>
            <p:nvPr userDrawn="1"/>
          </p:nvSpPr>
          <p:spPr bwMode="auto">
            <a:xfrm>
              <a:off x="0" y="3072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9" name="Line 57"/>
            <p:cNvSpPr>
              <a:spLocks noChangeShapeType="1"/>
            </p:cNvSpPr>
            <p:nvPr userDrawn="1"/>
          </p:nvSpPr>
          <p:spPr bwMode="auto">
            <a:xfrm>
              <a:off x="0" y="3120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0" name="Line 58"/>
            <p:cNvSpPr>
              <a:spLocks noChangeShapeType="1"/>
            </p:cNvSpPr>
            <p:nvPr userDrawn="1"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1" name="Line 59"/>
            <p:cNvSpPr>
              <a:spLocks noChangeShapeType="1"/>
            </p:cNvSpPr>
            <p:nvPr userDrawn="1"/>
          </p:nvSpPr>
          <p:spPr bwMode="auto">
            <a:xfrm>
              <a:off x="0" y="3216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2" name="Line 60"/>
            <p:cNvSpPr>
              <a:spLocks noChangeShapeType="1"/>
            </p:cNvSpPr>
            <p:nvPr userDrawn="1"/>
          </p:nvSpPr>
          <p:spPr bwMode="auto">
            <a:xfrm>
              <a:off x="0" y="3264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3" name="Line 61"/>
            <p:cNvSpPr>
              <a:spLocks noChangeShapeType="1"/>
            </p:cNvSpPr>
            <p:nvPr userDrawn="1"/>
          </p:nvSpPr>
          <p:spPr bwMode="auto">
            <a:xfrm>
              <a:off x="0" y="3312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4" name="Line 62"/>
            <p:cNvSpPr>
              <a:spLocks noChangeShapeType="1"/>
            </p:cNvSpPr>
            <p:nvPr userDrawn="1"/>
          </p:nvSpPr>
          <p:spPr bwMode="auto">
            <a:xfrm>
              <a:off x="0" y="3360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5" name="Line 63"/>
            <p:cNvSpPr>
              <a:spLocks noChangeShapeType="1"/>
            </p:cNvSpPr>
            <p:nvPr userDrawn="1"/>
          </p:nvSpPr>
          <p:spPr bwMode="auto">
            <a:xfrm>
              <a:off x="0" y="3408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6" name="Line 64"/>
            <p:cNvSpPr>
              <a:spLocks noChangeShapeType="1"/>
            </p:cNvSpPr>
            <p:nvPr userDrawn="1"/>
          </p:nvSpPr>
          <p:spPr bwMode="auto">
            <a:xfrm>
              <a:off x="0" y="3456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7" name="Line 65"/>
            <p:cNvSpPr>
              <a:spLocks noChangeShapeType="1"/>
            </p:cNvSpPr>
            <p:nvPr userDrawn="1"/>
          </p:nvSpPr>
          <p:spPr bwMode="auto">
            <a:xfrm>
              <a:off x="0" y="3504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8" name="Line 66"/>
            <p:cNvSpPr>
              <a:spLocks noChangeShapeType="1"/>
            </p:cNvSpPr>
            <p:nvPr userDrawn="1"/>
          </p:nvSpPr>
          <p:spPr bwMode="auto">
            <a:xfrm>
              <a:off x="0" y="3552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9" name="Line 67"/>
            <p:cNvSpPr>
              <a:spLocks noChangeShapeType="1"/>
            </p:cNvSpPr>
            <p:nvPr userDrawn="1"/>
          </p:nvSpPr>
          <p:spPr bwMode="auto">
            <a:xfrm>
              <a:off x="0" y="3600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80" name="Line 68"/>
            <p:cNvSpPr>
              <a:spLocks noChangeShapeType="1"/>
            </p:cNvSpPr>
            <p:nvPr userDrawn="1"/>
          </p:nvSpPr>
          <p:spPr bwMode="auto">
            <a:xfrm>
              <a:off x="0" y="3648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81" name="Line 69"/>
            <p:cNvSpPr>
              <a:spLocks noChangeShapeType="1"/>
            </p:cNvSpPr>
            <p:nvPr userDrawn="1"/>
          </p:nvSpPr>
          <p:spPr bwMode="auto">
            <a:xfrm>
              <a:off x="0" y="3696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82" name="Line 70"/>
            <p:cNvSpPr>
              <a:spLocks noChangeShapeType="1"/>
            </p:cNvSpPr>
            <p:nvPr userDrawn="1"/>
          </p:nvSpPr>
          <p:spPr bwMode="auto">
            <a:xfrm>
              <a:off x="0" y="3744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83" name="Line 71"/>
            <p:cNvSpPr>
              <a:spLocks noChangeShapeType="1"/>
            </p:cNvSpPr>
            <p:nvPr userDrawn="1"/>
          </p:nvSpPr>
          <p:spPr bwMode="auto">
            <a:xfrm>
              <a:off x="0" y="3792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84" name="Line 72"/>
            <p:cNvSpPr>
              <a:spLocks noChangeShapeType="1"/>
            </p:cNvSpPr>
            <p:nvPr userDrawn="1"/>
          </p:nvSpPr>
          <p:spPr bwMode="auto">
            <a:xfrm>
              <a:off x="0" y="3840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85" name="Line 73"/>
            <p:cNvSpPr>
              <a:spLocks noChangeShapeType="1"/>
            </p:cNvSpPr>
            <p:nvPr userDrawn="1"/>
          </p:nvSpPr>
          <p:spPr bwMode="auto">
            <a:xfrm>
              <a:off x="0" y="3888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86" name="Line 74"/>
            <p:cNvSpPr>
              <a:spLocks noChangeShapeType="1"/>
            </p:cNvSpPr>
            <p:nvPr userDrawn="1"/>
          </p:nvSpPr>
          <p:spPr bwMode="auto">
            <a:xfrm>
              <a:off x="0" y="3936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87" name="Line 75"/>
            <p:cNvSpPr>
              <a:spLocks noChangeShapeType="1"/>
            </p:cNvSpPr>
            <p:nvPr userDrawn="1"/>
          </p:nvSpPr>
          <p:spPr bwMode="auto">
            <a:xfrm>
              <a:off x="0" y="3984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388" name="Arc 76"/>
          <p:cNvSpPr>
            <a:spLocks/>
          </p:cNvSpPr>
          <p:nvPr/>
        </p:nvSpPr>
        <p:spPr bwMode="gray">
          <a:xfrm flipH="1" flipV="1">
            <a:off x="4864100" y="1473200"/>
            <a:ext cx="4279900" cy="37560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sy="-100000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3430" name="Group 118"/>
          <p:cNvGrpSpPr>
            <a:grpSpLocks/>
          </p:cNvGrpSpPr>
          <p:nvPr/>
        </p:nvGrpSpPr>
        <p:grpSpPr bwMode="auto">
          <a:xfrm>
            <a:off x="4964113" y="2209800"/>
            <a:ext cx="4179887" cy="2968625"/>
            <a:chOff x="3127" y="1392"/>
            <a:chExt cx="2633" cy="1870"/>
          </a:xfrm>
        </p:grpSpPr>
        <p:sp>
          <p:nvSpPr>
            <p:cNvPr id="13390" name="Line 78"/>
            <p:cNvSpPr>
              <a:spLocks noChangeShapeType="1"/>
            </p:cNvSpPr>
            <p:nvPr userDrawn="1"/>
          </p:nvSpPr>
          <p:spPr bwMode="auto">
            <a:xfrm>
              <a:off x="3127" y="1392"/>
              <a:ext cx="2633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91" name="Line 79"/>
            <p:cNvSpPr>
              <a:spLocks noChangeShapeType="1"/>
            </p:cNvSpPr>
            <p:nvPr userDrawn="1"/>
          </p:nvSpPr>
          <p:spPr bwMode="auto">
            <a:xfrm>
              <a:off x="3127" y="1440"/>
              <a:ext cx="2633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92" name="Line 80"/>
            <p:cNvSpPr>
              <a:spLocks noChangeShapeType="1"/>
            </p:cNvSpPr>
            <p:nvPr userDrawn="1"/>
          </p:nvSpPr>
          <p:spPr bwMode="auto">
            <a:xfrm>
              <a:off x="3145" y="1488"/>
              <a:ext cx="2615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93" name="Line 81"/>
            <p:cNvSpPr>
              <a:spLocks noChangeShapeType="1"/>
            </p:cNvSpPr>
            <p:nvPr userDrawn="1"/>
          </p:nvSpPr>
          <p:spPr bwMode="auto">
            <a:xfrm>
              <a:off x="3157" y="1536"/>
              <a:ext cx="2603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94" name="Line 82"/>
            <p:cNvSpPr>
              <a:spLocks noChangeShapeType="1"/>
            </p:cNvSpPr>
            <p:nvPr userDrawn="1"/>
          </p:nvSpPr>
          <p:spPr bwMode="auto">
            <a:xfrm>
              <a:off x="3172" y="1584"/>
              <a:ext cx="258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95" name="Line 83"/>
            <p:cNvSpPr>
              <a:spLocks noChangeShapeType="1"/>
            </p:cNvSpPr>
            <p:nvPr userDrawn="1"/>
          </p:nvSpPr>
          <p:spPr bwMode="auto">
            <a:xfrm>
              <a:off x="3190" y="1632"/>
              <a:ext cx="257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96" name="Line 84"/>
            <p:cNvSpPr>
              <a:spLocks noChangeShapeType="1"/>
            </p:cNvSpPr>
            <p:nvPr userDrawn="1"/>
          </p:nvSpPr>
          <p:spPr bwMode="auto">
            <a:xfrm>
              <a:off x="3206" y="1680"/>
              <a:ext cx="2554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97" name="Line 85"/>
            <p:cNvSpPr>
              <a:spLocks noChangeShapeType="1"/>
            </p:cNvSpPr>
            <p:nvPr userDrawn="1"/>
          </p:nvSpPr>
          <p:spPr bwMode="auto">
            <a:xfrm>
              <a:off x="3230" y="1728"/>
              <a:ext cx="253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98" name="Line 86"/>
            <p:cNvSpPr>
              <a:spLocks noChangeShapeType="1"/>
            </p:cNvSpPr>
            <p:nvPr userDrawn="1"/>
          </p:nvSpPr>
          <p:spPr bwMode="auto">
            <a:xfrm>
              <a:off x="3245" y="1776"/>
              <a:ext cx="2515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99" name="Line 87"/>
            <p:cNvSpPr>
              <a:spLocks noChangeShapeType="1"/>
            </p:cNvSpPr>
            <p:nvPr userDrawn="1"/>
          </p:nvSpPr>
          <p:spPr bwMode="auto">
            <a:xfrm>
              <a:off x="3266" y="1824"/>
              <a:ext cx="2491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00" name="Line 88"/>
            <p:cNvSpPr>
              <a:spLocks noChangeShapeType="1"/>
            </p:cNvSpPr>
            <p:nvPr userDrawn="1"/>
          </p:nvSpPr>
          <p:spPr bwMode="auto">
            <a:xfrm>
              <a:off x="3293" y="1872"/>
              <a:ext cx="2464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01" name="Line 89"/>
            <p:cNvSpPr>
              <a:spLocks noChangeShapeType="1"/>
            </p:cNvSpPr>
            <p:nvPr userDrawn="1"/>
          </p:nvSpPr>
          <p:spPr bwMode="auto">
            <a:xfrm>
              <a:off x="3320" y="1920"/>
              <a:ext cx="243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02" name="Line 90"/>
            <p:cNvSpPr>
              <a:spLocks noChangeShapeType="1"/>
            </p:cNvSpPr>
            <p:nvPr userDrawn="1"/>
          </p:nvSpPr>
          <p:spPr bwMode="auto">
            <a:xfrm>
              <a:off x="3341" y="1968"/>
              <a:ext cx="2415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03" name="Line 91"/>
            <p:cNvSpPr>
              <a:spLocks noChangeShapeType="1"/>
            </p:cNvSpPr>
            <p:nvPr userDrawn="1"/>
          </p:nvSpPr>
          <p:spPr bwMode="auto">
            <a:xfrm>
              <a:off x="3368" y="2016"/>
              <a:ext cx="238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04" name="Line 92"/>
            <p:cNvSpPr>
              <a:spLocks noChangeShapeType="1"/>
            </p:cNvSpPr>
            <p:nvPr userDrawn="1"/>
          </p:nvSpPr>
          <p:spPr bwMode="auto">
            <a:xfrm>
              <a:off x="3389" y="2064"/>
              <a:ext cx="2367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05" name="Line 93"/>
            <p:cNvSpPr>
              <a:spLocks noChangeShapeType="1"/>
            </p:cNvSpPr>
            <p:nvPr userDrawn="1"/>
          </p:nvSpPr>
          <p:spPr bwMode="auto">
            <a:xfrm>
              <a:off x="3425" y="2112"/>
              <a:ext cx="232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06" name="Line 94"/>
            <p:cNvSpPr>
              <a:spLocks noChangeShapeType="1"/>
            </p:cNvSpPr>
            <p:nvPr userDrawn="1"/>
          </p:nvSpPr>
          <p:spPr bwMode="auto">
            <a:xfrm>
              <a:off x="3452" y="2160"/>
              <a:ext cx="2304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07" name="Line 95"/>
            <p:cNvSpPr>
              <a:spLocks noChangeShapeType="1"/>
            </p:cNvSpPr>
            <p:nvPr userDrawn="1"/>
          </p:nvSpPr>
          <p:spPr bwMode="auto">
            <a:xfrm>
              <a:off x="3494" y="2208"/>
              <a:ext cx="226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08" name="Line 96"/>
            <p:cNvSpPr>
              <a:spLocks noChangeShapeType="1"/>
            </p:cNvSpPr>
            <p:nvPr userDrawn="1"/>
          </p:nvSpPr>
          <p:spPr bwMode="auto">
            <a:xfrm>
              <a:off x="3524" y="2256"/>
              <a:ext cx="223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09" name="Line 97"/>
            <p:cNvSpPr>
              <a:spLocks noChangeShapeType="1"/>
            </p:cNvSpPr>
            <p:nvPr userDrawn="1"/>
          </p:nvSpPr>
          <p:spPr bwMode="auto">
            <a:xfrm>
              <a:off x="3572" y="2304"/>
              <a:ext cx="2184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0" name="Line 98"/>
            <p:cNvSpPr>
              <a:spLocks noChangeShapeType="1"/>
            </p:cNvSpPr>
            <p:nvPr userDrawn="1"/>
          </p:nvSpPr>
          <p:spPr bwMode="auto">
            <a:xfrm>
              <a:off x="3611" y="2352"/>
              <a:ext cx="214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1" name="Line 99"/>
            <p:cNvSpPr>
              <a:spLocks noChangeShapeType="1"/>
            </p:cNvSpPr>
            <p:nvPr userDrawn="1"/>
          </p:nvSpPr>
          <p:spPr bwMode="auto">
            <a:xfrm>
              <a:off x="3644" y="2400"/>
              <a:ext cx="211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2" name="Line 100"/>
            <p:cNvSpPr>
              <a:spLocks noChangeShapeType="1"/>
            </p:cNvSpPr>
            <p:nvPr userDrawn="1"/>
          </p:nvSpPr>
          <p:spPr bwMode="auto">
            <a:xfrm>
              <a:off x="3698" y="2448"/>
              <a:ext cx="2061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3" name="Line 101"/>
            <p:cNvSpPr>
              <a:spLocks noChangeShapeType="1"/>
            </p:cNvSpPr>
            <p:nvPr userDrawn="1"/>
          </p:nvSpPr>
          <p:spPr bwMode="auto">
            <a:xfrm>
              <a:off x="3746" y="2496"/>
              <a:ext cx="2013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4" name="Line 102"/>
            <p:cNvSpPr>
              <a:spLocks noChangeShapeType="1"/>
            </p:cNvSpPr>
            <p:nvPr userDrawn="1"/>
          </p:nvSpPr>
          <p:spPr bwMode="auto">
            <a:xfrm>
              <a:off x="3797" y="2544"/>
              <a:ext cx="195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5" name="Line 103"/>
            <p:cNvSpPr>
              <a:spLocks noChangeShapeType="1"/>
            </p:cNvSpPr>
            <p:nvPr userDrawn="1"/>
          </p:nvSpPr>
          <p:spPr bwMode="auto">
            <a:xfrm>
              <a:off x="3848" y="2592"/>
              <a:ext cx="190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6" name="Line 104"/>
            <p:cNvSpPr>
              <a:spLocks noChangeShapeType="1"/>
            </p:cNvSpPr>
            <p:nvPr userDrawn="1"/>
          </p:nvSpPr>
          <p:spPr bwMode="auto">
            <a:xfrm>
              <a:off x="3905" y="2640"/>
              <a:ext cx="1851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7" name="Line 105"/>
            <p:cNvSpPr>
              <a:spLocks noChangeShapeType="1"/>
            </p:cNvSpPr>
            <p:nvPr userDrawn="1"/>
          </p:nvSpPr>
          <p:spPr bwMode="auto">
            <a:xfrm>
              <a:off x="3959" y="2688"/>
              <a:ext cx="1801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8" name="Line 106"/>
            <p:cNvSpPr>
              <a:spLocks noChangeShapeType="1"/>
            </p:cNvSpPr>
            <p:nvPr userDrawn="1"/>
          </p:nvSpPr>
          <p:spPr bwMode="auto">
            <a:xfrm>
              <a:off x="4025" y="2736"/>
              <a:ext cx="1735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9" name="Line 107"/>
            <p:cNvSpPr>
              <a:spLocks noChangeShapeType="1"/>
            </p:cNvSpPr>
            <p:nvPr userDrawn="1"/>
          </p:nvSpPr>
          <p:spPr bwMode="auto">
            <a:xfrm>
              <a:off x="4088" y="2787"/>
              <a:ext cx="167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0" name="Line 108"/>
            <p:cNvSpPr>
              <a:spLocks noChangeShapeType="1"/>
            </p:cNvSpPr>
            <p:nvPr userDrawn="1"/>
          </p:nvSpPr>
          <p:spPr bwMode="auto">
            <a:xfrm>
              <a:off x="4151" y="2832"/>
              <a:ext cx="1609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1" name="Line 109"/>
            <p:cNvSpPr>
              <a:spLocks noChangeShapeType="1"/>
            </p:cNvSpPr>
            <p:nvPr userDrawn="1"/>
          </p:nvSpPr>
          <p:spPr bwMode="auto">
            <a:xfrm>
              <a:off x="4234" y="2880"/>
              <a:ext cx="152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2" name="Line 110"/>
            <p:cNvSpPr>
              <a:spLocks noChangeShapeType="1"/>
            </p:cNvSpPr>
            <p:nvPr userDrawn="1"/>
          </p:nvSpPr>
          <p:spPr bwMode="auto">
            <a:xfrm>
              <a:off x="4319" y="2926"/>
              <a:ext cx="1441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3" name="Line 111"/>
            <p:cNvSpPr>
              <a:spLocks noChangeShapeType="1"/>
            </p:cNvSpPr>
            <p:nvPr userDrawn="1"/>
          </p:nvSpPr>
          <p:spPr bwMode="auto">
            <a:xfrm>
              <a:off x="4412" y="2973"/>
              <a:ext cx="134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4" name="Line 112"/>
            <p:cNvSpPr>
              <a:spLocks noChangeShapeType="1"/>
            </p:cNvSpPr>
            <p:nvPr userDrawn="1"/>
          </p:nvSpPr>
          <p:spPr bwMode="auto">
            <a:xfrm>
              <a:off x="4511" y="3022"/>
              <a:ext cx="1249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5" name="Line 113"/>
            <p:cNvSpPr>
              <a:spLocks noChangeShapeType="1"/>
            </p:cNvSpPr>
            <p:nvPr userDrawn="1"/>
          </p:nvSpPr>
          <p:spPr bwMode="auto">
            <a:xfrm>
              <a:off x="4620" y="3069"/>
              <a:ext cx="114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6" name="Line 114"/>
            <p:cNvSpPr>
              <a:spLocks noChangeShapeType="1"/>
            </p:cNvSpPr>
            <p:nvPr userDrawn="1"/>
          </p:nvSpPr>
          <p:spPr bwMode="auto">
            <a:xfrm>
              <a:off x="4745" y="3118"/>
              <a:ext cx="1015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7" name="Line 115"/>
            <p:cNvSpPr>
              <a:spLocks noChangeShapeType="1"/>
            </p:cNvSpPr>
            <p:nvPr userDrawn="1"/>
          </p:nvSpPr>
          <p:spPr bwMode="auto">
            <a:xfrm>
              <a:off x="4888" y="3165"/>
              <a:ext cx="87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8" name="Line 116"/>
            <p:cNvSpPr>
              <a:spLocks noChangeShapeType="1"/>
            </p:cNvSpPr>
            <p:nvPr userDrawn="1"/>
          </p:nvSpPr>
          <p:spPr bwMode="auto">
            <a:xfrm>
              <a:off x="5055" y="3212"/>
              <a:ext cx="705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9" name="Line 117"/>
            <p:cNvSpPr>
              <a:spLocks noChangeShapeType="1"/>
            </p:cNvSpPr>
            <p:nvPr userDrawn="1"/>
          </p:nvSpPr>
          <p:spPr bwMode="auto">
            <a:xfrm>
              <a:off x="5347" y="3262"/>
              <a:ext cx="413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431" name="Arc 119"/>
          <p:cNvSpPr>
            <a:spLocks/>
          </p:cNvSpPr>
          <p:nvPr/>
        </p:nvSpPr>
        <p:spPr bwMode="black">
          <a:xfrm flipH="1" flipV="1">
            <a:off x="8323263" y="2146300"/>
            <a:ext cx="820737" cy="7207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sy="-100000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A819DE-2CD4-49D7-B159-1789CCE28B5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LOGO</a:t>
            </a:r>
            <a:endParaRPr lang="en-US" altLang="ko-KR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Your </a:t>
            </a:r>
            <a:r>
              <a:rPr lang="en-US" altLang="ko-KR" smtClean="0">
                <a:effectLst/>
              </a:rPr>
              <a:t>site</a:t>
            </a:r>
            <a:r>
              <a:rPr lang="en-US" altLang="ko-KR" smtClean="0"/>
              <a:t> here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939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C5521-CE60-4FCF-A067-166A5355CF2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LOGO</a:t>
            </a:r>
            <a:endParaRPr lang="en-US" altLang="ko-KR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Your </a:t>
            </a:r>
            <a:r>
              <a:rPr lang="en-US" altLang="ko-KR" smtClean="0">
                <a:effectLst/>
              </a:rPr>
              <a:t>site</a:t>
            </a:r>
            <a:r>
              <a:rPr lang="en-US" altLang="ko-KR" smtClean="0"/>
              <a:t> here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734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848600" cy="609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zh-TW" altLang="en-US" smtClean="0"/>
              <a:t>按一下圖示以新增圖表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E1BCF6AD-5483-4651-8E1B-61123F0EFF7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305800" y="6324600"/>
            <a:ext cx="838200" cy="327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LOGO</a:t>
            </a:r>
            <a:endParaRPr lang="en-US" altLang="ko-KR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>
          <a:xfrm>
            <a:off x="7848600" y="6629400"/>
            <a:ext cx="1295400" cy="2047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Your </a:t>
            </a:r>
            <a:r>
              <a:rPr lang="en-US" altLang="ko-KR" smtClean="0">
                <a:effectLst/>
              </a:rPr>
              <a:t>site</a:t>
            </a:r>
            <a:r>
              <a:rPr lang="en-US" altLang="ko-KR" smtClean="0"/>
              <a:t> here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615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398014-A5F6-4B22-8BCE-B81840D087FF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LOGO</a:t>
            </a:r>
            <a:endParaRPr lang="en-US" altLang="ko-KR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Your </a:t>
            </a:r>
            <a:r>
              <a:rPr lang="en-US" altLang="ko-KR" smtClean="0">
                <a:effectLst/>
              </a:rPr>
              <a:t>site</a:t>
            </a:r>
            <a:r>
              <a:rPr lang="en-US" altLang="ko-KR" smtClean="0"/>
              <a:t> here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596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972324-28BD-49CB-BCF4-CA326977DC8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LOGO</a:t>
            </a:r>
            <a:endParaRPr lang="en-US" altLang="ko-KR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Your </a:t>
            </a:r>
            <a:r>
              <a:rPr lang="en-US" altLang="ko-KR" smtClean="0">
                <a:effectLst/>
              </a:rPr>
              <a:t>site</a:t>
            </a:r>
            <a:r>
              <a:rPr lang="en-US" altLang="ko-KR" smtClean="0"/>
              <a:t> here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37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B46197-AAE8-4614-B36D-745A94921D7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LOGO</a:t>
            </a:r>
            <a:endParaRPr lang="en-US" altLang="ko-KR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Your </a:t>
            </a:r>
            <a:r>
              <a:rPr lang="en-US" altLang="ko-KR" smtClean="0">
                <a:effectLst/>
              </a:rPr>
              <a:t>site</a:t>
            </a:r>
            <a:r>
              <a:rPr lang="en-US" altLang="ko-KR" smtClean="0"/>
              <a:t> here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131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A60046-1CBC-4938-BC73-A4481D15943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LOGO</a:t>
            </a:r>
            <a:endParaRPr lang="en-US" altLang="ko-KR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Your </a:t>
            </a:r>
            <a:r>
              <a:rPr lang="en-US" altLang="ko-KR" smtClean="0">
                <a:effectLst/>
              </a:rPr>
              <a:t>site</a:t>
            </a:r>
            <a:r>
              <a:rPr lang="en-US" altLang="ko-KR" smtClean="0"/>
              <a:t> here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51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99E48F-6C27-49C9-9115-4D663C0C699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LOGO</a:t>
            </a:r>
            <a:endParaRPr lang="en-US" altLang="ko-KR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Your </a:t>
            </a:r>
            <a:r>
              <a:rPr lang="en-US" altLang="ko-KR" smtClean="0">
                <a:effectLst/>
              </a:rPr>
              <a:t>site</a:t>
            </a:r>
            <a:r>
              <a:rPr lang="en-US" altLang="ko-KR" smtClean="0"/>
              <a:t> here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841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026047-A029-4297-99BE-5A6EB899D4B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LOGO</a:t>
            </a:r>
            <a:endParaRPr lang="en-US" altLang="ko-KR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Your </a:t>
            </a:r>
            <a:r>
              <a:rPr lang="en-US" altLang="ko-KR" smtClean="0">
                <a:effectLst/>
              </a:rPr>
              <a:t>site</a:t>
            </a:r>
            <a:r>
              <a:rPr lang="en-US" altLang="ko-KR" smtClean="0"/>
              <a:t> here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01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F04F7E-2B60-460A-BE77-64862FE78AA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LOGO</a:t>
            </a:r>
            <a:endParaRPr lang="en-US" altLang="ko-KR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Your </a:t>
            </a:r>
            <a:r>
              <a:rPr lang="en-US" altLang="ko-KR" smtClean="0">
                <a:effectLst/>
              </a:rPr>
              <a:t>site</a:t>
            </a:r>
            <a:r>
              <a:rPr lang="en-US" altLang="ko-KR" smtClean="0"/>
              <a:t> here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783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11E1EB-EC61-4443-B93D-6A9CE1B5251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LOGO</a:t>
            </a:r>
            <a:endParaRPr lang="en-US" altLang="ko-KR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Your </a:t>
            </a:r>
            <a:r>
              <a:rPr lang="en-US" altLang="ko-KR" smtClean="0">
                <a:effectLst/>
              </a:rPr>
              <a:t>site</a:t>
            </a:r>
            <a:r>
              <a:rPr lang="en-US" altLang="ko-KR" smtClean="0"/>
              <a:t> here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217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0" y="0"/>
            <a:ext cx="9144000" cy="1028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304800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ko-KR" smtClean="0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ko-KR" smtClean="0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</a:defRPr>
            </a:lvl1pPr>
          </a:lstStyle>
          <a:p>
            <a:fld id="{6A52FF0A-4EEA-48B9-A872-7582B7DF6FB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2323" name="Arc 35"/>
          <p:cNvSpPr>
            <a:spLocks/>
          </p:cNvSpPr>
          <p:nvPr/>
        </p:nvSpPr>
        <p:spPr bwMode="black">
          <a:xfrm>
            <a:off x="0" y="660400"/>
            <a:ext cx="449263" cy="3667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2325" name="Group 37"/>
          <p:cNvGrpSpPr>
            <a:grpSpLocks/>
          </p:cNvGrpSpPr>
          <p:nvPr/>
        </p:nvGrpSpPr>
        <p:grpSpPr bwMode="auto">
          <a:xfrm>
            <a:off x="0" y="50800"/>
            <a:ext cx="9131300" cy="914400"/>
            <a:chOff x="8" y="32"/>
            <a:chExt cx="5752" cy="576"/>
          </a:xfrm>
        </p:grpSpPr>
        <p:sp>
          <p:nvSpPr>
            <p:cNvPr id="12326" name="Line 38"/>
            <p:cNvSpPr>
              <a:spLocks noChangeShapeType="1"/>
            </p:cNvSpPr>
            <p:nvPr userDrawn="1"/>
          </p:nvSpPr>
          <p:spPr bwMode="grayWhite">
            <a:xfrm>
              <a:off x="8" y="32"/>
              <a:ext cx="575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27" name="Line 39"/>
            <p:cNvSpPr>
              <a:spLocks noChangeShapeType="1"/>
            </p:cNvSpPr>
            <p:nvPr userDrawn="1"/>
          </p:nvSpPr>
          <p:spPr bwMode="grayWhite">
            <a:xfrm>
              <a:off x="8" y="80"/>
              <a:ext cx="575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28" name="Line 40"/>
            <p:cNvSpPr>
              <a:spLocks noChangeShapeType="1"/>
            </p:cNvSpPr>
            <p:nvPr userDrawn="1"/>
          </p:nvSpPr>
          <p:spPr bwMode="grayWhite">
            <a:xfrm>
              <a:off x="8" y="128"/>
              <a:ext cx="575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29" name="Line 41"/>
            <p:cNvSpPr>
              <a:spLocks noChangeShapeType="1"/>
            </p:cNvSpPr>
            <p:nvPr userDrawn="1"/>
          </p:nvSpPr>
          <p:spPr bwMode="grayWhite">
            <a:xfrm>
              <a:off x="8" y="176"/>
              <a:ext cx="575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30" name="Line 42"/>
            <p:cNvSpPr>
              <a:spLocks noChangeShapeType="1"/>
            </p:cNvSpPr>
            <p:nvPr userDrawn="1"/>
          </p:nvSpPr>
          <p:spPr bwMode="grayWhite">
            <a:xfrm>
              <a:off x="8" y="224"/>
              <a:ext cx="575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31" name="Line 43"/>
            <p:cNvSpPr>
              <a:spLocks noChangeShapeType="1"/>
            </p:cNvSpPr>
            <p:nvPr userDrawn="1"/>
          </p:nvSpPr>
          <p:spPr bwMode="grayWhite">
            <a:xfrm>
              <a:off x="8" y="272"/>
              <a:ext cx="575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32" name="Line 44"/>
            <p:cNvSpPr>
              <a:spLocks noChangeShapeType="1"/>
            </p:cNvSpPr>
            <p:nvPr userDrawn="1"/>
          </p:nvSpPr>
          <p:spPr bwMode="grayWhite">
            <a:xfrm>
              <a:off x="8" y="320"/>
              <a:ext cx="575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33" name="Line 45"/>
            <p:cNvSpPr>
              <a:spLocks noChangeShapeType="1"/>
            </p:cNvSpPr>
            <p:nvPr userDrawn="1"/>
          </p:nvSpPr>
          <p:spPr bwMode="grayWhite">
            <a:xfrm>
              <a:off x="8" y="368"/>
              <a:ext cx="575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34" name="Line 46"/>
            <p:cNvSpPr>
              <a:spLocks noChangeShapeType="1"/>
            </p:cNvSpPr>
            <p:nvPr userDrawn="1"/>
          </p:nvSpPr>
          <p:spPr bwMode="grayWhite">
            <a:xfrm>
              <a:off x="8" y="416"/>
              <a:ext cx="575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35" name="Line 47"/>
            <p:cNvSpPr>
              <a:spLocks noChangeShapeType="1"/>
            </p:cNvSpPr>
            <p:nvPr userDrawn="1"/>
          </p:nvSpPr>
          <p:spPr bwMode="grayWhite">
            <a:xfrm>
              <a:off x="8" y="464"/>
              <a:ext cx="575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36" name="Line 48"/>
            <p:cNvSpPr>
              <a:spLocks noChangeShapeType="1"/>
            </p:cNvSpPr>
            <p:nvPr userDrawn="1"/>
          </p:nvSpPr>
          <p:spPr bwMode="grayWhite">
            <a:xfrm>
              <a:off x="8" y="512"/>
              <a:ext cx="575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37" name="Line 49"/>
            <p:cNvSpPr>
              <a:spLocks noChangeShapeType="1"/>
            </p:cNvSpPr>
            <p:nvPr userDrawn="1"/>
          </p:nvSpPr>
          <p:spPr bwMode="grayWhite">
            <a:xfrm>
              <a:off x="8" y="560"/>
              <a:ext cx="575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38" name="Line 50"/>
            <p:cNvSpPr>
              <a:spLocks noChangeShapeType="1"/>
            </p:cNvSpPr>
            <p:nvPr userDrawn="1"/>
          </p:nvSpPr>
          <p:spPr bwMode="grayWhite">
            <a:xfrm>
              <a:off x="8" y="608"/>
              <a:ext cx="575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2339" name="Arc 51"/>
          <p:cNvSpPr>
            <a:spLocks/>
          </p:cNvSpPr>
          <p:nvPr/>
        </p:nvSpPr>
        <p:spPr bwMode="black">
          <a:xfrm flipH="1" flipV="1">
            <a:off x="7918450" y="0"/>
            <a:ext cx="1225550" cy="10525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sy="-100000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41" name="Line 53"/>
          <p:cNvSpPr>
            <a:spLocks noChangeShapeType="1"/>
          </p:cNvSpPr>
          <p:nvPr/>
        </p:nvSpPr>
        <p:spPr bwMode="auto">
          <a:xfrm>
            <a:off x="7931150" y="50800"/>
            <a:ext cx="121285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42" name="Line 54"/>
          <p:cNvSpPr>
            <a:spLocks noChangeShapeType="1"/>
          </p:cNvSpPr>
          <p:nvPr/>
        </p:nvSpPr>
        <p:spPr bwMode="auto">
          <a:xfrm>
            <a:off x="7934325" y="127000"/>
            <a:ext cx="120967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43" name="Line 55"/>
          <p:cNvSpPr>
            <a:spLocks noChangeShapeType="1"/>
          </p:cNvSpPr>
          <p:nvPr/>
        </p:nvSpPr>
        <p:spPr bwMode="auto">
          <a:xfrm>
            <a:off x="7953375" y="203200"/>
            <a:ext cx="11906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44" name="Line 56"/>
          <p:cNvSpPr>
            <a:spLocks noChangeShapeType="1"/>
          </p:cNvSpPr>
          <p:nvPr/>
        </p:nvSpPr>
        <p:spPr bwMode="auto">
          <a:xfrm>
            <a:off x="7972425" y="276225"/>
            <a:ext cx="117157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45" name="Line 57"/>
          <p:cNvSpPr>
            <a:spLocks noChangeShapeType="1"/>
          </p:cNvSpPr>
          <p:nvPr/>
        </p:nvSpPr>
        <p:spPr bwMode="auto">
          <a:xfrm>
            <a:off x="7997825" y="352425"/>
            <a:ext cx="113665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46" name="Line 58"/>
          <p:cNvSpPr>
            <a:spLocks noChangeShapeType="1"/>
          </p:cNvSpPr>
          <p:nvPr/>
        </p:nvSpPr>
        <p:spPr bwMode="auto">
          <a:xfrm>
            <a:off x="8032750" y="428625"/>
            <a:ext cx="110807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47" name="Line 59"/>
          <p:cNvSpPr>
            <a:spLocks noChangeShapeType="1"/>
          </p:cNvSpPr>
          <p:nvPr/>
        </p:nvSpPr>
        <p:spPr bwMode="auto">
          <a:xfrm>
            <a:off x="8080375" y="504825"/>
            <a:ext cx="10636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48" name="Line 60"/>
          <p:cNvSpPr>
            <a:spLocks noChangeShapeType="1"/>
          </p:cNvSpPr>
          <p:nvPr/>
        </p:nvSpPr>
        <p:spPr bwMode="auto">
          <a:xfrm>
            <a:off x="8134350" y="584200"/>
            <a:ext cx="100965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49" name="Line 61"/>
          <p:cNvSpPr>
            <a:spLocks noChangeShapeType="1"/>
          </p:cNvSpPr>
          <p:nvPr/>
        </p:nvSpPr>
        <p:spPr bwMode="auto">
          <a:xfrm>
            <a:off x="8197850" y="660400"/>
            <a:ext cx="94615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50" name="Line 62"/>
          <p:cNvSpPr>
            <a:spLocks noChangeShapeType="1"/>
          </p:cNvSpPr>
          <p:nvPr/>
        </p:nvSpPr>
        <p:spPr bwMode="auto">
          <a:xfrm>
            <a:off x="8277225" y="736600"/>
            <a:ext cx="86677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51" name="Line 63"/>
          <p:cNvSpPr>
            <a:spLocks noChangeShapeType="1"/>
          </p:cNvSpPr>
          <p:nvPr/>
        </p:nvSpPr>
        <p:spPr bwMode="auto">
          <a:xfrm>
            <a:off x="8372475" y="812800"/>
            <a:ext cx="7715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52" name="Line 64"/>
          <p:cNvSpPr>
            <a:spLocks noChangeShapeType="1"/>
          </p:cNvSpPr>
          <p:nvPr/>
        </p:nvSpPr>
        <p:spPr bwMode="auto">
          <a:xfrm>
            <a:off x="8499475" y="889000"/>
            <a:ext cx="6445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53" name="Line 65"/>
          <p:cNvSpPr>
            <a:spLocks noChangeShapeType="1"/>
          </p:cNvSpPr>
          <p:nvPr/>
        </p:nvSpPr>
        <p:spPr bwMode="auto">
          <a:xfrm>
            <a:off x="8677275" y="965200"/>
            <a:ext cx="4667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55" name="Rectangle 67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sy="-100000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54" name="Arc 66"/>
          <p:cNvSpPr>
            <a:spLocks/>
          </p:cNvSpPr>
          <p:nvPr/>
        </p:nvSpPr>
        <p:spPr bwMode="auto">
          <a:xfrm flipH="1" flipV="1">
            <a:off x="8774113" y="0"/>
            <a:ext cx="369887" cy="3175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sy="-100000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05800" y="6324600"/>
            <a:ext cx="8382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2000">
                <a:solidFill>
                  <a:schemeClr val="folHlink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LOGO</a:t>
            </a:r>
            <a:endParaRPr lang="en-US" altLang="ko-KR"/>
          </a:p>
        </p:txBody>
      </p:sp>
      <p:sp>
        <p:nvSpPr>
          <p:cNvPr id="12356" name="Rectangle 6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848600" y="6629400"/>
            <a:ext cx="12954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/>
              <a:t>Your </a:t>
            </a:r>
            <a:r>
              <a:rPr lang="en-US" altLang="ko-KR" dirty="0" smtClean="0">
                <a:effectLst/>
              </a:rPr>
              <a:t>site</a:t>
            </a:r>
            <a:r>
              <a:rPr lang="en-US" altLang="ko-KR" dirty="0" smtClean="0"/>
              <a:t> here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s93006ed:8080/JSPWiki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0.87.50.46/html/main.htm" TargetMode="External"/><Relationship Id="rId4" Type="http://schemas.openxmlformats.org/officeDocument/2006/relationships/hyperlink" Target="http://10.180.103.14:880/discuz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143000"/>
            <a:ext cx="8305800" cy="914400"/>
          </a:xfrm>
        </p:spPr>
        <p:txBody>
          <a:bodyPr/>
          <a:lstStyle/>
          <a:p>
            <a:r>
              <a:rPr lang="en-US" altLang="ko-KR" sz="4800" dirty="0" smtClean="0">
                <a:solidFill>
                  <a:schemeClr val="tx2"/>
                </a:solidFill>
                <a:ea typeface="굴림" charset="-127"/>
              </a:rPr>
              <a:t>E-BAF </a:t>
            </a:r>
            <a:r>
              <a:rPr lang="en-US" altLang="ko-KR" sz="4800" dirty="0" smtClean="0">
                <a:solidFill>
                  <a:schemeClr val="hlink"/>
                </a:solidFill>
                <a:ea typeface="굴림" charset="-127"/>
              </a:rPr>
              <a:t>Introduce</a:t>
            </a:r>
            <a:endParaRPr lang="en-US" altLang="ko-KR" sz="4800" dirty="0">
              <a:solidFill>
                <a:schemeClr val="hlink"/>
              </a:solidFill>
              <a:ea typeface="굴림" charset="-127"/>
            </a:endParaRPr>
          </a:p>
        </p:txBody>
      </p:sp>
      <p:sp>
        <p:nvSpPr>
          <p:cNvPr id="2560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343400"/>
            <a:ext cx="4495800" cy="327025"/>
          </a:xfrm>
          <a:noFill/>
        </p:spPr>
        <p:txBody>
          <a:bodyPr lIns="18000" tIns="10800" rIns="18000" bIns="10800">
            <a:spAutoFit/>
          </a:bodyPr>
          <a:lstStyle/>
          <a:p>
            <a:pPr algn="l"/>
            <a:r>
              <a:rPr lang="zh-TW" altLang="en-US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投資資訊部</a:t>
            </a:r>
            <a:endParaRPr lang="en-US" altLang="ko-KR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1155700" y="4594225"/>
            <a:ext cx="3873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TW" altLang="en-US" sz="1600" b="1" dirty="0" smtClean="0">
                <a:solidFill>
                  <a:schemeClr val="hlink"/>
                </a:solidFill>
                <a:latin typeface="微軟正黑體" pitchFamily="34" charset="-120"/>
                <a:ea typeface="微軟正黑體" pitchFamily="34" charset="-120"/>
              </a:rPr>
              <a:t>程式設計</a:t>
            </a:r>
            <a:r>
              <a:rPr lang="zh-TW" altLang="en-US" sz="1600" b="1" dirty="0" smtClean="0">
                <a:solidFill>
                  <a:schemeClr val="hlink"/>
                </a:solidFill>
                <a:latin typeface="Verdana" pitchFamily="34" charset="0"/>
                <a:ea typeface="굴림" charset="-127"/>
              </a:rPr>
              <a:t>科</a:t>
            </a:r>
            <a:endParaRPr lang="en-US" altLang="ko-KR" sz="1600" b="1" dirty="0">
              <a:solidFill>
                <a:schemeClr val="hlink"/>
              </a:solidFill>
              <a:latin typeface="Verdana" pitchFamily="34" charset="0"/>
              <a:ea typeface="굴림" charset="-127"/>
            </a:endParaRPr>
          </a:p>
        </p:txBody>
      </p:sp>
      <p:grpSp>
        <p:nvGrpSpPr>
          <p:cNvPr id="25629" name="Group 29"/>
          <p:cNvGrpSpPr>
            <a:grpSpLocks/>
          </p:cNvGrpSpPr>
          <p:nvPr/>
        </p:nvGrpSpPr>
        <p:grpSpPr bwMode="auto">
          <a:xfrm>
            <a:off x="685800" y="5029200"/>
            <a:ext cx="1295400" cy="1295400"/>
            <a:chOff x="432" y="3168"/>
            <a:chExt cx="816" cy="816"/>
          </a:xfrm>
        </p:grpSpPr>
        <p:sp>
          <p:nvSpPr>
            <p:cNvPr id="25610" name="Oval 10"/>
            <p:cNvSpPr>
              <a:spLocks noChangeArrowheads="1"/>
            </p:cNvSpPr>
            <p:nvPr/>
          </p:nvSpPr>
          <p:spPr bwMode="gray">
            <a:xfrm>
              <a:off x="432" y="3168"/>
              <a:ext cx="816" cy="8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1" name="Oval 11"/>
            <p:cNvSpPr>
              <a:spLocks noChangeArrowheads="1"/>
            </p:cNvSpPr>
            <p:nvPr/>
          </p:nvSpPr>
          <p:spPr bwMode="gray">
            <a:xfrm>
              <a:off x="657" y="3431"/>
              <a:ext cx="451" cy="4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24" name="Oval 24"/>
            <p:cNvSpPr>
              <a:spLocks noChangeArrowheads="1"/>
            </p:cNvSpPr>
            <p:nvPr/>
          </p:nvSpPr>
          <p:spPr bwMode="gray">
            <a:xfrm rot="-2566439">
              <a:off x="501" y="3294"/>
              <a:ext cx="343" cy="19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5630" name="Group 30"/>
          <p:cNvGrpSpPr>
            <a:grpSpLocks/>
          </p:cNvGrpSpPr>
          <p:nvPr/>
        </p:nvGrpSpPr>
        <p:grpSpPr bwMode="auto">
          <a:xfrm>
            <a:off x="1790700" y="5969000"/>
            <a:ext cx="571500" cy="571500"/>
            <a:chOff x="1128" y="3760"/>
            <a:chExt cx="360" cy="360"/>
          </a:xfrm>
        </p:grpSpPr>
        <p:sp>
          <p:nvSpPr>
            <p:cNvPr id="25614" name="Oval 14"/>
            <p:cNvSpPr>
              <a:spLocks noChangeArrowheads="1"/>
            </p:cNvSpPr>
            <p:nvPr/>
          </p:nvSpPr>
          <p:spPr bwMode="gray">
            <a:xfrm>
              <a:off x="1128" y="3760"/>
              <a:ext cx="360" cy="3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5" name="Oval 15"/>
            <p:cNvSpPr>
              <a:spLocks noChangeArrowheads="1"/>
            </p:cNvSpPr>
            <p:nvPr/>
          </p:nvSpPr>
          <p:spPr bwMode="gray">
            <a:xfrm>
              <a:off x="1227" y="3876"/>
              <a:ext cx="199" cy="19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27" name="Oval 27"/>
            <p:cNvSpPr>
              <a:spLocks noChangeArrowheads="1"/>
            </p:cNvSpPr>
            <p:nvPr/>
          </p:nvSpPr>
          <p:spPr bwMode="gray">
            <a:xfrm rot="-2566439">
              <a:off x="1163" y="3815"/>
              <a:ext cx="156" cy="8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pic>
        <p:nvPicPr>
          <p:cNvPr id="13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596900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140290" y="21266"/>
            <a:ext cx="1063256" cy="54226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4131945" y="1666559"/>
            <a:ext cx="513397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 b="1" dirty="0">
                <a:solidFill>
                  <a:schemeClr val="tx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￭ </a:t>
            </a:r>
            <a:r>
              <a:rPr kumimoji="0" lang="zh-TW" altLang="en-US" sz="17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找到對應之</a:t>
            </a:r>
            <a:r>
              <a:rPr kumimoji="0" lang="en-US" altLang="zh-TW" sz="17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XML</a:t>
            </a:r>
            <a:r>
              <a:rPr kumimoji="0" lang="zh-TW" altLang="en-US" sz="17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檔</a:t>
            </a:r>
            <a:r>
              <a:rPr kumimoji="0" lang="en-US" altLang="zh-TW" sz="17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</a:t>
            </a:r>
            <a:r>
              <a:rPr kumimoji="0" lang="zh-TW" altLang="en-US" sz="17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定義</a:t>
            </a:r>
            <a:r>
              <a:rPr kumimoji="0" lang="en-US" altLang="zh-TW" sz="17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 </a:t>
            </a:r>
            <a:r>
              <a:rPr kumimoji="0" lang="en-US" altLang="zh-TW" sz="17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1. Action   2. Response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 b="1" dirty="0">
                <a:solidFill>
                  <a:schemeClr val="tx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  </a:t>
            </a:r>
            <a:endParaRPr kumimoji="0" lang="en-US" altLang="zh-TW" sz="1700" b="1" dirty="0">
              <a:solidFill>
                <a:schemeClr val="tx2">
                  <a:lumMod val="7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hlink"/>
                </a:solidFill>
                <a:ea typeface="굴림" charset="-127"/>
              </a:rPr>
              <a:t>EBAF </a:t>
            </a:r>
            <a:r>
              <a:rPr lang="en-US" altLang="ko-KR" dirty="0" err="1" smtClean="0">
                <a:solidFill>
                  <a:schemeClr val="hlink"/>
                </a:solidFill>
                <a:ea typeface="굴림" charset="-127"/>
              </a:rPr>
              <a:t>FrameWork</a:t>
            </a:r>
            <a:r>
              <a:rPr lang="en-US" altLang="ko-KR" dirty="0" smtClean="0">
                <a:solidFill>
                  <a:schemeClr val="hlink"/>
                </a:solidFill>
                <a:ea typeface="굴림" charset="-127"/>
              </a:rPr>
              <a:t>- Controller</a:t>
            </a:r>
            <a:endParaRPr lang="zh-TW" altLang="en-US" dirty="0"/>
          </a:p>
        </p:txBody>
      </p:sp>
      <p:sp>
        <p:nvSpPr>
          <p:cNvPr id="7" name="流程圖: 內部儲存裝置 6"/>
          <p:cNvSpPr/>
          <p:nvPr/>
        </p:nvSpPr>
        <p:spPr bwMode="auto">
          <a:xfrm>
            <a:off x="647065" y="1368425"/>
            <a:ext cx="1143000" cy="612775"/>
          </a:xfrm>
          <a:prstGeom prst="flowChartInternalStorage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6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頁面</a:t>
            </a:r>
            <a:endParaRPr kumimoji="0" lang="en-US" altLang="zh-TW" sz="16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(JSP)</a:t>
            </a:r>
          </a:p>
        </p:txBody>
      </p:sp>
      <p:sp>
        <p:nvSpPr>
          <p:cNvPr id="10" name="流程圖: 內部儲存裝置 9"/>
          <p:cNvSpPr/>
          <p:nvPr/>
        </p:nvSpPr>
        <p:spPr bwMode="auto">
          <a:xfrm>
            <a:off x="2797175" y="1378585"/>
            <a:ext cx="1287463" cy="612775"/>
          </a:xfrm>
          <a:prstGeom prst="flowChartInternalStorage">
            <a:avLst/>
          </a:prstGeom>
          <a:solidFill>
            <a:schemeClr val="tx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HTTP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Dispatcher</a:t>
            </a:r>
            <a:endParaRPr kumimoji="0" lang="en-US" altLang="zh-TW" sz="14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向右箭號 10"/>
          <p:cNvSpPr>
            <a:spLocks noChangeAspect="1"/>
          </p:cNvSpPr>
          <p:nvPr/>
        </p:nvSpPr>
        <p:spPr bwMode="auto">
          <a:xfrm>
            <a:off x="2005013" y="1630998"/>
            <a:ext cx="576262" cy="190500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向右箭號 11"/>
          <p:cNvSpPr>
            <a:spLocks noChangeAspect="1"/>
          </p:cNvSpPr>
          <p:nvPr/>
        </p:nvSpPr>
        <p:spPr bwMode="auto">
          <a:xfrm rot="5400000">
            <a:off x="2950845" y="2158367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流程圖: 內部儲存裝置 12"/>
          <p:cNvSpPr/>
          <p:nvPr/>
        </p:nvSpPr>
        <p:spPr bwMode="auto">
          <a:xfrm>
            <a:off x="2831465" y="2557145"/>
            <a:ext cx="1143000" cy="612775"/>
          </a:xfrm>
          <a:prstGeom prst="flowChartInternalStorage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XML</a:t>
            </a:r>
            <a:endParaRPr kumimoji="0" lang="en-US" altLang="zh-TW" sz="16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321945" y="3322321"/>
            <a:ext cx="4057015" cy="2991723"/>
            <a:chOff x="321945" y="3241041"/>
            <a:chExt cx="4057015" cy="2991723"/>
          </a:xfrm>
        </p:grpSpPr>
        <p:sp>
          <p:nvSpPr>
            <p:cNvPr id="17" name="矩形 16"/>
            <p:cNvSpPr/>
            <p:nvPr/>
          </p:nvSpPr>
          <p:spPr bwMode="auto">
            <a:xfrm>
              <a:off x="353922" y="3241041"/>
              <a:ext cx="4025038" cy="131063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321945" y="3647441"/>
              <a:ext cx="3881832" cy="2585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800" dirty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￭ </a:t>
              </a:r>
              <a:r>
                <a:rPr kumimoji="0" lang="zh-TW" altLang="en-US" sz="1800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傳遞頁面參數</a:t>
              </a:r>
              <a:endParaRPr kumimoji="0" lang="en-US" altLang="zh-TW" sz="1800" dirty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800" dirty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￭ </a:t>
              </a:r>
              <a:r>
                <a:rPr kumimoji="0" lang="en-US" altLang="zh-TW" sz="1800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HTTP Dispatcher</a:t>
              </a:r>
              <a:r>
                <a:rPr kumimoji="0" lang="zh-TW" altLang="en-US" sz="1800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是一種</a:t>
              </a:r>
              <a:r>
                <a:rPr kumimoji="0" lang="en-US" altLang="zh-TW" sz="1800" dirty="0" err="1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Servlet</a:t>
              </a:r>
              <a:endParaRPr kumimoji="0" lang="en-US" altLang="zh-TW" sz="1800" dirty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800" dirty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￭ </a:t>
              </a:r>
              <a:r>
                <a:rPr kumimoji="0" lang="zh-TW" altLang="en-US" sz="1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配合</a:t>
              </a:r>
              <a:r>
                <a:rPr kumimoji="0" lang="en-US" altLang="zh-TW" sz="1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XML</a:t>
              </a:r>
              <a:r>
                <a:rPr kumimoji="0" lang="zh-TW" altLang="en-US" sz="1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找尋對應的</a:t>
              </a:r>
              <a:r>
                <a:rPr lang="en-US" altLang="zh-TW" sz="18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Tx</a:t>
              </a:r>
              <a:r>
                <a:rPr lang="en-US" altLang="zh-TW" sz="1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-Bean</a:t>
              </a:r>
              <a:endParaRPr kumimoji="0" lang="en-US" altLang="zh-TW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TW" sz="1800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zh-TW" sz="1800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sz="1800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   </a:t>
              </a:r>
              <a:endParaRPr kumimoji="0" lang="en-US" altLang="zh-TW" sz="1800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zh-TW" sz="1800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zh-TW" sz="1800" dirty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800" dirty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   </a:t>
              </a:r>
            </a:p>
          </p:txBody>
        </p:sp>
        <p:sp>
          <p:nvSpPr>
            <p:cNvPr id="18" name="日期版面配置區 5"/>
            <p:cNvSpPr txBox="1">
              <a:spLocks/>
            </p:cNvSpPr>
            <p:nvPr/>
          </p:nvSpPr>
          <p:spPr bwMode="auto">
            <a:xfrm>
              <a:off x="422847" y="3304893"/>
              <a:ext cx="2330513" cy="26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굴림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TW" sz="1600" dirty="0" smtClean="0">
                  <a:solidFill>
                    <a:srgbClr val="002060"/>
                  </a:solidFill>
                  <a:latin typeface="微軟正黑體" pitchFamily="34" charset="-120"/>
                  <a:ea typeface="微軟正黑體" pitchFamily="34" charset="-120"/>
                </a:rPr>
                <a:t>HTTP </a:t>
              </a:r>
              <a:r>
                <a:rPr lang="en-US" altLang="ko-KR" sz="1600" dirty="0" smtClean="0">
                  <a:solidFill>
                    <a:srgbClr val="002060"/>
                  </a:solidFill>
                  <a:latin typeface="微軟正黑體" pitchFamily="34" charset="-120"/>
                  <a:ea typeface="微軟正黑體" pitchFamily="34" charset="-120"/>
                </a:rPr>
                <a:t>Dispatcher:</a:t>
              </a:r>
              <a:endParaRPr lang="en-US" altLang="ko-KR" sz="16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299207" y="4866139"/>
            <a:ext cx="4079754" cy="1656581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423545" y="5232401"/>
            <a:ext cx="3881832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￭</a:t>
            </a:r>
            <a:r>
              <a:rPr kumimoji="0" lang="zh-TW" altLang="en-US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請求 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TxBean</a:t>
            </a:r>
            <a:r>
              <a:rPr lang="en-US" altLang="zh-TW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的方法</a:t>
            </a:r>
            <a:r>
              <a:rPr lang="zh-TW" altLang="en-US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及</a:t>
            </a:r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轉頁的設定</a:t>
            </a:r>
            <a:r>
              <a:rPr lang="zh-TW" altLang="en-US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抽離成設定擋</a:t>
            </a:r>
            <a:endParaRPr kumimoji="0" lang="en-US" altLang="zh-TW" dirty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￭ </a:t>
            </a:r>
            <a:r>
              <a:rPr kumimoji="0" lang="zh-TW" altLang="en-US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定義處理完成交易後根據</a:t>
            </a:r>
            <a:endParaRPr lang="en-US" altLang="zh-TW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Response Code</a:t>
            </a:r>
            <a:r>
              <a:rPr kumimoji="0"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導到指定頁面</a:t>
            </a:r>
            <a:endParaRPr kumimoji="0" lang="en-US" altLang="zh-TW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altLang="zh-TW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endParaRPr kumimoji="0" lang="en-US" altLang="zh-TW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  </a:t>
            </a:r>
          </a:p>
        </p:txBody>
      </p:sp>
      <p:sp>
        <p:nvSpPr>
          <p:cNvPr id="23" name="日期版面配置區 5"/>
          <p:cNvSpPr txBox="1">
            <a:spLocks/>
          </p:cNvSpPr>
          <p:nvPr/>
        </p:nvSpPr>
        <p:spPr bwMode="auto">
          <a:xfrm>
            <a:off x="524447" y="4940653"/>
            <a:ext cx="2330513" cy="26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XML:</a:t>
            </a:r>
            <a:endParaRPr lang="en-US" altLang="ko-KR" sz="16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向右箭號 23"/>
          <p:cNvSpPr>
            <a:spLocks noChangeAspect="1"/>
          </p:cNvSpPr>
          <p:nvPr/>
        </p:nvSpPr>
        <p:spPr bwMode="auto">
          <a:xfrm rot="16200000">
            <a:off x="3397885" y="2158368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" name="日期版面配置區 5"/>
          <p:cNvSpPr>
            <a:spLocks noGrp="1"/>
          </p:cNvSpPr>
          <p:nvPr>
            <p:ph type="dt" sz="half" idx="12"/>
          </p:nvPr>
        </p:nvSpPr>
        <p:spPr>
          <a:xfrm>
            <a:off x="7156581" y="6629401"/>
            <a:ext cx="1987420" cy="228600"/>
          </a:xfrm>
        </p:spPr>
        <p:txBody>
          <a:bodyPr/>
          <a:lstStyle/>
          <a:p>
            <a:r>
              <a:rPr lang="zh-TW" altLang="en-US" dirty="0" smtClean="0"/>
              <a:t>程式設計科 教育訓練專用</a:t>
            </a:r>
            <a:endParaRPr lang="en-US" altLang="ko-KR" dirty="0"/>
          </a:p>
        </p:txBody>
      </p:sp>
      <p:pic>
        <p:nvPicPr>
          <p:cNvPr id="32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i9300620\Desktop\for個人報告\1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55479" y="2102485"/>
            <a:ext cx="4617401" cy="3800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 bwMode="auto">
          <a:xfrm>
            <a:off x="6223953" y="2374264"/>
            <a:ext cx="2798127" cy="38925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굴림" charset="-127"/>
              <a:ea typeface="굴림" charset="-127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090161" y="3004184"/>
            <a:ext cx="3342640" cy="38925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굴림" charset="-127"/>
              <a:ea typeface="굴림" charset="-127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090160" y="3434080"/>
            <a:ext cx="3769361" cy="157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굴림" charset="-127"/>
              <a:ea typeface="굴림" charset="-127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197600" y="2090226"/>
            <a:ext cx="1910080" cy="2799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700" b="1" dirty="0" smtClean="0">
                <a:solidFill>
                  <a:schemeClr val="tx2"/>
                </a:solidFill>
                <a:latin typeface="+mj-lt"/>
                <a:ea typeface="微軟正黑體" pitchFamily="34" charset="-120"/>
              </a:rPr>
              <a:t>呼叫的主程式路徑</a:t>
            </a:r>
            <a:endParaRPr kumimoji="0" lang="zh-TW" altLang="en-US" sz="17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j-lt"/>
              <a:ea typeface="微軟正黑體" pitchFamily="34" charset="-12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746240" y="2740466"/>
            <a:ext cx="1910080" cy="2799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7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微軟正黑體" pitchFamily="34" charset="-120"/>
              </a:rPr>
              <a:t>對應的主程式方法</a:t>
            </a:r>
          </a:p>
        </p:txBody>
      </p:sp>
      <p:sp>
        <p:nvSpPr>
          <p:cNvPr id="39" name="矩形 38"/>
          <p:cNvSpPr/>
          <p:nvPr/>
        </p:nvSpPr>
        <p:spPr bwMode="auto">
          <a:xfrm>
            <a:off x="6268720" y="5056946"/>
            <a:ext cx="2794000" cy="2799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700" b="1" dirty="0" smtClean="0">
                <a:solidFill>
                  <a:schemeClr val="tx2"/>
                </a:solidFill>
                <a:latin typeface="+mj-lt"/>
                <a:ea typeface="微軟正黑體" pitchFamily="34" charset="-120"/>
              </a:rPr>
              <a:t>依照</a:t>
            </a:r>
            <a:r>
              <a:rPr lang="en-US" altLang="zh-TW" sz="1700" b="1" dirty="0" smtClean="0">
                <a:solidFill>
                  <a:schemeClr val="tx2"/>
                </a:solidFill>
                <a:latin typeface="+mj-lt"/>
                <a:ea typeface="微軟正黑體" pitchFamily="34" charset="-120"/>
              </a:rPr>
              <a:t>CODE</a:t>
            </a:r>
            <a:r>
              <a:rPr lang="zh-TW" altLang="en-US" sz="1700" b="1" dirty="0" smtClean="0">
                <a:solidFill>
                  <a:schemeClr val="tx2"/>
                </a:solidFill>
                <a:latin typeface="+mj-lt"/>
                <a:ea typeface="微軟正黑體" pitchFamily="34" charset="-120"/>
              </a:rPr>
              <a:t>決定導回何頁面</a:t>
            </a:r>
            <a:endParaRPr kumimoji="0" lang="zh-TW" altLang="en-US" sz="17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j-lt"/>
              <a:ea typeface="微軟正黑體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 animBg="1"/>
      <p:bldP spid="11" grpId="0" animBg="1"/>
      <p:bldP spid="12" grpId="0" animBg="1"/>
      <p:bldP spid="13" grpId="0" animBg="1"/>
      <p:bldP spid="20" grpId="0" animBg="1"/>
      <p:bldP spid="22" grpId="0"/>
      <p:bldP spid="23" grpId="0"/>
      <p:bldP spid="24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hlink"/>
                </a:solidFill>
                <a:ea typeface="굴림" charset="-127"/>
              </a:rPr>
              <a:t>EBAF </a:t>
            </a:r>
            <a:r>
              <a:rPr lang="en-US" altLang="ko-KR" dirty="0" err="1" smtClean="0">
                <a:solidFill>
                  <a:schemeClr val="hlink"/>
                </a:solidFill>
                <a:ea typeface="굴림" charset="-127"/>
              </a:rPr>
              <a:t>FrameWork</a:t>
            </a:r>
            <a:r>
              <a:rPr lang="en-US" altLang="ko-KR" dirty="0" smtClean="0">
                <a:solidFill>
                  <a:schemeClr val="hlink"/>
                </a:solidFill>
                <a:ea typeface="굴림" charset="-127"/>
              </a:rPr>
              <a:t>- Controller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LOGO</a:t>
            </a:r>
            <a:endParaRPr lang="en-US" altLang="ko-KR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ko-KR" smtClean="0"/>
              <a:t>Your </a:t>
            </a:r>
            <a:r>
              <a:rPr lang="en-US" altLang="ko-KR" smtClean="0">
                <a:effectLst/>
              </a:rPr>
              <a:t>site</a:t>
            </a:r>
            <a:r>
              <a:rPr lang="en-US" altLang="ko-KR" smtClean="0"/>
              <a:t> here</a:t>
            </a:r>
            <a:endParaRPr lang="en-US" altLang="ko-KR"/>
          </a:p>
        </p:txBody>
      </p:sp>
      <p:sp>
        <p:nvSpPr>
          <p:cNvPr id="7" name="流程圖: 內部儲存裝置 6"/>
          <p:cNvSpPr/>
          <p:nvPr/>
        </p:nvSpPr>
        <p:spPr bwMode="auto">
          <a:xfrm>
            <a:off x="647065" y="1368425"/>
            <a:ext cx="1143000" cy="612775"/>
          </a:xfrm>
          <a:prstGeom prst="flowChartInternalStorage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6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頁面</a:t>
            </a:r>
            <a:endParaRPr kumimoji="0" lang="en-US" altLang="zh-TW" sz="16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(JSP)</a:t>
            </a:r>
          </a:p>
        </p:txBody>
      </p:sp>
      <p:sp>
        <p:nvSpPr>
          <p:cNvPr id="10" name="流程圖: 內部儲存裝置 9"/>
          <p:cNvSpPr/>
          <p:nvPr/>
        </p:nvSpPr>
        <p:spPr bwMode="auto">
          <a:xfrm>
            <a:off x="2797175" y="1378585"/>
            <a:ext cx="1287463" cy="612775"/>
          </a:xfrm>
          <a:prstGeom prst="flowChartInternalStorage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HTTP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Dispatcher</a:t>
            </a:r>
            <a:endParaRPr kumimoji="0" lang="en-US" altLang="zh-TW" sz="1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向右箭號 10"/>
          <p:cNvSpPr>
            <a:spLocks noChangeAspect="1"/>
          </p:cNvSpPr>
          <p:nvPr/>
        </p:nvSpPr>
        <p:spPr bwMode="auto">
          <a:xfrm>
            <a:off x="2005013" y="1630998"/>
            <a:ext cx="576262" cy="190500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向右箭號 11"/>
          <p:cNvSpPr>
            <a:spLocks noChangeAspect="1"/>
          </p:cNvSpPr>
          <p:nvPr/>
        </p:nvSpPr>
        <p:spPr bwMode="auto">
          <a:xfrm rot="5400000">
            <a:off x="2950845" y="2158367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流程圖: 內部儲存裝置 12"/>
          <p:cNvSpPr/>
          <p:nvPr/>
        </p:nvSpPr>
        <p:spPr bwMode="auto">
          <a:xfrm>
            <a:off x="2831465" y="2557145"/>
            <a:ext cx="1143000" cy="612775"/>
          </a:xfrm>
          <a:prstGeom prst="flowChartInternalStorage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XML</a:t>
            </a:r>
            <a:endParaRPr kumimoji="0" lang="en-US" altLang="zh-TW" sz="16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" name="群組 18"/>
          <p:cNvGrpSpPr/>
          <p:nvPr/>
        </p:nvGrpSpPr>
        <p:grpSpPr>
          <a:xfrm>
            <a:off x="213361" y="3332481"/>
            <a:ext cx="3769360" cy="3545721"/>
            <a:chOff x="321945" y="3241041"/>
            <a:chExt cx="4057015" cy="3545721"/>
          </a:xfrm>
        </p:grpSpPr>
        <p:sp>
          <p:nvSpPr>
            <p:cNvPr id="17" name="矩形 16"/>
            <p:cNvSpPr/>
            <p:nvPr/>
          </p:nvSpPr>
          <p:spPr bwMode="auto">
            <a:xfrm>
              <a:off x="353922" y="3241041"/>
              <a:ext cx="4025038" cy="26923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321945" y="3647441"/>
              <a:ext cx="3881832" cy="3139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800" dirty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￭ </a:t>
              </a:r>
              <a:r>
                <a:rPr lang="zh-TW" altLang="en-US" sz="1800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透過</a:t>
              </a:r>
              <a:r>
                <a:rPr lang="zh-TW" altLang="en-US" sz="1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合成</a:t>
              </a:r>
              <a:r>
                <a:rPr lang="en-US" altLang="zh-TW" sz="1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(Compose)</a:t>
              </a:r>
              <a:r>
                <a:rPr lang="zh-TW" altLang="en-US" sz="1800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不同</a:t>
              </a:r>
              <a:endParaRPr lang="en-US" altLang="zh-TW" sz="1800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   </a:t>
              </a:r>
              <a:r>
                <a:rPr lang="zh-TW" altLang="en-US" sz="1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模組</a:t>
              </a:r>
              <a:r>
                <a:rPr lang="en-US" altLang="zh-TW" sz="1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(Module)</a:t>
              </a:r>
              <a:r>
                <a:rPr lang="zh-TW" altLang="en-US" sz="1800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，達到流程功能</a:t>
              </a:r>
              <a:endParaRPr lang="en-US" altLang="zh-TW" sz="1800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zh-TW" sz="1800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800" dirty="0" smtClean="0">
                  <a:solidFill>
                    <a:schemeClr val="tx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￭</a:t>
              </a:r>
              <a:r>
                <a:rPr kumimoji="0" lang="en-US" altLang="zh-TW" sz="1800" dirty="0">
                  <a:solidFill>
                    <a:schemeClr val="tx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kumimoji="0" lang="zh-TW" altLang="en-US" sz="1800" dirty="0" smtClean="0">
                  <a:solidFill>
                    <a:schemeClr val="tx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一個</a:t>
              </a:r>
              <a:r>
                <a:rPr kumimoji="0" lang="en-US" altLang="zh-TW" sz="1800" dirty="0" err="1" smtClean="0">
                  <a:solidFill>
                    <a:schemeClr val="tx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Tx</a:t>
              </a:r>
              <a:r>
                <a:rPr kumimoji="0" lang="en-US" altLang="zh-TW" sz="1800" dirty="0" smtClean="0">
                  <a:solidFill>
                    <a:schemeClr val="tx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-Bean</a:t>
              </a:r>
              <a:r>
                <a:rPr kumimoji="0" lang="zh-TW" altLang="en-US" sz="1800" dirty="0" smtClean="0">
                  <a:solidFill>
                    <a:schemeClr val="tx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代表了一個流程或     整組的功能 </a:t>
              </a:r>
              <a:r>
                <a:rPr kumimoji="0" lang="en-US" altLang="zh-TW" sz="1800" dirty="0" smtClean="0">
                  <a:solidFill>
                    <a:schemeClr val="tx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: </a:t>
              </a: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dirty="0" smtClean="0">
                  <a:solidFill>
                    <a:schemeClr val="tx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    ex : </a:t>
              </a:r>
              <a:r>
                <a:rPr lang="zh-TW" altLang="en-US" sz="1800" dirty="0" smtClean="0">
                  <a:solidFill>
                    <a:schemeClr val="tx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股票下單、債券買賣</a:t>
              </a:r>
              <a:endParaRPr lang="en-US" altLang="zh-TW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zh-TW" sz="1800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sz="1800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   </a:t>
              </a:r>
              <a:endParaRPr kumimoji="0" lang="en-US" altLang="zh-TW" sz="1800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zh-TW" sz="1800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zh-TW" sz="1800" dirty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800" dirty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   </a:t>
              </a:r>
            </a:p>
          </p:txBody>
        </p:sp>
        <p:sp>
          <p:nvSpPr>
            <p:cNvPr id="18" name="日期版面配置區 5"/>
            <p:cNvSpPr txBox="1">
              <a:spLocks/>
            </p:cNvSpPr>
            <p:nvPr/>
          </p:nvSpPr>
          <p:spPr bwMode="auto">
            <a:xfrm>
              <a:off x="422847" y="3304893"/>
              <a:ext cx="2330513" cy="26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굴림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TW" sz="1600" dirty="0" err="1" smtClean="0">
                  <a:solidFill>
                    <a:srgbClr val="002060"/>
                  </a:solidFill>
                  <a:latin typeface="微軟正黑體" pitchFamily="34" charset="-120"/>
                  <a:ea typeface="微軟正黑體" pitchFamily="34" charset="-120"/>
                </a:rPr>
                <a:t>Tx</a:t>
              </a:r>
              <a:r>
                <a:rPr lang="en-US" altLang="zh-TW" sz="1600" dirty="0" smtClean="0">
                  <a:solidFill>
                    <a:srgbClr val="002060"/>
                  </a:solidFill>
                  <a:latin typeface="微軟正黑體" pitchFamily="34" charset="-120"/>
                  <a:ea typeface="微軟正黑體" pitchFamily="34" charset="-120"/>
                </a:rPr>
                <a:t>- Bean </a:t>
              </a:r>
              <a:r>
                <a:rPr lang="en-US" altLang="ko-KR" sz="1600" dirty="0" smtClean="0">
                  <a:solidFill>
                    <a:srgbClr val="002060"/>
                  </a:solidFill>
                  <a:latin typeface="微軟正黑體" pitchFamily="34" charset="-120"/>
                  <a:ea typeface="微軟正黑體" pitchFamily="34" charset="-120"/>
                </a:rPr>
                <a:t>:</a:t>
              </a:r>
              <a:endParaRPr lang="en-US" altLang="ko-KR" sz="16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4" name="向右箭號 23"/>
          <p:cNvSpPr>
            <a:spLocks noChangeAspect="1"/>
          </p:cNvSpPr>
          <p:nvPr/>
        </p:nvSpPr>
        <p:spPr bwMode="auto">
          <a:xfrm rot="16200000">
            <a:off x="3397885" y="2158368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" name="流程圖: 內部儲存裝置 20"/>
          <p:cNvSpPr/>
          <p:nvPr/>
        </p:nvSpPr>
        <p:spPr bwMode="auto">
          <a:xfrm>
            <a:off x="4902518" y="1425258"/>
            <a:ext cx="1287462" cy="612775"/>
          </a:xfrm>
          <a:prstGeom prst="flowChartInternalStorage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Tx</a:t>
            </a:r>
            <a:r>
              <a:rPr kumimoji="0" lang="en-US" altLang="zh-TW" sz="1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-Bean</a:t>
            </a:r>
            <a:endParaRPr kumimoji="0" lang="en-US" altLang="zh-TW" sz="14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向右箭號 24"/>
          <p:cNvSpPr>
            <a:spLocks noChangeAspect="1"/>
          </p:cNvSpPr>
          <p:nvPr/>
        </p:nvSpPr>
        <p:spPr bwMode="auto">
          <a:xfrm>
            <a:off x="4246880" y="1641158"/>
            <a:ext cx="576263" cy="190500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6346825" y="1544003"/>
            <a:ext cx="248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dirty="0">
                <a:solidFill>
                  <a:schemeClr val="tx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￭ </a:t>
            </a:r>
            <a:r>
              <a:rPr kumimoji="0" lang="zh-TW" altLang="en-US" sz="1600" b="1" dirty="0">
                <a:solidFill>
                  <a:schemeClr val="tx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執行之主程式</a:t>
            </a:r>
            <a:r>
              <a:rPr kumimoji="0" lang="en-US" altLang="zh-TW" sz="1600" b="1" dirty="0">
                <a:solidFill>
                  <a:schemeClr val="tx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kumimoji="0" lang="en-US" altLang="zh-TW" sz="1600" b="1" dirty="0" err="1" smtClean="0">
                <a:solidFill>
                  <a:schemeClr val="tx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Tx</a:t>
            </a:r>
            <a:r>
              <a:rPr kumimoji="0" lang="en-US" altLang="zh-TW" sz="1600" b="1" dirty="0" smtClean="0">
                <a:solidFill>
                  <a:schemeClr val="tx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-Bean</a:t>
            </a:r>
            <a:r>
              <a:rPr kumimoji="0" lang="en-US" altLang="zh-TW" sz="1600" b="1" dirty="0">
                <a:solidFill>
                  <a:schemeClr val="tx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</p:txBody>
      </p:sp>
      <p:sp>
        <p:nvSpPr>
          <p:cNvPr id="27" name="右大括弧 26"/>
          <p:cNvSpPr/>
          <p:nvPr/>
        </p:nvSpPr>
        <p:spPr bwMode="auto">
          <a:xfrm rot="10800000">
            <a:off x="2532063" y="1145540"/>
            <a:ext cx="285750" cy="1214438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ea typeface="新細明體" pitchFamily="18" charset="-120"/>
            </a:endParaRPr>
          </a:p>
        </p:txBody>
      </p:sp>
      <p:sp>
        <p:nvSpPr>
          <p:cNvPr id="28" name="右大括弧 27"/>
          <p:cNvSpPr/>
          <p:nvPr/>
        </p:nvSpPr>
        <p:spPr bwMode="auto">
          <a:xfrm>
            <a:off x="6205538" y="1216978"/>
            <a:ext cx="285750" cy="1214437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ea typeface="新細明體" pitchFamily="18" charset="-12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4114800" y="2279015"/>
            <a:ext cx="1287463" cy="36830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Controller</a:t>
            </a:r>
          </a:p>
        </p:txBody>
      </p:sp>
      <p:pic>
        <p:nvPicPr>
          <p:cNvPr id="31" name="Picture 4" descr="C:\Users\i9300620\Desktop\for個人報告\1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6725" y="2792095"/>
            <a:ext cx="4867275" cy="3529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程式設計科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339205" y="3388995"/>
            <a:ext cx="863600" cy="2159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굴림" charset="-127"/>
              <a:ea typeface="굴림" charset="-127"/>
            </a:endParaRPr>
          </a:p>
        </p:txBody>
      </p: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7036118" y="2966712"/>
            <a:ext cx="175101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XML</a:t>
            </a:r>
            <a:r>
              <a:rPr kumimoji="0" lang="zh-TW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所對應的方法名稱</a:t>
            </a:r>
            <a:endParaRPr kumimoji="0" lang="en-US" altLang="zh-TW" sz="1200" b="1" dirty="0">
              <a:solidFill>
                <a:schemeClr val="tx2">
                  <a:lumMod val="60000"/>
                  <a:lumOff val="4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6" name="向右箭號 35"/>
          <p:cNvSpPr>
            <a:spLocks noChangeAspect="1"/>
          </p:cNvSpPr>
          <p:nvPr/>
        </p:nvSpPr>
        <p:spPr bwMode="auto">
          <a:xfrm>
            <a:off x="6626543" y="3030220"/>
            <a:ext cx="298450" cy="215900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/>
      <p:bldP spid="27" grpId="0" animBg="1"/>
      <p:bldP spid="28" grpId="0" animBg="1"/>
      <p:bldP spid="30" grpId="0" animBg="1"/>
      <p:bldP spid="34" grpId="0" animBg="1"/>
      <p:bldP spid="35" grpId="0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 bwMode="auto">
          <a:xfrm>
            <a:off x="4210807" y="2559819"/>
            <a:ext cx="3520953" cy="3485381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3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hlink"/>
                </a:solidFill>
                <a:ea typeface="굴림" charset="-127"/>
              </a:rPr>
              <a:t>EBAF </a:t>
            </a:r>
            <a:r>
              <a:rPr lang="en-US" altLang="ko-KR" dirty="0" err="1" smtClean="0">
                <a:solidFill>
                  <a:schemeClr val="hlink"/>
                </a:solidFill>
                <a:ea typeface="굴림" charset="-127"/>
              </a:rPr>
              <a:t>FrameWork</a:t>
            </a:r>
            <a:r>
              <a:rPr lang="en-US" altLang="ko-KR" dirty="0" smtClean="0">
                <a:solidFill>
                  <a:schemeClr val="hlink"/>
                </a:solidFill>
                <a:ea typeface="굴림" charset="-127"/>
              </a:rPr>
              <a:t>- Model</a:t>
            </a:r>
            <a:endParaRPr lang="zh-TW" altLang="en-US" dirty="0"/>
          </a:p>
        </p:txBody>
      </p:sp>
      <p:sp>
        <p:nvSpPr>
          <p:cNvPr id="7" name="流程圖: 內部儲存裝置 6"/>
          <p:cNvSpPr/>
          <p:nvPr/>
        </p:nvSpPr>
        <p:spPr bwMode="auto">
          <a:xfrm>
            <a:off x="647065" y="1368425"/>
            <a:ext cx="1143000" cy="612775"/>
          </a:xfrm>
          <a:prstGeom prst="flowChartInternalStorage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6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頁面</a:t>
            </a:r>
            <a:endParaRPr kumimoji="0" lang="en-US" altLang="zh-TW" sz="16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(JSP)</a:t>
            </a:r>
          </a:p>
        </p:txBody>
      </p:sp>
      <p:sp>
        <p:nvSpPr>
          <p:cNvPr id="10" name="流程圖: 內部儲存裝置 9"/>
          <p:cNvSpPr/>
          <p:nvPr/>
        </p:nvSpPr>
        <p:spPr bwMode="auto">
          <a:xfrm>
            <a:off x="2797175" y="1378585"/>
            <a:ext cx="1287463" cy="612775"/>
          </a:xfrm>
          <a:prstGeom prst="flowChartInternalStorage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HTTP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Dispatcher</a:t>
            </a:r>
            <a:endParaRPr kumimoji="0" lang="en-US" altLang="zh-TW" sz="1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向右箭號 10"/>
          <p:cNvSpPr>
            <a:spLocks noChangeAspect="1"/>
          </p:cNvSpPr>
          <p:nvPr/>
        </p:nvSpPr>
        <p:spPr bwMode="auto">
          <a:xfrm>
            <a:off x="2005013" y="1630998"/>
            <a:ext cx="576262" cy="190500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向右箭號 11"/>
          <p:cNvSpPr>
            <a:spLocks noChangeAspect="1"/>
          </p:cNvSpPr>
          <p:nvPr/>
        </p:nvSpPr>
        <p:spPr bwMode="auto">
          <a:xfrm rot="5400000">
            <a:off x="2950845" y="2158367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流程圖: 內部儲存裝置 12"/>
          <p:cNvSpPr/>
          <p:nvPr/>
        </p:nvSpPr>
        <p:spPr bwMode="auto">
          <a:xfrm>
            <a:off x="2831465" y="2557145"/>
            <a:ext cx="1143000" cy="612775"/>
          </a:xfrm>
          <a:prstGeom prst="flowChartInternalStorage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XML</a:t>
            </a:r>
            <a:endParaRPr kumimoji="0" lang="en-US" altLang="zh-TW" sz="16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向右箭號 23"/>
          <p:cNvSpPr>
            <a:spLocks noChangeAspect="1"/>
          </p:cNvSpPr>
          <p:nvPr/>
        </p:nvSpPr>
        <p:spPr bwMode="auto">
          <a:xfrm rot="16200000">
            <a:off x="3397885" y="2158368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" name="向右箭號 24"/>
          <p:cNvSpPr>
            <a:spLocks noChangeAspect="1"/>
          </p:cNvSpPr>
          <p:nvPr/>
        </p:nvSpPr>
        <p:spPr bwMode="auto">
          <a:xfrm>
            <a:off x="6228081" y="1610678"/>
            <a:ext cx="284479" cy="248602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sp>
        <p:nvSpPr>
          <p:cNvPr id="29" name="流程圖: 內部儲存裝置 28"/>
          <p:cNvSpPr/>
          <p:nvPr/>
        </p:nvSpPr>
        <p:spPr bwMode="auto">
          <a:xfrm>
            <a:off x="6745605" y="1425258"/>
            <a:ext cx="1287463" cy="612775"/>
          </a:xfrm>
          <a:prstGeom prst="flowChartInternalStorage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Module</a:t>
            </a:r>
          </a:p>
        </p:txBody>
      </p:sp>
      <p:sp>
        <p:nvSpPr>
          <p:cNvPr id="37" name="向右箭號 36"/>
          <p:cNvSpPr>
            <a:spLocks noChangeAspect="1"/>
          </p:cNvSpPr>
          <p:nvPr/>
        </p:nvSpPr>
        <p:spPr bwMode="auto">
          <a:xfrm>
            <a:off x="4138613" y="1661478"/>
            <a:ext cx="576262" cy="190500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" name="流程圖: 內部儲存裝置 37"/>
          <p:cNvSpPr/>
          <p:nvPr/>
        </p:nvSpPr>
        <p:spPr bwMode="auto">
          <a:xfrm>
            <a:off x="4808855" y="1398905"/>
            <a:ext cx="1287463" cy="612775"/>
          </a:xfrm>
          <a:prstGeom prst="flowChartInternalStorage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 err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Tx</a:t>
            </a:r>
            <a:r>
              <a:rPr kumimoji="0" lang="en-US" altLang="zh-TW" sz="14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-Bean</a:t>
            </a:r>
            <a:endParaRPr kumimoji="0" lang="en-US" altLang="zh-TW" sz="1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41" name="群組 18"/>
          <p:cNvGrpSpPr/>
          <p:nvPr/>
        </p:nvGrpSpPr>
        <p:grpSpPr>
          <a:xfrm>
            <a:off x="233897" y="3331820"/>
            <a:ext cx="3769360" cy="3268722"/>
            <a:chOff x="321945" y="3241041"/>
            <a:chExt cx="4057015" cy="3268722"/>
          </a:xfrm>
        </p:grpSpPr>
        <p:sp>
          <p:nvSpPr>
            <p:cNvPr id="42" name="矩形 41"/>
            <p:cNvSpPr/>
            <p:nvPr/>
          </p:nvSpPr>
          <p:spPr bwMode="auto">
            <a:xfrm>
              <a:off x="353922" y="3241041"/>
              <a:ext cx="4025038" cy="26923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3" name="Text Box 15"/>
            <p:cNvSpPr txBox="1">
              <a:spLocks noChangeArrowheads="1"/>
            </p:cNvSpPr>
            <p:nvPr/>
          </p:nvSpPr>
          <p:spPr bwMode="auto">
            <a:xfrm>
              <a:off x="321945" y="3647441"/>
              <a:ext cx="3881832" cy="2862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800" b="1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￭</a:t>
              </a:r>
              <a:r>
                <a:rPr kumimoji="0" lang="zh-TW" altLang="en-US" sz="1800" b="1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滿足主程式</a:t>
              </a:r>
              <a:r>
                <a:rPr kumimoji="0" lang="en-US" altLang="zh-TW" sz="1800" b="1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(</a:t>
              </a:r>
              <a:r>
                <a:rPr kumimoji="0" lang="en-US" altLang="zh-TW" sz="1800" b="1" dirty="0" err="1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Tx</a:t>
              </a:r>
              <a:r>
                <a:rPr kumimoji="0" lang="en-US" altLang="zh-TW" sz="1800" b="1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-Bean)</a:t>
              </a:r>
              <a:r>
                <a:rPr kumimoji="0" lang="zh-TW" altLang="en-US" sz="1800" b="1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所需功能</a:t>
              </a:r>
              <a:endParaRPr kumimoji="0" lang="en-US" altLang="zh-TW" sz="1800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zh-TW" sz="1800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800" b="1" dirty="0" smtClean="0">
                  <a:solidFill>
                    <a:schemeClr val="tx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￭</a:t>
              </a:r>
              <a:r>
                <a:rPr kumimoji="0" lang="en-US" altLang="zh-TW" sz="1800" b="1" dirty="0">
                  <a:solidFill>
                    <a:schemeClr val="tx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kumimoji="0" lang="zh-TW" altLang="en-US" sz="1800" b="1" dirty="0" smtClean="0">
                  <a:solidFill>
                    <a:schemeClr val="tx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目前主要</a:t>
              </a:r>
              <a:r>
                <a:rPr lang="zh-TW" altLang="en-US" sz="1800" b="1" dirty="0" smtClean="0">
                  <a:solidFill>
                    <a:schemeClr val="tx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功能</a:t>
              </a:r>
              <a:endParaRPr kumimoji="0" lang="en-US" altLang="zh-TW" sz="1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kumimoji="0" lang="zh-TW" altLang="en-US" sz="18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zh-TW" altLang="en-US" sz="18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資料處理</a:t>
              </a:r>
              <a:endParaRPr kumimoji="0" lang="en-US" altLang="zh-TW" sz="1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zh-TW" altLang="en-US" sz="18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 檢核計算</a:t>
              </a:r>
              <a:r>
                <a:rPr kumimoji="0" lang="en-US" altLang="zh-TW" sz="18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 </a:t>
              </a: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zh-TW" sz="1800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sz="1800" b="1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   </a:t>
              </a:r>
              <a:endParaRPr kumimoji="0" lang="en-US" altLang="zh-TW" sz="1800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zh-TW" sz="1800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zh-TW" sz="1800" b="1" dirty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800" b="1" dirty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   </a:t>
              </a:r>
            </a:p>
          </p:txBody>
        </p:sp>
        <p:sp>
          <p:nvSpPr>
            <p:cNvPr id="44" name="日期版面配置區 5"/>
            <p:cNvSpPr txBox="1">
              <a:spLocks/>
            </p:cNvSpPr>
            <p:nvPr/>
          </p:nvSpPr>
          <p:spPr bwMode="auto">
            <a:xfrm>
              <a:off x="422847" y="3304893"/>
              <a:ext cx="2330513" cy="26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굴림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TW" sz="1600" dirty="0" smtClean="0">
                  <a:solidFill>
                    <a:srgbClr val="002060"/>
                  </a:solidFill>
                  <a:latin typeface="微軟正黑體" pitchFamily="34" charset="-120"/>
                  <a:ea typeface="微軟正黑體" pitchFamily="34" charset="-120"/>
                </a:rPr>
                <a:t>Module </a:t>
              </a:r>
              <a:r>
                <a:rPr lang="en-US" altLang="ko-KR" sz="1600" dirty="0" smtClean="0">
                  <a:solidFill>
                    <a:srgbClr val="002060"/>
                  </a:solidFill>
                  <a:latin typeface="微軟正黑體" pitchFamily="34" charset="-120"/>
                  <a:ea typeface="微軟正黑體" pitchFamily="34" charset="-120"/>
                </a:rPr>
                <a:t>:</a:t>
              </a:r>
              <a:endParaRPr lang="en-US" altLang="ko-KR" sz="16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45" name="Text Box 15"/>
          <p:cNvSpPr txBox="1">
            <a:spLocks noChangeArrowheads="1"/>
          </p:cNvSpPr>
          <p:nvPr/>
        </p:nvSpPr>
        <p:spPr bwMode="auto">
          <a:xfrm>
            <a:off x="5216525" y="3151823"/>
            <a:ext cx="11588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￭ </a:t>
            </a:r>
            <a:r>
              <a:rPr kumimoji="0" lang="zh-TW" altLang="en-US" sz="1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模組執行</a:t>
            </a:r>
            <a:endParaRPr kumimoji="0" lang="en-US" altLang="ko-KR" sz="16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4994275" y="3943985"/>
            <a:ext cx="15192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lang="en-US" altLang="zh-TW" sz="1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￭</a:t>
            </a:r>
            <a:r>
              <a:rPr lang="zh-TW" altLang="en-US" sz="1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接收傳遞參數</a:t>
            </a:r>
            <a:endParaRPr lang="en-US" altLang="ko-KR" sz="16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7" name="向右箭號 46"/>
          <p:cNvSpPr>
            <a:spLocks noChangeAspect="1"/>
          </p:cNvSpPr>
          <p:nvPr/>
        </p:nvSpPr>
        <p:spPr bwMode="auto">
          <a:xfrm rot="5400000">
            <a:off x="5680075" y="3583623"/>
            <a:ext cx="298450" cy="215900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4749800" y="4612323"/>
            <a:ext cx="23383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lang="en-US" altLang="zh-TW" sz="1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￭</a:t>
            </a:r>
            <a:r>
              <a:rPr lang="zh-TW" altLang="en-US" sz="1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根據業務邏輯處理參數</a:t>
            </a:r>
            <a:endParaRPr lang="en-US" altLang="ko-KR" sz="16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4414838" y="5228273"/>
            <a:ext cx="11080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lang="en-US" altLang="zh-TW" sz="1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￭</a:t>
            </a:r>
            <a:r>
              <a:rPr lang="zh-TW" altLang="en-US" sz="1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啟動交易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6105525" y="5261610"/>
            <a:ext cx="13652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lang="en-US" altLang="zh-TW" sz="1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￭ </a:t>
            </a:r>
            <a:r>
              <a:rPr lang="zh-TW" altLang="en-US" sz="1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異動資料庫</a:t>
            </a:r>
            <a:endParaRPr lang="en-US" altLang="ko-KR" sz="16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1" name="向右箭號 50"/>
          <p:cNvSpPr>
            <a:spLocks noChangeAspect="1"/>
          </p:cNvSpPr>
          <p:nvPr/>
        </p:nvSpPr>
        <p:spPr bwMode="auto">
          <a:xfrm rot="5400000">
            <a:off x="5680869" y="4335304"/>
            <a:ext cx="296862" cy="215900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" name="向右箭號 51"/>
          <p:cNvSpPr>
            <a:spLocks noChangeAspect="1"/>
          </p:cNvSpPr>
          <p:nvPr/>
        </p:nvSpPr>
        <p:spPr bwMode="auto">
          <a:xfrm rot="8221834">
            <a:off x="5102225" y="4952048"/>
            <a:ext cx="296863" cy="215900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3" name="向右箭號 52"/>
          <p:cNvSpPr>
            <a:spLocks noChangeAspect="1"/>
          </p:cNvSpPr>
          <p:nvPr/>
        </p:nvSpPr>
        <p:spPr bwMode="auto">
          <a:xfrm rot="2621884">
            <a:off x="6402388" y="4952048"/>
            <a:ext cx="296862" cy="215900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" name="圓柱 53"/>
          <p:cNvSpPr/>
          <p:nvPr/>
        </p:nvSpPr>
        <p:spPr bwMode="auto">
          <a:xfrm>
            <a:off x="7925753" y="2693353"/>
            <a:ext cx="1071562" cy="714375"/>
          </a:xfrm>
          <a:prstGeom prst="can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500" dirty="0" err="1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DataBase</a:t>
            </a:r>
            <a:endParaRPr kumimoji="0" lang="zh-TW" altLang="en-US" sz="15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6" name="向右箭號 55"/>
          <p:cNvSpPr>
            <a:spLocks noChangeAspect="1"/>
          </p:cNvSpPr>
          <p:nvPr/>
        </p:nvSpPr>
        <p:spPr bwMode="auto">
          <a:xfrm rot="2580543">
            <a:off x="7878447" y="2341247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7" name="日期版面配置區 5"/>
          <p:cNvSpPr txBox="1">
            <a:spLocks/>
          </p:cNvSpPr>
          <p:nvPr/>
        </p:nvSpPr>
        <p:spPr bwMode="auto">
          <a:xfrm>
            <a:off x="4269509" y="2664813"/>
            <a:ext cx="2165272" cy="26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Module Process: </a:t>
            </a:r>
            <a:endParaRPr lang="en-US" altLang="ko-KR" sz="16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8" name="右大括弧 57"/>
          <p:cNvSpPr/>
          <p:nvPr/>
        </p:nvSpPr>
        <p:spPr bwMode="auto">
          <a:xfrm rot="10800000">
            <a:off x="6500178" y="1105218"/>
            <a:ext cx="285750" cy="1214437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ea typeface="新細明體" pitchFamily="18" charset="-120"/>
            </a:endParaRPr>
          </a:p>
        </p:txBody>
      </p:sp>
      <p:sp>
        <p:nvSpPr>
          <p:cNvPr id="59" name="右大括弧 58"/>
          <p:cNvSpPr/>
          <p:nvPr/>
        </p:nvSpPr>
        <p:spPr bwMode="auto">
          <a:xfrm>
            <a:off x="8190865" y="1148080"/>
            <a:ext cx="285750" cy="1214438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ea typeface="新細明體" pitchFamily="18" charset="-120"/>
            </a:endParaRPr>
          </a:p>
        </p:txBody>
      </p:sp>
      <p:sp>
        <p:nvSpPr>
          <p:cNvPr id="60" name="Text Box 15"/>
          <p:cNvSpPr txBox="1">
            <a:spLocks noChangeArrowheads="1"/>
          </p:cNvSpPr>
          <p:nvPr/>
        </p:nvSpPr>
        <p:spPr bwMode="auto">
          <a:xfrm>
            <a:off x="7073265" y="2178368"/>
            <a:ext cx="850900" cy="36988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Model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25" grpId="0" animBg="1"/>
      <p:bldP spid="29" grpId="0" animBg="1"/>
      <p:bldP spid="45" grpId="0"/>
      <p:bldP spid="46" grpId="0"/>
      <p:bldP spid="47" grpId="0" animBg="1"/>
      <p:bldP spid="48" grpId="0"/>
      <p:bldP spid="49" grpId="0"/>
      <p:bldP spid="50" grpId="0"/>
      <p:bldP spid="51" grpId="0" animBg="1"/>
      <p:bldP spid="52" grpId="0" animBg="1"/>
      <p:bldP spid="53" grpId="0" animBg="1"/>
      <p:bldP spid="54" grpId="0" animBg="1"/>
      <p:bldP spid="56" grpId="0" animBg="1"/>
      <p:bldP spid="57" grpId="0"/>
      <p:bldP spid="58" grpId="0" animBg="1"/>
      <p:bldP spid="59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 bwMode="auto">
          <a:xfrm>
            <a:off x="50800" y="1087120"/>
            <a:ext cx="9011920" cy="25829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日期版面配置區 5"/>
          <p:cNvSpPr txBox="1">
            <a:spLocks/>
          </p:cNvSpPr>
          <p:nvPr/>
        </p:nvSpPr>
        <p:spPr bwMode="auto">
          <a:xfrm>
            <a:off x="207933" y="1194394"/>
            <a:ext cx="1651347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E-BAF</a:t>
            </a:r>
            <a:r>
              <a:rPr lang="zh-TW" altLang="en-US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流程圖 </a:t>
            </a:r>
            <a:r>
              <a:rPr lang="en-US" altLang="zh-TW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endParaRPr lang="en-US" altLang="ko-KR" sz="18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3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hlink"/>
                </a:solidFill>
                <a:ea typeface="굴림" charset="-127"/>
              </a:rPr>
              <a:t>EBAF </a:t>
            </a:r>
            <a:r>
              <a:rPr lang="en-US" altLang="ko-KR" dirty="0" err="1" smtClean="0">
                <a:solidFill>
                  <a:schemeClr val="hlink"/>
                </a:solidFill>
                <a:ea typeface="굴림" charset="-127"/>
              </a:rPr>
              <a:t>FrameWork</a:t>
            </a:r>
            <a:r>
              <a:rPr lang="en-US" altLang="ko-KR" dirty="0" smtClean="0">
                <a:solidFill>
                  <a:schemeClr val="hlink"/>
                </a:solidFill>
                <a:ea typeface="굴림" charset="-127"/>
              </a:rPr>
              <a:t>-Work Flow</a:t>
            </a:r>
            <a:endParaRPr lang="zh-TW" altLang="en-US" dirty="0"/>
          </a:p>
        </p:txBody>
      </p:sp>
      <p:sp>
        <p:nvSpPr>
          <p:cNvPr id="3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sp>
        <p:nvSpPr>
          <p:cNvPr id="41" name="流程圖: 內部儲存裝置 40"/>
          <p:cNvSpPr/>
          <p:nvPr/>
        </p:nvSpPr>
        <p:spPr bwMode="auto">
          <a:xfrm>
            <a:off x="2150745" y="1144905"/>
            <a:ext cx="1143000" cy="612775"/>
          </a:xfrm>
          <a:prstGeom prst="flowChartInternalStorage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6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頁面</a:t>
            </a:r>
            <a:endParaRPr kumimoji="0" lang="en-US" altLang="zh-TW" sz="16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(JSP)</a:t>
            </a:r>
          </a:p>
        </p:txBody>
      </p:sp>
      <p:sp>
        <p:nvSpPr>
          <p:cNvPr id="61" name="向右箭號 60"/>
          <p:cNvSpPr>
            <a:spLocks noChangeAspect="1"/>
          </p:cNvSpPr>
          <p:nvPr/>
        </p:nvSpPr>
        <p:spPr bwMode="auto">
          <a:xfrm rot="5400000">
            <a:off x="2249805" y="2005968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" name="Text Box 15"/>
          <p:cNvSpPr txBox="1">
            <a:spLocks noChangeArrowheads="1"/>
          </p:cNvSpPr>
          <p:nvPr/>
        </p:nvSpPr>
        <p:spPr bwMode="auto">
          <a:xfrm>
            <a:off x="3776345" y="1239839"/>
            <a:ext cx="496125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￭ </a:t>
            </a:r>
            <a:r>
              <a:rPr kumimoji="0" lang="zh-TW" altLang="en-US" sz="1700" b="1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執行的交易頁面 </a:t>
            </a:r>
            <a:r>
              <a:rPr kumimoji="0" lang="en-US" altLang="zh-TW" sz="1700" b="1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: </a:t>
            </a:r>
            <a:endParaRPr kumimoji="0" lang="en-US" altLang="zh-TW" sz="1700" b="1" dirty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  </a:t>
            </a:r>
            <a:endParaRPr kumimoji="0" lang="en-US" altLang="zh-TW" sz="1700" b="1" dirty="0">
              <a:solidFill>
                <a:schemeClr val="tx1">
                  <a:lumMod val="1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3" name="Text Box 15"/>
          <p:cNvSpPr txBox="1">
            <a:spLocks noChangeArrowheads="1"/>
          </p:cNvSpPr>
          <p:nvPr/>
        </p:nvSpPr>
        <p:spPr bwMode="auto">
          <a:xfrm>
            <a:off x="2032000" y="1952943"/>
            <a:ext cx="292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endParaRPr kumimoji="0" lang="en-US" altLang="ko-KR" sz="1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" name="Picture 2" descr="C:\Users\i9300620\Desktop\for個人報告\3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292" y="4255831"/>
            <a:ext cx="8807450" cy="1727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6759930" y="3670043"/>
            <a:ext cx="2124299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￭</a:t>
            </a:r>
            <a:r>
              <a:rPr kumimoji="0"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開始</a:t>
            </a:r>
            <a:r>
              <a:rPr kumimoji="0" lang="en-US" altLang="zh-TW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EBAF</a:t>
            </a:r>
            <a:r>
              <a:rPr kumimoji="0"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的週期</a:t>
            </a:r>
            <a:endParaRPr kumimoji="0" lang="en-US" altLang="zh-TW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359255" y="4687631"/>
            <a:ext cx="6337300" cy="863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굴림" charset="-127"/>
              <a:ea typeface="굴림" charset="-127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791055" y="3751006"/>
            <a:ext cx="237648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5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￭ </a:t>
            </a:r>
            <a:r>
              <a:rPr kumimoji="0" lang="zh-TW" altLang="en-US" sz="15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設定各種將傳遞的參數</a:t>
            </a:r>
            <a:endParaRPr kumimoji="0" lang="en-US" altLang="zh-TW" sz="15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向右箭號 15"/>
          <p:cNvSpPr/>
          <p:nvPr/>
        </p:nvSpPr>
        <p:spPr bwMode="auto">
          <a:xfrm rot="5400000" flipH="1">
            <a:off x="2747523" y="4305837"/>
            <a:ext cx="288925" cy="185738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7983892" y="4979731"/>
            <a:ext cx="423863" cy="279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굴림" charset="-127"/>
              <a:ea typeface="굴림" charset="-127"/>
            </a:endParaRPr>
          </a:p>
        </p:txBody>
      </p:sp>
      <p:sp>
        <p:nvSpPr>
          <p:cNvPr id="18" name="向右箭號 17"/>
          <p:cNvSpPr/>
          <p:nvPr/>
        </p:nvSpPr>
        <p:spPr bwMode="auto">
          <a:xfrm rot="5400000" flipH="1">
            <a:off x="8106923" y="4234400"/>
            <a:ext cx="288925" cy="185738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1" grpId="0" animBg="1"/>
      <p:bldP spid="62" grpId="0"/>
      <p:bldP spid="63" grpId="0"/>
      <p:bldP spid="13" grpId="0"/>
      <p:bldP spid="14" grpId="0" animBg="1"/>
      <p:bldP spid="15" grpId="0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 bwMode="auto">
          <a:xfrm>
            <a:off x="50800" y="1087120"/>
            <a:ext cx="9011920" cy="3362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日期版面配置區 5"/>
          <p:cNvSpPr txBox="1">
            <a:spLocks/>
          </p:cNvSpPr>
          <p:nvPr/>
        </p:nvSpPr>
        <p:spPr bwMode="auto">
          <a:xfrm>
            <a:off x="207933" y="1194394"/>
            <a:ext cx="1651347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E-BAF</a:t>
            </a:r>
            <a:r>
              <a:rPr lang="zh-TW" altLang="en-US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流程圖 </a:t>
            </a:r>
            <a:r>
              <a:rPr lang="en-US" altLang="zh-TW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endParaRPr lang="en-US" altLang="ko-KR" sz="18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3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hlink"/>
                </a:solidFill>
                <a:ea typeface="굴림" charset="-127"/>
              </a:rPr>
              <a:t>EBAF </a:t>
            </a:r>
            <a:r>
              <a:rPr lang="en-US" altLang="ko-KR" dirty="0" err="1" smtClean="0">
                <a:solidFill>
                  <a:schemeClr val="hlink"/>
                </a:solidFill>
                <a:ea typeface="굴림" charset="-127"/>
              </a:rPr>
              <a:t>FrameWork</a:t>
            </a:r>
            <a:r>
              <a:rPr lang="en-US" altLang="ko-KR" dirty="0" smtClean="0">
                <a:solidFill>
                  <a:schemeClr val="hlink"/>
                </a:solidFill>
                <a:ea typeface="굴림" charset="-127"/>
              </a:rPr>
              <a:t>-Work Flow</a:t>
            </a:r>
            <a:endParaRPr lang="zh-TW" altLang="en-US" dirty="0"/>
          </a:p>
        </p:txBody>
      </p:sp>
      <p:sp>
        <p:nvSpPr>
          <p:cNvPr id="3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sp>
        <p:nvSpPr>
          <p:cNvPr id="41" name="流程圖: 內部儲存裝置 40"/>
          <p:cNvSpPr/>
          <p:nvPr/>
        </p:nvSpPr>
        <p:spPr bwMode="auto">
          <a:xfrm>
            <a:off x="2150745" y="1144905"/>
            <a:ext cx="1143000" cy="612775"/>
          </a:xfrm>
          <a:prstGeom prst="flowChartInternalStorage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6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頁面</a:t>
            </a:r>
            <a:endParaRPr kumimoji="0" lang="en-US" altLang="zh-TW" sz="16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(JSP)</a:t>
            </a:r>
          </a:p>
        </p:txBody>
      </p:sp>
      <p:sp>
        <p:nvSpPr>
          <p:cNvPr id="61" name="向右箭號 60"/>
          <p:cNvSpPr>
            <a:spLocks noChangeAspect="1"/>
          </p:cNvSpPr>
          <p:nvPr/>
        </p:nvSpPr>
        <p:spPr bwMode="auto">
          <a:xfrm rot="5400000">
            <a:off x="2229485" y="2005968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流程圖: 內部儲存裝置 6"/>
          <p:cNvSpPr/>
          <p:nvPr/>
        </p:nvSpPr>
        <p:spPr bwMode="auto">
          <a:xfrm>
            <a:off x="2146935" y="2445385"/>
            <a:ext cx="1287463" cy="612775"/>
          </a:xfrm>
          <a:prstGeom prst="flowChartInternalStorage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HTTP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Dispatcher</a:t>
            </a:r>
            <a:endParaRPr kumimoji="0" lang="en-US" altLang="zh-TW" sz="1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向右箭號 7"/>
          <p:cNvSpPr>
            <a:spLocks noChangeAspect="1"/>
          </p:cNvSpPr>
          <p:nvPr/>
        </p:nvSpPr>
        <p:spPr bwMode="auto">
          <a:xfrm rot="10800000">
            <a:off x="1569085" y="2483489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流程圖: 內部儲存裝置 8"/>
          <p:cNvSpPr/>
          <p:nvPr/>
        </p:nvSpPr>
        <p:spPr bwMode="auto">
          <a:xfrm>
            <a:off x="291465" y="2455545"/>
            <a:ext cx="1143000" cy="612775"/>
          </a:xfrm>
          <a:prstGeom prst="flowChartInternalStorage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XML</a:t>
            </a:r>
            <a:endParaRPr kumimoji="0" lang="en-US" altLang="zh-TW" sz="16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93725" y="3781743"/>
            <a:ext cx="24272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￭ </a:t>
            </a:r>
            <a:r>
              <a:rPr kumimoji="0" lang="zh-TW" altLang="en-US" sz="16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該</a:t>
            </a:r>
            <a:r>
              <a:rPr lang="zh-TW" altLang="en-US" sz="16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作業所對應的</a:t>
            </a:r>
            <a:r>
              <a:rPr lang="en-US" altLang="zh-TW" sz="16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XML</a:t>
            </a:r>
            <a:r>
              <a:rPr lang="zh-TW" altLang="en-US" sz="16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檔</a:t>
            </a:r>
            <a:endParaRPr kumimoji="0" lang="en-US" altLang="ko-KR" sz="16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2032000" y="1952943"/>
            <a:ext cx="292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endParaRPr kumimoji="0" lang="en-US" altLang="ko-KR" sz="1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625600" y="2206943"/>
            <a:ext cx="292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endParaRPr kumimoji="0" lang="en-US" altLang="ko-KR" sz="1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266" name="Picture 2" descr="C:\Users\i9300620\Desktop\教育訓練簡報 2012-0930\教育訓練簡報\教育訓練簡報\ebaf\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298" y="1348135"/>
            <a:ext cx="5454422" cy="3633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auto">
          <a:xfrm>
            <a:off x="50800" y="1087120"/>
            <a:ext cx="9011920" cy="4074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日期版面配置區 5"/>
          <p:cNvSpPr txBox="1">
            <a:spLocks/>
          </p:cNvSpPr>
          <p:nvPr/>
        </p:nvSpPr>
        <p:spPr bwMode="auto">
          <a:xfrm>
            <a:off x="207933" y="1194394"/>
            <a:ext cx="1651347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E-BAF</a:t>
            </a:r>
            <a:r>
              <a:rPr lang="zh-TW" altLang="en-US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流程圖 </a:t>
            </a:r>
            <a:r>
              <a:rPr lang="en-US" altLang="zh-TW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endParaRPr lang="en-US" altLang="ko-KR" sz="18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3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hlink"/>
                </a:solidFill>
                <a:ea typeface="굴림" charset="-127"/>
              </a:rPr>
              <a:t>EBAF </a:t>
            </a:r>
            <a:r>
              <a:rPr lang="en-US" altLang="ko-KR" dirty="0" err="1" smtClean="0">
                <a:solidFill>
                  <a:schemeClr val="hlink"/>
                </a:solidFill>
                <a:ea typeface="굴림" charset="-127"/>
              </a:rPr>
              <a:t>FrameWork</a:t>
            </a:r>
            <a:r>
              <a:rPr lang="en-US" altLang="ko-KR" dirty="0" smtClean="0">
                <a:solidFill>
                  <a:schemeClr val="hlink"/>
                </a:solidFill>
                <a:ea typeface="굴림" charset="-127"/>
              </a:rPr>
              <a:t>-Work Flow</a:t>
            </a:r>
            <a:endParaRPr lang="zh-TW" altLang="en-US" dirty="0"/>
          </a:p>
        </p:txBody>
      </p:sp>
      <p:sp>
        <p:nvSpPr>
          <p:cNvPr id="3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sp>
        <p:nvSpPr>
          <p:cNvPr id="41" name="流程圖: 內部儲存裝置 40"/>
          <p:cNvSpPr/>
          <p:nvPr/>
        </p:nvSpPr>
        <p:spPr bwMode="auto">
          <a:xfrm>
            <a:off x="2150745" y="1144905"/>
            <a:ext cx="1143000" cy="612775"/>
          </a:xfrm>
          <a:prstGeom prst="flowChartInternalStorage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6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頁面</a:t>
            </a:r>
            <a:endParaRPr kumimoji="0" lang="en-US" altLang="zh-TW" sz="16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(JSP)</a:t>
            </a:r>
          </a:p>
        </p:txBody>
      </p:sp>
      <p:sp>
        <p:nvSpPr>
          <p:cNvPr id="61" name="向右箭號 60"/>
          <p:cNvSpPr>
            <a:spLocks noChangeAspect="1"/>
          </p:cNvSpPr>
          <p:nvPr/>
        </p:nvSpPr>
        <p:spPr bwMode="auto">
          <a:xfrm rot="5400000">
            <a:off x="2229485" y="2005968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流程圖: 內部儲存裝置 6"/>
          <p:cNvSpPr/>
          <p:nvPr/>
        </p:nvSpPr>
        <p:spPr bwMode="auto">
          <a:xfrm>
            <a:off x="2146935" y="2445385"/>
            <a:ext cx="1287463" cy="612775"/>
          </a:xfrm>
          <a:prstGeom prst="flowChartInternalStorage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HTTP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Dispatcher</a:t>
            </a:r>
            <a:endParaRPr kumimoji="0" lang="en-US" altLang="zh-TW" sz="1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向右箭號 7"/>
          <p:cNvSpPr>
            <a:spLocks noChangeAspect="1"/>
          </p:cNvSpPr>
          <p:nvPr/>
        </p:nvSpPr>
        <p:spPr bwMode="auto">
          <a:xfrm rot="10800000">
            <a:off x="1569085" y="2483489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流程圖: 內部儲存裝置 8"/>
          <p:cNvSpPr/>
          <p:nvPr/>
        </p:nvSpPr>
        <p:spPr bwMode="auto">
          <a:xfrm>
            <a:off x="291465" y="2455545"/>
            <a:ext cx="1143000" cy="612775"/>
          </a:xfrm>
          <a:prstGeom prst="flowChartInternalStorage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XML</a:t>
            </a:r>
            <a:endParaRPr kumimoji="0" lang="en-US" altLang="zh-TW" sz="16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93725" y="3781743"/>
            <a:ext cx="3806876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￭ </a:t>
            </a:r>
            <a:r>
              <a:rPr kumimoji="0" lang="zh-TW" altLang="en-US" sz="16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再次回到</a:t>
            </a:r>
            <a:r>
              <a:rPr lang="en-US" altLang="zh-TW" sz="16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HTTP Dispatcher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16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￭ </a:t>
            </a:r>
            <a:r>
              <a:rPr lang="zh-TW" altLang="en-US" sz="16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en-US" altLang="zh-TW" sz="16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XML</a:t>
            </a:r>
            <a:r>
              <a:rPr lang="zh-TW" altLang="en-US" sz="16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找到要去呼叫的</a:t>
            </a:r>
            <a:r>
              <a:rPr lang="en-US" altLang="zh-TW" sz="1600" b="1" dirty="0" err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Tx</a:t>
            </a:r>
            <a:r>
              <a:rPr lang="en-US" altLang="zh-TW" sz="16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-Bearn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16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Ex : com.cathay.ag.a0.trx.AGA0_0100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16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6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6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2032000" y="1952943"/>
            <a:ext cx="292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endParaRPr kumimoji="0" lang="en-US" altLang="ko-KR" sz="1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625600" y="2206943"/>
            <a:ext cx="292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endParaRPr kumimoji="0" lang="en-US" altLang="ko-KR" sz="1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向右箭號 13"/>
          <p:cNvSpPr>
            <a:spLocks noChangeAspect="1"/>
          </p:cNvSpPr>
          <p:nvPr/>
        </p:nvSpPr>
        <p:spPr bwMode="auto">
          <a:xfrm>
            <a:off x="1619885" y="2778129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666240" y="3080703"/>
            <a:ext cx="292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endParaRPr kumimoji="0" lang="en-US" altLang="ko-KR" sz="1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流程圖: 內部儲存裝置 15"/>
          <p:cNvSpPr/>
          <p:nvPr/>
        </p:nvSpPr>
        <p:spPr bwMode="auto">
          <a:xfrm>
            <a:off x="4168775" y="2425065"/>
            <a:ext cx="1287463" cy="612775"/>
          </a:xfrm>
          <a:prstGeom prst="flowChartInternalStorage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 err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Tx</a:t>
            </a:r>
            <a:r>
              <a:rPr kumimoji="0" lang="en-US" altLang="zh-TW" sz="14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-Bean</a:t>
            </a:r>
            <a:endParaRPr kumimoji="0" lang="en-US" altLang="zh-TW" sz="1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向右箭號 16"/>
          <p:cNvSpPr>
            <a:spLocks noChangeAspect="1"/>
          </p:cNvSpPr>
          <p:nvPr/>
        </p:nvSpPr>
        <p:spPr bwMode="auto">
          <a:xfrm>
            <a:off x="3641725" y="2757809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667760" y="3040063"/>
            <a:ext cx="292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endParaRPr kumimoji="0" lang="en-US" altLang="ko-KR" sz="1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 bwMode="auto">
          <a:xfrm>
            <a:off x="50800" y="1087120"/>
            <a:ext cx="9011920" cy="3464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204615" y="3312160"/>
            <a:ext cx="7598265" cy="9448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3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hlink"/>
                </a:solidFill>
                <a:ea typeface="굴림" charset="-127"/>
              </a:rPr>
              <a:t>EBAF </a:t>
            </a:r>
            <a:r>
              <a:rPr lang="en-US" altLang="ko-KR" dirty="0" err="1" smtClean="0">
                <a:solidFill>
                  <a:schemeClr val="hlink"/>
                </a:solidFill>
                <a:ea typeface="굴림" charset="-127"/>
              </a:rPr>
              <a:t>FrameWork</a:t>
            </a:r>
            <a:r>
              <a:rPr lang="en-US" altLang="ko-KR" dirty="0" smtClean="0">
                <a:solidFill>
                  <a:schemeClr val="hlink"/>
                </a:solidFill>
                <a:ea typeface="굴림" charset="-127"/>
              </a:rPr>
              <a:t>-Work Flow</a:t>
            </a:r>
            <a:endParaRPr lang="zh-TW" altLang="en-US" dirty="0"/>
          </a:p>
        </p:txBody>
      </p:sp>
      <p:sp>
        <p:nvSpPr>
          <p:cNvPr id="3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sp>
        <p:nvSpPr>
          <p:cNvPr id="41" name="流程圖: 內部儲存裝置 40"/>
          <p:cNvSpPr/>
          <p:nvPr/>
        </p:nvSpPr>
        <p:spPr bwMode="auto">
          <a:xfrm>
            <a:off x="2150745" y="1144905"/>
            <a:ext cx="1143000" cy="612775"/>
          </a:xfrm>
          <a:prstGeom prst="flowChartInternalStorage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6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頁面</a:t>
            </a:r>
            <a:endParaRPr kumimoji="0" lang="en-US" altLang="zh-TW" sz="16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(JSP)</a:t>
            </a:r>
          </a:p>
        </p:txBody>
      </p:sp>
      <p:sp>
        <p:nvSpPr>
          <p:cNvPr id="61" name="向右箭號 60"/>
          <p:cNvSpPr>
            <a:spLocks noChangeAspect="1"/>
          </p:cNvSpPr>
          <p:nvPr/>
        </p:nvSpPr>
        <p:spPr bwMode="auto">
          <a:xfrm rot="5400000">
            <a:off x="2229485" y="2005968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流程圖: 內部儲存裝置 6"/>
          <p:cNvSpPr/>
          <p:nvPr/>
        </p:nvSpPr>
        <p:spPr bwMode="auto">
          <a:xfrm>
            <a:off x="2146935" y="2445385"/>
            <a:ext cx="1287463" cy="612775"/>
          </a:xfrm>
          <a:prstGeom prst="flowChartInternalStorage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HTTP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Dispatcher</a:t>
            </a:r>
            <a:endParaRPr kumimoji="0" lang="en-US" altLang="zh-TW" sz="1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向右箭號 7"/>
          <p:cNvSpPr>
            <a:spLocks noChangeAspect="1"/>
          </p:cNvSpPr>
          <p:nvPr/>
        </p:nvSpPr>
        <p:spPr bwMode="auto">
          <a:xfrm rot="10800000">
            <a:off x="1569085" y="2483489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流程圖: 內部儲存裝置 8"/>
          <p:cNvSpPr/>
          <p:nvPr/>
        </p:nvSpPr>
        <p:spPr bwMode="auto">
          <a:xfrm>
            <a:off x="291465" y="2455545"/>
            <a:ext cx="1143000" cy="612775"/>
          </a:xfrm>
          <a:prstGeom prst="flowChartInternalStorage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XML</a:t>
            </a:r>
            <a:endParaRPr kumimoji="0" lang="en-US" altLang="zh-TW" sz="16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4678045" y="1129983"/>
            <a:ext cx="358203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￭ </a:t>
            </a:r>
            <a:r>
              <a:rPr kumimoji="0" lang="zh-TW" altLang="en-US" sz="16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所有的資料處理流程</a:t>
            </a:r>
            <a:endParaRPr lang="en-US" altLang="zh-TW" sz="16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￭ </a:t>
            </a:r>
            <a:r>
              <a:rPr lang="zh-TW" altLang="en-US" sz="16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將處理完的資料寫入</a:t>
            </a:r>
            <a:r>
              <a:rPr lang="en-US" altLang="zh-TW" sz="16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DB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￭ </a:t>
            </a:r>
            <a:r>
              <a:rPr lang="zh-TW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交易完成結果參數帶回頁面</a:t>
            </a:r>
            <a:endParaRPr lang="en-US" altLang="zh-TW" sz="1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16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1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16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6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6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2032000" y="1952943"/>
            <a:ext cx="292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endParaRPr kumimoji="0" lang="en-US" altLang="ko-KR" sz="1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625600" y="2206943"/>
            <a:ext cx="292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endParaRPr kumimoji="0" lang="en-US" altLang="ko-KR" sz="1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向右箭號 13"/>
          <p:cNvSpPr>
            <a:spLocks noChangeAspect="1"/>
          </p:cNvSpPr>
          <p:nvPr/>
        </p:nvSpPr>
        <p:spPr bwMode="auto">
          <a:xfrm>
            <a:off x="1619885" y="2778129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666240" y="3080703"/>
            <a:ext cx="292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endParaRPr kumimoji="0" lang="en-US" altLang="ko-KR" sz="1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流程圖: 內部儲存裝置 15"/>
          <p:cNvSpPr/>
          <p:nvPr/>
        </p:nvSpPr>
        <p:spPr bwMode="auto">
          <a:xfrm>
            <a:off x="4168775" y="2425065"/>
            <a:ext cx="1287463" cy="612775"/>
          </a:xfrm>
          <a:prstGeom prst="flowChartInternalStorage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 err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Tx</a:t>
            </a:r>
            <a:r>
              <a:rPr kumimoji="0" lang="en-US" altLang="zh-TW" sz="14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-Bean</a:t>
            </a:r>
            <a:endParaRPr kumimoji="0" lang="en-US" altLang="zh-TW" sz="1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向右箭號 16"/>
          <p:cNvSpPr>
            <a:spLocks noChangeAspect="1"/>
          </p:cNvSpPr>
          <p:nvPr/>
        </p:nvSpPr>
        <p:spPr bwMode="auto">
          <a:xfrm>
            <a:off x="3641725" y="2757809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667760" y="3040063"/>
            <a:ext cx="292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endParaRPr kumimoji="0" lang="en-US" altLang="ko-KR" sz="1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流程圖: 內部儲存裝置 19"/>
          <p:cNvSpPr/>
          <p:nvPr/>
        </p:nvSpPr>
        <p:spPr bwMode="auto">
          <a:xfrm>
            <a:off x="6170295" y="2445385"/>
            <a:ext cx="1287463" cy="612775"/>
          </a:xfrm>
          <a:prstGeom prst="flowChartInternalStorage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Module</a:t>
            </a:r>
            <a:endParaRPr kumimoji="0" lang="en-US" altLang="zh-TW" sz="1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向右箭號 20"/>
          <p:cNvSpPr>
            <a:spLocks noChangeAspect="1"/>
          </p:cNvSpPr>
          <p:nvPr/>
        </p:nvSpPr>
        <p:spPr bwMode="auto">
          <a:xfrm>
            <a:off x="5643245" y="2778129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5689600" y="2999423"/>
            <a:ext cx="292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endParaRPr kumimoji="0" lang="en-US" altLang="ko-KR" sz="1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向右箭號 22"/>
          <p:cNvSpPr>
            <a:spLocks noChangeAspect="1"/>
          </p:cNvSpPr>
          <p:nvPr/>
        </p:nvSpPr>
        <p:spPr bwMode="auto">
          <a:xfrm>
            <a:off x="7553325" y="2778129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" name="圓柱 23"/>
          <p:cNvSpPr/>
          <p:nvPr/>
        </p:nvSpPr>
        <p:spPr bwMode="auto">
          <a:xfrm>
            <a:off x="8123238" y="2398713"/>
            <a:ext cx="766762" cy="714375"/>
          </a:xfrm>
          <a:prstGeom prst="can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5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DB</a:t>
            </a:r>
            <a:endParaRPr kumimoji="0" lang="zh-TW" altLang="en-US" sz="15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日期版面配置區 5"/>
          <p:cNvSpPr txBox="1">
            <a:spLocks/>
          </p:cNvSpPr>
          <p:nvPr/>
        </p:nvSpPr>
        <p:spPr bwMode="auto">
          <a:xfrm>
            <a:off x="207933" y="1194394"/>
            <a:ext cx="1651347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E-BAF</a:t>
            </a:r>
            <a:r>
              <a:rPr lang="zh-TW" altLang="en-US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流程圖 </a:t>
            </a:r>
            <a:r>
              <a:rPr lang="en-US" altLang="zh-TW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endParaRPr lang="en-US" altLang="ko-KR" sz="18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7599680" y="3029903"/>
            <a:ext cx="292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endParaRPr kumimoji="0" lang="en-US" altLang="ko-KR" sz="1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向右箭號 27"/>
          <p:cNvSpPr>
            <a:spLocks noChangeAspect="1"/>
          </p:cNvSpPr>
          <p:nvPr/>
        </p:nvSpPr>
        <p:spPr bwMode="auto">
          <a:xfrm rot="10800000">
            <a:off x="7533005" y="2473329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7630160" y="2105343"/>
            <a:ext cx="292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endParaRPr kumimoji="0" lang="en-US" altLang="ko-KR" sz="1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向右箭號 29"/>
          <p:cNvSpPr>
            <a:spLocks noChangeAspect="1"/>
          </p:cNvSpPr>
          <p:nvPr/>
        </p:nvSpPr>
        <p:spPr bwMode="auto">
          <a:xfrm rot="10800000">
            <a:off x="5612765" y="2463169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5709920" y="2095183"/>
            <a:ext cx="292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8</a:t>
            </a:r>
            <a:endParaRPr kumimoji="0" lang="en-US" altLang="ko-KR" sz="1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5312869" y="3603397"/>
            <a:ext cx="1402606" cy="419964"/>
            <a:chOff x="1790335" y="4410321"/>
            <a:chExt cx="1185009" cy="835161"/>
          </a:xfrm>
        </p:grpSpPr>
        <p:sp>
          <p:nvSpPr>
            <p:cNvPr id="35" name="圓角化單一角落矩形 34"/>
            <p:cNvSpPr/>
            <p:nvPr/>
          </p:nvSpPr>
          <p:spPr bwMode="auto">
            <a:xfrm>
              <a:off x="1790335" y="4410321"/>
              <a:ext cx="1185009" cy="835161"/>
            </a:xfrm>
            <a:prstGeom prst="round1Rect">
              <a:avLst/>
            </a:prstGeom>
            <a:solidFill>
              <a:schemeClr val="accent5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6" name="日期版面配置區 5"/>
            <p:cNvSpPr txBox="1">
              <a:spLocks/>
            </p:cNvSpPr>
            <p:nvPr/>
          </p:nvSpPr>
          <p:spPr bwMode="auto">
            <a:xfrm>
              <a:off x="1920010" y="4549775"/>
              <a:ext cx="1012914" cy="359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굴림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700" dirty="0" smtClean="0">
                  <a:solidFill>
                    <a:schemeClr val="accent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Value </a:t>
              </a:r>
              <a:r>
                <a:rPr lang="en-US" altLang="ko-KR" sz="1700" dirty="0" err="1" smtClean="0">
                  <a:solidFill>
                    <a:schemeClr val="accent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Obj</a:t>
              </a:r>
              <a:endParaRPr lang="en-US" altLang="ko-KR" sz="1700" dirty="0">
                <a:solidFill>
                  <a:schemeClr val="accent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1325245" y="3436303"/>
            <a:ext cx="358203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￭ </a:t>
            </a:r>
            <a:r>
              <a:rPr lang="zh-TW" altLang="en-US" sz="16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en-US" altLang="zh-TW" sz="1600" b="1" dirty="0" err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Tx</a:t>
            </a:r>
            <a:r>
              <a:rPr lang="en-US" altLang="zh-TW" sz="16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-Bean</a:t>
            </a:r>
            <a:r>
              <a:rPr lang="zh-TW" altLang="en-US" sz="16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傳遞資料給</a:t>
            </a:r>
            <a:r>
              <a:rPr lang="en-US" altLang="zh-TW" sz="16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Module</a:t>
            </a:r>
            <a:r>
              <a:rPr lang="zh-TW" altLang="en-US" sz="16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使用</a:t>
            </a:r>
            <a:endParaRPr lang="en-US" altLang="zh-TW" sz="16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zh-TW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Value Object(Vo)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zh-TW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Business Object(Bo)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16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1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16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6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6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40" name="直線單箭頭接點 39"/>
          <p:cNvCxnSpPr/>
          <p:nvPr/>
        </p:nvCxnSpPr>
        <p:spPr bwMode="auto">
          <a:xfrm>
            <a:off x="4368800" y="3393440"/>
            <a:ext cx="3119120" cy="1588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7" grpId="0"/>
      <p:bldP spid="28" grpId="0" animBg="1"/>
      <p:bldP spid="29" grpId="0"/>
      <p:bldP spid="30" grpId="0" animBg="1"/>
      <p:bldP spid="31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 bwMode="auto">
          <a:xfrm>
            <a:off x="132080" y="1056640"/>
            <a:ext cx="8879840" cy="2529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3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hlink"/>
                </a:solidFill>
                <a:ea typeface="굴림" charset="-127"/>
              </a:rPr>
              <a:t>EBAF </a:t>
            </a:r>
            <a:r>
              <a:rPr lang="en-US" altLang="ko-KR" dirty="0" err="1" smtClean="0">
                <a:solidFill>
                  <a:schemeClr val="hlink"/>
                </a:solidFill>
                <a:ea typeface="굴림" charset="-127"/>
              </a:rPr>
              <a:t>FrameWork</a:t>
            </a:r>
            <a:r>
              <a:rPr lang="en-US" altLang="ko-KR" dirty="0" smtClean="0">
                <a:solidFill>
                  <a:schemeClr val="hlink"/>
                </a:solidFill>
                <a:ea typeface="굴림" charset="-127"/>
              </a:rPr>
              <a:t>-Work Flow</a:t>
            </a:r>
            <a:endParaRPr lang="zh-TW" altLang="en-US" dirty="0"/>
          </a:p>
        </p:txBody>
      </p:sp>
      <p:sp>
        <p:nvSpPr>
          <p:cNvPr id="3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sp>
        <p:nvSpPr>
          <p:cNvPr id="41" name="流程圖: 內部儲存裝置 40"/>
          <p:cNvSpPr/>
          <p:nvPr/>
        </p:nvSpPr>
        <p:spPr bwMode="auto">
          <a:xfrm>
            <a:off x="2150745" y="1144905"/>
            <a:ext cx="1143000" cy="612775"/>
          </a:xfrm>
          <a:prstGeom prst="flowChartInternalStorage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6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頁面</a:t>
            </a:r>
            <a:endParaRPr kumimoji="0" lang="en-US" altLang="zh-TW" sz="16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(JSP)</a:t>
            </a:r>
          </a:p>
        </p:txBody>
      </p:sp>
      <p:sp>
        <p:nvSpPr>
          <p:cNvPr id="61" name="向右箭號 60"/>
          <p:cNvSpPr>
            <a:spLocks noChangeAspect="1"/>
          </p:cNvSpPr>
          <p:nvPr/>
        </p:nvSpPr>
        <p:spPr bwMode="auto">
          <a:xfrm rot="5400000">
            <a:off x="2229485" y="2005968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流程圖: 內部儲存裝置 6"/>
          <p:cNvSpPr/>
          <p:nvPr/>
        </p:nvSpPr>
        <p:spPr bwMode="auto">
          <a:xfrm>
            <a:off x="2146935" y="2445385"/>
            <a:ext cx="1287463" cy="612775"/>
          </a:xfrm>
          <a:prstGeom prst="flowChartInternalStorage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HTTP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Dispatcher</a:t>
            </a:r>
            <a:endParaRPr kumimoji="0" lang="en-US" altLang="zh-TW" sz="1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向右箭號 7"/>
          <p:cNvSpPr>
            <a:spLocks noChangeAspect="1"/>
          </p:cNvSpPr>
          <p:nvPr/>
        </p:nvSpPr>
        <p:spPr bwMode="auto">
          <a:xfrm rot="10800000">
            <a:off x="1569085" y="2483489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流程圖: 內部儲存裝置 8"/>
          <p:cNvSpPr/>
          <p:nvPr/>
        </p:nvSpPr>
        <p:spPr bwMode="auto">
          <a:xfrm>
            <a:off x="291465" y="2455545"/>
            <a:ext cx="1143000" cy="612775"/>
          </a:xfrm>
          <a:prstGeom prst="flowChartInternalStorage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XML</a:t>
            </a:r>
            <a:endParaRPr kumimoji="0" lang="en-US" altLang="zh-TW" sz="16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2032000" y="1952943"/>
            <a:ext cx="292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endParaRPr kumimoji="0" lang="en-US" altLang="ko-KR" sz="1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625600" y="2206943"/>
            <a:ext cx="292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endParaRPr kumimoji="0" lang="en-US" altLang="ko-KR" sz="1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向右箭號 13"/>
          <p:cNvSpPr>
            <a:spLocks noChangeAspect="1"/>
          </p:cNvSpPr>
          <p:nvPr/>
        </p:nvSpPr>
        <p:spPr bwMode="auto">
          <a:xfrm>
            <a:off x="1619885" y="2778129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666240" y="3080703"/>
            <a:ext cx="292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endParaRPr kumimoji="0" lang="en-US" altLang="ko-KR" sz="1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流程圖: 內部儲存裝置 15"/>
          <p:cNvSpPr/>
          <p:nvPr/>
        </p:nvSpPr>
        <p:spPr bwMode="auto">
          <a:xfrm>
            <a:off x="4168775" y="2425065"/>
            <a:ext cx="1287463" cy="612775"/>
          </a:xfrm>
          <a:prstGeom prst="flowChartInternalStorage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 err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Tx</a:t>
            </a:r>
            <a:r>
              <a:rPr kumimoji="0" lang="en-US" altLang="zh-TW" sz="14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-Bean</a:t>
            </a:r>
            <a:endParaRPr kumimoji="0" lang="en-US" altLang="zh-TW" sz="1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向右箭號 16"/>
          <p:cNvSpPr>
            <a:spLocks noChangeAspect="1"/>
          </p:cNvSpPr>
          <p:nvPr/>
        </p:nvSpPr>
        <p:spPr bwMode="auto">
          <a:xfrm>
            <a:off x="3641725" y="2757809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667760" y="3040063"/>
            <a:ext cx="292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endParaRPr kumimoji="0" lang="en-US" altLang="ko-KR" sz="1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流程圖: 內部儲存裝置 19"/>
          <p:cNvSpPr/>
          <p:nvPr/>
        </p:nvSpPr>
        <p:spPr bwMode="auto">
          <a:xfrm>
            <a:off x="6170295" y="2445385"/>
            <a:ext cx="1287463" cy="612775"/>
          </a:xfrm>
          <a:prstGeom prst="flowChartInternalStorage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Module</a:t>
            </a:r>
            <a:endParaRPr kumimoji="0" lang="en-US" altLang="zh-TW" sz="1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向右箭號 20"/>
          <p:cNvSpPr>
            <a:spLocks noChangeAspect="1"/>
          </p:cNvSpPr>
          <p:nvPr/>
        </p:nvSpPr>
        <p:spPr bwMode="auto">
          <a:xfrm>
            <a:off x="5643245" y="2778129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5689600" y="2999423"/>
            <a:ext cx="292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endParaRPr kumimoji="0" lang="en-US" altLang="ko-KR" sz="1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向右箭號 22"/>
          <p:cNvSpPr>
            <a:spLocks noChangeAspect="1"/>
          </p:cNvSpPr>
          <p:nvPr/>
        </p:nvSpPr>
        <p:spPr bwMode="auto">
          <a:xfrm>
            <a:off x="7553325" y="2778129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" name="圓柱 23"/>
          <p:cNvSpPr/>
          <p:nvPr/>
        </p:nvSpPr>
        <p:spPr bwMode="auto">
          <a:xfrm>
            <a:off x="8123238" y="2398713"/>
            <a:ext cx="766762" cy="714375"/>
          </a:xfrm>
          <a:prstGeom prst="can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5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DB</a:t>
            </a:r>
            <a:endParaRPr kumimoji="0" lang="zh-TW" altLang="en-US" sz="15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日期版面配置區 5"/>
          <p:cNvSpPr txBox="1">
            <a:spLocks/>
          </p:cNvSpPr>
          <p:nvPr/>
        </p:nvSpPr>
        <p:spPr bwMode="auto">
          <a:xfrm>
            <a:off x="207933" y="1194394"/>
            <a:ext cx="1651347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E-BAF</a:t>
            </a:r>
            <a:r>
              <a:rPr lang="zh-TW" altLang="en-US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流程圖 </a:t>
            </a:r>
            <a:r>
              <a:rPr lang="en-US" altLang="zh-TW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endParaRPr lang="en-US" altLang="ko-KR" sz="18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7599680" y="3029903"/>
            <a:ext cx="292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endParaRPr kumimoji="0" lang="en-US" altLang="ko-KR" sz="1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向右箭號 27"/>
          <p:cNvSpPr>
            <a:spLocks noChangeAspect="1"/>
          </p:cNvSpPr>
          <p:nvPr/>
        </p:nvSpPr>
        <p:spPr bwMode="auto">
          <a:xfrm rot="10800000">
            <a:off x="7533005" y="2473329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7630160" y="2105343"/>
            <a:ext cx="292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endParaRPr kumimoji="0" lang="en-US" altLang="ko-KR" sz="1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向右箭號 29"/>
          <p:cNvSpPr>
            <a:spLocks noChangeAspect="1"/>
          </p:cNvSpPr>
          <p:nvPr/>
        </p:nvSpPr>
        <p:spPr bwMode="auto">
          <a:xfrm rot="10800000">
            <a:off x="5612765" y="2463169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5709920" y="2095183"/>
            <a:ext cx="292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8</a:t>
            </a:r>
            <a:endParaRPr kumimoji="0" lang="en-US" altLang="ko-KR" sz="1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4119245" y="1262063"/>
            <a:ext cx="358203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￭ </a:t>
            </a:r>
            <a:r>
              <a:rPr lang="zh-TW" altLang="en-US" sz="16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根據不同的</a:t>
            </a:r>
            <a:r>
              <a:rPr lang="en-US" altLang="zh-TW" sz="16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Response Code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將結果導回需求頁面</a:t>
            </a:r>
            <a:endParaRPr lang="en-US" altLang="zh-TW" sz="1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1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16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6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6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8" name="向右箭號 37"/>
          <p:cNvSpPr>
            <a:spLocks noChangeAspect="1"/>
          </p:cNvSpPr>
          <p:nvPr/>
        </p:nvSpPr>
        <p:spPr bwMode="auto">
          <a:xfrm rot="10800000">
            <a:off x="3611245" y="2463169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" name="Text Box 15"/>
          <p:cNvSpPr txBox="1">
            <a:spLocks noChangeArrowheads="1"/>
          </p:cNvSpPr>
          <p:nvPr/>
        </p:nvSpPr>
        <p:spPr bwMode="auto">
          <a:xfrm>
            <a:off x="3708400" y="2095183"/>
            <a:ext cx="292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9</a:t>
            </a:r>
            <a:endParaRPr kumimoji="0" lang="en-US" altLang="ko-KR" sz="1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2" name="向右箭號 41"/>
          <p:cNvSpPr>
            <a:spLocks noChangeAspect="1"/>
          </p:cNvSpPr>
          <p:nvPr/>
        </p:nvSpPr>
        <p:spPr bwMode="auto">
          <a:xfrm rot="16200000">
            <a:off x="2808605" y="2005969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3220720" y="2024063"/>
            <a:ext cx="3994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10</a:t>
            </a:r>
            <a:endParaRPr kumimoji="0" lang="en-US" altLang="ko-KR" sz="1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4" name="Picture 2" descr="C:\Users\i9300620\Desktop\for個人報告\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25" y="3711627"/>
            <a:ext cx="7658100" cy="3021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矩形 34"/>
          <p:cNvSpPr/>
          <p:nvPr/>
        </p:nvSpPr>
        <p:spPr bwMode="auto">
          <a:xfrm>
            <a:off x="450850" y="4792714"/>
            <a:ext cx="7488237" cy="18684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2" grpId="0" animBg="1"/>
      <p:bldP spid="43" grpId="0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63262"/>
            <a:ext cx="8374063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848600" cy="6096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hlink"/>
                </a:solidFill>
                <a:latin typeface="微軟正黑體" pitchFamily="34" charset="-120"/>
                <a:ea typeface="微軟正黑體" pitchFamily="34" charset="-120"/>
              </a:rPr>
              <a:t>E-BAF</a:t>
            </a:r>
            <a:r>
              <a:rPr lang="zh-TW" altLang="en-US" dirty="0" smtClean="0">
                <a:solidFill>
                  <a:schemeClr val="hlink"/>
                </a:solidFill>
                <a:latin typeface="微軟正黑體" pitchFamily="34" charset="-120"/>
                <a:ea typeface="微軟正黑體" pitchFamily="34" charset="-120"/>
              </a:rPr>
              <a:t>資料流程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276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848600" cy="609600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hlink"/>
                </a:solidFill>
                <a:latin typeface="微軟正黑體" pitchFamily="34" charset="-120"/>
                <a:ea typeface="微軟正黑體" pitchFamily="34" charset="-120"/>
              </a:rPr>
              <a:t>程式命名法則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310596"/>
              </p:ext>
            </p:extLst>
          </p:nvPr>
        </p:nvGraphicFramePr>
        <p:xfrm>
          <a:off x="487768" y="2021844"/>
          <a:ext cx="8230930" cy="258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262"/>
                <a:gridCol w="2860159"/>
                <a:gridCol w="2822509"/>
              </a:tblGrid>
              <a:tr h="374975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壽險端</a:t>
                      </a:r>
                      <a:endParaRPr lang="zh-TW" altLang="en-US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投資端</a:t>
                      </a:r>
                      <a:endParaRPr lang="zh-TW" altLang="en-US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主程式</a:t>
                      </a:r>
                      <a:r>
                        <a:rPr lang="en-US" altLang="zh-TW" b="1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en-US" altLang="zh-TW" b="1" dirty="0" err="1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Tx</a:t>
                      </a:r>
                      <a:r>
                        <a:rPr lang="en-US" altLang="zh-TW" b="1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-Bean)</a:t>
                      </a:r>
                      <a:endParaRPr lang="zh-TW" altLang="en-US" b="1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DSA1_0100.java</a:t>
                      </a:r>
                      <a:endParaRPr lang="zh-TW" altLang="en-US" b="1" dirty="0">
                        <a:solidFill>
                          <a:schemeClr val="accent1">
                            <a:lumMod val="2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00206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22988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模組</a:t>
                      </a:r>
                      <a:r>
                        <a:rPr lang="en-US" altLang="zh-TW" b="1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(Module)</a:t>
                      </a:r>
                      <a:endParaRPr lang="zh-TW" altLang="en-US" b="1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DSA1_0100_mod.java</a:t>
                      </a:r>
                      <a:endParaRPr lang="zh-TW" altLang="en-US" b="1" dirty="0" smtClean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206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DS_A10100.java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檢核模組</a:t>
                      </a:r>
                      <a:endParaRPr lang="zh-TW" altLang="en-US" b="1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無</a:t>
                      </a:r>
                      <a:endParaRPr lang="zh-TW" altLang="en-US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00206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DSA1_0100_mod.java</a:t>
                      </a:r>
                      <a:endParaRPr lang="zh-TW" altLang="en-US" b="1" dirty="0">
                        <a:solidFill>
                          <a:srgbClr val="00206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259193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VO(</a:t>
                      </a:r>
                      <a:r>
                        <a:rPr lang="zh-TW" altLang="en-US" b="1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壽險</a:t>
                      </a:r>
                      <a:r>
                        <a:rPr lang="en-US" altLang="zh-TW" b="1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)BO(</a:t>
                      </a:r>
                      <a:r>
                        <a:rPr lang="zh-TW" altLang="en-US" b="1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投資</a:t>
                      </a:r>
                      <a:r>
                        <a:rPr lang="en-US" altLang="zh-TW" b="1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b="1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DSA1_0100_vo.java</a:t>
                      </a:r>
                      <a:endParaRPr lang="zh-TW" altLang="en-US" b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00206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供主程式用之</a:t>
                      </a:r>
                      <a:r>
                        <a:rPr lang="en-US" altLang="zh-TW" b="1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VO(BO)</a:t>
                      </a:r>
                      <a:endParaRPr lang="zh-TW" altLang="en-US" b="1" dirty="0" smtClean="0">
                        <a:solidFill>
                          <a:schemeClr val="accent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TableName.java</a:t>
                      </a:r>
                      <a:endParaRPr lang="zh-TW" altLang="en-US" b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00206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JSP</a:t>
                      </a:r>
                      <a:endParaRPr lang="zh-TW" altLang="en-US" b="1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DSA10100.jsp</a:t>
                      </a:r>
                      <a:endParaRPr lang="zh-TW" altLang="en-US" b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>
                        <a:solidFill>
                          <a:srgbClr val="00206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日期版面配置區 5"/>
          <p:cNvSpPr txBox="1">
            <a:spLocks/>
          </p:cNvSpPr>
          <p:nvPr/>
        </p:nvSpPr>
        <p:spPr bwMode="auto">
          <a:xfrm>
            <a:off x="705300" y="1128719"/>
            <a:ext cx="3919862" cy="575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系統代號 </a:t>
            </a:r>
            <a:r>
              <a:rPr lang="en-US" altLang="zh-TW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+ </a:t>
            </a:r>
            <a:r>
              <a:rPr lang="zh-TW" altLang="en-US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子系統代號 </a:t>
            </a:r>
            <a:r>
              <a:rPr lang="en-US" altLang="zh-TW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+ </a:t>
            </a:r>
            <a:r>
              <a:rPr lang="zh-TW" altLang="en-US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程式代號</a:t>
            </a:r>
            <a:endParaRPr lang="en-US" altLang="zh-TW" sz="1800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ko-KR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Ex : </a:t>
            </a:r>
            <a:r>
              <a:rPr lang="en-US" altLang="ko-KR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DS</a:t>
            </a:r>
            <a:r>
              <a:rPr lang="zh-TW" altLang="en-US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系統</a:t>
            </a:r>
            <a:r>
              <a:rPr lang="en-US" altLang="zh-TW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en-US" altLang="ko-KR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A1</a:t>
            </a:r>
            <a:r>
              <a:rPr lang="zh-TW" altLang="en-US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子系統 </a:t>
            </a:r>
            <a:r>
              <a:rPr lang="en-US" altLang="zh-TW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0100</a:t>
            </a:r>
            <a:r>
              <a:rPr lang="zh-TW" altLang="en-US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程式代號</a:t>
            </a:r>
            <a:endParaRPr lang="en-US" altLang="ko-KR" sz="18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148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343400"/>
            <a:ext cx="4495800" cy="327025"/>
          </a:xfrm>
          <a:noFill/>
        </p:spPr>
        <p:txBody>
          <a:bodyPr lIns="18000" tIns="10800" rIns="18000" bIns="10800">
            <a:spAutoFit/>
          </a:bodyPr>
          <a:lstStyle/>
          <a:p>
            <a:pPr algn="l"/>
            <a:r>
              <a:rPr lang="zh-TW" altLang="en-US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投資資訊部</a:t>
            </a:r>
            <a:endParaRPr lang="en-US" altLang="ko-KR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1155700" y="4594225"/>
            <a:ext cx="3873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TW" altLang="en-US" sz="1600" b="1" dirty="0" smtClean="0">
                <a:solidFill>
                  <a:schemeClr val="hlink"/>
                </a:solidFill>
                <a:latin typeface="微軟正黑體" pitchFamily="34" charset="-120"/>
                <a:ea typeface="微軟正黑體" pitchFamily="34" charset="-120"/>
              </a:rPr>
              <a:t>程式設計</a:t>
            </a:r>
            <a:r>
              <a:rPr lang="zh-TW" altLang="en-US" sz="1600" b="1" dirty="0" smtClean="0">
                <a:solidFill>
                  <a:schemeClr val="hlink"/>
                </a:solidFill>
                <a:latin typeface="Verdana" pitchFamily="34" charset="0"/>
                <a:ea typeface="굴림" charset="-127"/>
              </a:rPr>
              <a:t>科</a:t>
            </a:r>
            <a:endParaRPr lang="en-US" altLang="ko-KR" sz="1600" b="1" dirty="0">
              <a:solidFill>
                <a:schemeClr val="hlink"/>
              </a:solidFill>
              <a:latin typeface="Verdana" pitchFamily="34" charset="0"/>
              <a:ea typeface="굴림" charset="-127"/>
            </a:endParaRPr>
          </a:p>
        </p:txBody>
      </p:sp>
      <p:grpSp>
        <p:nvGrpSpPr>
          <p:cNvPr id="25629" name="Group 29"/>
          <p:cNvGrpSpPr>
            <a:grpSpLocks/>
          </p:cNvGrpSpPr>
          <p:nvPr/>
        </p:nvGrpSpPr>
        <p:grpSpPr bwMode="auto">
          <a:xfrm>
            <a:off x="685800" y="5029200"/>
            <a:ext cx="1295400" cy="1295400"/>
            <a:chOff x="432" y="3168"/>
            <a:chExt cx="816" cy="816"/>
          </a:xfrm>
        </p:grpSpPr>
        <p:sp>
          <p:nvSpPr>
            <p:cNvPr id="25610" name="Oval 10"/>
            <p:cNvSpPr>
              <a:spLocks noChangeArrowheads="1"/>
            </p:cNvSpPr>
            <p:nvPr/>
          </p:nvSpPr>
          <p:spPr bwMode="gray">
            <a:xfrm>
              <a:off x="432" y="3168"/>
              <a:ext cx="816" cy="8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1" name="Oval 11"/>
            <p:cNvSpPr>
              <a:spLocks noChangeArrowheads="1"/>
            </p:cNvSpPr>
            <p:nvPr/>
          </p:nvSpPr>
          <p:spPr bwMode="gray">
            <a:xfrm>
              <a:off x="657" y="3431"/>
              <a:ext cx="451" cy="4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24" name="Oval 24"/>
            <p:cNvSpPr>
              <a:spLocks noChangeArrowheads="1"/>
            </p:cNvSpPr>
            <p:nvPr/>
          </p:nvSpPr>
          <p:spPr bwMode="gray">
            <a:xfrm rot="-2566439">
              <a:off x="501" y="3294"/>
              <a:ext cx="343" cy="19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5630" name="Group 30"/>
          <p:cNvGrpSpPr>
            <a:grpSpLocks/>
          </p:cNvGrpSpPr>
          <p:nvPr/>
        </p:nvGrpSpPr>
        <p:grpSpPr bwMode="auto">
          <a:xfrm>
            <a:off x="1790700" y="5969000"/>
            <a:ext cx="571500" cy="571500"/>
            <a:chOff x="1128" y="3760"/>
            <a:chExt cx="360" cy="360"/>
          </a:xfrm>
        </p:grpSpPr>
        <p:sp>
          <p:nvSpPr>
            <p:cNvPr id="25614" name="Oval 14"/>
            <p:cNvSpPr>
              <a:spLocks noChangeArrowheads="1"/>
            </p:cNvSpPr>
            <p:nvPr/>
          </p:nvSpPr>
          <p:spPr bwMode="gray">
            <a:xfrm>
              <a:off x="1128" y="3760"/>
              <a:ext cx="360" cy="3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5" name="Oval 15"/>
            <p:cNvSpPr>
              <a:spLocks noChangeArrowheads="1"/>
            </p:cNvSpPr>
            <p:nvPr/>
          </p:nvSpPr>
          <p:spPr bwMode="gray">
            <a:xfrm>
              <a:off x="1227" y="3876"/>
              <a:ext cx="199" cy="19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27" name="Oval 27"/>
            <p:cNvSpPr>
              <a:spLocks noChangeArrowheads="1"/>
            </p:cNvSpPr>
            <p:nvPr/>
          </p:nvSpPr>
          <p:spPr bwMode="gray">
            <a:xfrm rot="-2566439">
              <a:off x="1163" y="3815"/>
              <a:ext cx="156" cy="8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pic>
        <p:nvPicPr>
          <p:cNvPr id="13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596900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140290" y="21266"/>
            <a:ext cx="1063256" cy="54226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69862" y="979048"/>
            <a:ext cx="21916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微軟正黑體" pitchFamily="34" charset="-120"/>
                <a:cs typeface="Aharoni" pitchFamily="2" charset="-79"/>
              </a:rPr>
              <a:t>E-BAF</a:t>
            </a:r>
            <a:endParaRPr lang="zh-TW" altLang="en-US" sz="60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ea typeface="微軟正黑體" pitchFamily="34" charset="-12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5794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>
                  <a:lumMod val="10000"/>
                </a:schemeClr>
              </a:buClr>
            </a:pPr>
            <a:r>
              <a:rPr lang="en-US" altLang="zh-TW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E-BAF</a:t>
            </a:r>
            <a:r>
              <a:rPr lang="zh-TW" altLang="en-US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設定檔</a:t>
            </a:r>
            <a:endParaRPr lang="en-US" altLang="zh-TW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en-US" altLang="zh-TW" sz="2200" dirty="0" err="1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eBAF</a:t>
            </a:r>
            <a:r>
              <a:rPr lang="zh-TW" altLang="en-US" sz="22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將一些設定值存放在設定檔</a:t>
            </a:r>
            <a:r>
              <a:rPr lang="en-US" altLang="zh-TW" sz="22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22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設定檔的根目錄在</a:t>
            </a:r>
            <a:r>
              <a:rPr lang="en-US" altLang="zh-TW" sz="22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web.xml</a:t>
            </a:r>
            <a:r>
              <a:rPr lang="zh-TW" altLang="en-US" sz="22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內指定設定檔</a:t>
            </a:r>
            <a:r>
              <a:rPr lang="zh-TW" altLang="en-US" sz="22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路徑</a:t>
            </a:r>
            <a:endParaRPr lang="en-US" altLang="zh-TW" sz="2200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en-US" altLang="zh-TW" sz="2200" dirty="0" err="1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eBAF</a:t>
            </a:r>
            <a:r>
              <a:rPr lang="zh-TW" altLang="en-US" sz="22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參數設定 </a:t>
            </a:r>
            <a:r>
              <a:rPr lang="en-US" altLang="zh-TW" sz="22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22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customconfig</a:t>
            </a:r>
            <a:r>
              <a:rPr lang="en-US" altLang="zh-TW" sz="22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22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ebaf.properties</a:t>
            </a:r>
            <a:r>
              <a:rPr lang="en-US" altLang="zh-TW" sz="22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lvl="1"/>
            <a:r>
              <a:rPr lang="en-US" altLang="zh-TW" sz="22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XML(</a:t>
            </a:r>
            <a:r>
              <a:rPr lang="en-US" altLang="zh-TW" sz="2200" dirty="0" err="1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txbean</a:t>
            </a:r>
            <a:r>
              <a:rPr lang="en-US" altLang="zh-TW" sz="22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22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ATB0_0100.xml</a:t>
            </a:r>
            <a:r>
              <a:rPr lang="en-US" altLang="zh-TW" sz="22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lvl="1"/>
            <a:r>
              <a:rPr lang="en-US" altLang="zh-TW" sz="22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DB2</a:t>
            </a:r>
            <a:r>
              <a:rPr lang="zh-TW" altLang="en-US" sz="22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的連結設定 </a:t>
            </a:r>
            <a:r>
              <a:rPr lang="en-US" altLang="zh-TW" sz="22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22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service/DB2PoolSvc.xml</a:t>
            </a:r>
            <a:r>
              <a:rPr lang="en-US" altLang="zh-TW" sz="22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2200" dirty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lvl="1" indent="0">
              <a:buNone/>
            </a:pPr>
            <a:endParaRPr lang="en-US" altLang="zh-TW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Clr>
                <a:schemeClr val="tx1">
                  <a:lumMod val="10000"/>
                </a:schemeClr>
              </a:buClr>
            </a:pPr>
            <a:r>
              <a:rPr lang="zh-TW" altLang="en-US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程式</a:t>
            </a:r>
            <a:r>
              <a:rPr lang="en-US" altLang="zh-TW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子句</a:t>
            </a:r>
            <a:endParaRPr lang="en-US" altLang="zh-TW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不將</a:t>
            </a:r>
            <a:r>
              <a:rPr lang="en-US" altLang="zh-TW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撰寫於程式當中</a:t>
            </a:r>
            <a:endParaRPr lang="en-US" altLang="zh-TW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SQLKey</a:t>
            </a:r>
            <a:r>
              <a:rPr lang="zh-TW" altLang="en-US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值存放</a:t>
            </a:r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資料庫</a:t>
            </a:r>
            <a:r>
              <a:rPr lang="zh-TW" altLang="en-US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zh-TW" altLang="en-US" dirty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 bwMode="black">
          <a:xfrm>
            <a:off x="609600" y="276447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dirty="0" smtClean="0">
                <a:solidFill>
                  <a:schemeClr val="hlink"/>
                </a:solidFill>
                <a:ea typeface="굴림" charset="-127"/>
              </a:rPr>
              <a:t>E-BAF</a:t>
            </a:r>
            <a:r>
              <a:rPr lang="zh-TW" altLang="en-US" dirty="0" smtClean="0">
                <a:solidFill>
                  <a:schemeClr val="hlink"/>
                </a:solidFill>
                <a:ea typeface="굴림" charset="-127"/>
              </a:rPr>
              <a:t>特性</a:t>
            </a:r>
            <a:endParaRPr lang="zh-TW" altLang="en-US" dirty="0"/>
          </a:p>
        </p:txBody>
      </p:sp>
      <p:sp>
        <p:nvSpPr>
          <p:cNvPr id="7" name="向右箭號 6"/>
          <p:cNvSpPr>
            <a:spLocks noChangeAspect="1"/>
          </p:cNvSpPr>
          <p:nvPr/>
        </p:nvSpPr>
        <p:spPr bwMode="auto">
          <a:xfrm>
            <a:off x="3357244" y="3855049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日期版面配置區 5"/>
          <p:cNvSpPr txBox="1">
            <a:spLocks/>
          </p:cNvSpPr>
          <p:nvPr/>
        </p:nvSpPr>
        <p:spPr bwMode="auto">
          <a:xfrm>
            <a:off x="3841905" y="3861112"/>
            <a:ext cx="1952840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Connection Pool</a:t>
            </a:r>
            <a:endParaRPr lang="en-US" altLang="ko-KR" sz="18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向右箭號 8"/>
          <p:cNvSpPr>
            <a:spLocks noChangeAspect="1"/>
          </p:cNvSpPr>
          <p:nvPr/>
        </p:nvSpPr>
        <p:spPr bwMode="auto">
          <a:xfrm>
            <a:off x="1896163" y="5676761"/>
            <a:ext cx="400843" cy="240506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日期版面配置區 5"/>
          <p:cNvSpPr txBox="1">
            <a:spLocks/>
          </p:cNvSpPr>
          <p:nvPr/>
        </p:nvSpPr>
        <p:spPr bwMode="auto">
          <a:xfrm>
            <a:off x="2380824" y="5682824"/>
            <a:ext cx="1952840" cy="575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從資料庫中抓取對應的</a:t>
            </a:r>
            <a:r>
              <a:rPr lang="en-US" altLang="zh-TW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指令執行</a:t>
            </a:r>
            <a:endParaRPr lang="en-US" altLang="ko-KR" sz="18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091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343400"/>
            <a:ext cx="4495800" cy="327025"/>
          </a:xfrm>
          <a:noFill/>
        </p:spPr>
        <p:txBody>
          <a:bodyPr lIns="18000" tIns="10800" rIns="18000" bIns="10800">
            <a:spAutoFit/>
          </a:bodyPr>
          <a:lstStyle/>
          <a:p>
            <a:pPr algn="l"/>
            <a:r>
              <a:rPr lang="zh-TW" altLang="en-US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投資資訊部</a:t>
            </a:r>
            <a:endParaRPr lang="en-US" altLang="ko-KR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1155700" y="4594225"/>
            <a:ext cx="3873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TW" altLang="en-US" sz="1600" b="1" dirty="0" smtClean="0">
                <a:solidFill>
                  <a:schemeClr val="hlink"/>
                </a:solidFill>
                <a:latin typeface="微軟正黑體" pitchFamily="34" charset="-120"/>
                <a:ea typeface="微軟正黑體" pitchFamily="34" charset="-120"/>
              </a:rPr>
              <a:t>程式設計</a:t>
            </a:r>
            <a:r>
              <a:rPr lang="zh-TW" altLang="en-US" sz="1600" b="1" dirty="0" smtClean="0">
                <a:solidFill>
                  <a:schemeClr val="hlink"/>
                </a:solidFill>
                <a:latin typeface="Verdana" pitchFamily="34" charset="0"/>
                <a:ea typeface="굴림" charset="-127"/>
              </a:rPr>
              <a:t>科</a:t>
            </a:r>
            <a:endParaRPr lang="en-US" altLang="ko-KR" sz="1600" b="1" dirty="0">
              <a:solidFill>
                <a:schemeClr val="hlink"/>
              </a:solidFill>
              <a:latin typeface="Verdana" pitchFamily="34" charset="0"/>
              <a:ea typeface="굴림" charset="-127"/>
            </a:endParaRPr>
          </a:p>
        </p:txBody>
      </p:sp>
      <p:grpSp>
        <p:nvGrpSpPr>
          <p:cNvPr id="25629" name="Group 29"/>
          <p:cNvGrpSpPr>
            <a:grpSpLocks/>
          </p:cNvGrpSpPr>
          <p:nvPr/>
        </p:nvGrpSpPr>
        <p:grpSpPr bwMode="auto">
          <a:xfrm>
            <a:off x="685800" y="5029200"/>
            <a:ext cx="1295400" cy="1295400"/>
            <a:chOff x="432" y="3168"/>
            <a:chExt cx="816" cy="816"/>
          </a:xfrm>
        </p:grpSpPr>
        <p:sp>
          <p:nvSpPr>
            <p:cNvPr id="25610" name="Oval 10"/>
            <p:cNvSpPr>
              <a:spLocks noChangeArrowheads="1"/>
            </p:cNvSpPr>
            <p:nvPr/>
          </p:nvSpPr>
          <p:spPr bwMode="gray">
            <a:xfrm>
              <a:off x="432" y="3168"/>
              <a:ext cx="816" cy="8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1" name="Oval 11"/>
            <p:cNvSpPr>
              <a:spLocks noChangeArrowheads="1"/>
            </p:cNvSpPr>
            <p:nvPr/>
          </p:nvSpPr>
          <p:spPr bwMode="gray">
            <a:xfrm>
              <a:off x="657" y="3431"/>
              <a:ext cx="451" cy="4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24" name="Oval 24"/>
            <p:cNvSpPr>
              <a:spLocks noChangeArrowheads="1"/>
            </p:cNvSpPr>
            <p:nvPr/>
          </p:nvSpPr>
          <p:spPr bwMode="gray">
            <a:xfrm rot="-2566439">
              <a:off x="501" y="3294"/>
              <a:ext cx="343" cy="19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5630" name="Group 30"/>
          <p:cNvGrpSpPr>
            <a:grpSpLocks/>
          </p:cNvGrpSpPr>
          <p:nvPr/>
        </p:nvGrpSpPr>
        <p:grpSpPr bwMode="auto">
          <a:xfrm>
            <a:off x="1790700" y="5969000"/>
            <a:ext cx="571500" cy="571500"/>
            <a:chOff x="1128" y="3760"/>
            <a:chExt cx="360" cy="360"/>
          </a:xfrm>
        </p:grpSpPr>
        <p:sp>
          <p:nvSpPr>
            <p:cNvPr id="25614" name="Oval 14"/>
            <p:cNvSpPr>
              <a:spLocks noChangeArrowheads="1"/>
            </p:cNvSpPr>
            <p:nvPr/>
          </p:nvSpPr>
          <p:spPr bwMode="gray">
            <a:xfrm>
              <a:off x="1128" y="3760"/>
              <a:ext cx="360" cy="3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5" name="Oval 15"/>
            <p:cNvSpPr>
              <a:spLocks noChangeArrowheads="1"/>
            </p:cNvSpPr>
            <p:nvPr/>
          </p:nvSpPr>
          <p:spPr bwMode="gray">
            <a:xfrm>
              <a:off x="1227" y="3876"/>
              <a:ext cx="199" cy="19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27" name="Oval 27"/>
            <p:cNvSpPr>
              <a:spLocks noChangeArrowheads="1"/>
            </p:cNvSpPr>
            <p:nvPr/>
          </p:nvSpPr>
          <p:spPr bwMode="gray">
            <a:xfrm rot="-2566439">
              <a:off x="1163" y="3815"/>
              <a:ext cx="156" cy="8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pic>
        <p:nvPicPr>
          <p:cNvPr id="13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596900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140290" y="21266"/>
            <a:ext cx="1063256" cy="54226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36172" y="979048"/>
            <a:ext cx="485902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微軟正黑體" pitchFamily="34" charset="-120"/>
                <a:cs typeface="Aharoni" pitchFamily="2" charset="-79"/>
              </a:rPr>
              <a:t>Value Object</a:t>
            </a:r>
            <a:endParaRPr lang="zh-TW" altLang="en-US" sz="60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ea typeface="微軟正黑體" pitchFamily="34" charset="-12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427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>
                  <a:lumMod val="10000"/>
                </a:schemeClr>
              </a:buClr>
            </a:pPr>
            <a:r>
              <a:rPr lang="en-US" altLang="zh-TW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What is VO ?</a:t>
            </a:r>
          </a:p>
          <a:p>
            <a:pPr lvl="1"/>
            <a:r>
              <a:rPr lang="zh-TW" altLang="en-US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由模組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傳遞參數</a:t>
            </a:r>
            <a:r>
              <a:rPr lang="zh-TW" altLang="en-US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給主程式用</a:t>
            </a:r>
            <a:r>
              <a:rPr lang="en-US" altLang="zh-TW" sz="20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(Module -&gt; </a:t>
            </a:r>
            <a:r>
              <a:rPr lang="en-US" altLang="zh-TW" sz="20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Tx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-Bean)</a:t>
            </a:r>
          </a:p>
          <a:p>
            <a:pPr marL="457200" lvl="1" indent="0">
              <a:buNone/>
            </a:pPr>
            <a:endParaRPr lang="en-US" altLang="zh-TW" sz="2000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Clr>
                <a:schemeClr val="tx1">
                  <a:lumMod val="10000"/>
                </a:schemeClr>
              </a:buClr>
            </a:pPr>
            <a:r>
              <a:rPr lang="en-US" altLang="zh-TW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VO</a:t>
            </a:r>
            <a:r>
              <a:rPr lang="zh-TW" altLang="en-US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性質</a:t>
            </a:r>
            <a:endParaRPr lang="en-US" altLang="zh-TW" sz="2000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為一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* . Java</a:t>
            </a:r>
            <a:r>
              <a:rPr lang="zh-TW" altLang="en-US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檔案</a:t>
            </a:r>
            <a:endParaRPr lang="en-US" altLang="zh-TW" sz="2000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20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內容為存放各種資料</a:t>
            </a:r>
            <a:r>
              <a:rPr lang="zh-TW" altLang="en-US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變數</a:t>
            </a:r>
            <a:endParaRPr lang="en-US" altLang="zh-TW" sz="2000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2000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Clr>
                <a:schemeClr val="tx1">
                  <a:lumMod val="10000"/>
                </a:schemeClr>
              </a:buClr>
            </a:pPr>
            <a:r>
              <a:rPr lang="en-US" altLang="zh-TW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How to use VO?</a:t>
            </a:r>
            <a:endParaRPr lang="en-US" altLang="zh-TW" sz="2000" dirty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2000" dirty="0" err="1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setXXX</a:t>
            </a:r>
            <a:r>
              <a:rPr lang="en-US" altLang="zh-TW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方法將資料設定給某個變數</a:t>
            </a:r>
            <a:endParaRPr lang="en-US" altLang="zh-TW" sz="2000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2000" dirty="0" err="1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getXXX</a:t>
            </a:r>
            <a:r>
              <a:rPr lang="en-US" altLang="zh-TW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方法將某個變數值拿出</a:t>
            </a:r>
            <a:endParaRPr lang="en-US" altLang="zh-TW" sz="2000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2000" dirty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Clr>
                <a:schemeClr val="tx1">
                  <a:lumMod val="10000"/>
                </a:schemeClr>
              </a:buClr>
            </a:pPr>
            <a:r>
              <a:rPr lang="en-US" altLang="zh-TW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VO</a:t>
            </a:r>
            <a:r>
              <a:rPr lang="zh-TW" altLang="en-US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種類</a:t>
            </a:r>
            <a:endParaRPr lang="en-US" altLang="zh-TW" sz="2000" dirty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根據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特殊主程式資料流需求</a:t>
            </a:r>
            <a:r>
              <a:rPr lang="zh-TW" altLang="en-US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製定出來的</a:t>
            </a:r>
            <a:r>
              <a:rPr lang="en-US" altLang="zh-TW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VO</a:t>
            </a:r>
          </a:p>
          <a:p>
            <a:pPr lvl="1"/>
            <a:r>
              <a:rPr lang="zh-TW" altLang="en-US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將資料庫中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TABLE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對應欄位而成的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VO</a:t>
            </a:r>
            <a:endParaRPr lang="zh-TW" altLang="en-US" sz="20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lvl="1" indent="0">
              <a:buNone/>
            </a:pPr>
            <a:endParaRPr lang="zh-TW" altLang="en-US" sz="2000" dirty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 bwMode="black">
          <a:xfrm>
            <a:off x="609600" y="276447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dirty="0" smtClean="0">
                <a:solidFill>
                  <a:schemeClr val="hlink"/>
                </a:solidFill>
                <a:ea typeface="굴림" charset="-127"/>
              </a:rPr>
              <a:t>Value-Object(VO)</a:t>
            </a:r>
            <a:endParaRPr lang="zh-TW" altLang="en-US" dirty="0"/>
          </a:p>
        </p:txBody>
      </p:sp>
      <p:pic>
        <p:nvPicPr>
          <p:cNvPr id="11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60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 bwMode="black">
          <a:xfrm>
            <a:off x="609600" y="276447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dirty="0" smtClean="0">
                <a:solidFill>
                  <a:schemeClr val="hlink"/>
                </a:solidFill>
                <a:ea typeface="굴림" charset="-127"/>
              </a:rPr>
              <a:t>Value-Object(VO)</a:t>
            </a:r>
            <a:endParaRPr lang="zh-TW" altLang="en-US" dirty="0"/>
          </a:p>
        </p:txBody>
      </p:sp>
      <p:pic>
        <p:nvPicPr>
          <p:cNvPr id="11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pic>
        <p:nvPicPr>
          <p:cNvPr id="1026" name="Picture 2" descr="C:\Users\i9300620\Desktop\教育訓練簡報 2012-0930\教育訓練簡報\教育訓練簡報\ebaf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61065"/>
            <a:ext cx="7290391" cy="1697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9300620\Desktop\教育訓練簡報 2012-0930\教育訓練簡報\教育訓練簡報\ebaf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04" y="2779455"/>
            <a:ext cx="5788025" cy="3860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 bwMode="auto">
          <a:xfrm>
            <a:off x="690108" y="1435396"/>
            <a:ext cx="734655" cy="12440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굴림" charset="-127"/>
              <a:ea typeface="굴림" charset="-127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456661" y="3958855"/>
            <a:ext cx="2721934" cy="22349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굴림" charset="-127"/>
              <a:ea typeface="굴림" charset="-127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765922" y="4098371"/>
            <a:ext cx="1517920" cy="17814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굴림" charset="-127"/>
              <a:ea typeface="굴림" charset="-127"/>
            </a:endParaRPr>
          </a:p>
        </p:txBody>
      </p:sp>
      <p:sp>
        <p:nvSpPr>
          <p:cNvPr id="14" name="向右箭號 13"/>
          <p:cNvSpPr>
            <a:spLocks noChangeAspect="1"/>
          </p:cNvSpPr>
          <p:nvPr/>
        </p:nvSpPr>
        <p:spPr bwMode="auto">
          <a:xfrm rot="3006101">
            <a:off x="1315650" y="3164945"/>
            <a:ext cx="738549" cy="304309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向右箭號 14"/>
          <p:cNvSpPr>
            <a:spLocks noChangeAspect="1"/>
          </p:cNvSpPr>
          <p:nvPr/>
        </p:nvSpPr>
        <p:spPr bwMode="auto">
          <a:xfrm>
            <a:off x="4343543" y="4989087"/>
            <a:ext cx="380714" cy="304309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" name="日期版面配置區 5"/>
          <p:cNvSpPr txBox="1">
            <a:spLocks/>
          </p:cNvSpPr>
          <p:nvPr/>
        </p:nvSpPr>
        <p:spPr bwMode="auto">
          <a:xfrm>
            <a:off x="6923571" y="3935539"/>
            <a:ext cx="1952840" cy="575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與資料庫</a:t>
            </a:r>
            <a:endParaRPr lang="en-US" altLang="zh-TW" sz="1800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l"/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欄位數相同</a:t>
            </a:r>
            <a:endParaRPr lang="en-US" altLang="ko-KR" sz="18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90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  <p:bldP spid="15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 bwMode="black">
          <a:xfrm>
            <a:off x="609600" y="276447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dirty="0" smtClean="0">
                <a:solidFill>
                  <a:schemeClr val="hlink"/>
                </a:solidFill>
                <a:ea typeface="굴림" charset="-127"/>
              </a:rPr>
              <a:t>Value-Object(VO)</a:t>
            </a:r>
            <a:endParaRPr lang="zh-TW" altLang="en-US" dirty="0"/>
          </a:p>
        </p:txBody>
      </p:sp>
      <p:pic>
        <p:nvPicPr>
          <p:cNvPr id="11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sp>
        <p:nvSpPr>
          <p:cNvPr id="16" name="日期版面配置區 5"/>
          <p:cNvSpPr txBox="1">
            <a:spLocks/>
          </p:cNvSpPr>
          <p:nvPr/>
        </p:nvSpPr>
        <p:spPr bwMode="auto">
          <a:xfrm>
            <a:off x="5555513" y="613146"/>
            <a:ext cx="3567222" cy="32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0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投資系統</a:t>
            </a:r>
            <a:r>
              <a:rPr lang="en-US" altLang="zh-TW" sz="20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VO </a:t>
            </a:r>
            <a:r>
              <a:rPr lang="en-US" altLang="zh-TW" sz="2000" dirty="0" err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v.s</a:t>
            </a:r>
            <a:r>
              <a:rPr lang="en-US" altLang="zh-TW" sz="20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zh-TW" altLang="en-US" sz="20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壽險系統</a:t>
            </a:r>
            <a:r>
              <a:rPr lang="en-US" altLang="zh-TW" sz="20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VO</a:t>
            </a:r>
            <a:endParaRPr lang="en-US" altLang="ko-KR" sz="20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 descr="C:\Users\i9300620\Desktop\教育訓練簡報 2012-0930\教育訓練簡報\教育訓練簡報\ebaf\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0" y="942734"/>
            <a:ext cx="6395150" cy="3225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i9300620\Desktop\教育訓練簡報 2012-0930\教育訓練簡報\教育訓練簡報\ebaf\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7" y="4356257"/>
            <a:ext cx="6182499" cy="23763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日期版面配置區 5"/>
          <p:cNvSpPr txBox="1">
            <a:spLocks/>
          </p:cNvSpPr>
          <p:nvPr/>
        </p:nvSpPr>
        <p:spPr bwMode="auto">
          <a:xfrm>
            <a:off x="6584214" y="2076057"/>
            <a:ext cx="2498651" cy="806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zh-TW" altLang="en-US" sz="17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各欄位對應型態</a:t>
            </a:r>
            <a:endParaRPr lang="en-US" altLang="zh-TW" sz="1700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altLang="zh-TW" sz="17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Annotation</a:t>
            </a:r>
            <a:r>
              <a:rPr lang="zh-TW" altLang="en-US" sz="17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資訊 </a:t>
            </a:r>
            <a:r>
              <a:rPr lang="en-US" altLang="zh-TW" sz="17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: </a:t>
            </a:r>
          </a:p>
          <a:p>
            <a:pPr algn="l"/>
            <a:r>
              <a:rPr lang="en-US" altLang="zh-TW" sz="17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7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en-US" altLang="zh-TW" sz="17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PK</a:t>
            </a:r>
            <a:r>
              <a:rPr lang="zh-TW" altLang="en-US" sz="17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、資料型態、長度</a:t>
            </a:r>
            <a:endParaRPr lang="en-US" altLang="zh-TW" sz="1700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日期版面配置區 5"/>
          <p:cNvSpPr txBox="1">
            <a:spLocks/>
          </p:cNvSpPr>
          <p:nvPr/>
        </p:nvSpPr>
        <p:spPr bwMode="auto">
          <a:xfrm>
            <a:off x="6584214" y="4695759"/>
            <a:ext cx="2498651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皆為</a:t>
            </a:r>
            <a:r>
              <a:rPr lang="en-US" altLang="zh-TW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String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型態！</a:t>
            </a:r>
            <a:endParaRPr lang="en-US" altLang="zh-TW" sz="18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95693" y="1437889"/>
            <a:ext cx="6294473" cy="10414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굴림" charset="-127"/>
              <a:ea typeface="굴림" charset="-127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95693" y="5023704"/>
            <a:ext cx="4784651" cy="8454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52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 bwMode="black">
          <a:xfrm>
            <a:off x="609600" y="276447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dirty="0" smtClean="0">
                <a:solidFill>
                  <a:schemeClr val="hlink"/>
                </a:solidFill>
                <a:ea typeface="굴림" charset="-127"/>
              </a:rPr>
              <a:t>Value-Object(VO)</a:t>
            </a:r>
            <a:endParaRPr lang="zh-TW" altLang="en-US" dirty="0"/>
          </a:p>
        </p:txBody>
      </p:sp>
      <p:pic>
        <p:nvPicPr>
          <p:cNvPr id="11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sp>
        <p:nvSpPr>
          <p:cNvPr id="16" name="日期版面配置區 5"/>
          <p:cNvSpPr txBox="1">
            <a:spLocks/>
          </p:cNvSpPr>
          <p:nvPr/>
        </p:nvSpPr>
        <p:spPr bwMode="auto">
          <a:xfrm>
            <a:off x="5555513" y="613146"/>
            <a:ext cx="3567222" cy="32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0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投資系統</a:t>
            </a:r>
            <a:r>
              <a:rPr lang="en-US" altLang="zh-TW" sz="20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VO </a:t>
            </a:r>
            <a:r>
              <a:rPr lang="en-US" altLang="zh-TW" sz="2000" dirty="0" err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v.s</a:t>
            </a:r>
            <a:r>
              <a:rPr lang="en-US" altLang="zh-TW" sz="20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zh-TW" altLang="en-US" sz="20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壽險系統</a:t>
            </a:r>
            <a:r>
              <a:rPr lang="en-US" altLang="zh-TW" sz="20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VO</a:t>
            </a:r>
            <a:endParaRPr lang="en-US" altLang="ko-KR" sz="20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633575"/>
              </p:ext>
            </p:extLst>
          </p:nvPr>
        </p:nvGraphicFramePr>
        <p:xfrm>
          <a:off x="422644" y="1524584"/>
          <a:ext cx="8296054" cy="5228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547"/>
                <a:gridCol w="2987453"/>
                <a:gridCol w="4232054"/>
              </a:tblGrid>
              <a:tr h="351059"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CSR VO</a:t>
                      </a:r>
                      <a:endParaRPr lang="zh-TW" altLang="en-US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IM VO</a:t>
                      </a:r>
                      <a:endParaRPr lang="zh-TW" altLang="en-US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1930826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差異點</a:t>
                      </a:r>
                      <a:endParaRPr lang="zh-TW" altLang="en-US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在</a:t>
                      </a:r>
                      <a:r>
                        <a:rPr lang="en-US" altLang="zh-TW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CSR</a:t>
                      </a:r>
                      <a:r>
                        <a:rPr lang="zh-TW" altLang="en-US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的</a:t>
                      </a:r>
                      <a:r>
                        <a:rPr lang="en-US" altLang="zh-TW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VO</a:t>
                      </a:r>
                      <a:r>
                        <a:rPr lang="zh-TW" altLang="en-US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是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弱資料型別</a:t>
                      </a:r>
                      <a:endParaRPr lang="en-US" altLang="zh-TW" b="1" dirty="0" smtClean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en-US" altLang="zh-TW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字串型態</a:t>
                      </a:r>
                      <a:r>
                        <a:rPr lang="en-US" altLang="zh-TW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b="1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endParaRPr lang="zh-TW" altLang="en-US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1.IM</a:t>
                      </a:r>
                      <a:r>
                        <a:rPr lang="zh-TW" altLang="en-US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系統上是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強資料型別</a:t>
                      </a:r>
                      <a:r>
                        <a:rPr lang="en-US" altLang="zh-TW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每個屬性的型別會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配合</a:t>
                      </a: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Table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的欄位而設定</a:t>
                      </a:r>
                      <a:r>
                        <a:rPr lang="en-US" altLang="zh-TW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r>
                        <a:rPr lang="zh-TW" altLang="en-US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。</a:t>
                      </a:r>
                      <a:endParaRPr lang="en-US" altLang="zh-TW" b="1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zh-TW" altLang="en-US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/>
                      </a:r>
                      <a:br>
                        <a:rPr lang="zh-TW" altLang="en-US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</a:br>
                      <a:r>
                        <a:rPr lang="en-US" altLang="zh-TW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2.</a:t>
                      </a:r>
                      <a:r>
                        <a:rPr lang="zh-TW" altLang="en-US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藉由</a:t>
                      </a:r>
                      <a:r>
                        <a:rPr lang="en-US" altLang="zh-TW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Annotation</a:t>
                      </a:r>
                      <a:r>
                        <a:rPr lang="zh-TW" altLang="en-US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提供資料庫的</a:t>
                      </a:r>
                      <a:r>
                        <a:rPr lang="en-US" altLang="zh-TW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Table</a:t>
                      </a:r>
                      <a:r>
                        <a:rPr lang="zh-TW" altLang="en-US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欄位資訊</a:t>
                      </a:r>
                      <a:r>
                        <a:rPr lang="en-US" altLang="zh-TW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包括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欄位型態、欄位長度、</a:t>
                      </a: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PK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主鍵</a:t>
                      </a:r>
                      <a:r>
                        <a:rPr lang="zh-TW" altLang="en-US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等等</a:t>
                      </a:r>
                      <a:r>
                        <a:rPr lang="en-US" altLang="zh-TW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r>
                        <a:rPr lang="zh-TW" altLang="en-US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。</a:t>
                      </a:r>
                    </a:p>
                    <a:p>
                      <a:endParaRPr lang="zh-TW" altLang="en-US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1930826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優點</a:t>
                      </a:r>
                      <a:endParaRPr lang="zh-TW" altLang="en-US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從網頁上所回傳的資料若要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放進</a:t>
                      </a: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VO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時不需做型別轉換</a:t>
                      </a:r>
                      <a:r>
                        <a:rPr lang="en-US" altLang="zh-TW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因網頁上回傳的都是字串物件</a:t>
                      </a:r>
                      <a:r>
                        <a:rPr lang="en-US" altLang="zh-TW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r>
                        <a:rPr lang="zh-TW" altLang="en-US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。</a:t>
                      </a:r>
                    </a:p>
                    <a:p>
                      <a:endParaRPr lang="zh-TW" altLang="en-US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1.VO</a:t>
                      </a:r>
                      <a:r>
                        <a:rPr lang="zh-TW" altLang="en-US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物件運算時不需做型別轉換。</a:t>
                      </a:r>
                    </a:p>
                    <a:p>
                      <a:r>
                        <a:rPr lang="zh-TW" altLang="en-US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/>
                      </a:r>
                      <a:br>
                        <a:rPr lang="zh-TW" altLang="en-US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</a:br>
                      <a:r>
                        <a:rPr lang="en-US" altLang="zh-TW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2.</a:t>
                      </a:r>
                      <a:r>
                        <a:rPr lang="zh-TW" altLang="en-US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因為是強型別，故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在編譯階段即可發現資料型別</a:t>
                      </a:r>
                      <a:r>
                        <a:rPr lang="zh-TW" altLang="en-US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的問題。</a:t>
                      </a:r>
                    </a:p>
                    <a:p>
                      <a:r>
                        <a:rPr lang="zh-TW" altLang="en-US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/>
                      </a:r>
                      <a:br>
                        <a:rPr lang="zh-TW" altLang="en-US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</a:br>
                      <a:r>
                        <a:rPr lang="en-US" altLang="zh-TW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3.</a:t>
                      </a:r>
                      <a:r>
                        <a:rPr lang="zh-TW" altLang="en-US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利用</a:t>
                      </a: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Annotation</a:t>
                      </a:r>
                      <a:r>
                        <a:rPr lang="zh-TW" altLang="en-US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的額外資訊可對資料的存取做更精確的操作。</a:t>
                      </a:r>
                      <a:endParaRPr lang="zh-TW" altLang="en-US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838941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缺點</a:t>
                      </a:r>
                      <a:endParaRPr lang="zh-TW" altLang="en-US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兩項的優點即是互相的缺點</a:t>
                      </a:r>
                      <a:endParaRPr lang="zh-TW" altLang="en-US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 bwMode="auto">
          <a:xfrm>
            <a:off x="2797545" y="1081606"/>
            <a:ext cx="3472710" cy="3750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700" b="1" dirty="0" smtClean="0">
                <a:solidFill>
                  <a:schemeClr val="tx2"/>
                </a:solidFill>
                <a:latin typeface="+mj-lt"/>
                <a:ea typeface="微軟正黑體" pitchFamily="34" charset="-120"/>
              </a:rPr>
              <a:t>各個系統</a:t>
            </a:r>
            <a:r>
              <a:rPr lang="en-US" altLang="zh-TW" sz="1700" b="1" dirty="0" smtClean="0">
                <a:solidFill>
                  <a:schemeClr val="tx2"/>
                </a:solidFill>
                <a:latin typeface="+mj-lt"/>
                <a:ea typeface="微軟正黑體" pitchFamily="34" charset="-120"/>
              </a:rPr>
              <a:t>VO</a:t>
            </a:r>
            <a:r>
              <a:rPr lang="zh-TW" altLang="en-US" sz="1700" b="1" dirty="0" smtClean="0">
                <a:solidFill>
                  <a:schemeClr val="tx2"/>
                </a:solidFill>
                <a:latin typeface="+mj-lt"/>
                <a:ea typeface="微軟正黑體" pitchFamily="34" charset="-120"/>
              </a:rPr>
              <a:t>比較</a:t>
            </a:r>
            <a:endParaRPr kumimoji="0" lang="zh-TW" altLang="en-US" sz="17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j-lt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62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 bwMode="black">
          <a:xfrm>
            <a:off x="609600" y="276447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dirty="0" smtClean="0">
                <a:solidFill>
                  <a:schemeClr val="hlink"/>
                </a:solidFill>
                <a:ea typeface="굴림" charset="-127"/>
              </a:rPr>
              <a:t>Value-Object(VO) </a:t>
            </a:r>
            <a:r>
              <a:rPr lang="en-US" altLang="zh-TW" dirty="0" err="1" smtClean="0">
                <a:solidFill>
                  <a:schemeClr val="hlink"/>
                </a:solidFill>
                <a:ea typeface="굴림" charset="-127"/>
              </a:rPr>
              <a:t>VOHelper</a:t>
            </a:r>
            <a:endParaRPr lang="zh-TW" altLang="en-US" dirty="0"/>
          </a:p>
        </p:txBody>
      </p:sp>
      <p:pic>
        <p:nvPicPr>
          <p:cNvPr id="11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396971" y="1105786"/>
            <a:ext cx="8229600" cy="4953000"/>
          </a:xfrm>
        </p:spPr>
        <p:txBody>
          <a:bodyPr/>
          <a:lstStyle/>
          <a:p>
            <a:pPr>
              <a:buClr>
                <a:schemeClr val="tx1">
                  <a:lumMod val="10000"/>
                </a:schemeClr>
              </a:buClr>
            </a:pPr>
            <a:r>
              <a:rPr lang="zh-TW" altLang="en-US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產生舊版</a:t>
            </a:r>
            <a:r>
              <a:rPr lang="en-US" altLang="zh-TW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VO</a:t>
            </a:r>
          </a:p>
          <a:p>
            <a:pPr lvl="1"/>
            <a:r>
              <a:rPr lang="zh-TW" altLang="en-US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產生</a:t>
            </a:r>
            <a:r>
              <a:rPr lang="en-US" altLang="zh-TW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VO</a:t>
            </a:r>
            <a:r>
              <a:rPr lang="zh-TW" altLang="en-US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連結 </a:t>
            </a:r>
            <a:r>
              <a:rPr lang="en-US" altLang="zh-TW" sz="1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http://10.87.50.41/webtool_im/</a:t>
            </a:r>
          </a:p>
          <a:p>
            <a:pPr lvl="1"/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登入後點選</a:t>
            </a:r>
            <a:r>
              <a:rPr lang="en-US" altLang="zh-TW" sz="1800" dirty="0" err="1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QueryTableProperties</a:t>
            </a:r>
            <a:r>
              <a:rPr lang="zh-TW" altLang="en-US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連結</a:t>
            </a:r>
            <a:endParaRPr lang="en-US" altLang="zh-TW" sz="1800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輸入</a:t>
            </a:r>
            <a:r>
              <a:rPr lang="en-US" altLang="zh-TW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Schema</a:t>
            </a:r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及</a:t>
            </a:r>
            <a:r>
              <a:rPr lang="en-US" altLang="zh-TW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Table Name</a:t>
            </a:r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，按查詢載入</a:t>
            </a:r>
            <a:r>
              <a:rPr lang="en-US" altLang="zh-TW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table</a:t>
            </a:r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規格</a:t>
            </a:r>
            <a:endParaRPr lang="en-US" altLang="zh-TW" sz="1800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「下載 </a:t>
            </a:r>
            <a:r>
              <a:rPr lang="en-US" altLang="zh-TW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Value Object </a:t>
            </a:r>
            <a:r>
              <a:rPr lang="zh-TW" altLang="en-US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」</a:t>
            </a:r>
            <a:endParaRPr lang="en-US" altLang="zh-TW" sz="1800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2000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lvl="1" indent="0">
              <a:buNone/>
            </a:pPr>
            <a:endParaRPr lang="zh-TW" altLang="en-US" sz="2000" dirty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4" name="Picture 2" descr="C:\Users\i9300620\Desktop\教育訓練簡報 2012-0930\教育訓練簡報\教育訓練簡報\ebaf\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4" y="2806995"/>
            <a:ext cx="8418715" cy="39256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18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 bwMode="black">
          <a:xfrm>
            <a:off x="609600" y="276447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dirty="0" smtClean="0">
                <a:solidFill>
                  <a:schemeClr val="hlink"/>
                </a:solidFill>
                <a:ea typeface="굴림" charset="-127"/>
              </a:rPr>
              <a:t>Value-Object(VO) VOTOOL</a:t>
            </a:r>
            <a:endParaRPr lang="zh-TW" altLang="en-US" dirty="0"/>
          </a:p>
        </p:txBody>
      </p:sp>
      <p:pic>
        <p:nvPicPr>
          <p:cNvPr id="11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396971" y="1105786"/>
            <a:ext cx="8229600" cy="4953000"/>
          </a:xfrm>
        </p:spPr>
        <p:txBody>
          <a:bodyPr/>
          <a:lstStyle/>
          <a:p>
            <a:pPr>
              <a:buClr>
                <a:schemeClr val="tx1">
                  <a:lumMod val="10000"/>
                </a:schemeClr>
              </a:buClr>
            </a:pPr>
            <a:r>
              <a:rPr lang="zh-TW" altLang="en-US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產生新版</a:t>
            </a:r>
            <a:r>
              <a:rPr lang="en-US" altLang="zh-TW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VO</a:t>
            </a:r>
          </a:p>
          <a:p>
            <a:pPr lvl="1"/>
            <a:r>
              <a:rPr lang="zh-TW" altLang="en-US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產生</a:t>
            </a:r>
            <a:r>
              <a:rPr lang="en-US" altLang="zh-TW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VO</a:t>
            </a:r>
            <a:r>
              <a:rPr lang="zh-TW" altLang="en-US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連結 </a:t>
            </a:r>
            <a:r>
              <a:rPr lang="en-US" altLang="zh-TW" sz="1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http://10.87.50.41/webtool_im/</a:t>
            </a:r>
          </a:p>
          <a:p>
            <a:pPr lvl="1"/>
            <a:r>
              <a:rPr lang="zh-TW" altLang="en-US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登入</a:t>
            </a:r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後點選</a:t>
            </a:r>
            <a:r>
              <a:rPr lang="en-US" altLang="zh-TW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VO Generator</a:t>
            </a:r>
            <a:r>
              <a:rPr lang="zh-TW" altLang="en-US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連結</a:t>
            </a:r>
            <a:endParaRPr lang="en-US" altLang="zh-TW" sz="1800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輸入</a:t>
            </a:r>
            <a:r>
              <a:rPr lang="en-US" altLang="zh-TW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Schema</a:t>
            </a:r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及</a:t>
            </a:r>
            <a:r>
              <a:rPr lang="en-US" altLang="zh-TW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Table Name</a:t>
            </a:r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，按查詢載入</a:t>
            </a:r>
            <a:r>
              <a:rPr lang="en-US" altLang="zh-TW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table</a:t>
            </a:r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規格</a:t>
            </a:r>
            <a:endParaRPr lang="en-US" altLang="zh-TW" sz="1800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「</a:t>
            </a:r>
            <a:r>
              <a:rPr lang="en-US" altLang="zh-TW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Download </a:t>
            </a:r>
            <a:r>
              <a:rPr lang="en-US" altLang="zh-TW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XXXXXXX</a:t>
            </a:r>
            <a:r>
              <a:rPr lang="zh-TW" altLang="en-US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」</a:t>
            </a:r>
            <a:endParaRPr lang="en-US" altLang="zh-TW" sz="2000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lvl="1" indent="0">
              <a:buNone/>
            </a:pPr>
            <a:endParaRPr lang="zh-TW" altLang="en-US" sz="2000" dirty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098" name="Picture 2" descr="C:\Users\i9300620\Desktop\教育訓練簡報 2012-0930\教育訓練簡報\教育訓練簡報\ebaf\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18" y="2852073"/>
            <a:ext cx="8412163" cy="3609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00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 bwMode="black">
          <a:xfrm>
            <a:off x="609600" y="276447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dirty="0" smtClean="0">
                <a:solidFill>
                  <a:schemeClr val="hlink"/>
                </a:solidFill>
                <a:ea typeface="굴림" charset="-127"/>
              </a:rPr>
              <a:t>Value-Object(VO) Practice</a:t>
            </a:r>
            <a:endParaRPr lang="zh-TW" altLang="en-US" dirty="0"/>
          </a:p>
        </p:txBody>
      </p:sp>
      <p:pic>
        <p:nvPicPr>
          <p:cNvPr id="11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grpSp>
        <p:nvGrpSpPr>
          <p:cNvPr id="8" name="群組 18"/>
          <p:cNvGrpSpPr/>
          <p:nvPr/>
        </p:nvGrpSpPr>
        <p:grpSpPr>
          <a:xfrm>
            <a:off x="1400056" y="1349331"/>
            <a:ext cx="5007226" cy="5104631"/>
            <a:chOff x="321945" y="3241040"/>
            <a:chExt cx="4392820" cy="5104631"/>
          </a:xfrm>
        </p:grpSpPr>
        <p:sp>
          <p:nvSpPr>
            <p:cNvPr id="10" name="矩形 9"/>
            <p:cNvSpPr/>
            <p:nvPr/>
          </p:nvSpPr>
          <p:spPr bwMode="auto">
            <a:xfrm>
              <a:off x="353921" y="3241040"/>
              <a:ext cx="4360844" cy="510463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321945" y="3721872"/>
              <a:ext cx="4284527" cy="3139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800" dirty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￭ </a:t>
              </a:r>
              <a:r>
                <a:rPr lang="zh-TW" altLang="en-US" sz="1800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產生新舊</a:t>
              </a:r>
              <a:r>
                <a:rPr lang="en-US" altLang="zh-TW" sz="1800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VO</a:t>
              </a:r>
              <a:r>
                <a:rPr lang="zh-TW" altLang="en-US" sz="1800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各一</a:t>
              </a:r>
              <a:endParaRPr lang="en-US" altLang="zh-TW" sz="1800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TW" sz="1800" dirty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dirty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￭ </a:t>
              </a:r>
              <a:r>
                <a:rPr lang="zh-TW" altLang="en-US" sz="1800" dirty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產生的</a:t>
              </a:r>
              <a:r>
                <a:rPr lang="en-US" altLang="zh-TW" sz="1800" dirty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Table Name</a:t>
              </a:r>
              <a:r>
                <a:rPr lang="zh-TW" altLang="en-US" sz="1800" dirty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為 </a:t>
              </a:r>
              <a:r>
                <a:rPr lang="en-US" altLang="zh-TW" sz="1800" dirty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:   </a:t>
              </a:r>
              <a:r>
                <a:rPr lang="en-US" altLang="zh-TW" sz="1800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DTZZZX02</a:t>
              </a:r>
              <a:endParaRPr lang="en-US" altLang="zh-TW" sz="1800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TW" sz="1800" dirty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dirty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￭ </a:t>
              </a:r>
              <a:r>
                <a:rPr lang="zh-TW" altLang="en-US" sz="1800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放入一名為</a:t>
              </a:r>
              <a:r>
                <a:rPr lang="en-US" altLang="zh-TW" sz="1800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VO</a:t>
              </a:r>
              <a:r>
                <a:rPr lang="zh-TW" altLang="en-US" sz="1800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的套件</a:t>
              </a:r>
              <a:endParaRPr lang="en-US" altLang="zh-TW" sz="1800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TW" sz="1800" dirty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dirty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￭ </a:t>
              </a:r>
              <a:r>
                <a:rPr lang="zh-TW" altLang="en-US" sz="1800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產生一新類別</a:t>
              </a:r>
              <a:r>
                <a:rPr lang="en-US" altLang="zh-TW" sz="1800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(Main</a:t>
              </a:r>
              <a:r>
                <a:rPr lang="zh-TW" altLang="en-US" sz="1800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方法</a:t>
              </a:r>
              <a:r>
                <a:rPr lang="en-US" altLang="zh-TW" sz="1800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)</a:t>
              </a:r>
              <a:r>
                <a:rPr lang="zh-TW" altLang="en-US" sz="1800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，並呼叫此兩</a:t>
              </a:r>
              <a:r>
                <a:rPr lang="en-US" altLang="zh-TW" sz="1800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VO</a:t>
              </a:r>
              <a:endParaRPr kumimoji="0" lang="en-US" altLang="zh-TW" sz="1800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zh-TW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800" dirty="0" smtClean="0">
                  <a:solidFill>
                    <a:schemeClr val="tx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￭</a:t>
              </a:r>
              <a:r>
                <a:rPr kumimoji="0" lang="en-US" altLang="zh-TW" sz="1800" dirty="0">
                  <a:solidFill>
                    <a:schemeClr val="tx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kumimoji="0" lang="zh-TW" altLang="en-US" sz="1800" dirty="0" smtClean="0">
                  <a:solidFill>
                    <a:schemeClr val="tx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設定所有欄位之值</a:t>
              </a:r>
              <a:r>
                <a:rPr kumimoji="0" lang="en-US" altLang="zh-TW" sz="1800" dirty="0" smtClean="0">
                  <a:solidFill>
                    <a:schemeClr val="tx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: </a:t>
              </a: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zh-TW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dirty="0">
                  <a:solidFill>
                    <a:schemeClr val="tx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￭ </a:t>
              </a:r>
              <a:r>
                <a:rPr lang="zh-TW" altLang="en-US" sz="1800" dirty="0" smtClean="0">
                  <a:solidFill>
                    <a:schemeClr val="tx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並從</a:t>
              </a:r>
              <a:r>
                <a:rPr lang="en-US" altLang="zh-TW" sz="1800" dirty="0" smtClean="0">
                  <a:solidFill>
                    <a:schemeClr val="tx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VO</a:t>
              </a:r>
              <a:r>
                <a:rPr lang="zh-TW" altLang="en-US" sz="1800" dirty="0" smtClean="0">
                  <a:solidFill>
                    <a:schemeClr val="tx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當中</a:t>
              </a:r>
              <a:r>
                <a:rPr lang="zh-TW" altLang="en-US" sz="1800" smtClean="0">
                  <a:solidFill>
                    <a:schemeClr val="tx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印出全部欄位</a:t>
              </a:r>
              <a:r>
                <a:rPr lang="zh-TW" altLang="en-US" sz="1800" dirty="0" smtClean="0">
                  <a:solidFill>
                    <a:schemeClr val="tx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值</a:t>
              </a:r>
              <a:r>
                <a:rPr kumimoji="0" lang="en-US" altLang="zh-TW" sz="1800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  <a:cs typeface="Arial" pitchFamily="34" charset="0"/>
                </a:rPr>
                <a:t>   </a:t>
              </a:r>
              <a:endParaRPr kumimoji="0" lang="en-US" altLang="zh-TW" sz="1800" dirty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4" name="日期版面配置區 5"/>
            <p:cNvSpPr txBox="1">
              <a:spLocks/>
            </p:cNvSpPr>
            <p:nvPr/>
          </p:nvSpPr>
          <p:spPr bwMode="auto">
            <a:xfrm>
              <a:off x="422846" y="3304893"/>
              <a:ext cx="2986012" cy="32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굴림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TW" sz="2000" dirty="0" smtClean="0">
                  <a:solidFill>
                    <a:srgbClr val="002060"/>
                  </a:solidFill>
                  <a:latin typeface="微軟正黑體" pitchFamily="34" charset="-120"/>
                  <a:ea typeface="微軟正黑體" pitchFamily="34" charset="-120"/>
                </a:rPr>
                <a:t>Practice for VO Generator </a:t>
              </a:r>
              <a:r>
                <a:rPr lang="en-US" altLang="ko-KR" sz="2000" dirty="0" smtClean="0">
                  <a:solidFill>
                    <a:srgbClr val="002060"/>
                  </a:solidFill>
                  <a:latin typeface="微軟正黑體" pitchFamily="34" charset="-120"/>
                  <a:ea typeface="微軟正黑體" pitchFamily="34" charset="-120"/>
                </a:rPr>
                <a:t>:</a:t>
              </a:r>
              <a:endParaRPr lang="en-US" altLang="ko-KR" sz="20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761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343400"/>
            <a:ext cx="4495800" cy="327025"/>
          </a:xfrm>
          <a:noFill/>
        </p:spPr>
        <p:txBody>
          <a:bodyPr lIns="18000" tIns="10800" rIns="18000" bIns="10800">
            <a:spAutoFit/>
          </a:bodyPr>
          <a:lstStyle/>
          <a:p>
            <a:pPr algn="l"/>
            <a:r>
              <a:rPr lang="zh-TW" altLang="en-US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投資資訊部</a:t>
            </a:r>
            <a:endParaRPr lang="en-US" altLang="ko-KR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1155700" y="4594225"/>
            <a:ext cx="3873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TW" altLang="en-US" sz="1600" b="1" dirty="0" smtClean="0">
                <a:solidFill>
                  <a:schemeClr val="hlink"/>
                </a:solidFill>
                <a:latin typeface="微軟正黑體" pitchFamily="34" charset="-120"/>
                <a:ea typeface="微軟正黑體" pitchFamily="34" charset="-120"/>
              </a:rPr>
              <a:t>程式設計</a:t>
            </a:r>
            <a:r>
              <a:rPr lang="zh-TW" altLang="en-US" sz="1600" b="1" dirty="0" smtClean="0">
                <a:solidFill>
                  <a:schemeClr val="hlink"/>
                </a:solidFill>
                <a:latin typeface="Verdana" pitchFamily="34" charset="0"/>
                <a:ea typeface="굴림" charset="-127"/>
              </a:rPr>
              <a:t>科</a:t>
            </a:r>
            <a:endParaRPr lang="en-US" altLang="ko-KR" sz="1600" b="1" dirty="0">
              <a:solidFill>
                <a:schemeClr val="hlink"/>
              </a:solidFill>
              <a:latin typeface="Verdana" pitchFamily="34" charset="0"/>
              <a:ea typeface="굴림" charset="-127"/>
            </a:endParaRPr>
          </a:p>
        </p:txBody>
      </p:sp>
      <p:grpSp>
        <p:nvGrpSpPr>
          <p:cNvPr id="25629" name="Group 29"/>
          <p:cNvGrpSpPr>
            <a:grpSpLocks/>
          </p:cNvGrpSpPr>
          <p:nvPr/>
        </p:nvGrpSpPr>
        <p:grpSpPr bwMode="auto">
          <a:xfrm>
            <a:off x="685800" y="5029200"/>
            <a:ext cx="1295400" cy="1295400"/>
            <a:chOff x="432" y="3168"/>
            <a:chExt cx="816" cy="816"/>
          </a:xfrm>
        </p:grpSpPr>
        <p:sp>
          <p:nvSpPr>
            <p:cNvPr id="25610" name="Oval 10"/>
            <p:cNvSpPr>
              <a:spLocks noChangeArrowheads="1"/>
            </p:cNvSpPr>
            <p:nvPr/>
          </p:nvSpPr>
          <p:spPr bwMode="gray">
            <a:xfrm>
              <a:off x="432" y="3168"/>
              <a:ext cx="816" cy="8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1" name="Oval 11"/>
            <p:cNvSpPr>
              <a:spLocks noChangeArrowheads="1"/>
            </p:cNvSpPr>
            <p:nvPr/>
          </p:nvSpPr>
          <p:spPr bwMode="gray">
            <a:xfrm>
              <a:off x="657" y="3431"/>
              <a:ext cx="451" cy="4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24" name="Oval 24"/>
            <p:cNvSpPr>
              <a:spLocks noChangeArrowheads="1"/>
            </p:cNvSpPr>
            <p:nvPr/>
          </p:nvSpPr>
          <p:spPr bwMode="gray">
            <a:xfrm rot="-2566439">
              <a:off x="501" y="3294"/>
              <a:ext cx="343" cy="19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5630" name="Group 30"/>
          <p:cNvGrpSpPr>
            <a:grpSpLocks/>
          </p:cNvGrpSpPr>
          <p:nvPr/>
        </p:nvGrpSpPr>
        <p:grpSpPr bwMode="auto">
          <a:xfrm>
            <a:off x="1790700" y="5969000"/>
            <a:ext cx="571500" cy="571500"/>
            <a:chOff x="1128" y="3760"/>
            <a:chExt cx="360" cy="360"/>
          </a:xfrm>
        </p:grpSpPr>
        <p:sp>
          <p:nvSpPr>
            <p:cNvPr id="25614" name="Oval 14"/>
            <p:cNvSpPr>
              <a:spLocks noChangeArrowheads="1"/>
            </p:cNvSpPr>
            <p:nvPr/>
          </p:nvSpPr>
          <p:spPr bwMode="gray">
            <a:xfrm>
              <a:off x="1128" y="3760"/>
              <a:ext cx="360" cy="3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5" name="Oval 15"/>
            <p:cNvSpPr>
              <a:spLocks noChangeArrowheads="1"/>
            </p:cNvSpPr>
            <p:nvPr/>
          </p:nvSpPr>
          <p:spPr bwMode="gray">
            <a:xfrm>
              <a:off x="1227" y="3876"/>
              <a:ext cx="199" cy="19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27" name="Oval 27"/>
            <p:cNvSpPr>
              <a:spLocks noChangeArrowheads="1"/>
            </p:cNvSpPr>
            <p:nvPr/>
          </p:nvSpPr>
          <p:spPr bwMode="gray">
            <a:xfrm rot="-2566439">
              <a:off x="1163" y="3815"/>
              <a:ext cx="156" cy="8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pic>
        <p:nvPicPr>
          <p:cNvPr id="13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596900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140290" y="21266"/>
            <a:ext cx="1063256" cy="54226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93165" y="979048"/>
            <a:ext cx="294503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微軟正黑體" pitchFamily="34" charset="-120"/>
                <a:cs typeface="Aharoni" pitchFamily="2" charset="-79"/>
              </a:rPr>
              <a:t>Module</a:t>
            </a:r>
            <a:endParaRPr lang="zh-TW" altLang="en-US" sz="60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ea typeface="微軟正黑體" pitchFamily="34" charset="-12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5122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284672" y="2786332"/>
            <a:ext cx="8660920" cy="355408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日期版面配置區 5"/>
          <p:cNvSpPr>
            <a:spLocks noGrp="1"/>
          </p:cNvSpPr>
          <p:nvPr>
            <p:ph type="dt" sz="half" idx="12"/>
          </p:nvPr>
        </p:nvSpPr>
        <p:spPr>
          <a:xfrm>
            <a:off x="7156581" y="6629401"/>
            <a:ext cx="1987420" cy="228600"/>
          </a:xfrm>
        </p:spPr>
        <p:txBody>
          <a:bodyPr/>
          <a:lstStyle/>
          <a:p>
            <a:r>
              <a:rPr lang="zh-TW" altLang="en-US" dirty="0" smtClean="0"/>
              <a:t>程式設計科 教育訓練專用</a:t>
            </a:r>
            <a:endParaRPr lang="en-US" altLang="ko-KR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096000" cy="609600"/>
          </a:xfrm>
        </p:spPr>
        <p:txBody>
          <a:bodyPr/>
          <a:lstStyle/>
          <a:p>
            <a:r>
              <a:rPr lang="en-US" altLang="zh-TW" sz="3600" dirty="0" err="1" smtClean="0">
                <a:solidFill>
                  <a:schemeClr val="hlink"/>
                </a:solidFill>
                <a:ea typeface="굴림" charset="-127"/>
              </a:rPr>
              <a:t>FrameWork</a:t>
            </a:r>
            <a:r>
              <a:rPr lang="en-US" altLang="zh-TW" sz="3600" dirty="0" smtClean="0">
                <a:solidFill>
                  <a:schemeClr val="hlink"/>
                </a:solidFill>
                <a:ea typeface="굴림" charset="-127"/>
              </a:rPr>
              <a:t> </a:t>
            </a:r>
            <a:endParaRPr lang="en-US" altLang="ko-KR" sz="3600" dirty="0">
              <a:solidFill>
                <a:schemeClr val="hlink"/>
              </a:solidFill>
              <a:ea typeface="굴림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869" y="1600200"/>
            <a:ext cx="8229600" cy="4419600"/>
          </a:xfrm>
        </p:spPr>
        <p:txBody>
          <a:bodyPr/>
          <a:lstStyle/>
          <a:p>
            <a:pPr>
              <a:buClr>
                <a:schemeClr val="tx2"/>
              </a:buClr>
              <a:buFontTx/>
              <a:buChar char="•"/>
            </a:pPr>
            <a:r>
              <a:rPr lang="en-US" altLang="zh-TW" sz="2400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Frame Work</a:t>
            </a:r>
            <a:endParaRPr lang="en-US" altLang="zh-TW" sz="2000" b="1" dirty="0" smtClean="0">
              <a:solidFill>
                <a:schemeClr val="hlin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lvl="1" indent="0">
              <a:buNone/>
            </a:pP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流程架構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lvl="1" indent="0">
              <a:buNone/>
            </a:pPr>
            <a:endParaRPr lang="en-US" altLang="ko-KR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None/>
            </a:pPr>
            <a:endParaRPr lang="ko-KR" altLang="en-US" dirty="0">
              <a:latin typeface="微軟正黑體" pitchFamily="34" charset="-120"/>
              <a:ea typeface="굴림" charset="-127"/>
            </a:endParaRPr>
          </a:p>
        </p:txBody>
      </p:sp>
      <p:sp>
        <p:nvSpPr>
          <p:cNvPr id="2" name="圓角矩形 1"/>
          <p:cNvSpPr/>
          <p:nvPr/>
        </p:nvSpPr>
        <p:spPr bwMode="auto">
          <a:xfrm>
            <a:off x="531846" y="3072832"/>
            <a:ext cx="1315616" cy="44786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9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軟正黑體" pitchFamily="34" charset="-120"/>
                <a:ea typeface="微軟正黑體" pitchFamily="34" charset="-120"/>
              </a:rPr>
              <a:t>轉帳頁面</a:t>
            </a:r>
          </a:p>
        </p:txBody>
      </p:sp>
      <p:sp>
        <p:nvSpPr>
          <p:cNvPr id="8" name="圓角矩形 7"/>
          <p:cNvSpPr/>
          <p:nvPr/>
        </p:nvSpPr>
        <p:spPr bwMode="auto">
          <a:xfrm>
            <a:off x="5254707" y="3090565"/>
            <a:ext cx="1315616" cy="4478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9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軟正黑體" pitchFamily="34" charset="-120"/>
                <a:ea typeface="微軟正黑體" pitchFamily="34" charset="-120"/>
              </a:rPr>
              <a:t>點選轉帳</a:t>
            </a:r>
          </a:p>
        </p:txBody>
      </p:sp>
      <p:sp>
        <p:nvSpPr>
          <p:cNvPr id="3" name="向下箭號 2"/>
          <p:cNvSpPr/>
          <p:nvPr/>
        </p:nvSpPr>
        <p:spPr bwMode="auto">
          <a:xfrm>
            <a:off x="7660127" y="3959877"/>
            <a:ext cx="307911" cy="354563"/>
          </a:xfrm>
          <a:prstGeom prst="down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向下箭號 9"/>
          <p:cNvSpPr/>
          <p:nvPr/>
        </p:nvSpPr>
        <p:spPr bwMode="auto">
          <a:xfrm rot="16200000">
            <a:off x="6835956" y="3073700"/>
            <a:ext cx="307911" cy="491411"/>
          </a:xfrm>
          <a:prstGeom prst="down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日期版面配置區 5"/>
          <p:cNvSpPr txBox="1">
            <a:spLocks/>
          </p:cNvSpPr>
          <p:nvPr/>
        </p:nvSpPr>
        <p:spPr bwMode="auto">
          <a:xfrm>
            <a:off x="2468016" y="5497118"/>
            <a:ext cx="3444499" cy="26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將餘額及其他轉帳資訊顯示於畫面</a:t>
            </a:r>
            <a:endParaRPr lang="en-US" altLang="ko-KR" sz="1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6390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hine\Desktop\Desktop\ebaf\atm_step1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43" y="2995757"/>
            <a:ext cx="1897282" cy="1928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圓角矩形 13"/>
          <p:cNvSpPr/>
          <p:nvPr/>
        </p:nvSpPr>
        <p:spPr bwMode="auto">
          <a:xfrm>
            <a:off x="7517979" y="3090565"/>
            <a:ext cx="1315616" cy="7136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9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軟正黑體" pitchFamily="34" charset="-120"/>
                <a:ea typeface="微軟正黑體" pitchFamily="34" charset="-120"/>
              </a:rPr>
              <a:t>後端計算餘額</a:t>
            </a:r>
          </a:p>
        </p:txBody>
      </p:sp>
      <p:sp>
        <p:nvSpPr>
          <p:cNvPr id="15" name="向下箭號 14"/>
          <p:cNvSpPr/>
          <p:nvPr/>
        </p:nvSpPr>
        <p:spPr bwMode="auto">
          <a:xfrm rot="16200000">
            <a:off x="4754046" y="3066642"/>
            <a:ext cx="307911" cy="491411"/>
          </a:xfrm>
          <a:prstGeom prst="down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向下箭號 15"/>
          <p:cNvSpPr/>
          <p:nvPr/>
        </p:nvSpPr>
        <p:spPr bwMode="auto">
          <a:xfrm rot="16200000">
            <a:off x="2068355" y="3056459"/>
            <a:ext cx="307911" cy="491411"/>
          </a:xfrm>
          <a:prstGeom prst="down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肘形接點 5"/>
          <p:cNvCxnSpPr>
            <a:endCxn id="2" idx="2"/>
          </p:cNvCxnSpPr>
          <p:nvPr/>
        </p:nvCxnSpPr>
        <p:spPr bwMode="auto">
          <a:xfrm rot="10800000">
            <a:off x="1189654" y="3520702"/>
            <a:ext cx="5262904" cy="1676935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Shine\Desktop\Desktop\ebaf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269" y="4439928"/>
            <a:ext cx="1515420" cy="1515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日期版面配置區 5"/>
          <p:cNvSpPr txBox="1">
            <a:spLocks/>
          </p:cNvSpPr>
          <p:nvPr/>
        </p:nvSpPr>
        <p:spPr bwMode="auto">
          <a:xfrm>
            <a:off x="376608" y="6008003"/>
            <a:ext cx="1357302" cy="26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Frame Work</a:t>
            </a:r>
            <a:endParaRPr lang="en-US" altLang="ko-KR" sz="16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3" grpId="0" animBg="1"/>
      <p:bldP spid="10" grpId="0" animBg="1"/>
      <p:bldP spid="11" grpId="0"/>
      <p:bldP spid="14" grpId="0" animBg="1"/>
      <p:bldP spid="15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 bwMode="black">
          <a:xfrm>
            <a:off x="609600" y="276447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dirty="0" smtClean="0">
                <a:solidFill>
                  <a:schemeClr val="hlink"/>
                </a:solidFill>
                <a:ea typeface="굴림" charset="-127"/>
              </a:rPr>
              <a:t>Module</a:t>
            </a:r>
            <a:endParaRPr lang="zh-TW" altLang="en-US" dirty="0"/>
          </a:p>
        </p:txBody>
      </p:sp>
      <p:pic>
        <p:nvPicPr>
          <p:cNvPr id="11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396971" y="1105786"/>
            <a:ext cx="8229600" cy="4953000"/>
          </a:xfrm>
        </p:spPr>
        <p:txBody>
          <a:bodyPr/>
          <a:lstStyle/>
          <a:p>
            <a:pPr>
              <a:buClr>
                <a:schemeClr val="tx1">
                  <a:lumMod val="10000"/>
                </a:schemeClr>
              </a:buClr>
            </a:pPr>
            <a:r>
              <a:rPr lang="zh-TW" altLang="en-US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模組功能</a:t>
            </a:r>
            <a:endParaRPr lang="en-US" altLang="zh-TW" sz="2000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2000" b="1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抓取資料庫資料</a:t>
            </a:r>
            <a:endParaRPr lang="en-US" altLang="zh-TW" sz="2000" b="1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2000" b="1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檢核資料之正確性</a:t>
            </a:r>
            <a:endParaRPr lang="en-US" altLang="zh-TW" sz="2000" b="1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2000" b="1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針對資料作處理</a:t>
            </a:r>
            <a:endParaRPr lang="en-US" altLang="zh-TW" sz="2000" b="1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2000" b="1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Clr>
                <a:schemeClr val="tx1">
                  <a:lumMod val="10000"/>
                </a:schemeClr>
              </a:buClr>
            </a:pPr>
            <a:r>
              <a:rPr lang="zh-TW" altLang="en-US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模組常用工具類別</a:t>
            </a:r>
            <a:endParaRPr lang="en-US" altLang="zh-TW" sz="2000" dirty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en-US" altLang="zh-TW" sz="2000" b="1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DataSet</a:t>
            </a:r>
            <a:endParaRPr lang="en-US" altLang="zh-TW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en-US" altLang="zh-TW" sz="2000" b="1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DBUtil</a:t>
            </a:r>
            <a:endParaRPr lang="en-US" altLang="zh-TW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en-US" altLang="zh-TW" sz="2000" b="1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VOHelper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en-US" altLang="zh-TW" sz="2000" b="1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VOTool</a:t>
            </a:r>
            <a:endParaRPr lang="en-US" altLang="zh-TW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lvl="1" indent="0">
              <a:buNone/>
            </a:pPr>
            <a:endParaRPr lang="zh-TW" altLang="en-US" sz="2000" dirty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日期版面配置區 5"/>
          <p:cNvSpPr txBox="1">
            <a:spLocks/>
          </p:cNvSpPr>
          <p:nvPr/>
        </p:nvSpPr>
        <p:spPr bwMode="auto">
          <a:xfrm>
            <a:off x="5083405" y="1288959"/>
            <a:ext cx="1826139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SA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決定模組功能</a:t>
            </a:r>
            <a:endParaRPr lang="en-US" altLang="zh-TW" sz="18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流程圖: 內部儲存裝置 16"/>
          <p:cNvSpPr/>
          <p:nvPr/>
        </p:nvSpPr>
        <p:spPr bwMode="auto">
          <a:xfrm>
            <a:off x="5264386" y="2179458"/>
            <a:ext cx="1287463" cy="612775"/>
          </a:xfrm>
          <a:prstGeom prst="flowChartInternalStorage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Module</a:t>
            </a:r>
            <a:endParaRPr kumimoji="0" lang="en-US" altLang="zh-TW" sz="1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圓柱 17"/>
          <p:cNvSpPr/>
          <p:nvPr/>
        </p:nvSpPr>
        <p:spPr bwMode="auto">
          <a:xfrm>
            <a:off x="5591827" y="4746262"/>
            <a:ext cx="766762" cy="714375"/>
          </a:xfrm>
          <a:prstGeom prst="can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5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DB</a:t>
            </a:r>
            <a:endParaRPr kumimoji="0" lang="zh-TW" altLang="en-US" sz="15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向右箭號 18"/>
          <p:cNvSpPr>
            <a:spLocks noChangeAspect="1"/>
          </p:cNvSpPr>
          <p:nvPr/>
        </p:nvSpPr>
        <p:spPr bwMode="auto">
          <a:xfrm rot="5400000">
            <a:off x="5786495" y="1662647"/>
            <a:ext cx="243245" cy="304309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" name="日期版面配置區 5"/>
          <p:cNvSpPr txBox="1">
            <a:spLocks/>
          </p:cNvSpPr>
          <p:nvPr/>
        </p:nvSpPr>
        <p:spPr bwMode="auto">
          <a:xfrm>
            <a:off x="5452980" y="3362889"/>
            <a:ext cx="1065226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資料處理</a:t>
            </a:r>
            <a:endParaRPr lang="en-US" altLang="zh-TW" sz="1800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日期版面配置區 5"/>
          <p:cNvSpPr txBox="1">
            <a:spLocks/>
          </p:cNvSpPr>
          <p:nvPr/>
        </p:nvSpPr>
        <p:spPr bwMode="auto">
          <a:xfrm>
            <a:off x="5452980" y="5892746"/>
            <a:ext cx="1065226" cy="575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回傳結果給主程式</a:t>
            </a:r>
            <a:endParaRPr lang="en-US" altLang="zh-TW" sz="18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482998" y="4032851"/>
            <a:ext cx="3026951" cy="2799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7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微軟正黑體" pitchFamily="34" charset="-120"/>
              </a:rPr>
              <a:t>查詢、新增、修改、刪除</a:t>
            </a:r>
          </a:p>
        </p:txBody>
      </p:sp>
      <p:sp>
        <p:nvSpPr>
          <p:cNvPr id="27" name="向右箭號 26"/>
          <p:cNvSpPr>
            <a:spLocks noChangeAspect="1"/>
          </p:cNvSpPr>
          <p:nvPr/>
        </p:nvSpPr>
        <p:spPr bwMode="auto">
          <a:xfrm rot="5400000">
            <a:off x="5786740" y="2941549"/>
            <a:ext cx="243245" cy="304309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" name="向右箭號 27"/>
          <p:cNvSpPr>
            <a:spLocks noChangeAspect="1"/>
          </p:cNvSpPr>
          <p:nvPr/>
        </p:nvSpPr>
        <p:spPr bwMode="auto">
          <a:xfrm rot="5400000">
            <a:off x="5800420" y="3663066"/>
            <a:ext cx="243245" cy="304309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" name="向右箭號 28"/>
          <p:cNvSpPr>
            <a:spLocks noChangeAspect="1"/>
          </p:cNvSpPr>
          <p:nvPr/>
        </p:nvSpPr>
        <p:spPr bwMode="auto">
          <a:xfrm rot="5400000">
            <a:off x="5807761" y="4379585"/>
            <a:ext cx="243245" cy="304309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" name="向右箭號 29"/>
          <p:cNvSpPr>
            <a:spLocks noChangeAspect="1"/>
          </p:cNvSpPr>
          <p:nvPr/>
        </p:nvSpPr>
        <p:spPr bwMode="auto">
          <a:xfrm rot="5400000">
            <a:off x="5874851" y="5572738"/>
            <a:ext cx="243245" cy="304309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7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 animBg="1"/>
      <p:bldP spid="19" grpId="0" animBg="1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 bwMode="black">
          <a:xfrm>
            <a:off x="609600" y="276447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dirty="0" smtClean="0">
                <a:solidFill>
                  <a:schemeClr val="hlink"/>
                </a:solidFill>
                <a:ea typeface="굴림" charset="-127"/>
              </a:rPr>
              <a:t>SQL Command</a:t>
            </a:r>
            <a:endParaRPr lang="zh-TW" altLang="en-US" dirty="0"/>
          </a:p>
        </p:txBody>
      </p:sp>
      <p:pic>
        <p:nvPicPr>
          <p:cNvPr id="11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sp>
        <p:nvSpPr>
          <p:cNvPr id="40" name="內容版面配置區 2"/>
          <p:cNvSpPr>
            <a:spLocks noGrp="1"/>
          </p:cNvSpPr>
          <p:nvPr>
            <p:ph idx="1"/>
          </p:nvPr>
        </p:nvSpPr>
        <p:spPr>
          <a:xfrm>
            <a:off x="228600" y="1240775"/>
            <a:ext cx="8229600" cy="4953000"/>
          </a:xfrm>
        </p:spPr>
        <p:txBody>
          <a:bodyPr/>
          <a:lstStyle/>
          <a:p>
            <a:pPr>
              <a:buClr>
                <a:schemeClr val="tx1">
                  <a:lumMod val="10000"/>
                </a:schemeClr>
              </a:buClr>
            </a:pPr>
            <a:r>
              <a:rPr lang="en-US" altLang="zh-TW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設定</a:t>
            </a:r>
            <a:endParaRPr lang="en-US" altLang="zh-TW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en-US" altLang="zh-TW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命令中，變數</a:t>
            </a:r>
            <a:r>
              <a:rPr lang="zh-TW" altLang="en-US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sz="1800" dirty="0" smtClean="0">
                <a:solidFill>
                  <a:srgbClr val="FF0000"/>
                </a:solidFill>
                <a:ea typeface="微軟正黑體" pitchFamily="34" charset="-120"/>
                <a:cs typeface="Arial" pitchFamily="34" charset="0"/>
              </a:rPr>
              <a:t>’:</a:t>
            </a:r>
            <a:r>
              <a:rPr lang="en-US" altLang="zh-TW" sz="1800" dirty="0">
                <a:solidFill>
                  <a:srgbClr val="FF0000"/>
                </a:solidFill>
                <a:ea typeface="微軟正黑體" pitchFamily="34" charset="-120"/>
                <a:cs typeface="Arial" pitchFamily="34" charset="0"/>
              </a:rPr>
              <a:t>NAME’ </a:t>
            </a:r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方式</a:t>
            </a:r>
            <a:r>
              <a:rPr lang="zh-TW" altLang="en-US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定義</a:t>
            </a:r>
            <a:r>
              <a:rPr lang="en-US" altLang="zh-TW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lvl="1"/>
            <a:r>
              <a:rPr lang="en-US" altLang="zh-TW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命令</a:t>
            </a:r>
            <a:r>
              <a:rPr lang="zh-TW" altLang="en-US" sz="1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定義在</a:t>
            </a:r>
            <a:r>
              <a:rPr lang="en-US" altLang="zh-TW" sz="1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.SQL</a:t>
            </a:r>
            <a:r>
              <a:rPr lang="zh-TW" altLang="en-US" sz="1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，檔名即為</a:t>
            </a:r>
            <a:r>
              <a:rPr lang="en-US" altLang="zh-TW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SQL </a:t>
            </a:r>
            <a:endParaRPr lang="en-US" altLang="zh-TW" sz="1800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程式中定義要使用的</a:t>
            </a:r>
            <a:r>
              <a:rPr lang="en-US" altLang="zh-TW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SQL </a:t>
            </a:r>
            <a:r>
              <a:rPr lang="en-US" altLang="zh-TW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產生</a:t>
            </a:r>
            <a:r>
              <a:rPr lang="en-US" altLang="zh-TW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SQL KEY</a:t>
            </a:r>
          </a:p>
          <a:p>
            <a:pPr lvl="1"/>
            <a:r>
              <a:rPr lang="en-US" altLang="zh-TW" sz="18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DataSet</a:t>
            </a:r>
            <a:r>
              <a:rPr lang="en-US" altLang="zh-TW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會透過 </a:t>
            </a:r>
            <a:r>
              <a:rPr lang="en-US" altLang="zh-TW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SQL KEY </a:t>
            </a:r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取得 </a:t>
            </a:r>
            <a:r>
              <a:rPr lang="en-US" altLang="zh-TW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SQL </a:t>
            </a:r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命令並</a:t>
            </a:r>
            <a:r>
              <a:rPr lang="zh-TW" altLang="en-US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執行</a:t>
            </a:r>
            <a:r>
              <a:rPr lang="en-US" altLang="zh-TW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資料庫中</a:t>
            </a:r>
            <a:r>
              <a:rPr lang="en-US" altLang="zh-TW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lvl="1"/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執行</a:t>
            </a:r>
            <a:r>
              <a:rPr lang="en-US" altLang="zh-TW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前可使用</a:t>
            </a:r>
            <a:r>
              <a:rPr lang="en-US" altLang="zh-TW" sz="1800" dirty="0" err="1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DataSet</a:t>
            </a:r>
            <a:r>
              <a:rPr lang="en-US" altLang="zh-TW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 </a:t>
            </a:r>
            <a:r>
              <a:rPr lang="en-US" altLang="zh-TW" sz="18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setField</a:t>
            </a:r>
            <a:r>
              <a:rPr lang="en-US" altLang="zh-TW" sz="1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給定變數的</a:t>
            </a:r>
            <a:r>
              <a:rPr lang="zh-TW" altLang="en-US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值</a:t>
            </a:r>
            <a:endParaRPr lang="en-US" altLang="zh-TW" sz="1800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572000"/>
            <a:ext cx="3361660" cy="2050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13045"/>
            <a:ext cx="7696200" cy="9842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8" y="4572000"/>
            <a:ext cx="4646428" cy="2160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4" name="向右箭號 43"/>
          <p:cNvSpPr>
            <a:spLocks noChangeAspect="1"/>
          </p:cNvSpPr>
          <p:nvPr/>
        </p:nvSpPr>
        <p:spPr bwMode="auto">
          <a:xfrm rot="18860513">
            <a:off x="2847960" y="4515097"/>
            <a:ext cx="781212" cy="304309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" name="向右箭號 44"/>
          <p:cNvSpPr>
            <a:spLocks noChangeAspect="1"/>
          </p:cNvSpPr>
          <p:nvPr/>
        </p:nvSpPr>
        <p:spPr bwMode="auto">
          <a:xfrm rot="2776053">
            <a:off x="5647868" y="4546338"/>
            <a:ext cx="781212" cy="304309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" name="向右箭號 45"/>
          <p:cNvSpPr>
            <a:spLocks noChangeAspect="1"/>
          </p:cNvSpPr>
          <p:nvPr/>
        </p:nvSpPr>
        <p:spPr bwMode="auto">
          <a:xfrm rot="10800000">
            <a:off x="4533900" y="5718601"/>
            <a:ext cx="781212" cy="304309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2191937" y="5839581"/>
            <a:ext cx="2178043" cy="2577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61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 bwMode="black">
          <a:xfrm>
            <a:off x="609600" y="276447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dirty="0" smtClean="0">
                <a:solidFill>
                  <a:schemeClr val="hlink"/>
                </a:solidFill>
                <a:ea typeface="굴림" charset="-127"/>
              </a:rPr>
              <a:t>SQL Command</a:t>
            </a:r>
            <a:endParaRPr lang="zh-TW" altLang="en-US" dirty="0"/>
          </a:p>
        </p:txBody>
      </p:sp>
      <p:pic>
        <p:nvPicPr>
          <p:cNvPr id="11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sp>
        <p:nvSpPr>
          <p:cNvPr id="40" name="內容版面配置區 2"/>
          <p:cNvSpPr>
            <a:spLocks noGrp="1"/>
          </p:cNvSpPr>
          <p:nvPr>
            <p:ph idx="1"/>
          </p:nvPr>
        </p:nvSpPr>
        <p:spPr>
          <a:xfrm>
            <a:off x="228600" y="1240775"/>
            <a:ext cx="8229600" cy="4953000"/>
          </a:xfrm>
        </p:spPr>
        <p:txBody>
          <a:bodyPr/>
          <a:lstStyle/>
          <a:p>
            <a:pPr>
              <a:buClr>
                <a:schemeClr val="tx1">
                  <a:lumMod val="10000"/>
                </a:schemeClr>
              </a:buClr>
            </a:pPr>
            <a:r>
              <a:rPr lang="en-US" altLang="zh-TW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命名法則與規範</a:t>
            </a:r>
            <a:endParaRPr lang="en-US" altLang="zh-TW" sz="2000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Full Class Name </a:t>
            </a:r>
            <a:r>
              <a:rPr lang="en-US" altLang="zh-TW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類別名稱</a:t>
            </a:r>
            <a:r>
              <a:rPr lang="zh-TW" altLang="en-US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+  SQL_ + 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方法名稱 </a:t>
            </a:r>
            <a:r>
              <a:rPr lang="en-US" altLang="zh-TW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+ 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流水號</a:t>
            </a:r>
            <a:endParaRPr lang="en-US" altLang="zh-TW" sz="20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2">
              <a:buFontTx/>
              <a:buChar char="-"/>
            </a:pPr>
            <a:r>
              <a:rPr lang="en-US" altLang="zh-TW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Ex : 1.</a:t>
            </a:r>
            <a:r>
              <a:rPr lang="zh-TW" altLang="en-US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某一程式之套件名稱為 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com.cathay.ds.a0.module</a:t>
            </a:r>
          </a:p>
          <a:p>
            <a:pPr lvl="2">
              <a:buFontTx/>
              <a:buChar char="-"/>
            </a:pPr>
            <a:r>
              <a:rPr lang="en-US" altLang="zh-TW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    2.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類別名稱為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DS_A00100</a:t>
            </a:r>
          </a:p>
          <a:p>
            <a:pPr marL="914400" lvl="2" indent="0">
              <a:buNone/>
            </a:pPr>
            <a:r>
              <a:rPr lang="en-US" altLang="zh-TW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        3.</a:t>
            </a:r>
            <a:r>
              <a:rPr lang="zh-TW" altLang="en-US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此</a:t>
            </a:r>
            <a:r>
              <a:rPr lang="en-US" altLang="zh-TW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class</a:t>
            </a:r>
            <a:r>
              <a:rPr lang="zh-TW" altLang="en-US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之某一方法名稱為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query()</a:t>
            </a:r>
          </a:p>
          <a:p>
            <a:pPr marL="914400" lvl="2" indent="0">
              <a:buNone/>
            </a:pPr>
            <a:r>
              <a:rPr lang="en-US" altLang="zh-TW" sz="20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       </a:t>
            </a:r>
            <a:r>
              <a:rPr lang="zh-TW" altLang="en-US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在此方法之下之</a:t>
            </a:r>
            <a:r>
              <a:rPr lang="en-US" altLang="zh-TW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命名即為</a:t>
            </a:r>
            <a:endParaRPr lang="en-US" altLang="zh-TW" sz="2000" dirty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914400" lvl="2" indent="0">
              <a:buNone/>
            </a:pPr>
            <a:endParaRPr lang="en-US" altLang="zh-TW" sz="2000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lvl="1" indent="0">
              <a:buNone/>
            </a:pPr>
            <a:endParaRPr lang="en-US" altLang="zh-TW" sz="2000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Clr>
                <a:schemeClr val="tx1">
                  <a:lumMod val="10000"/>
                </a:schemeClr>
              </a:buClr>
            </a:pPr>
            <a:r>
              <a:rPr lang="en-US" altLang="zh-TW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SQL Command</a:t>
            </a:r>
            <a:r>
              <a:rPr lang="zh-TW" altLang="en-US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存放絕對路徑</a:t>
            </a:r>
            <a:endParaRPr lang="en-US" altLang="zh-TW" sz="2000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2000" dirty="0" smtClean="0">
                <a:solidFill>
                  <a:schemeClr val="accent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檔案來源 </a:t>
            </a:r>
            <a:r>
              <a:rPr lang="en-US" altLang="zh-TW" sz="2000" dirty="0" smtClean="0">
                <a:solidFill>
                  <a:schemeClr val="accent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\SQL \ FULL_NAME 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\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source\DS_SRC\SQL\com\</a:t>
            </a:r>
            <a:r>
              <a:rPr lang="en-US" altLang="zh-TW" sz="20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cathay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\ds\a0\module</a:t>
            </a:r>
            <a:endParaRPr lang="en-US" altLang="zh-TW" sz="20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Clr>
                <a:schemeClr val="tx1">
                  <a:lumMod val="10000"/>
                </a:schemeClr>
              </a:buClr>
            </a:pPr>
            <a:r>
              <a:rPr lang="en-US" altLang="zh-TW" sz="20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SQL </a:t>
            </a:r>
            <a:r>
              <a:rPr lang="en-US" altLang="zh-TW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Command</a:t>
            </a:r>
            <a:r>
              <a:rPr lang="zh-TW" altLang="en-US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內容注意事項</a:t>
            </a:r>
            <a:endParaRPr lang="en-US" altLang="zh-TW" sz="2000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>
              <a:buClr>
                <a:schemeClr val="tx1">
                  <a:lumMod val="10000"/>
                </a:schemeClr>
              </a:buClr>
            </a:pPr>
            <a:r>
              <a:rPr lang="en-US" altLang="zh-TW" sz="20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20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中，使用 </a:t>
            </a:r>
            <a:r>
              <a:rPr lang="en-US" altLang="zh-TW" sz="20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TABLE </a:t>
            </a:r>
            <a:r>
              <a:rPr lang="zh-TW" altLang="en-US" sz="20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時，請務必加上</a:t>
            </a:r>
            <a:r>
              <a:rPr lang="zh-TW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該子系統的 </a:t>
            </a:r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schema</a:t>
            </a:r>
          </a:p>
          <a:p>
            <a:pPr lvl="1">
              <a:buClr>
                <a:schemeClr val="tx1">
                  <a:lumMod val="10000"/>
                </a:schemeClr>
              </a:buClr>
            </a:pPr>
            <a:r>
              <a:rPr lang="zh-TW" altLang="en-US" sz="20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欲存取 </a:t>
            </a:r>
            <a:r>
              <a:rPr lang="en-US" altLang="zh-TW" sz="20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DTXXS001 </a:t>
            </a:r>
            <a:r>
              <a:rPr lang="zh-TW" altLang="en-US" sz="20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表格，因該表格屬於</a:t>
            </a:r>
            <a:r>
              <a:rPr lang="en-US" altLang="zh-TW" sz="20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DBXX</a:t>
            </a:r>
            <a:r>
              <a:rPr lang="zh-TW" altLang="en-US" sz="20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子系統，因此在 </a:t>
            </a:r>
            <a:r>
              <a:rPr lang="en-US" altLang="zh-TW" sz="20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SQL </a:t>
            </a:r>
            <a:r>
              <a:rPr lang="zh-TW" altLang="en-US" sz="20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中必須以 </a:t>
            </a:r>
            <a:r>
              <a:rPr lang="en-US" altLang="zh-TW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DBXX.DTXXS001</a:t>
            </a:r>
            <a:r>
              <a:rPr lang="en-US" altLang="zh-TW" sz="20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來撰寫</a:t>
            </a:r>
            <a:r>
              <a:rPr lang="zh-TW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000" dirty="0">
              <a:solidFill>
                <a:schemeClr val="tx2">
                  <a:lumMod val="60000"/>
                  <a:lumOff val="4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lvl="1" indent="0">
              <a:buNone/>
            </a:pPr>
            <a:endParaRPr lang="en-US" altLang="zh-TW" sz="2000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86392" y="3487491"/>
            <a:ext cx="6854110" cy="4359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700" b="1" dirty="0" smtClean="0">
                <a:solidFill>
                  <a:schemeClr val="tx2"/>
                </a:solidFill>
                <a:latin typeface="+mj-lt"/>
                <a:ea typeface="微軟正黑體" pitchFamily="34" charset="-120"/>
              </a:rPr>
              <a:t>com.cathay.ds.a0.module.DS_A00100.SQL_query_001</a:t>
            </a:r>
            <a:endParaRPr kumimoji="0" lang="zh-TW" altLang="en-US" sz="17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j-lt"/>
              <a:ea typeface="微軟正黑體" pitchFamily="34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001979" y="3531548"/>
            <a:ext cx="3117234" cy="296183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rgbClr val="7030A0"/>
              </a:solidFill>
              <a:latin typeface="굴림" charset="-127"/>
              <a:ea typeface="굴림" charset="-127"/>
            </a:endParaRPr>
          </a:p>
        </p:txBody>
      </p:sp>
      <p:cxnSp>
        <p:nvCxnSpPr>
          <p:cNvPr id="3" name="直線單箭頭接點 2"/>
          <p:cNvCxnSpPr/>
          <p:nvPr/>
        </p:nvCxnSpPr>
        <p:spPr bwMode="auto">
          <a:xfrm flipH="1">
            <a:off x="4313447" y="2317896"/>
            <a:ext cx="2055456" cy="1100225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 bwMode="auto">
          <a:xfrm>
            <a:off x="4143747" y="3536100"/>
            <a:ext cx="1459611" cy="296183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rgbClr val="7030A0"/>
              </a:solidFill>
              <a:latin typeface="굴림" charset="-127"/>
              <a:ea typeface="굴림" charset="-127"/>
            </a:endParaRPr>
          </a:p>
        </p:txBody>
      </p:sp>
      <p:cxnSp>
        <p:nvCxnSpPr>
          <p:cNvPr id="7" name="直線單箭頭接點 6"/>
          <p:cNvCxnSpPr/>
          <p:nvPr/>
        </p:nvCxnSpPr>
        <p:spPr bwMode="auto">
          <a:xfrm>
            <a:off x="4816545" y="2604975"/>
            <a:ext cx="673104" cy="58479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 bwMode="auto">
          <a:xfrm>
            <a:off x="5627861" y="3525222"/>
            <a:ext cx="1974418" cy="2961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rgbClr val="7030A0"/>
              </a:solidFill>
              <a:latin typeface="굴림" charset="-127"/>
              <a:ea typeface="굴림" charset="-127"/>
            </a:endParaRPr>
          </a:p>
        </p:txBody>
      </p:sp>
      <p:cxnSp>
        <p:nvCxnSpPr>
          <p:cNvPr id="22" name="直線單箭頭接點 21"/>
          <p:cNvCxnSpPr/>
          <p:nvPr/>
        </p:nvCxnSpPr>
        <p:spPr bwMode="auto">
          <a:xfrm>
            <a:off x="5302394" y="2057399"/>
            <a:ext cx="1036239" cy="11749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4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 bwMode="black">
          <a:xfrm>
            <a:off x="609600" y="276447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zh-TW" altLang="en-US" dirty="0" smtClean="0">
                <a:solidFill>
                  <a:schemeClr val="hlink"/>
                </a:solidFill>
                <a:ea typeface="굴림" charset="-127"/>
              </a:rPr>
              <a:t>資料庫連線取得方式</a:t>
            </a:r>
            <a:endParaRPr lang="zh-TW" altLang="en-US" dirty="0"/>
          </a:p>
        </p:txBody>
      </p:sp>
      <p:pic>
        <p:nvPicPr>
          <p:cNvPr id="11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228600" y="1240775"/>
            <a:ext cx="8229600" cy="4953000"/>
          </a:xfrm>
        </p:spPr>
        <p:txBody>
          <a:bodyPr/>
          <a:lstStyle/>
          <a:p>
            <a:pPr>
              <a:buClr>
                <a:schemeClr val="tx1">
                  <a:lumMod val="10000"/>
                </a:schemeClr>
              </a:buClr>
            </a:pPr>
            <a:r>
              <a:rPr lang="en-US" altLang="zh-TW" dirty="0" err="1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DataSet</a:t>
            </a:r>
            <a:r>
              <a:rPr lang="zh-TW" altLang="en-US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存取</a:t>
            </a:r>
            <a:r>
              <a:rPr lang="en-US" altLang="zh-TW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DB</a:t>
            </a:r>
          </a:p>
          <a:p>
            <a:pPr lvl="1"/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國</a:t>
            </a:r>
            <a:r>
              <a:rPr lang="zh-TW" altLang="en-US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壽設定</a:t>
            </a:r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為每個子系統會</a:t>
            </a:r>
            <a:r>
              <a:rPr lang="zh-TW" altLang="en-US" sz="1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建立各自的使用者帳號</a:t>
            </a:r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，預設僅能存取該</a:t>
            </a:r>
            <a:r>
              <a:rPr lang="zh-TW" altLang="en-US" sz="18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子系統所屬的 </a:t>
            </a:r>
            <a:r>
              <a:rPr lang="en-US" altLang="zh-TW" sz="18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schema </a:t>
            </a:r>
            <a:r>
              <a:rPr lang="zh-TW" altLang="en-US" sz="18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下</a:t>
            </a:r>
            <a:r>
              <a:rPr lang="zh-TW" altLang="en-US" sz="1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1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Table</a:t>
            </a:r>
          </a:p>
          <a:p>
            <a:pPr lvl="1"/>
            <a:endParaRPr lang="en-US" altLang="zh-TW" sz="18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1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18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1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18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1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18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1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1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流程圖: 內部儲存裝置 13"/>
          <p:cNvSpPr/>
          <p:nvPr/>
        </p:nvSpPr>
        <p:spPr bwMode="auto">
          <a:xfrm>
            <a:off x="1162496" y="2636313"/>
            <a:ext cx="1782722" cy="798003"/>
          </a:xfrm>
          <a:prstGeom prst="flowChartInternalStorage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子系統</a:t>
            </a:r>
            <a:r>
              <a:rPr lang="en-US" altLang="zh-TW" sz="1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A)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Module</a:t>
            </a:r>
            <a:endParaRPr kumimoji="0" lang="en-US" altLang="zh-TW" sz="1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1" name="圓柱 40"/>
          <p:cNvSpPr/>
          <p:nvPr/>
        </p:nvSpPr>
        <p:spPr bwMode="auto">
          <a:xfrm>
            <a:off x="5316242" y="2422540"/>
            <a:ext cx="1616186" cy="1011776"/>
          </a:xfrm>
          <a:prstGeom prst="can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資料庫</a:t>
            </a:r>
            <a:endParaRPr lang="en-US" altLang="zh-TW" sz="1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(A</a:t>
            </a:r>
            <a:r>
              <a:rPr kumimoji="0" lang="zh-TW" altLang="en-US" sz="1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kumimoji="0" lang="en-US" altLang="zh-TW" sz="1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TABLE)</a:t>
            </a:r>
            <a:endParaRPr kumimoji="0" lang="zh-TW" altLang="en-US" sz="1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2" name="向右箭號 41"/>
          <p:cNvSpPr>
            <a:spLocks noChangeAspect="1"/>
          </p:cNvSpPr>
          <p:nvPr/>
        </p:nvSpPr>
        <p:spPr bwMode="auto">
          <a:xfrm>
            <a:off x="3327323" y="2928428"/>
            <a:ext cx="1648713" cy="304309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3" name="流程圖: 內部儲存裝置 42"/>
          <p:cNvSpPr/>
          <p:nvPr/>
        </p:nvSpPr>
        <p:spPr bwMode="auto">
          <a:xfrm>
            <a:off x="1162496" y="3937029"/>
            <a:ext cx="1782722" cy="798003"/>
          </a:xfrm>
          <a:prstGeom prst="flowChartInternalStorage">
            <a:avLst/>
          </a:prstGeom>
          <a:solidFill>
            <a:schemeClr val="accent3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子系統</a:t>
            </a:r>
            <a:r>
              <a:rPr lang="en-US" altLang="zh-TW" sz="1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en-US" altLang="zh-TW" sz="1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Module</a:t>
            </a:r>
            <a:endParaRPr kumimoji="0" lang="en-US" altLang="zh-TW" sz="1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4" name="向右箭號 43"/>
          <p:cNvSpPr>
            <a:spLocks noChangeAspect="1"/>
          </p:cNvSpPr>
          <p:nvPr/>
        </p:nvSpPr>
        <p:spPr bwMode="auto">
          <a:xfrm rot="20269617">
            <a:off x="3497443" y="4031720"/>
            <a:ext cx="1648713" cy="304309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" name="日期版面配置區 5"/>
          <p:cNvSpPr txBox="1">
            <a:spLocks/>
          </p:cNvSpPr>
          <p:nvPr/>
        </p:nvSpPr>
        <p:spPr bwMode="auto">
          <a:xfrm>
            <a:off x="3791167" y="3803013"/>
            <a:ext cx="721019" cy="26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???</a:t>
            </a:r>
            <a:endParaRPr lang="en-US" altLang="ko-KR" sz="16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6" name="日期版面配置區 5"/>
          <p:cNvSpPr txBox="1">
            <a:spLocks/>
          </p:cNvSpPr>
          <p:nvPr/>
        </p:nvSpPr>
        <p:spPr bwMode="auto">
          <a:xfrm>
            <a:off x="3932552" y="2700577"/>
            <a:ext cx="721019" cy="26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6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OK</a:t>
            </a:r>
            <a:endParaRPr lang="en-US" altLang="ko-KR" sz="16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905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 bwMode="black">
          <a:xfrm>
            <a:off x="609600" y="276447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zh-TW" altLang="en-US" dirty="0" smtClean="0">
                <a:solidFill>
                  <a:schemeClr val="hlink"/>
                </a:solidFill>
                <a:ea typeface="굴림" charset="-127"/>
              </a:rPr>
              <a:t>連線控制</a:t>
            </a:r>
            <a:r>
              <a:rPr lang="en-US" altLang="zh-TW" dirty="0" smtClean="0">
                <a:solidFill>
                  <a:schemeClr val="hlink"/>
                </a:solidFill>
                <a:ea typeface="굴림" charset="-127"/>
              </a:rPr>
              <a:t>Connection</a:t>
            </a:r>
            <a:endParaRPr lang="zh-TW" altLang="en-US" dirty="0"/>
          </a:p>
        </p:txBody>
      </p:sp>
      <p:pic>
        <p:nvPicPr>
          <p:cNvPr id="11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228600" y="1240775"/>
            <a:ext cx="8229600" cy="4953000"/>
          </a:xfrm>
        </p:spPr>
        <p:txBody>
          <a:bodyPr/>
          <a:lstStyle/>
          <a:p>
            <a:pPr>
              <a:buClr>
                <a:schemeClr val="tx1">
                  <a:lumMod val="10000"/>
                </a:schemeClr>
              </a:buClr>
            </a:pPr>
            <a:r>
              <a:rPr lang="en-US" altLang="zh-TW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設定</a:t>
            </a:r>
            <a:endParaRPr lang="en-US" altLang="zh-TW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依</a:t>
            </a:r>
            <a:r>
              <a:rPr lang="zh-TW" altLang="en-US" sz="1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啟動</a:t>
            </a:r>
            <a:r>
              <a:rPr lang="en-US" altLang="zh-TW" sz="1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Transaction</a:t>
            </a:r>
            <a:r>
              <a:rPr lang="zh-TW" altLang="en-US" sz="1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物件的</a:t>
            </a:r>
            <a:r>
              <a:rPr lang="en-US" altLang="zh-TW" sz="1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package</a:t>
            </a:r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決定用哪個系統的</a:t>
            </a:r>
            <a:r>
              <a:rPr lang="en-US" altLang="zh-TW" sz="1800" dirty="0" err="1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DataSet</a:t>
            </a:r>
            <a:endParaRPr lang="en-US" altLang="zh-TW" sz="1800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EBAF</a:t>
            </a:r>
            <a:r>
              <a:rPr lang="zh-TW" altLang="en-US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設定</a:t>
            </a:r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檔</a:t>
            </a:r>
            <a:r>
              <a:rPr lang="en-US" altLang="zh-TW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DB2PoolSvc.xml</a:t>
            </a:r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中找到對應的</a:t>
            </a:r>
            <a:r>
              <a:rPr lang="en-US" altLang="zh-TW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DS</a:t>
            </a:r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設定來取得</a:t>
            </a:r>
            <a:r>
              <a:rPr lang="zh-TW" altLang="en-US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連線</a:t>
            </a:r>
            <a:endParaRPr lang="en-US" altLang="zh-TW" sz="1800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en-US" altLang="zh-TW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Online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程式是透過</a:t>
            </a:r>
            <a:r>
              <a:rPr lang="en-US" altLang="zh-TW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JNDI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取得連線</a:t>
            </a:r>
            <a:endParaRPr lang="en-US" altLang="zh-TW" sz="1800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流程圖: 內部儲存裝置 13"/>
          <p:cNvSpPr/>
          <p:nvPr/>
        </p:nvSpPr>
        <p:spPr bwMode="auto">
          <a:xfrm>
            <a:off x="811622" y="3199141"/>
            <a:ext cx="1287463" cy="612775"/>
          </a:xfrm>
          <a:prstGeom prst="flowChartInternalStorage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Module</a:t>
            </a:r>
            <a:endParaRPr kumimoji="0" lang="en-US" altLang="zh-TW" sz="1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72530" y="3346885"/>
            <a:ext cx="4144083" cy="338554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1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getDataSet</a:t>
            </a:r>
            <a:r>
              <a:rPr lang="en-US" altLang="zh-TW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6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Transaction.getDataSet</a:t>
            </a:r>
            <a:r>
              <a:rPr lang="en-US" altLang="zh-TW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()</a:t>
            </a:r>
            <a:endParaRPr kumimoji="0" lang="en-US" altLang="zh-TW" sz="1600" b="1" dirty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9600" y="4451085"/>
            <a:ext cx="3520953" cy="1396822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日期版面配置區 5"/>
          <p:cNvSpPr txBox="1">
            <a:spLocks/>
          </p:cNvSpPr>
          <p:nvPr/>
        </p:nvSpPr>
        <p:spPr bwMode="auto">
          <a:xfrm>
            <a:off x="668302" y="4556078"/>
            <a:ext cx="2165272" cy="26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6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DB2PoolSvc.xml </a:t>
            </a:r>
            <a:r>
              <a:rPr lang="en-US" altLang="zh-TW" sz="16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ko-KR" sz="16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: </a:t>
            </a:r>
            <a:endParaRPr lang="en-US" altLang="ko-KR" sz="16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747824" y="5168104"/>
            <a:ext cx="939316" cy="4306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>
                <a:solidFill>
                  <a:srgbClr val="002060"/>
                </a:solidFill>
                <a:latin typeface="Times New Roman" pitchFamily="18" charset="0"/>
              </a:rPr>
              <a:t>DBDS</a:t>
            </a:r>
            <a:endParaRPr kumimoji="0" lang="zh-TW" altLang="en-US" sz="19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910534" y="5168104"/>
            <a:ext cx="939316" cy="4306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>
                <a:solidFill>
                  <a:srgbClr val="002060"/>
                </a:solidFill>
                <a:latin typeface="Times New Roman" pitchFamily="18" charset="0"/>
              </a:rPr>
              <a:t>DBDI</a:t>
            </a:r>
            <a:endParaRPr kumimoji="0" lang="zh-TW" altLang="en-US" sz="19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068955" y="5168104"/>
            <a:ext cx="939316" cy="4306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>
                <a:solidFill>
                  <a:srgbClr val="002060"/>
                </a:solidFill>
                <a:latin typeface="Times New Roman" pitchFamily="18" charset="0"/>
              </a:rPr>
              <a:t>DBDD</a:t>
            </a:r>
            <a:endParaRPr kumimoji="0" lang="zh-TW" altLang="en-US" sz="19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向右箭號 26"/>
          <p:cNvSpPr>
            <a:spLocks noChangeAspect="1"/>
          </p:cNvSpPr>
          <p:nvPr/>
        </p:nvSpPr>
        <p:spPr bwMode="auto">
          <a:xfrm rot="7402443">
            <a:off x="2957050" y="3985419"/>
            <a:ext cx="781212" cy="304309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" name="向右箭號 27"/>
          <p:cNvSpPr>
            <a:spLocks noChangeAspect="1"/>
          </p:cNvSpPr>
          <p:nvPr/>
        </p:nvSpPr>
        <p:spPr bwMode="auto">
          <a:xfrm rot="3509322">
            <a:off x="5427346" y="3985418"/>
            <a:ext cx="781212" cy="304309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639971" y="4493617"/>
            <a:ext cx="3520953" cy="1396822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日期版面配置區 5"/>
          <p:cNvSpPr txBox="1">
            <a:spLocks/>
          </p:cNvSpPr>
          <p:nvPr/>
        </p:nvSpPr>
        <p:spPr bwMode="auto">
          <a:xfrm>
            <a:off x="4698673" y="4598610"/>
            <a:ext cx="2165272" cy="26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6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部署描述子</a:t>
            </a:r>
            <a:r>
              <a:rPr lang="en-US" altLang="zh-TW" sz="16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ko-KR" sz="16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: </a:t>
            </a:r>
            <a:endParaRPr lang="en-US" altLang="ko-KR" sz="16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841993" y="5077522"/>
            <a:ext cx="939316" cy="4306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>
                <a:solidFill>
                  <a:srgbClr val="002060"/>
                </a:solidFill>
                <a:latin typeface="Times New Roman" pitchFamily="18" charset="0"/>
              </a:rPr>
              <a:t>JNDI</a:t>
            </a:r>
            <a:endParaRPr kumimoji="0" lang="zh-TW" altLang="en-US" sz="19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686922" y="4627888"/>
            <a:ext cx="851561" cy="3587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err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dbds</a:t>
            </a:r>
            <a:endParaRPr kumimoji="0" lang="zh-TW" altLang="en-US" sz="19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90832" y="5091699"/>
            <a:ext cx="851561" cy="3587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err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dbdi</a:t>
            </a:r>
            <a:endParaRPr kumimoji="0" lang="zh-TW" altLang="en-US" sz="19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686921" y="5508140"/>
            <a:ext cx="851561" cy="3587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err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dbdd</a:t>
            </a:r>
            <a:endParaRPr kumimoji="0" lang="zh-TW" altLang="en-US" sz="19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4" name="直線單箭頭接點 3"/>
          <p:cNvCxnSpPr>
            <a:stCxn id="31" idx="3"/>
            <a:endCxn id="32" idx="1"/>
          </p:cNvCxnSpPr>
          <p:nvPr/>
        </p:nvCxnSpPr>
        <p:spPr bwMode="auto">
          <a:xfrm flipV="1">
            <a:off x="5781309" y="4807279"/>
            <a:ext cx="905613" cy="48555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endCxn id="33" idx="1"/>
          </p:cNvCxnSpPr>
          <p:nvPr/>
        </p:nvCxnSpPr>
        <p:spPr bwMode="auto">
          <a:xfrm flipV="1">
            <a:off x="5817952" y="5271090"/>
            <a:ext cx="872880" cy="2174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endCxn id="34" idx="1"/>
          </p:cNvCxnSpPr>
          <p:nvPr/>
        </p:nvCxnSpPr>
        <p:spPr bwMode="auto">
          <a:xfrm>
            <a:off x="5817952" y="5292831"/>
            <a:ext cx="868969" cy="3947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日期版面配置區 5"/>
          <p:cNvSpPr txBox="1">
            <a:spLocks/>
          </p:cNvSpPr>
          <p:nvPr/>
        </p:nvSpPr>
        <p:spPr bwMode="auto">
          <a:xfrm>
            <a:off x="2251511" y="3998638"/>
            <a:ext cx="721019" cy="26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6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本機端 </a:t>
            </a:r>
            <a:endParaRPr lang="en-US" altLang="ko-KR" sz="16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6" name="日期版面配置區 5"/>
          <p:cNvSpPr txBox="1">
            <a:spLocks/>
          </p:cNvSpPr>
          <p:nvPr/>
        </p:nvSpPr>
        <p:spPr bwMode="auto">
          <a:xfrm>
            <a:off x="6136608" y="4003556"/>
            <a:ext cx="976094" cy="26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6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Online</a:t>
            </a:r>
            <a:r>
              <a:rPr lang="zh-TW" altLang="en-US" sz="16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端</a:t>
            </a:r>
            <a:endParaRPr lang="en-US" altLang="ko-KR" sz="16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7" name="向右箭號 36"/>
          <p:cNvSpPr>
            <a:spLocks noChangeAspect="1"/>
          </p:cNvSpPr>
          <p:nvPr/>
        </p:nvSpPr>
        <p:spPr bwMode="auto">
          <a:xfrm>
            <a:off x="2317231" y="3353373"/>
            <a:ext cx="475550" cy="304309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9967" y="6024753"/>
            <a:ext cx="6204712" cy="369332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18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若無特別需求，</a:t>
            </a:r>
            <a:r>
              <a:rPr lang="zh-TW" altLang="en-US" sz="1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一律使用 </a:t>
            </a:r>
            <a:r>
              <a:rPr lang="en-US" altLang="zh-TW" sz="1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Transaction </a:t>
            </a:r>
            <a:r>
              <a:rPr lang="zh-TW" altLang="en-US" sz="1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物件 來取得 </a:t>
            </a:r>
            <a:r>
              <a:rPr lang="en-US" altLang="zh-TW" sz="18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DataSet</a:t>
            </a:r>
            <a:endParaRPr lang="en-US" altLang="zh-TW" sz="18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917793" y="6024753"/>
            <a:ext cx="1338828" cy="369332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1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作交易控制</a:t>
            </a:r>
            <a:endParaRPr lang="en-US" altLang="zh-TW" sz="18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0" name="向右箭號 39"/>
          <p:cNvSpPr>
            <a:spLocks noChangeAspect="1"/>
          </p:cNvSpPr>
          <p:nvPr/>
        </p:nvSpPr>
        <p:spPr bwMode="auto">
          <a:xfrm>
            <a:off x="6395813" y="6079143"/>
            <a:ext cx="475550" cy="304309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40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4" grpId="0"/>
      <p:bldP spid="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 animBg="1"/>
      <p:bldP spid="38" grpId="0" animBg="1"/>
      <p:bldP spid="39" grpId="0" animBg="1"/>
      <p:bldP spid="4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 bwMode="black">
          <a:xfrm>
            <a:off x="609600" y="276447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zh-TW" altLang="en-US" dirty="0" smtClean="0">
                <a:solidFill>
                  <a:schemeClr val="hlink"/>
                </a:solidFill>
                <a:ea typeface="굴림" charset="-127"/>
              </a:rPr>
              <a:t>交易控制 </a:t>
            </a:r>
            <a:r>
              <a:rPr lang="en-US" altLang="zh-TW" dirty="0" smtClean="0">
                <a:solidFill>
                  <a:schemeClr val="hlink"/>
                </a:solidFill>
                <a:ea typeface="굴림" charset="-127"/>
              </a:rPr>
              <a:t>Transaction</a:t>
            </a:r>
            <a:endParaRPr lang="zh-TW" altLang="en-US" dirty="0"/>
          </a:p>
        </p:txBody>
      </p:sp>
      <p:pic>
        <p:nvPicPr>
          <p:cNvPr id="11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sp>
        <p:nvSpPr>
          <p:cNvPr id="15" name="內容版面配置區 2"/>
          <p:cNvSpPr>
            <a:spLocks noGrp="1"/>
          </p:cNvSpPr>
          <p:nvPr>
            <p:ph idx="1"/>
          </p:nvPr>
        </p:nvSpPr>
        <p:spPr>
          <a:xfrm>
            <a:off x="228600" y="1240775"/>
            <a:ext cx="8229600" cy="4953000"/>
          </a:xfrm>
        </p:spPr>
        <p:txBody>
          <a:bodyPr/>
          <a:lstStyle/>
          <a:p>
            <a:pPr>
              <a:buClr>
                <a:schemeClr val="tx1">
                  <a:lumMod val="10000"/>
                </a:schemeClr>
              </a:buClr>
            </a:pPr>
            <a:r>
              <a:rPr lang="en-US" altLang="zh-TW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Transaction</a:t>
            </a:r>
            <a:r>
              <a:rPr lang="zh-TW" altLang="en-US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定義</a:t>
            </a:r>
            <a:endParaRPr lang="en-US" altLang="zh-TW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交易是一個單元工作（</a:t>
            </a:r>
            <a:r>
              <a:rPr lang="en-US" altLang="zh-TW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unit of work</a:t>
            </a:r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</a:p>
          <a:p>
            <a:pPr lvl="1"/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包括了</a:t>
            </a:r>
            <a:r>
              <a:rPr lang="zh-TW" altLang="en-US" sz="1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數個步驟來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完成</a:t>
            </a:r>
            <a:endParaRPr lang="en-US" altLang="zh-TW" sz="18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1800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Clr>
                <a:schemeClr val="tx1">
                  <a:lumMod val="10000"/>
                </a:schemeClr>
              </a:buClr>
            </a:pPr>
            <a:r>
              <a:rPr lang="en-US" altLang="zh-TW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Transaction 4</a:t>
            </a:r>
            <a:r>
              <a:rPr lang="zh-TW" altLang="en-US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大原則</a:t>
            </a:r>
            <a:r>
              <a:rPr lang="en-US" altLang="zh-TW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ACID</a:t>
            </a:r>
          </a:p>
          <a:p>
            <a:pPr lvl="1"/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原子性（</a:t>
            </a:r>
            <a:r>
              <a:rPr lang="en-US" altLang="zh-TW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Atomicity</a:t>
            </a:r>
            <a:r>
              <a:rPr lang="zh-TW" altLang="en-US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1800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lvl="1" indent="0">
              <a:buNone/>
            </a:pPr>
            <a:r>
              <a:rPr lang="en-US" altLang="zh-TW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1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所有的異動都完成</a:t>
            </a:r>
            <a:r>
              <a:rPr lang="en-US" altLang="zh-TW" sz="1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1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否則</a:t>
            </a:r>
            <a:r>
              <a:rPr lang="en-US" altLang="zh-TW" sz="1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rollback</a:t>
            </a:r>
          </a:p>
          <a:p>
            <a:pPr lvl="1"/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一致性（</a:t>
            </a:r>
            <a:r>
              <a:rPr lang="en-US" altLang="zh-TW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Consistency</a:t>
            </a:r>
            <a:r>
              <a:rPr lang="en-US" altLang="zh-TW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914400" lvl="2" indent="0">
              <a:buNone/>
            </a:pPr>
            <a:r>
              <a:rPr lang="en-US" altLang="zh-TW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1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交易前後使用之參數資料集合需相同</a:t>
            </a:r>
            <a:endParaRPr lang="en-US" altLang="zh-TW" sz="18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隔離行為（</a:t>
            </a:r>
            <a:r>
              <a:rPr lang="en-US" altLang="zh-TW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Isolation behavior</a:t>
            </a:r>
            <a:r>
              <a:rPr lang="zh-TW" altLang="en-US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1800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914400" lvl="2" indent="0">
              <a:buNone/>
            </a:pPr>
            <a:r>
              <a:rPr lang="en-US" altLang="zh-TW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1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交易與交易之間並不受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干擾</a:t>
            </a:r>
            <a:endParaRPr lang="en-US" altLang="zh-TW" sz="18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18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持續性（</a:t>
            </a:r>
            <a:r>
              <a:rPr lang="en-US" altLang="zh-TW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Durability</a:t>
            </a:r>
            <a:r>
              <a:rPr lang="zh-TW" altLang="en-US" sz="18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1800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914400" lvl="2" indent="0">
              <a:buNone/>
            </a:pPr>
            <a:r>
              <a:rPr lang="en-US" altLang="zh-TW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1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一旦交易成功</a:t>
            </a:r>
            <a:r>
              <a:rPr lang="en-US" altLang="zh-TW" sz="1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1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資料狀態必須儲存下來</a:t>
            </a:r>
          </a:p>
        </p:txBody>
      </p:sp>
      <p:sp>
        <p:nvSpPr>
          <p:cNvPr id="16" name="矩形 15"/>
          <p:cNvSpPr/>
          <p:nvPr/>
        </p:nvSpPr>
        <p:spPr>
          <a:xfrm rot="21114028">
            <a:off x="3573491" y="5952325"/>
            <a:ext cx="4562475" cy="339725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!</a:t>
            </a:r>
            <a:r>
              <a:rPr kumimoji="0" lang="zh-TW" altLang="en-US" sz="1600" b="1" dirty="0">
                <a:solidFill>
                  <a:srgbClr val="000066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所有的交易過程都必須完成才是一次</a:t>
            </a:r>
            <a:r>
              <a:rPr kumimoji="0" lang="zh-TW" altLang="en-US" sz="1600" b="1" dirty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成功的交易</a:t>
            </a:r>
            <a:endParaRPr kumimoji="0" lang="en-US" altLang="zh-TW" sz="16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202641" y="1173086"/>
            <a:ext cx="3767350" cy="41538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188633" y="1579432"/>
            <a:ext cx="488378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800" b="1" dirty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￭ </a:t>
            </a:r>
            <a:r>
              <a:rPr lang="en-US" altLang="zh-TW" sz="1800" b="1" dirty="0" err="1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Transaction.begin</a:t>
            </a:r>
            <a:r>
              <a:rPr lang="en-US" altLang="zh-TW" sz="1800" b="1" dirty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() </a:t>
            </a:r>
            <a:endParaRPr lang="en-US" altLang="zh-TW" sz="1800" b="1" dirty="0" smtClean="0">
              <a:solidFill>
                <a:schemeClr val="tx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 宣告</a:t>
            </a:r>
            <a:r>
              <a:rPr lang="zh-TW" altLang="en-US" sz="18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交易</a:t>
            </a:r>
            <a:r>
              <a:rPr lang="zh-TW" altLang="en-US" sz="1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起始</a:t>
            </a:r>
            <a:endParaRPr lang="en-US" altLang="zh-TW" sz="1800" b="1" dirty="0">
              <a:solidFill>
                <a:schemeClr val="tx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800" b="1" dirty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￭</a:t>
            </a:r>
            <a:r>
              <a:rPr lang="en-US" altLang="zh-TW" sz="1800" b="1" dirty="0" err="1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Transaction.commit</a:t>
            </a:r>
            <a:r>
              <a:rPr lang="en-US" altLang="zh-TW" sz="1800" b="1" dirty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() </a:t>
            </a:r>
            <a:endParaRPr lang="en-US" altLang="zh-TW" sz="1800" b="1" dirty="0" smtClean="0">
              <a:solidFill>
                <a:schemeClr val="tx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 結束交易</a:t>
            </a:r>
            <a:endParaRPr kumimoji="0" lang="en-US" altLang="zh-TW" sz="18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800" b="1" dirty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￭ </a:t>
            </a:r>
            <a:r>
              <a:rPr lang="en-US" altLang="zh-TW" sz="1800" b="1" dirty="0" err="1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Transaction.rollback</a:t>
            </a:r>
            <a:r>
              <a:rPr lang="en-US" altLang="zh-TW" sz="1800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() 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800" b="1" dirty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800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回朔被變更的資料</a:t>
            </a:r>
            <a:endParaRPr kumimoji="0" lang="en-US" altLang="zh-TW" sz="18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23" name="日期版面配置區 5"/>
          <p:cNvSpPr txBox="1">
            <a:spLocks/>
          </p:cNvSpPr>
          <p:nvPr/>
        </p:nvSpPr>
        <p:spPr bwMode="auto">
          <a:xfrm>
            <a:off x="5326859" y="1197857"/>
            <a:ext cx="3403651" cy="32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20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Transaction</a:t>
            </a:r>
            <a:r>
              <a:rPr lang="zh-TW" altLang="en-US" sz="20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常用方法 </a:t>
            </a:r>
            <a:r>
              <a:rPr lang="en-US" altLang="ko-KR" sz="20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endParaRPr lang="en-US" altLang="ko-KR" sz="20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向右箭號 23"/>
          <p:cNvSpPr>
            <a:spLocks noChangeAspect="1"/>
          </p:cNvSpPr>
          <p:nvPr/>
        </p:nvSpPr>
        <p:spPr bwMode="auto">
          <a:xfrm>
            <a:off x="5312851" y="3333758"/>
            <a:ext cx="390606" cy="304309"/>
          </a:xfrm>
          <a:prstGeom prst="right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" name="日期版面配置區 5"/>
          <p:cNvSpPr txBox="1">
            <a:spLocks/>
          </p:cNvSpPr>
          <p:nvPr/>
        </p:nvSpPr>
        <p:spPr bwMode="auto">
          <a:xfrm>
            <a:off x="5833462" y="3351450"/>
            <a:ext cx="2711881" cy="63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0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回朔包含在</a:t>
            </a:r>
            <a:r>
              <a:rPr lang="en-US" altLang="zh-TW" sz="20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begin()</a:t>
            </a:r>
            <a:r>
              <a:rPr lang="zh-TW" altLang="en-US" sz="20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sz="20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commit()</a:t>
            </a:r>
            <a:r>
              <a:rPr lang="zh-TW" altLang="en-US" sz="20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中間之資料</a:t>
            </a:r>
            <a:r>
              <a:rPr lang="en-US" altLang="zh-TW" sz="20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!</a:t>
            </a:r>
            <a:endParaRPr lang="en-US" altLang="ko-KR" sz="20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82762" y="4591223"/>
            <a:ext cx="4401205" cy="584775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600" b="1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避免因</a:t>
            </a:r>
            <a:r>
              <a:rPr lang="en-US" altLang="zh-TW" sz="1600" b="1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Transaction</a:t>
            </a:r>
            <a:r>
              <a:rPr lang="zh-TW" altLang="en-US" sz="1600" b="1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區間太長而造成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Table Lock</a:t>
            </a:r>
          </a:p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600" b="1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只將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需異動的程式碼</a:t>
            </a:r>
            <a:r>
              <a:rPr lang="zh-TW" altLang="en-US" sz="1600" b="1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放入</a:t>
            </a:r>
            <a:r>
              <a:rPr lang="en-US" altLang="zh-TW" sz="1600" b="1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Transaction</a:t>
            </a:r>
            <a:r>
              <a:rPr lang="zh-TW" altLang="en-US" sz="1600" b="1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區塊當中</a:t>
            </a:r>
            <a:endParaRPr kumimoji="0" lang="en-US" altLang="zh-TW" sz="1600" b="1" dirty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183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25" grpId="0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 bwMode="auto">
          <a:xfrm>
            <a:off x="132080" y="1046007"/>
            <a:ext cx="4751067" cy="5565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 bwMode="black">
          <a:xfrm>
            <a:off x="609600" y="276447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zh-TW" altLang="en-US" dirty="0" smtClean="0">
                <a:solidFill>
                  <a:schemeClr val="hlink"/>
                </a:solidFill>
                <a:ea typeface="굴림" charset="-127"/>
              </a:rPr>
              <a:t>交易控制 </a:t>
            </a:r>
            <a:r>
              <a:rPr lang="en-US" altLang="zh-TW" dirty="0" smtClean="0">
                <a:solidFill>
                  <a:schemeClr val="hlink"/>
                </a:solidFill>
                <a:ea typeface="굴림" charset="-127"/>
              </a:rPr>
              <a:t>Transaction</a:t>
            </a:r>
            <a:endParaRPr lang="zh-TW" altLang="en-US" dirty="0"/>
          </a:p>
        </p:txBody>
      </p:sp>
      <p:pic>
        <p:nvPicPr>
          <p:cNvPr id="11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grpSp>
        <p:nvGrpSpPr>
          <p:cNvPr id="17" name="群組 18"/>
          <p:cNvGrpSpPr/>
          <p:nvPr/>
        </p:nvGrpSpPr>
        <p:grpSpPr>
          <a:xfrm>
            <a:off x="642402" y="1529699"/>
            <a:ext cx="4883783" cy="5243251"/>
            <a:chOff x="443205" y="3304893"/>
            <a:chExt cx="4284527" cy="4376664"/>
          </a:xfrm>
        </p:grpSpPr>
        <p:sp>
          <p:nvSpPr>
            <p:cNvPr id="19" name="矩形 18"/>
            <p:cNvSpPr/>
            <p:nvPr/>
          </p:nvSpPr>
          <p:spPr bwMode="auto">
            <a:xfrm>
              <a:off x="455494" y="3304893"/>
              <a:ext cx="3305084" cy="415388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443205" y="3711239"/>
              <a:ext cx="4284527" cy="3970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b="1" dirty="0" err="1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Transaction.begin</a:t>
              </a:r>
              <a:r>
                <a:rPr lang="en-US" altLang="zh-TW" sz="1800" b="1" dirty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() </a:t>
              </a:r>
              <a:r>
                <a:rPr lang="en-US" altLang="zh-TW" sz="18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;</a:t>
              </a: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b="1" dirty="0">
                  <a:solidFill>
                    <a:schemeClr val="accent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t</a:t>
              </a:r>
              <a:r>
                <a:rPr lang="en-US" altLang="zh-TW" sz="1800" b="1" dirty="0" smtClean="0">
                  <a:solidFill>
                    <a:schemeClr val="accent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ry{</a:t>
              </a: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TW" sz="1800" b="1" dirty="0">
                <a:solidFill>
                  <a:schemeClr val="accent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b="1" dirty="0" smtClean="0">
                  <a:solidFill>
                    <a:schemeClr val="accent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       </a:t>
              </a:r>
              <a:r>
                <a:rPr lang="en-US" altLang="zh-TW" sz="1800" b="1" dirty="0" smtClean="0">
                  <a:solidFill>
                    <a:schemeClr val="accent5">
                      <a:lumMod val="2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//</a:t>
              </a:r>
              <a:r>
                <a:rPr lang="zh-TW" altLang="en-US" sz="1800" b="1" dirty="0" smtClean="0">
                  <a:solidFill>
                    <a:schemeClr val="accent5">
                      <a:lumMod val="2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進行交易</a:t>
              </a:r>
              <a:endParaRPr lang="en-US" altLang="zh-TW" sz="1800" b="1" dirty="0" smtClean="0">
                <a:solidFill>
                  <a:schemeClr val="accent5">
                    <a:lumMod val="25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TW" sz="1800" b="1" dirty="0" smtClean="0">
                <a:solidFill>
                  <a:schemeClr val="accent5">
                    <a:lumMod val="25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b="1" dirty="0" smtClean="0">
                  <a:solidFill>
                    <a:schemeClr val="accent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       </a:t>
              </a:r>
              <a:r>
                <a:rPr lang="en-US" altLang="zh-TW" sz="1800" b="1" dirty="0" err="1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Transaction.commit</a:t>
              </a:r>
              <a:r>
                <a:rPr lang="en-US" altLang="zh-TW" sz="1800" b="1" dirty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() </a:t>
              </a:r>
              <a:r>
                <a:rPr lang="en-US" altLang="zh-TW" sz="18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;</a:t>
              </a: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b="1" dirty="0" smtClean="0">
                  <a:solidFill>
                    <a:schemeClr val="accent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        </a:t>
              </a:r>
              <a:endParaRPr lang="en-US" altLang="zh-TW" sz="1800" b="1" dirty="0">
                <a:solidFill>
                  <a:schemeClr val="accent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b="1" dirty="0" smtClean="0">
                  <a:solidFill>
                    <a:schemeClr val="accent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}catch(Exception e){</a:t>
              </a: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TW" sz="1800" b="1" dirty="0" smtClean="0">
                <a:solidFill>
                  <a:schemeClr val="accent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b="1" dirty="0" smtClean="0">
                  <a:solidFill>
                    <a:schemeClr val="accent5">
                      <a:lumMod val="2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//</a:t>
              </a:r>
              <a:r>
                <a:rPr lang="zh-TW" altLang="en-US" sz="1800" b="1" dirty="0" smtClean="0">
                  <a:solidFill>
                    <a:schemeClr val="accent5">
                      <a:lumMod val="2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錯誤而回朔交易</a:t>
              </a:r>
              <a:endParaRPr lang="en-US" altLang="zh-TW" sz="1800" b="1" dirty="0" smtClean="0">
                <a:solidFill>
                  <a:schemeClr val="accent5">
                    <a:lumMod val="25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b="1" dirty="0" err="1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Transaction.rollback</a:t>
              </a:r>
              <a:r>
                <a:rPr lang="en-US" altLang="zh-TW" sz="18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();</a:t>
              </a: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TW" sz="1800" b="1" dirty="0">
                <a:solidFill>
                  <a:schemeClr val="accent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b="1" dirty="0" smtClean="0">
                  <a:solidFill>
                    <a:schemeClr val="accent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} </a:t>
              </a: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b="1" dirty="0">
                  <a:solidFill>
                    <a:schemeClr val="accent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sz="1800" b="1" dirty="0" smtClean="0">
                  <a:solidFill>
                    <a:schemeClr val="accent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 </a:t>
              </a:r>
              <a:endParaRPr kumimoji="0" lang="en-US" altLang="zh-TW" sz="1800" b="1" dirty="0">
                <a:solidFill>
                  <a:schemeClr val="accent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3" name="日期版面配置區 5"/>
            <p:cNvSpPr txBox="1">
              <a:spLocks/>
            </p:cNvSpPr>
            <p:nvPr/>
          </p:nvSpPr>
          <p:spPr bwMode="auto">
            <a:xfrm>
              <a:off x="564470" y="3329664"/>
              <a:ext cx="2986012" cy="32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굴림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TW" sz="2000" dirty="0" smtClean="0">
                  <a:solidFill>
                    <a:srgbClr val="002060"/>
                  </a:solidFill>
                  <a:latin typeface="微軟正黑體" pitchFamily="34" charset="-120"/>
                  <a:ea typeface="微軟正黑體" pitchFamily="34" charset="-120"/>
                </a:rPr>
                <a:t>Transaction</a:t>
              </a:r>
              <a:r>
                <a:rPr lang="zh-TW" altLang="en-US" sz="2000" dirty="0">
                  <a:solidFill>
                    <a:srgbClr val="002060"/>
                  </a:solidFill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zh-TW" altLang="en-US" sz="2000" dirty="0" smtClean="0">
                  <a:solidFill>
                    <a:srgbClr val="002060"/>
                  </a:solidFill>
                  <a:latin typeface="微軟正黑體" pitchFamily="34" charset="-120"/>
                  <a:ea typeface="微軟正黑體" pitchFamily="34" charset="-120"/>
                </a:rPr>
                <a:t>結構 </a:t>
              </a:r>
              <a:r>
                <a:rPr lang="en-US" altLang="ko-KR" sz="2000" dirty="0" smtClean="0">
                  <a:solidFill>
                    <a:srgbClr val="002060"/>
                  </a:solidFill>
                  <a:latin typeface="微軟正黑體" pitchFamily="34" charset="-120"/>
                  <a:ea typeface="微軟正黑體" pitchFamily="34" charset="-120"/>
                </a:rPr>
                <a:t>:</a:t>
              </a:r>
              <a:endParaRPr lang="en-US" altLang="ko-KR" sz="20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8" name="右大括弧 17"/>
          <p:cNvSpPr/>
          <p:nvPr/>
        </p:nvSpPr>
        <p:spPr bwMode="auto">
          <a:xfrm>
            <a:off x="4487332" y="2140158"/>
            <a:ext cx="285750" cy="1783274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ea typeface="新細明體" pitchFamily="18" charset="-120"/>
            </a:endParaRPr>
          </a:p>
        </p:txBody>
      </p:sp>
      <p:sp>
        <p:nvSpPr>
          <p:cNvPr id="21" name="日期版面配置區 5"/>
          <p:cNvSpPr txBox="1">
            <a:spLocks/>
          </p:cNvSpPr>
          <p:nvPr/>
        </p:nvSpPr>
        <p:spPr bwMode="auto">
          <a:xfrm>
            <a:off x="4940328" y="2224397"/>
            <a:ext cx="4026818" cy="94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透過 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Transaction.getDataSet</a:t>
            </a:r>
            <a:r>
              <a:rPr lang="en-US" altLang="zh-TW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20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取得 </a:t>
            </a:r>
            <a:r>
              <a:rPr lang="en-US" altLang="zh-TW" sz="2000" dirty="0" err="1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DataSet</a:t>
            </a:r>
            <a:r>
              <a:rPr lang="en-US" altLang="zh-TW" sz="20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會</a:t>
            </a:r>
            <a:r>
              <a:rPr lang="zh-TW" altLang="en-US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操作在同一個 </a:t>
            </a:r>
            <a:r>
              <a:rPr lang="en-US" altLang="zh-TW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JDBC connection</a:t>
            </a:r>
            <a:endParaRPr lang="en-US" altLang="ko-KR" sz="20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83147" y="3672672"/>
            <a:ext cx="4046299" cy="70788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Transaction</a:t>
            </a:r>
            <a:r>
              <a:rPr lang="zh-TW" altLang="en-US" sz="2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的控制如無特殊必要</a:t>
            </a:r>
            <a:r>
              <a:rPr lang="en-US" altLang="zh-TW" sz="2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, 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皆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在主程式控制</a:t>
            </a:r>
            <a:r>
              <a:rPr lang="en-US" altLang="zh-TW" sz="2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2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非在模組中</a:t>
            </a:r>
            <a:endParaRPr kumimoji="0" lang="en-US" altLang="zh-TW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日期版面配置區 5"/>
          <p:cNvSpPr txBox="1">
            <a:spLocks/>
          </p:cNvSpPr>
          <p:nvPr/>
        </p:nvSpPr>
        <p:spPr bwMode="auto">
          <a:xfrm>
            <a:off x="254914" y="1173751"/>
            <a:ext cx="4026818" cy="32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0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主程式</a:t>
            </a:r>
            <a:r>
              <a:rPr lang="en-US" altLang="zh-TW" sz="2000" dirty="0" err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Tx</a:t>
            </a:r>
            <a:r>
              <a:rPr lang="en-US" altLang="zh-TW" sz="20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-Bean : </a:t>
            </a:r>
            <a:endParaRPr lang="en-US" altLang="ko-KR" sz="20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364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 bwMode="black">
          <a:xfrm>
            <a:off x="609600" y="276447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dirty="0" err="1" smtClean="0">
                <a:solidFill>
                  <a:schemeClr val="hlink"/>
                </a:solidFill>
                <a:ea typeface="굴림" charset="-127"/>
              </a:rPr>
              <a:t>Transaction.getDataSet</a:t>
            </a:r>
            <a:endParaRPr lang="zh-TW" altLang="en-US" dirty="0"/>
          </a:p>
        </p:txBody>
      </p:sp>
      <p:pic>
        <p:nvPicPr>
          <p:cNvPr id="11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228600" y="1240775"/>
            <a:ext cx="8229600" cy="4953000"/>
          </a:xfrm>
        </p:spPr>
        <p:txBody>
          <a:bodyPr/>
          <a:lstStyle/>
          <a:p>
            <a:pPr>
              <a:buClr>
                <a:schemeClr val="tx1">
                  <a:lumMod val="10000"/>
                </a:schemeClr>
              </a:buClr>
            </a:pPr>
            <a:r>
              <a:rPr lang="zh-TW" altLang="en-US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取得共用連線</a:t>
            </a:r>
            <a:endParaRPr lang="en-US" altLang="zh-TW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18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透過 </a:t>
            </a:r>
            <a:r>
              <a:rPr lang="en-US" altLang="zh-TW" sz="18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Transaction </a:t>
            </a:r>
            <a:r>
              <a:rPr lang="zh-TW" altLang="en-US" sz="18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取得「</a:t>
            </a:r>
            <a:r>
              <a:rPr lang="en-US" altLang="zh-TW" sz="1800" b="1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Transaction.getDataSet</a:t>
            </a:r>
            <a:r>
              <a:rPr lang="en-US" altLang="zh-TW" sz="18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8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」共用</a:t>
            </a:r>
            <a:r>
              <a:rPr lang="zh-TW" altLang="en-US" sz="1800" b="1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連線</a:t>
            </a:r>
            <a:r>
              <a:rPr lang="en-US" altLang="zh-TW" sz="1800" b="1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DS</a:t>
            </a:r>
          </a:p>
          <a:p>
            <a:pPr lvl="1"/>
            <a:endParaRPr lang="en-US" altLang="zh-TW" sz="1800" b="1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18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透過 </a:t>
            </a:r>
            <a:r>
              <a:rPr lang="en-US" altLang="zh-TW" sz="1800" b="1" dirty="0" err="1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Tranaction</a:t>
            </a:r>
            <a:r>
              <a:rPr lang="en-US" altLang="zh-TW" sz="18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8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物件取得的共用 </a:t>
            </a:r>
            <a:r>
              <a:rPr lang="en-US" altLang="zh-TW" sz="1800" b="1" dirty="0" err="1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DataSet</a:t>
            </a:r>
            <a:r>
              <a:rPr lang="en-US" altLang="zh-TW" sz="18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8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進行連線</a:t>
            </a:r>
            <a:r>
              <a:rPr lang="zh-TW" altLang="en-US" sz="1800" b="1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1800" b="1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lvl="1" indent="0">
              <a:buNone/>
            </a:pPr>
            <a:r>
              <a:rPr lang="en-US" altLang="zh-TW" sz="1800" b="1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   -&gt; </a:t>
            </a:r>
            <a:r>
              <a:rPr lang="zh-TW" altLang="en-US" sz="1800" b="1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若</a:t>
            </a:r>
            <a:r>
              <a:rPr lang="zh-TW" altLang="en-US" sz="18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有用 </a:t>
            </a:r>
            <a:r>
              <a:rPr lang="en-US" altLang="zh-TW" sz="1800" b="1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Tranaction</a:t>
            </a:r>
            <a:r>
              <a:rPr lang="en-US" altLang="zh-TW" sz="18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8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宣告交易起始</a:t>
            </a:r>
            <a:r>
              <a:rPr lang="zh-TW" altLang="en-US" sz="18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，當</a:t>
            </a:r>
            <a:r>
              <a:rPr lang="zh-TW" altLang="en-US" sz="18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跨子系統存取時</a:t>
            </a:r>
            <a:r>
              <a:rPr lang="zh-TW" altLang="en-US" sz="18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，仍然會</a:t>
            </a:r>
            <a:r>
              <a:rPr lang="zh-TW" altLang="en-US" sz="1800" b="1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使用</a:t>
            </a:r>
            <a:endParaRPr lang="en-US" altLang="zh-TW" sz="1800" b="1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lvl="1" indent="0">
              <a:buNone/>
            </a:pPr>
            <a:r>
              <a:rPr lang="zh-TW" altLang="en-US" sz="1800" b="1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         宣告</a:t>
            </a:r>
            <a:r>
              <a:rPr lang="zh-TW" altLang="en-US" sz="18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交易開始</a:t>
            </a:r>
            <a:r>
              <a:rPr lang="zh-TW" altLang="en-US" sz="18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子系統</a:t>
            </a:r>
            <a:r>
              <a:rPr lang="zh-TW" altLang="en-US" sz="18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 </a:t>
            </a:r>
            <a:r>
              <a:rPr lang="en-US" altLang="zh-TW" sz="1800" b="1" dirty="0" err="1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DataSource</a:t>
            </a:r>
            <a:r>
              <a:rPr lang="en-US" altLang="zh-TW" sz="18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8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進行</a:t>
            </a:r>
            <a:r>
              <a:rPr lang="zh-TW" altLang="en-US" sz="1800" b="1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1800" b="1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lvl="1" indent="0">
              <a:buNone/>
            </a:pPr>
            <a:endParaRPr lang="en-US" altLang="zh-TW" sz="1800" b="1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lvl="1" indent="0">
              <a:buNone/>
            </a:pPr>
            <a:r>
              <a:rPr lang="zh-TW" altLang="en-US" sz="1800" b="1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en-US" altLang="zh-TW" sz="1800" b="1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-&gt;</a:t>
            </a:r>
            <a:r>
              <a:rPr lang="zh-TW" altLang="en-US" sz="1800" b="1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若</a:t>
            </a:r>
            <a:r>
              <a:rPr lang="zh-TW" altLang="en-US" sz="18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無宣告交易起始，各模組</a:t>
            </a:r>
            <a:r>
              <a:rPr lang="zh-TW" altLang="en-US" sz="18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仍會建立各自的連線</a:t>
            </a:r>
            <a:endParaRPr lang="en-US" altLang="zh-TW" sz="1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18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1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18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1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18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1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lvl="1" indent="0">
              <a:buNone/>
            </a:pPr>
            <a:endParaRPr lang="en-US" altLang="zh-TW" sz="1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8042" y="4525561"/>
            <a:ext cx="6388224" cy="646331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1800" dirty="0" err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Transaction.getDataSet</a:t>
            </a:r>
            <a:r>
              <a:rPr lang="en-US" altLang="zh-TW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取得連線，並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控制</a:t>
            </a:r>
            <a:r>
              <a:rPr lang="en-US" altLang="zh-TW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Transaction</a:t>
            </a:r>
          </a:p>
          <a:p>
            <a:pPr>
              <a:defRPr/>
            </a:pPr>
            <a:r>
              <a:rPr lang="zh-TW" altLang="en-US" sz="1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對於程式來說相當於只使用一條連線</a:t>
            </a:r>
            <a:r>
              <a:rPr lang="en-US" altLang="zh-TW" sz="1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!!!!</a:t>
            </a:r>
            <a:endParaRPr lang="en-US" altLang="zh-TW" sz="18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344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 bwMode="black">
          <a:xfrm>
            <a:off x="609600" y="276447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dirty="0" err="1">
                <a:solidFill>
                  <a:schemeClr val="hlink"/>
                </a:solidFill>
                <a:ea typeface="굴림" charset="-127"/>
              </a:rPr>
              <a:t>Transaction.getDataSet</a:t>
            </a:r>
            <a:endParaRPr lang="zh-TW" altLang="en-US" dirty="0"/>
          </a:p>
        </p:txBody>
      </p:sp>
      <p:pic>
        <p:nvPicPr>
          <p:cNvPr id="11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sp>
        <p:nvSpPr>
          <p:cNvPr id="8" name="日期版面配置區 5"/>
          <p:cNvSpPr txBox="1">
            <a:spLocks/>
          </p:cNvSpPr>
          <p:nvPr/>
        </p:nvSpPr>
        <p:spPr bwMode="auto">
          <a:xfrm>
            <a:off x="185292" y="1127813"/>
            <a:ext cx="5077824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1800" dirty="0" err="1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Transaction.getDataSet</a:t>
            </a:r>
            <a:r>
              <a:rPr lang="en-US" altLang="zh-TW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交易控制之下 </a:t>
            </a:r>
            <a:r>
              <a:rPr lang="en-US" altLang="zh-TW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endParaRPr lang="en-US" altLang="ko-KR" sz="18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194" name="Picture 2" descr="C:\Users\i9300620\Desktop\教育訓練簡報 2012-0930\教育訓練簡報\教育訓練簡報\ebaf\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55" y="1581593"/>
            <a:ext cx="7326313" cy="51510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68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 bwMode="black">
          <a:xfrm>
            <a:off x="609600" y="276447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dirty="0" err="1">
                <a:solidFill>
                  <a:schemeClr val="hlink"/>
                </a:solidFill>
                <a:ea typeface="굴림" charset="-127"/>
              </a:rPr>
              <a:t>Transaction.getDataSet</a:t>
            </a:r>
            <a:endParaRPr lang="zh-TW" altLang="en-US" dirty="0"/>
          </a:p>
        </p:txBody>
      </p:sp>
      <p:pic>
        <p:nvPicPr>
          <p:cNvPr id="11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sp>
        <p:nvSpPr>
          <p:cNvPr id="8" name="日期版面配置區 5"/>
          <p:cNvSpPr txBox="1">
            <a:spLocks/>
          </p:cNvSpPr>
          <p:nvPr/>
        </p:nvSpPr>
        <p:spPr bwMode="auto">
          <a:xfrm>
            <a:off x="185292" y="1127813"/>
            <a:ext cx="5077824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1800" dirty="0" err="1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Transaction.getDataSet</a:t>
            </a:r>
            <a:r>
              <a:rPr lang="en-US" altLang="zh-TW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8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交易控制之下 </a:t>
            </a:r>
            <a:r>
              <a:rPr lang="en-US" altLang="zh-TW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endParaRPr lang="en-US" altLang="ko-KR" sz="18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9218" name="Picture 2" descr="C:\Users\i9300620\Desktop\教育訓練簡報 2012-0930\教育訓練簡報\教育訓練簡報\ebaf\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3" y="1564846"/>
            <a:ext cx="7326313" cy="5167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63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096000" cy="609600"/>
          </a:xfrm>
        </p:spPr>
        <p:txBody>
          <a:bodyPr/>
          <a:lstStyle/>
          <a:p>
            <a:r>
              <a:rPr lang="en-US" altLang="zh-TW" sz="3600" dirty="0" smtClean="0">
                <a:solidFill>
                  <a:schemeClr val="hlink"/>
                </a:solidFill>
                <a:ea typeface="굴림" charset="-127"/>
              </a:rPr>
              <a:t>E-BAF</a:t>
            </a:r>
            <a:endParaRPr lang="en-US" altLang="ko-KR" sz="3600" dirty="0">
              <a:solidFill>
                <a:schemeClr val="hlink"/>
              </a:solidFill>
              <a:ea typeface="굴림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pPr>
              <a:buClr>
                <a:schemeClr val="tx2"/>
              </a:buClr>
              <a:buFontTx/>
              <a:buChar char="•"/>
            </a:pPr>
            <a:r>
              <a:rPr lang="en-US" altLang="zh-TW" sz="2400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E-BAF</a:t>
            </a:r>
            <a:endParaRPr lang="en-US" altLang="ko-KR" sz="2400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lvl="1" indent="0">
              <a:buNone/>
            </a:pPr>
            <a:r>
              <a:rPr lang="en-US" altLang="zh-TW" sz="2000" b="1" dirty="0" smtClean="0">
                <a:solidFill>
                  <a:schemeClr val="hlink"/>
                </a:solidFill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e-Business Application Framework </a:t>
            </a:r>
          </a:p>
          <a:p>
            <a:pPr marL="457200" lvl="1" indent="0">
              <a:buNone/>
            </a:pP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lvl="1" indent="0">
              <a:buNone/>
            </a:pPr>
            <a:r>
              <a:rPr lang="en-US" altLang="zh-TW" sz="2000" b="1" dirty="0" smtClean="0">
                <a:solidFill>
                  <a:schemeClr val="hlink"/>
                </a:solidFill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國泰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cathay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000" b="1" dirty="0" smtClean="0">
                <a:solidFill>
                  <a:schemeClr val="hlink"/>
                </a:solidFill>
                <a:latin typeface="微軟正黑體" pitchFamily="34" charset="-120"/>
                <a:ea typeface="微軟正黑體" pitchFamily="34" charset="-120"/>
              </a:rPr>
              <a:t>現行交易流程架構</a:t>
            </a:r>
            <a:endParaRPr lang="en-US" altLang="zh-TW" sz="2000" b="1" dirty="0" smtClean="0">
              <a:solidFill>
                <a:schemeClr val="hlin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lvl="1" indent="0">
              <a:buNone/>
            </a:pPr>
            <a:endParaRPr lang="en-US" altLang="zh-TW" sz="2000" b="1" dirty="0" smtClean="0">
              <a:solidFill>
                <a:schemeClr val="hlin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lvl="1" indent="0">
              <a:buNone/>
            </a:pPr>
            <a:r>
              <a:rPr lang="en-US" altLang="zh-TW" sz="2000" b="1" dirty="0" smtClean="0">
                <a:solidFill>
                  <a:schemeClr val="hlink"/>
                </a:solidFill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zh-TW" altLang="en-US" sz="2000" b="1" dirty="0" smtClean="0">
                <a:solidFill>
                  <a:schemeClr val="hlink"/>
                </a:solidFill>
                <a:latin typeface="微軟正黑體" pitchFamily="34" charset="-120"/>
                <a:ea typeface="微軟正黑體" pitchFamily="34" charset="-120"/>
              </a:rPr>
              <a:t>採用</a:t>
            </a:r>
            <a:r>
              <a:rPr lang="en-US" altLang="zh-TW" sz="2000" b="1" dirty="0" smtClean="0">
                <a:solidFill>
                  <a:schemeClr val="hlink"/>
                </a:solidFill>
                <a:latin typeface="微軟正黑體" pitchFamily="34" charset="-120"/>
                <a:ea typeface="微軟正黑體" pitchFamily="34" charset="-120"/>
              </a:rPr>
              <a:t>MVC</a:t>
            </a:r>
            <a:r>
              <a:rPr lang="zh-TW" altLang="en-US" sz="2000" b="1" dirty="0" smtClean="0">
                <a:solidFill>
                  <a:schemeClr val="hlink"/>
                </a:solidFill>
                <a:latin typeface="微軟正黑體" pitchFamily="34" charset="-120"/>
                <a:ea typeface="微軟正黑體" pitchFamily="34" charset="-120"/>
              </a:rPr>
              <a:t>架構</a:t>
            </a:r>
            <a:endParaRPr lang="en-US" altLang="zh-TW" sz="2000" b="1" dirty="0" smtClean="0">
              <a:solidFill>
                <a:schemeClr val="hlin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lvl="1" indent="0">
              <a:buNone/>
            </a:pPr>
            <a:endParaRPr lang="en-US" altLang="zh-TW" sz="2000" b="1" dirty="0" smtClean="0">
              <a:solidFill>
                <a:schemeClr val="hlin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lvl="1" indent="0">
              <a:buNone/>
            </a:pPr>
            <a:r>
              <a:rPr lang="en-US" altLang="zh-TW" sz="2000" b="1" dirty="0" smtClean="0">
                <a:solidFill>
                  <a:schemeClr val="hlink"/>
                </a:solidFill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zh-TW" altLang="en-US" sz="2000" b="1" dirty="0" smtClean="0">
                <a:solidFill>
                  <a:schemeClr val="hlink"/>
                </a:solidFill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2000" b="1" dirty="0" smtClean="0">
                <a:solidFill>
                  <a:schemeClr val="hlink"/>
                </a:solidFill>
                <a:latin typeface="微軟正黑體" pitchFamily="34" charset="-120"/>
                <a:ea typeface="微軟正黑體" pitchFamily="34" charset="-120"/>
              </a:rPr>
              <a:t>DB2</a:t>
            </a:r>
          </a:p>
          <a:p>
            <a:pPr marL="457200" lvl="1" indent="0">
              <a:buNone/>
            </a:pPr>
            <a:endParaRPr lang="en-US" altLang="zh-TW" sz="2000" b="1" dirty="0" smtClean="0">
              <a:solidFill>
                <a:schemeClr val="hlin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lvl="1" indent="0">
              <a:buNone/>
            </a:pPr>
            <a:endParaRPr lang="en-US" altLang="ko-KR" dirty="0" smtClean="0">
              <a:solidFill>
                <a:schemeClr val="tx2"/>
              </a:solidFill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sz="2000" dirty="0">
              <a:solidFill>
                <a:schemeClr val="hlink"/>
              </a:solidFill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sz="2000" b="1" dirty="0" smtClean="0">
              <a:solidFill>
                <a:schemeClr val="hlink"/>
              </a:solidFill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dirty="0">
              <a:ea typeface="굴림" charset="-127"/>
            </a:endParaRPr>
          </a:p>
          <a:p>
            <a:pPr>
              <a:buClr>
                <a:schemeClr val="tx2"/>
              </a:buClr>
              <a:buFontTx/>
              <a:buChar char="•"/>
            </a:pPr>
            <a:endParaRPr lang="en-US" altLang="ko-KR" sz="2400" dirty="0" smtClean="0">
              <a:solidFill>
                <a:schemeClr val="tx2"/>
              </a:solidFill>
              <a:ea typeface="굴림" charset="-127"/>
            </a:endParaRPr>
          </a:p>
          <a:p>
            <a:pPr>
              <a:buFont typeface="Wingdings" pitchFamily="2" charset="2"/>
              <a:buNone/>
            </a:pPr>
            <a:endParaRPr lang="ko-KR" altLang="en-US" dirty="0">
              <a:ea typeface="굴림" charset="-127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>
          <a:xfrm>
            <a:off x="7156581" y="6629401"/>
            <a:ext cx="1987420" cy="228600"/>
          </a:xfrm>
        </p:spPr>
        <p:txBody>
          <a:bodyPr/>
          <a:lstStyle/>
          <a:p>
            <a:r>
              <a:rPr lang="zh-TW" altLang="en-US" dirty="0" smtClean="0"/>
              <a:t>程式設計科 教育訓練專用</a:t>
            </a:r>
            <a:endParaRPr lang="en-US" altLang="ko-KR" dirty="0"/>
          </a:p>
        </p:txBody>
      </p:sp>
      <p:pic>
        <p:nvPicPr>
          <p:cNvPr id="7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2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 bwMode="black">
          <a:xfrm>
            <a:off x="609600" y="276447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dirty="0" smtClean="0">
                <a:solidFill>
                  <a:schemeClr val="hlink"/>
                </a:solidFill>
                <a:ea typeface="굴림" charset="-127"/>
              </a:rPr>
              <a:t>Transaction proc.</a:t>
            </a:r>
            <a:endParaRPr lang="zh-TW" altLang="en-US" dirty="0"/>
          </a:p>
        </p:txBody>
      </p:sp>
      <p:pic>
        <p:nvPicPr>
          <p:cNvPr id="11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sp>
        <p:nvSpPr>
          <p:cNvPr id="8" name="日期版面配置區 5"/>
          <p:cNvSpPr txBox="1">
            <a:spLocks/>
          </p:cNvSpPr>
          <p:nvPr/>
        </p:nvSpPr>
        <p:spPr bwMode="auto">
          <a:xfrm>
            <a:off x="280989" y="1387336"/>
            <a:ext cx="4348608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1800" dirty="0" err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Transaction.getDataSet</a:t>
            </a:r>
            <a:r>
              <a:rPr lang="en-US" altLang="zh-TW" sz="18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優缺點</a:t>
            </a:r>
            <a:r>
              <a:rPr lang="en-US" altLang="zh-TW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endParaRPr lang="en-US" altLang="ko-KR" sz="18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529023"/>
              </p:ext>
            </p:extLst>
          </p:nvPr>
        </p:nvGraphicFramePr>
        <p:xfrm>
          <a:off x="528961" y="1890433"/>
          <a:ext cx="781759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0623"/>
                <a:gridCol w="364696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優點</a:t>
                      </a:r>
                      <a:endParaRPr lang="zh-TW" altLang="en-US" dirty="0">
                        <a:solidFill>
                          <a:schemeClr val="tx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缺點</a:t>
                      </a:r>
                      <a:endParaRPr lang="zh-TW" altLang="en-US" dirty="0">
                        <a:solidFill>
                          <a:schemeClr val="tx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交易上具有一致性，能確保 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commit 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、 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rollback 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能正常運作</a:t>
                      </a:r>
                      <a:r>
                        <a:rPr lang="zh-TW" altLang="en-US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。且無 </a:t>
                      </a:r>
                      <a:r>
                        <a:rPr lang="en-US" altLang="zh-TW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Dead Lock (</a:t>
                      </a:r>
                      <a:r>
                        <a:rPr lang="zh-TW" altLang="en-US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死結</a:t>
                      </a:r>
                      <a:r>
                        <a:rPr lang="en-US" altLang="zh-TW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) </a:t>
                      </a:r>
                      <a:r>
                        <a:rPr lang="zh-TW" altLang="en-US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及連線數過多的情況</a:t>
                      </a:r>
                      <a:endParaRPr lang="zh-TW" altLang="en-US" dirty="0">
                        <a:solidFill>
                          <a:schemeClr val="tx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跨子系統時，存取上會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有權限問題</a:t>
                      </a:r>
                      <a:endParaRPr lang="en-US" altLang="zh-TW" dirty="0" smtClean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endParaRPr lang="zh-TW" altLang="en-US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75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 bwMode="auto">
          <a:xfrm>
            <a:off x="132080" y="1046007"/>
            <a:ext cx="4751067" cy="5565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 bwMode="black">
          <a:xfrm>
            <a:off x="609600" y="276447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dirty="0" smtClean="0">
                <a:solidFill>
                  <a:schemeClr val="hlink"/>
                </a:solidFill>
                <a:ea typeface="굴림" charset="-127"/>
              </a:rPr>
              <a:t>Transaction</a:t>
            </a:r>
            <a:r>
              <a:rPr lang="zh-TW" altLang="en-US" dirty="0" smtClean="0">
                <a:solidFill>
                  <a:schemeClr val="hlink"/>
                </a:solidFill>
                <a:ea typeface="굴림" charset="-127"/>
              </a:rPr>
              <a:t>程式架構</a:t>
            </a:r>
            <a:endParaRPr lang="zh-TW" altLang="en-US" dirty="0"/>
          </a:p>
        </p:txBody>
      </p:sp>
      <p:pic>
        <p:nvPicPr>
          <p:cNvPr id="11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grpSp>
        <p:nvGrpSpPr>
          <p:cNvPr id="17" name="群組 18"/>
          <p:cNvGrpSpPr/>
          <p:nvPr/>
        </p:nvGrpSpPr>
        <p:grpSpPr>
          <a:xfrm>
            <a:off x="642402" y="1529699"/>
            <a:ext cx="4883783" cy="5011118"/>
            <a:chOff x="443205" y="3304893"/>
            <a:chExt cx="4284527" cy="4182897"/>
          </a:xfrm>
        </p:grpSpPr>
        <p:sp>
          <p:nvSpPr>
            <p:cNvPr id="19" name="矩形 18"/>
            <p:cNvSpPr/>
            <p:nvPr/>
          </p:nvSpPr>
          <p:spPr bwMode="auto">
            <a:xfrm>
              <a:off x="455494" y="3304893"/>
              <a:ext cx="3305084" cy="415388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443205" y="3711239"/>
              <a:ext cx="4284527" cy="3776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b="1" dirty="0" err="1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Transaction.begin</a:t>
              </a:r>
              <a:r>
                <a:rPr lang="en-US" altLang="zh-TW" sz="1800" b="1" dirty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() </a:t>
              </a:r>
              <a:r>
                <a:rPr lang="en-US" altLang="zh-TW" sz="18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;</a:t>
              </a: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b="1" dirty="0">
                  <a:solidFill>
                    <a:schemeClr val="accent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t</a:t>
              </a:r>
              <a:r>
                <a:rPr lang="en-US" altLang="zh-TW" sz="1800" b="1" dirty="0" smtClean="0">
                  <a:solidFill>
                    <a:schemeClr val="accent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ry{</a:t>
              </a: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TW" sz="1800" b="1" dirty="0">
                <a:solidFill>
                  <a:schemeClr val="accent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b="1" dirty="0" smtClean="0">
                  <a:solidFill>
                    <a:schemeClr val="accent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       </a:t>
              </a:r>
              <a:r>
                <a:rPr lang="en-US" altLang="zh-TW" sz="1800" b="1" dirty="0" smtClean="0">
                  <a:solidFill>
                    <a:schemeClr val="accent5">
                      <a:lumMod val="2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//</a:t>
              </a:r>
              <a:r>
                <a:rPr lang="zh-TW" altLang="en-US" sz="1800" b="1" dirty="0" smtClean="0">
                  <a:solidFill>
                    <a:schemeClr val="accent5">
                      <a:lumMod val="2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進行交易</a:t>
              </a:r>
              <a:endParaRPr lang="en-US" altLang="zh-TW" sz="1800" b="1" dirty="0" smtClean="0">
                <a:solidFill>
                  <a:schemeClr val="accent5">
                    <a:lumMod val="25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TW" sz="1800" b="1" dirty="0" smtClean="0">
                <a:solidFill>
                  <a:schemeClr val="accent5">
                    <a:lumMod val="25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TW" sz="1800" b="1" dirty="0">
                <a:solidFill>
                  <a:schemeClr val="accent5">
                    <a:lumMod val="25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TW" sz="1800" b="1" dirty="0" smtClean="0">
                <a:solidFill>
                  <a:schemeClr val="accent5">
                    <a:lumMod val="25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b="1" dirty="0" smtClean="0">
                  <a:solidFill>
                    <a:schemeClr val="accent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       </a:t>
              </a:r>
              <a:r>
                <a:rPr lang="en-US" altLang="zh-TW" sz="1800" b="1" dirty="0" err="1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Transaction.commit</a:t>
              </a:r>
              <a:r>
                <a:rPr lang="en-US" altLang="zh-TW" sz="1800" b="1" dirty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() </a:t>
              </a:r>
              <a:r>
                <a:rPr lang="en-US" altLang="zh-TW" sz="18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;</a:t>
              </a: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b="1" dirty="0" smtClean="0">
                  <a:solidFill>
                    <a:schemeClr val="accent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        </a:t>
              </a:r>
              <a:endParaRPr lang="en-US" altLang="zh-TW" sz="1800" b="1" dirty="0">
                <a:solidFill>
                  <a:schemeClr val="accent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b="1" dirty="0" smtClean="0">
                  <a:solidFill>
                    <a:schemeClr val="accent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}catch(Exception e){</a:t>
              </a: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TW" sz="1800" b="1" dirty="0" smtClean="0">
                <a:solidFill>
                  <a:schemeClr val="accent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b="1" dirty="0" smtClean="0">
                  <a:solidFill>
                    <a:schemeClr val="accent5">
                      <a:lumMod val="2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//</a:t>
              </a:r>
              <a:r>
                <a:rPr lang="zh-TW" altLang="en-US" sz="1800" b="1" dirty="0" smtClean="0">
                  <a:solidFill>
                    <a:schemeClr val="accent5">
                      <a:lumMod val="2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錯誤而回朔交易</a:t>
              </a:r>
              <a:endParaRPr lang="en-US" altLang="zh-TW" sz="1800" b="1" dirty="0" smtClean="0">
                <a:solidFill>
                  <a:schemeClr val="accent5">
                    <a:lumMod val="25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b="1" dirty="0" err="1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Transaction.rollback</a:t>
              </a:r>
              <a:r>
                <a:rPr lang="en-US" altLang="zh-TW" sz="18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();</a:t>
              </a: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TW" sz="1800" b="1" dirty="0">
                <a:solidFill>
                  <a:schemeClr val="accent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b="1" dirty="0" smtClean="0">
                  <a:solidFill>
                    <a:schemeClr val="accent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} </a:t>
              </a: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b="1" dirty="0">
                  <a:solidFill>
                    <a:schemeClr val="accent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sz="1800" b="1" dirty="0" smtClean="0">
                  <a:solidFill>
                    <a:schemeClr val="accent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 </a:t>
              </a:r>
              <a:endParaRPr kumimoji="0" lang="en-US" altLang="zh-TW" sz="1800" b="1" dirty="0">
                <a:solidFill>
                  <a:schemeClr val="accent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3" name="日期版面配置區 5"/>
            <p:cNvSpPr txBox="1">
              <a:spLocks/>
            </p:cNvSpPr>
            <p:nvPr/>
          </p:nvSpPr>
          <p:spPr bwMode="auto">
            <a:xfrm>
              <a:off x="564471" y="3329664"/>
              <a:ext cx="2986012" cy="32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굴림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TW" sz="2000" dirty="0" smtClean="0">
                  <a:solidFill>
                    <a:srgbClr val="002060"/>
                  </a:solidFill>
                  <a:latin typeface="微軟正黑體" pitchFamily="34" charset="-120"/>
                  <a:ea typeface="微軟正黑體" pitchFamily="34" charset="-120"/>
                </a:rPr>
                <a:t>Transaction</a:t>
              </a:r>
              <a:r>
                <a:rPr lang="zh-TW" altLang="en-US" sz="2000" dirty="0">
                  <a:solidFill>
                    <a:srgbClr val="002060"/>
                  </a:solidFill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zh-TW" altLang="en-US" sz="2000" dirty="0" smtClean="0">
                  <a:solidFill>
                    <a:srgbClr val="002060"/>
                  </a:solidFill>
                  <a:latin typeface="微軟正黑體" pitchFamily="34" charset="-120"/>
                  <a:ea typeface="微軟正黑體" pitchFamily="34" charset="-120"/>
                </a:rPr>
                <a:t>結構 </a:t>
              </a:r>
              <a:r>
                <a:rPr lang="en-US" altLang="ko-KR" sz="2000" dirty="0" smtClean="0">
                  <a:solidFill>
                    <a:srgbClr val="002060"/>
                  </a:solidFill>
                  <a:latin typeface="微軟正黑體" pitchFamily="34" charset="-120"/>
                  <a:ea typeface="微軟正黑體" pitchFamily="34" charset="-120"/>
                </a:rPr>
                <a:t>:</a:t>
              </a:r>
              <a:endParaRPr lang="en-US" altLang="ko-KR" sz="20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8" name="右大括弧 17"/>
          <p:cNvSpPr/>
          <p:nvPr/>
        </p:nvSpPr>
        <p:spPr bwMode="auto">
          <a:xfrm>
            <a:off x="4487332" y="2140158"/>
            <a:ext cx="285750" cy="1783274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ea typeface="新細明體" pitchFamily="18" charset="-120"/>
            </a:endParaRPr>
          </a:p>
        </p:txBody>
      </p:sp>
      <p:sp>
        <p:nvSpPr>
          <p:cNvPr id="21" name="日期版面配置區 5"/>
          <p:cNvSpPr txBox="1">
            <a:spLocks/>
          </p:cNvSpPr>
          <p:nvPr/>
        </p:nvSpPr>
        <p:spPr bwMode="auto">
          <a:xfrm>
            <a:off x="4940328" y="2224397"/>
            <a:ext cx="4026818" cy="94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交易進行當中，需</a:t>
            </a:r>
            <a:r>
              <a:rPr lang="zh-TW" altLang="en-US" sz="2000" u="sng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進行與交易流程無關的資料取得</a:t>
            </a:r>
            <a:endParaRPr lang="en-US" altLang="zh-TW" sz="2000" u="sng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l"/>
            <a:r>
              <a:rPr lang="en-US" altLang="ko-KR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Ex:</a:t>
            </a:r>
            <a:r>
              <a:rPr lang="zh-TW" altLang="en-US" sz="2000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取得人員資料</a:t>
            </a:r>
            <a:endParaRPr lang="en-US" altLang="ko-KR" sz="2000" dirty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1274" y="3343716"/>
            <a:ext cx="4031873" cy="40011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進行取得人員資料，用於交易資料</a:t>
            </a:r>
            <a:endParaRPr kumimoji="0" lang="en-US" altLang="zh-TW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日期版面配置區 5"/>
          <p:cNvSpPr txBox="1">
            <a:spLocks/>
          </p:cNvSpPr>
          <p:nvPr/>
        </p:nvSpPr>
        <p:spPr bwMode="auto">
          <a:xfrm>
            <a:off x="254914" y="1173751"/>
            <a:ext cx="4026818" cy="32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0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主程式</a:t>
            </a:r>
            <a:r>
              <a:rPr lang="en-US" altLang="zh-TW" sz="2000" dirty="0" err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Tx</a:t>
            </a:r>
            <a:r>
              <a:rPr lang="en-US" altLang="zh-TW" sz="20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-Bean : </a:t>
            </a:r>
            <a:endParaRPr lang="en-US" altLang="ko-KR" sz="20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40328" y="4048678"/>
            <a:ext cx="4186306" cy="40011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-&gt;</a:t>
            </a:r>
            <a:r>
              <a:rPr lang="zh-TW" altLang="en-US" sz="2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2000" b="1" dirty="0" err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getDataSet</a:t>
            </a:r>
            <a:r>
              <a:rPr lang="zh-TW" altLang="en-US" sz="2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取得獨立連線！</a:t>
            </a:r>
            <a:endParaRPr kumimoji="0" lang="en-US" altLang="zh-TW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259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 bwMode="black">
          <a:xfrm>
            <a:off x="609600" y="276447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dirty="0" smtClean="0">
                <a:solidFill>
                  <a:schemeClr val="hlink"/>
                </a:solidFill>
                <a:ea typeface="굴림" charset="-127"/>
              </a:rPr>
              <a:t>Transaction </a:t>
            </a:r>
            <a:r>
              <a:rPr lang="en-US" altLang="zh-TW" dirty="0" err="1" smtClean="0">
                <a:solidFill>
                  <a:schemeClr val="hlink"/>
                </a:solidFill>
                <a:ea typeface="굴림" charset="-127"/>
              </a:rPr>
              <a:t>v.s</a:t>
            </a:r>
            <a:r>
              <a:rPr lang="en-US" altLang="zh-TW" dirty="0" smtClean="0">
                <a:solidFill>
                  <a:schemeClr val="hlink"/>
                </a:solidFill>
                <a:ea typeface="굴림" charset="-127"/>
              </a:rPr>
              <a:t> </a:t>
            </a:r>
            <a:r>
              <a:rPr lang="en-US" altLang="zh-TW" dirty="0" err="1" smtClean="0">
                <a:solidFill>
                  <a:schemeClr val="hlink"/>
                </a:solidFill>
                <a:ea typeface="굴림" charset="-127"/>
              </a:rPr>
              <a:t>DataSet</a:t>
            </a:r>
            <a:endParaRPr lang="zh-TW" altLang="en-US" dirty="0"/>
          </a:p>
        </p:txBody>
      </p:sp>
      <p:pic>
        <p:nvPicPr>
          <p:cNvPr id="11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228600" y="1240775"/>
            <a:ext cx="8229600" cy="4953000"/>
          </a:xfrm>
        </p:spPr>
        <p:txBody>
          <a:bodyPr/>
          <a:lstStyle/>
          <a:p>
            <a:pPr>
              <a:buClr>
                <a:schemeClr val="tx1">
                  <a:lumMod val="10000"/>
                </a:schemeClr>
              </a:buClr>
            </a:pPr>
            <a:r>
              <a:rPr lang="zh-TW" altLang="en-US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取得獨立連線</a:t>
            </a:r>
            <a:endParaRPr lang="en-US" altLang="zh-TW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18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模組繼承 </a:t>
            </a:r>
            <a:r>
              <a:rPr lang="en-US" altLang="zh-TW" sz="1800" b="1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DBModule</a:t>
            </a:r>
            <a:r>
              <a:rPr lang="en-US" altLang="zh-TW" sz="18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-&gt; </a:t>
            </a:r>
            <a:r>
              <a:rPr lang="en-US" altLang="zh-TW" sz="1800" b="1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getDataSet</a:t>
            </a:r>
            <a:r>
              <a:rPr lang="en-US" altLang="zh-TW" sz="18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en-US" altLang="zh-TW" sz="1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-&gt;</a:t>
            </a:r>
            <a:r>
              <a:rPr lang="zh-TW" altLang="en-US" sz="1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即為取得獨立連線</a:t>
            </a:r>
            <a:endParaRPr lang="en-US" altLang="zh-TW" sz="1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1800" b="1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1800" b="1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此時</a:t>
            </a:r>
            <a:r>
              <a:rPr lang="zh-TW" altLang="en-US" sz="18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無論是否有用 </a:t>
            </a:r>
            <a:r>
              <a:rPr lang="en-US" altLang="zh-TW" sz="18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Transaction </a:t>
            </a:r>
            <a:r>
              <a:rPr lang="zh-TW" altLang="en-US" sz="18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宣告交易起始</a:t>
            </a:r>
            <a:r>
              <a:rPr lang="zh-TW" altLang="en-US" sz="18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，只要跨子系統存取，</a:t>
            </a:r>
            <a:r>
              <a:rPr lang="zh-TW" altLang="en-US" sz="1800" b="1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便</a:t>
            </a:r>
            <a:endParaRPr lang="en-US" altLang="zh-TW" sz="1800" b="1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lvl="1" indent="0">
              <a:buNone/>
            </a:pPr>
            <a:r>
              <a:rPr lang="zh-TW" altLang="en-US" sz="1800" b="1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    會</a:t>
            </a:r>
            <a:r>
              <a:rPr lang="zh-TW" altLang="en-US" sz="18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改用</a:t>
            </a:r>
            <a:r>
              <a:rPr lang="zh-TW" altLang="en-US" sz="18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該子系統對應的 </a:t>
            </a:r>
            <a:r>
              <a:rPr lang="en-US" altLang="zh-TW" sz="1800" b="1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DataSource</a:t>
            </a:r>
            <a:r>
              <a:rPr lang="en-US" altLang="zh-TW" sz="18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8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進行連線</a:t>
            </a:r>
            <a:endParaRPr lang="en-US" altLang="zh-TW" sz="18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1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18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1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18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1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18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1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lvl="1" indent="0">
              <a:buNone/>
            </a:pPr>
            <a:endParaRPr lang="en-US" altLang="zh-TW" sz="1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431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 bwMode="black">
          <a:xfrm>
            <a:off x="609600" y="276447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dirty="0" err="1" smtClean="0">
                <a:solidFill>
                  <a:schemeClr val="hlink"/>
                </a:solidFill>
                <a:ea typeface="굴림" charset="-127"/>
              </a:rPr>
              <a:t>getDataSet</a:t>
            </a:r>
            <a:r>
              <a:rPr lang="zh-TW" altLang="en-US" dirty="0" smtClean="0">
                <a:solidFill>
                  <a:schemeClr val="hlink"/>
                </a:solidFill>
                <a:ea typeface="굴림" charset="-127"/>
              </a:rPr>
              <a:t>優點</a:t>
            </a:r>
            <a:endParaRPr lang="zh-TW" altLang="en-US" dirty="0"/>
          </a:p>
        </p:txBody>
      </p:sp>
      <p:pic>
        <p:nvPicPr>
          <p:cNvPr id="11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sp>
        <p:nvSpPr>
          <p:cNvPr id="8" name="日期版面配置區 5"/>
          <p:cNvSpPr txBox="1">
            <a:spLocks/>
          </p:cNvSpPr>
          <p:nvPr/>
        </p:nvSpPr>
        <p:spPr bwMode="auto">
          <a:xfrm>
            <a:off x="185292" y="1159712"/>
            <a:ext cx="3842905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1800" dirty="0" err="1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getDataSet</a:t>
            </a:r>
            <a:r>
              <a:rPr lang="en-US" altLang="zh-TW" sz="18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優缺點</a:t>
            </a:r>
            <a:r>
              <a:rPr lang="en-US" altLang="zh-TW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endParaRPr lang="en-US" altLang="ko-KR" sz="18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433517"/>
              </p:ext>
            </p:extLst>
          </p:nvPr>
        </p:nvGraphicFramePr>
        <p:xfrm>
          <a:off x="688456" y="1790405"/>
          <a:ext cx="7461834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0917"/>
                <a:gridCol w="3730917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優點</a:t>
                      </a:r>
                      <a:endParaRPr lang="zh-TW" altLang="en-US" dirty="0">
                        <a:solidFill>
                          <a:schemeClr val="tx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缺點</a:t>
                      </a:r>
                      <a:endParaRPr lang="zh-TW" altLang="en-US" dirty="0">
                        <a:solidFill>
                          <a:schemeClr val="tx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只要跨子系統存取，便會改用該子系統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對應的</a:t>
                      </a:r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DataSource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進行連線</a:t>
                      </a:r>
                      <a:r>
                        <a:rPr lang="zh-TW" altLang="en-US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，因此存取上較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無權限問題</a:t>
                      </a:r>
                      <a:r>
                        <a:rPr lang="zh-TW" altLang="en-US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。</a:t>
                      </a:r>
                    </a:p>
                    <a:p>
                      <a:endParaRPr lang="zh-TW" altLang="en-US" dirty="0">
                        <a:solidFill>
                          <a:schemeClr val="tx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1.</a:t>
                      </a:r>
                      <a:r>
                        <a:rPr lang="zh-TW" altLang="en-US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造成交易的不一致，</a:t>
                      </a:r>
                      <a:endParaRPr lang="en-US" altLang="zh-TW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endParaRPr lang="en-US" altLang="zh-TW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en-US" altLang="zh-TW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2.</a:t>
                      </a:r>
                      <a:r>
                        <a:rPr lang="zh-TW" altLang="en-US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發生 </a:t>
                      </a:r>
                      <a:r>
                        <a:rPr lang="en-US" altLang="zh-TW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rollback </a:t>
                      </a:r>
                      <a:r>
                        <a:rPr lang="zh-TW" altLang="en-US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不完全的狀況，或只能 </a:t>
                      </a:r>
                      <a:r>
                        <a:rPr lang="en-US" altLang="zh-TW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commit </a:t>
                      </a:r>
                      <a:r>
                        <a:rPr lang="zh-TW" altLang="en-US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部分資料的狀況</a:t>
                      </a:r>
                      <a:endParaRPr lang="en-US" altLang="zh-TW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endParaRPr lang="en-US" altLang="zh-TW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3.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造成連線數過多</a:t>
                      </a:r>
                      <a:endParaRPr lang="en-US" altLang="zh-TW" dirty="0" smtClean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endParaRPr lang="en-US" altLang="zh-TW" dirty="0" smtClean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en-US" altLang="zh-TW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4.</a:t>
                      </a:r>
                      <a:r>
                        <a:rPr lang="zh-TW" altLang="en-US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如有兩條連線對同一</a:t>
                      </a:r>
                      <a:r>
                        <a:rPr lang="en-US" altLang="zh-TW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Table</a:t>
                      </a:r>
                      <a:r>
                        <a:rPr lang="zh-TW" altLang="en-US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做異動</a:t>
                      </a:r>
                      <a:endParaRPr lang="en-US" altLang="zh-TW" dirty="0" smtClean="0">
                        <a:solidFill>
                          <a:schemeClr val="accent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en-US" altLang="zh-TW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    </a:t>
                      </a:r>
                      <a:r>
                        <a:rPr lang="zh-TW" altLang="en-US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容易造成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Dead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 Lock(</a:t>
                      </a:r>
                      <a:r>
                        <a:rPr lang="zh-TW" altLang="en-US" baseline="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死結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en-US" altLang="zh-TW" dirty="0" smtClean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endParaRPr lang="zh-TW" altLang="en-US" dirty="0">
                        <a:solidFill>
                          <a:schemeClr val="tx1">
                            <a:lumMod val="1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50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 bwMode="black">
          <a:xfrm>
            <a:off x="609600" y="276447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dirty="0" smtClean="0">
                <a:solidFill>
                  <a:schemeClr val="hlink"/>
                </a:solidFill>
                <a:ea typeface="굴림" charset="-127"/>
              </a:rPr>
              <a:t>Transaction </a:t>
            </a:r>
            <a:r>
              <a:rPr lang="en-US" altLang="zh-TW" dirty="0" err="1" smtClean="0">
                <a:solidFill>
                  <a:schemeClr val="hlink"/>
                </a:solidFill>
                <a:ea typeface="굴림" charset="-127"/>
              </a:rPr>
              <a:t>v.s</a:t>
            </a:r>
            <a:r>
              <a:rPr lang="en-US" altLang="zh-TW" dirty="0" smtClean="0">
                <a:solidFill>
                  <a:schemeClr val="hlink"/>
                </a:solidFill>
                <a:ea typeface="굴림" charset="-127"/>
              </a:rPr>
              <a:t> </a:t>
            </a:r>
            <a:r>
              <a:rPr lang="en-US" altLang="zh-TW" dirty="0" err="1" smtClean="0">
                <a:solidFill>
                  <a:schemeClr val="hlink"/>
                </a:solidFill>
                <a:ea typeface="굴림" charset="-127"/>
              </a:rPr>
              <a:t>DataSet</a:t>
            </a:r>
            <a:endParaRPr lang="zh-TW" altLang="en-US" dirty="0"/>
          </a:p>
        </p:txBody>
      </p:sp>
      <p:pic>
        <p:nvPicPr>
          <p:cNvPr id="11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pic>
        <p:nvPicPr>
          <p:cNvPr id="6146" name="Picture 2" descr="C:\Users\i9300620\Desktop\教育訓練簡報 2012-0930\教育訓練簡報\教育訓練簡報\ebaf\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73" y="1456661"/>
            <a:ext cx="7185983" cy="52866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日期版面配置區 5"/>
          <p:cNvSpPr txBox="1">
            <a:spLocks/>
          </p:cNvSpPr>
          <p:nvPr/>
        </p:nvSpPr>
        <p:spPr bwMode="auto">
          <a:xfrm>
            <a:off x="185292" y="1127813"/>
            <a:ext cx="3842905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1800" dirty="0" err="1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getDataSet</a:t>
            </a:r>
            <a:r>
              <a:rPr lang="en-US" altLang="zh-TW" sz="18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交易控制之下 </a:t>
            </a:r>
            <a:r>
              <a:rPr lang="en-US" altLang="zh-TW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endParaRPr lang="en-US" altLang="ko-KR" sz="18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584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 bwMode="black">
          <a:xfrm>
            <a:off x="609600" y="276447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dirty="0" smtClean="0">
                <a:solidFill>
                  <a:schemeClr val="hlink"/>
                </a:solidFill>
                <a:ea typeface="굴림" charset="-127"/>
              </a:rPr>
              <a:t>Transaction </a:t>
            </a:r>
            <a:r>
              <a:rPr lang="en-US" altLang="zh-TW" dirty="0" err="1" smtClean="0">
                <a:solidFill>
                  <a:schemeClr val="hlink"/>
                </a:solidFill>
                <a:ea typeface="굴림" charset="-127"/>
              </a:rPr>
              <a:t>v.s</a:t>
            </a:r>
            <a:r>
              <a:rPr lang="en-US" altLang="zh-TW" dirty="0" smtClean="0">
                <a:solidFill>
                  <a:schemeClr val="hlink"/>
                </a:solidFill>
                <a:ea typeface="굴림" charset="-127"/>
              </a:rPr>
              <a:t> </a:t>
            </a:r>
            <a:r>
              <a:rPr lang="en-US" altLang="zh-TW" dirty="0" err="1" smtClean="0">
                <a:solidFill>
                  <a:schemeClr val="hlink"/>
                </a:solidFill>
                <a:ea typeface="굴림" charset="-127"/>
              </a:rPr>
              <a:t>DataSet</a:t>
            </a:r>
            <a:endParaRPr lang="zh-TW" altLang="en-US" dirty="0"/>
          </a:p>
        </p:txBody>
      </p:sp>
      <p:pic>
        <p:nvPicPr>
          <p:cNvPr id="11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sp>
        <p:nvSpPr>
          <p:cNvPr id="8" name="日期版面配置區 5"/>
          <p:cNvSpPr txBox="1">
            <a:spLocks/>
          </p:cNvSpPr>
          <p:nvPr/>
        </p:nvSpPr>
        <p:spPr bwMode="auto">
          <a:xfrm>
            <a:off x="185292" y="1127813"/>
            <a:ext cx="3842905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1800" dirty="0" err="1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getDataSet</a:t>
            </a:r>
            <a:r>
              <a:rPr lang="en-US" altLang="zh-TW" sz="18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交易控制之下 </a:t>
            </a:r>
            <a:r>
              <a:rPr lang="en-US" altLang="zh-TW" sz="18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endParaRPr lang="en-US" altLang="ko-KR" sz="18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170" name="Picture 2" descr="C:\Users\i9300620\Desktop\教育訓練簡報 2012-0930\教育訓練簡報\教育訓練簡報\ebaf\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4" y="1490419"/>
            <a:ext cx="7326313" cy="51319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17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 bwMode="black">
          <a:xfrm>
            <a:off x="609600" y="276447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dirty="0" smtClean="0">
                <a:solidFill>
                  <a:schemeClr val="hlink"/>
                </a:solidFill>
                <a:ea typeface="굴림" charset="-127"/>
              </a:rPr>
              <a:t>Practice-1</a:t>
            </a:r>
            <a:endParaRPr lang="zh-TW" altLang="en-US" dirty="0"/>
          </a:p>
        </p:txBody>
      </p:sp>
      <p:pic>
        <p:nvPicPr>
          <p:cNvPr id="11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grpSp>
        <p:nvGrpSpPr>
          <p:cNvPr id="10" name="群組 18"/>
          <p:cNvGrpSpPr/>
          <p:nvPr/>
        </p:nvGrpSpPr>
        <p:grpSpPr>
          <a:xfrm>
            <a:off x="1400056" y="1349332"/>
            <a:ext cx="5007226" cy="2138148"/>
            <a:chOff x="321945" y="3241041"/>
            <a:chExt cx="4392820" cy="2138148"/>
          </a:xfrm>
        </p:grpSpPr>
        <p:sp>
          <p:nvSpPr>
            <p:cNvPr id="13" name="矩形 12"/>
            <p:cNvSpPr/>
            <p:nvPr/>
          </p:nvSpPr>
          <p:spPr bwMode="auto">
            <a:xfrm>
              <a:off x="353921" y="3241041"/>
              <a:ext cx="4360844" cy="21381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321945" y="3721872"/>
              <a:ext cx="4284527" cy="1477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800" dirty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￭ </a:t>
              </a:r>
              <a:r>
                <a:rPr lang="zh-TW" altLang="en-US" sz="1800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產生一新類別為模組</a:t>
              </a:r>
              <a:endParaRPr lang="en-US" altLang="zh-TW" sz="1800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TW" sz="1800" dirty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dirty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￭ </a:t>
              </a:r>
              <a:r>
                <a:rPr lang="zh-TW" altLang="en-US" sz="1800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使用</a:t>
              </a:r>
              <a:r>
                <a:rPr lang="en-US" altLang="zh-TW" sz="1800" dirty="0" err="1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DBUtil</a:t>
              </a:r>
              <a:r>
                <a:rPr lang="en-US" altLang="zh-TW" sz="1800" dirty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sz="1800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, </a:t>
              </a:r>
              <a:r>
                <a:rPr lang="en-US" altLang="zh-TW" sz="1800" dirty="0" err="1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Votool</a:t>
              </a:r>
              <a:r>
                <a:rPr lang="zh-TW" altLang="en-US" sz="1800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等工具作查詢，等異動</a:t>
              </a:r>
              <a:endParaRPr lang="en-US" altLang="zh-TW" sz="1800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TW" sz="1800" dirty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dirty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￭ </a:t>
              </a:r>
              <a:r>
                <a:rPr lang="zh-TW" altLang="en-US" sz="1800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將結果印出在程式當中</a:t>
              </a:r>
              <a:endParaRPr kumimoji="0" lang="en-US" altLang="zh-TW" sz="1800" dirty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5" name="日期版面配置區 5"/>
            <p:cNvSpPr txBox="1">
              <a:spLocks/>
            </p:cNvSpPr>
            <p:nvPr/>
          </p:nvSpPr>
          <p:spPr bwMode="auto">
            <a:xfrm>
              <a:off x="422846" y="3304893"/>
              <a:ext cx="2986012" cy="32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굴림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TW" sz="2000" dirty="0" smtClean="0">
                  <a:solidFill>
                    <a:srgbClr val="002060"/>
                  </a:solidFill>
                  <a:latin typeface="微軟正黑體" pitchFamily="34" charset="-120"/>
                  <a:ea typeface="微軟正黑體" pitchFamily="34" charset="-120"/>
                </a:rPr>
                <a:t>Practice Module</a:t>
              </a:r>
              <a:r>
                <a:rPr lang="en-US" altLang="ko-KR" sz="2000" dirty="0" smtClean="0">
                  <a:solidFill>
                    <a:srgbClr val="002060"/>
                  </a:solidFill>
                  <a:latin typeface="微軟正黑體" pitchFamily="34" charset="-120"/>
                  <a:ea typeface="微軟正黑體" pitchFamily="34" charset="-120"/>
                </a:rPr>
                <a:t>:</a:t>
              </a:r>
              <a:endParaRPr lang="en-US" altLang="ko-KR" sz="20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256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 bwMode="black">
          <a:xfrm>
            <a:off x="609600" y="276447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TW" dirty="0" smtClean="0">
                <a:solidFill>
                  <a:schemeClr val="hlink"/>
                </a:solidFill>
                <a:ea typeface="굴림" charset="-127"/>
              </a:rPr>
              <a:t>Practice-2</a:t>
            </a:r>
            <a:endParaRPr lang="zh-TW" altLang="en-US" dirty="0"/>
          </a:p>
        </p:txBody>
      </p:sp>
      <p:pic>
        <p:nvPicPr>
          <p:cNvPr id="11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grpSp>
        <p:nvGrpSpPr>
          <p:cNvPr id="10" name="群組 18"/>
          <p:cNvGrpSpPr/>
          <p:nvPr/>
        </p:nvGrpSpPr>
        <p:grpSpPr>
          <a:xfrm>
            <a:off x="1400056" y="1349332"/>
            <a:ext cx="5007226" cy="2138148"/>
            <a:chOff x="321945" y="3241041"/>
            <a:chExt cx="4392820" cy="2138148"/>
          </a:xfrm>
        </p:grpSpPr>
        <p:sp>
          <p:nvSpPr>
            <p:cNvPr id="13" name="矩形 12"/>
            <p:cNvSpPr/>
            <p:nvPr/>
          </p:nvSpPr>
          <p:spPr bwMode="auto">
            <a:xfrm>
              <a:off x="353921" y="3241041"/>
              <a:ext cx="4360844" cy="21381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321945" y="3721872"/>
              <a:ext cx="4284527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800" dirty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￭ </a:t>
              </a:r>
              <a:r>
                <a:rPr kumimoji="0" lang="zh-TW" altLang="en-US" sz="1800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實作</a:t>
              </a:r>
              <a:r>
                <a:rPr lang="en-US" altLang="zh-TW" sz="1800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E-BAF</a:t>
              </a:r>
              <a:r>
                <a:rPr lang="zh-TW" altLang="en-US" sz="1800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整體架構</a:t>
              </a:r>
              <a:endParaRPr lang="en-US" altLang="zh-TW" sz="1800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zh-TW" sz="1800" dirty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endParaRPr>
            </a:p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dirty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￭ </a:t>
              </a:r>
              <a:r>
                <a:rPr lang="zh-TW" altLang="en-US" sz="1800" dirty="0" smtClean="0">
                  <a:solidFill>
                    <a:schemeClr val="tx2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完成查詢，新增，刪除，修改按鈕</a:t>
              </a:r>
              <a:endParaRPr lang="en-US" altLang="zh-TW" sz="1800" dirty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5" name="日期版面配置區 5"/>
            <p:cNvSpPr txBox="1">
              <a:spLocks/>
            </p:cNvSpPr>
            <p:nvPr/>
          </p:nvSpPr>
          <p:spPr bwMode="auto">
            <a:xfrm>
              <a:off x="422846" y="3304893"/>
              <a:ext cx="2986012" cy="32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굴림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TW" sz="2000" dirty="0" smtClean="0">
                  <a:solidFill>
                    <a:srgbClr val="002060"/>
                  </a:solidFill>
                  <a:latin typeface="微軟正黑體" pitchFamily="34" charset="-120"/>
                  <a:ea typeface="微軟正黑體" pitchFamily="34" charset="-120"/>
                </a:rPr>
                <a:t>Practice Module</a:t>
              </a:r>
              <a:r>
                <a:rPr lang="en-US" altLang="ko-KR" sz="2000" dirty="0" smtClean="0">
                  <a:solidFill>
                    <a:srgbClr val="002060"/>
                  </a:solidFill>
                  <a:latin typeface="微軟正黑體" pitchFamily="34" charset="-120"/>
                  <a:ea typeface="微軟正黑體" pitchFamily="34" charset="-120"/>
                </a:rPr>
                <a:t>:</a:t>
              </a:r>
              <a:endParaRPr lang="en-US" altLang="ko-KR" sz="20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46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 bwMode="black">
          <a:xfrm>
            <a:off x="609600" y="276447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zh-TW" altLang="en-US" dirty="0" smtClean="0">
                <a:solidFill>
                  <a:schemeClr val="hlink"/>
                </a:solidFill>
                <a:ea typeface="굴림" charset="-127"/>
              </a:rPr>
              <a:t>附錄</a:t>
            </a:r>
            <a:r>
              <a:rPr lang="en-US" altLang="zh-TW" dirty="0" smtClean="0">
                <a:solidFill>
                  <a:schemeClr val="hlink"/>
                </a:solidFill>
                <a:ea typeface="굴림" charset="-127"/>
              </a:rPr>
              <a:t>-1</a:t>
            </a:r>
            <a:endParaRPr lang="zh-TW" altLang="en-US" dirty="0"/>
          </a:p>
        </p:txBody>
      </p:sp>
      <p:pic>
        <p:nvPicPr>
          <p:cNvPr id="11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日期版面配置區 5"/>
          <p:cNvSpPr txBox="1">
            <a:spLocks/>
          </p:cNvSpPr>
          <p:nvPr/>
        </p:nvSpPr>
        <p:spPr bwMode="auto">
          <a:xfrm>
            <a:off x="7156581" y="6629401"/>
            <a:ext cx="1987420" cy="20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굴림" charset="-127"/>
                <a:cs typeface="+mn-cs"/>
              </a:rPr>
              <a:t>程式設計 教育訓練專用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굴림" charset="-127"/>
              <a:cs typeface="+mn-cs"/>
            </a:endParaRPr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228600" y="1240775"/>
            <a:ext cx="8229600" cy="4953000"/>
          </a:xfrm>
        </p:spPr>
        <p:txBody>
          <a:bodyPr/>
          <a:lstStyle/>
          <a:p>
            <a:pPr>
              <a:buClr>
                <a:schemeClr val="tx1">
                  <a:lumMod val="10000"/>
                </a:schemeClr>
              </a:buClr>
            </a:pPr>
            <a:r>
              <a:rPr lang="zh-TW" altLang="en-US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常用</a:t>
            </a:r>
            <a:r>
              <a:rPr lang="en-US" altLang="zh-TW" dirty="0" err="1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WebSite</a:t>
            </a:r>
            <a:endParaRPr lang="en-US" altLang="zh-TW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Clr>
                <a:schemeClr val="tx1">
                  <a:lumMod val="10000"/>
                </a:schemeClr>
              </a:buClr>
            </a:pPr>
            <a:endParaRPr lang="en-US" altLang="zh-TW" dirty="0" smtClean="0">
              <a:solidFill>
                <a:schemeClr val="tx1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1800" b="1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程式設計</a:t>
            </a:r>
            <a:r>
              <a:rPr lang="en-US" altLang="zh-TW" sz="18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Wiki</a:t>
            </a:r>
            <a:r>
              <a:rPr lang="zh-TW" altLang="en-US" sz="18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網站</a:t>
            </a:r>
            <a:r>
              <a:rPr lang="en-US" altLang="zh-TW" sz="18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8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投資與</a:t>
            </a:r>
            <a:r>
              <a:rPr lang="en-US" altLang="zh-TW" sz="1800" b="1" dirty="0" smtClean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CSR) </a:t>
            </a:r>
            <a:r>
              <a:rPr lang="en-US" altLang="zh-TW" sz="1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hlinkClick r:id="rId3"/>
              </a:rPr>
              <a:t>http</a:t>
            </a:r>
            <a:r>
              <a:rPr lang="en-US" altLang="zh-TW" sz="18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hlinkClick r:id="rId3"/>
              </a:rPr>
              <a:t>://</a:t>
            </a:r>
            <a:r>
              <a:rPr lang="en-US" altLang="zh-TW" sz="1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hlinkClick r:id="rId3"/>
              </a:rPr>
              <a:t>ws93006ed:8080/JSPWiki</a:t>
            </a:r>
            <a:endParaRPr lang="en-US" altLang="zh-TW" sz="1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1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18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陽光小站 </a:t>
            </a:r>
            <a:r>
              <a:rPr lang="en-US" altLang="zh-TW" sz="18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hlinkClick r:id="rId4"/>
              </a:rPr>
              <a:t>http://10.180.103.14:880/discuz</a:t>
            </a:r>
            <a:r>
              <a:rPr lang="en-US" altLang="zh-TW" sz="1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hlinkClick r:id="rId4"/>
              </a:rPr>
              <a:t>/</a:t>
            </a:r>
            <a:endParaRPr lang="en-US" altLang="zh-TW" sz="1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1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18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國壽系統相關</a:t>
            </a:r>
            <a:r>
              <a:rPr lang="en-US" altLang="zh-TW" sz="18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API </a:t>
            </a:r>
            <a:r>
              <a:rPr lang="zh-TW" altLang="en-US" sz="1800" b="1" dirty="0">
                <a:solidFill>
                  <a:schemeClr val="tx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文件  </a:t>
            </a:r>
            <a:r>
              <a:rPr lang="en-US" altLang="zh-TW" sz="18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hlinkClick r:id="rId5"/>
              </a:rPr>
              <a:t>http://</a:t>
            </a:r>
            <a:r>
              <a:rPr lang="en-US" altLang="zh-TW" sz="18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hlinkClick r:id="rId5"/>
              </a:rPr>
              <a:t>10.87.50.46/html/main.htm</a:t>
            </a:r>
            <a:endParaRPr lang="en-US" altLang="zh-TW" sz="1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1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18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1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18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1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18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1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lvl="1" indent="0">
              <a:buNone/>
            </a:pPr>
            <a:endParaRPr lang="en-US" altLang="zh-TW" sz="18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428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060700"/>
            <a:ext cx="5168900" cy="914400"/>
          </a:xfrm>
          <a:noFill/>
        </p:spPr>
        <p:txBody>
          <a:bodyPr lIns="18000" tIns="10800" rIns="18000" bIns="10800"/>
          <a:lstStyle/>
          <a:p>
            <a:r>
              <a:rPr lang="en-US" altLang="ko-KR" sz="6200">
                <a:solidFill>
                  <a:schemeClr val="tx2"/>
                </a:solidFill>
                <a:ea typeface="굴림" charset="-127"/>
              </a:rPr>
              <a:t>Thank you!</a:t>
            </a:r>
            <a:endParaRPr lang="en-US" altLang="ko-KR" sz="6200">
              <a:solidFill>
                <a:schemeClr val="hlink"/>
              </a:solidFill>
              <a:ea typeface="굴림" charset="-127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343400"/>
            <a:ext cx="4495800" cy="327025"/>
          </a:xfrm>
          <a:noFill/>
        </p:spPr>
        <p:txBody>
          <a:bodyPr lIns="18000" tIns="10800" rIns="18000" bIns="10800">
            <a:spAutoFit/>
          </a:bodyPr>
          <a:lstStyle/>
          <a:p>
            <a:pPr algn="l"/>
            <a:r>
              <a:rPr lang="zh-TW" altLang="en-US" b="1" dirty="0" smtClean="0">
                <a:solidFill>
                  <a:schemeClr val="tx2"/>
                </a:solidFill>
                <a:ea typeface="굴림" charset="-127"/>
              </a:rPr>
              <a:t>程式設計科</a:t>
            </a:r>
            <a:endParaRPr lang="zh-TW" altLang="en-US" b="1" dirty="0">
              <a:solidFill>
                <a:schemeClr val="tx2"/>
              </a:solidFill>
              <a:ea typeface="굴림" charset="-127"/>
            </a:endParaRP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1155700" y="4594225"/>
            <a:ext cx="3873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TW" altLang="en-US" sz="1600" b="1" dirty="0" smtClean="0">
                <a:solidFill>
                  <a:schemeClr val="hlink"/>
                </a:solidFill>
                <a:latin typeface="Verdana" pitchFamily="34" charset="0"/>
                <a:ea typeface="굴림" charset="-127"/>
              </a:rPr>
              <a:t>教育訓練專用</a:t>
            </a:r>
            <a:endParaRPr lang="zh-TW" altLang="en-US" sz="1600" b="1" dirty="0">
              <a:solidFill>
                <a:schemeClr val="hlink"/>
              </a:solidFill>
              <a:latin typeface="Verdana" pitchFamily="34" charset="0"/>
              <a:ea typeface="굴림" charset="-127"/>
            </a:endParaRPr>
          </a:p>
        </p:txBody>
      </p:sp>
      <p:grpSp>
        <p:nvGrpSpPr>
          <p:cNvPr id="47117" name="Group 13"/>
          <p:cNvGrpSpPr>
            <a:grpSpLocks/>
          </p:cNvGrpSpPr>
          <p:nvPr/>
        </p:nvGrpSpPr>
        <p:grpSpPr bwMode="auto">
          <a:xfrm>
            <a:off x="25400" y="3048000"/>
            <a:ext cx="5181600" cy="533400"/>
            <a:chOff x="856" y="304"/>
            <a:chExt cx="3016" cy="336"/>
          </a:xfrm>
        </p:grpSpPr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>
              <a:off x="856" y="304"/>
              <a:ext cx="3016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>
              <a:off x="856" y="352"/>
              <a:ext cx="3016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>
              <a:off x="856" y="400"/>
              <a:ext cx="3016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>
              <a:off x="856" y="448"/>
              <a:ext cx="3016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>
              <a:off x="856" y="496"/>
              <a:ext cx="3016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>
              <a:off x="856" y="544"/>
              <a:ext cx="3016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>
              <a:off x="856" y="592"/>
              <a:ext cx="3016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>
              <a:off x="856" y="640"/>
              <a:ext cx="3016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7126" name="Group 22"/>
          <p:cNvGrpSpPr>
            <a:grpSpLocks/>
          </p:cNvGrpSpPr>
          <p:nvPr/>
        </p:nvGrpSpPr>
        <p:grpSpPr bwMode="auto">
          <a:xfrm>
            <a:off x="685800" y="5029200"/>
            <a:ext cx="1295400" cy="1295400"/>
            <a:chOff x="432" y="3168"/>
            <a:chExt cx="816" cy="816"/>
          </a:xfrm>
        </p:grpSpPr>
        <p:sp>
          <p:nvSpPr>
            <p:cNvPr id="47127" name="Oval 23"/>
            <p:cNvSpPr>
              <a:spLocks noChangeArrowheads="1"/>
            </p:cNvSpPr>
            <p:nvPr/>
          </p:nvSpPr>
          <p:spPr bwMode="gray">
            <a:xfrm>
              <a:off x="432" y="3168"/>
              <a:ext cx="816" cy="8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gray">
            <a:xfrm>
              <a:off x="657" y="3431"/>
              <a:ext cx="451" cy="4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gray">
            <a:xfrm rot="-2566439">
              <a:off x="501" y="3294"/>
              <a:ext cx="343" cy="19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7130" name="Group 26"/>
          <p:cNvGrpSpPr>
            <a:grpSpLocks/>
          </p:cNvGrpSpPr>
          <p:nvPr/>
        </p:nvGrpSpPr>
        <p:grpSpPr bwMode="auto">
          <a:xfrm>
            <a:off x="1790700" y="5969000"/>
            <a:ext cx="571500" cy="571500"/>
            <a:chOff x="1128" y="3760"/>
            <a:chExt cx="360" cy="360"/>
          </a:xfrm>
        </p:grpSpPr>
        <p:sp>
          <p:nvSpPr>
            <p:cNvPr id="47131" name="Oval 27"/>
            <p:cNvSpPr>
              <a:spLocks noChangeArrowheads="1"/>
            </p:cNvSpPr>
            <p:nvPr/>
          </p:nvSpPr>
          <p:spPr bwMode="gray">
            <a:xfrm>
              <a:off x="1128" y="3760"/>
              <a:ext cx="360" cy="3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gray">
            <a:xfrm>
              <a:off x="1227" y="3876"/>
              <a:ext cx="199" cy="19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gray">
            <a:xfrm rot="-2566439">
              <a:off x="1163" y="3815"/>
              <a:ext cx="156" cy="8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343400"/>
            <a:ext cx="4495800" cy="327025"/>
          </a:xfrm>
          <a:noFill/>
        </p:spPr>
        <p:txBody>
          <a:bodyPr lIns="18000" tIns="10800" rIns="18000" bIns="10800">
            <a:spAutoFit/>
          </a:bodyPr>
          <a:lstStyle/>
          <a:p>
            <a:pPr algn="l"/>
            <a:r>
              <a:rPr lang="zh-TW" altLang="en-US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投資資訊部</a:t>
            </a:r>
            <a:endParaRPr lang="en-US" altLang="ko-KR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1155700" y="4594225"/>
            <a:ext cx="3873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TW" altLang="en-US" sz="1600" b="1" dirty="0" smtClean="0">
                <a:solidFill>
                  <a:schemeClr val="hlink"/>
                </a:solidFill>
                <a:latin typeface="微軟正黑體" pitchFamily="34" charset="-120"/>
                <a:ea typeface="微軟正黑體" pitchFamily="34" charset="-120"/>
              </a:rPr>
              <a:t>程式設計</a:t>
            </a:r>
            <a:r>
              <a:rPr lang="zh-TW" altLang="en-US" sz="1600" b="1" dirty="0" smtClean="0">
                <a:solidFill>
                  <a:schemeClr val="hlink"/>
                </a:solidFill>
                <a:latin typeface="Verdana" pitchFamily="34" charset="0"/>
                <a:ea typeface="굴림" charset="-127"/>
              </a:rPr>
              <a:t>科</a:t>
            </a:r>
            <a:endParaRPr lang="en-US" altLang="ko-KR" sz="1600" b="1" dirty="0">
              <a:solidFill>
                <a:schemeClr val="hlink"/>
              </a:solidFill>
              <a:latin typeface="Verdana" pitchFamily="34" charset="0"/>
              <a:ea typeface="굴림" charset="-127"/>
            </a:endParaRPr>
          </a:p>
        </p:txBody>
      </p:sp>
      <p:grpSp>
        <p:nvGrpSpPr>
          <p:cNvPr id="25629" name="Group 29"/>
          <p:cNvGrpSpPr>
            <a:grpSpLocks/>
          </p:cNvGrpSpPr>
          <p:nvPr/>
        </p:nvGrpSpPr>
        <p:grpSpPr bwMode="auto">
          <a:xfrm>
            <a:off x="685800" y="5029200"/>
            <a:ext cx="1295400" cy="1295400"/>
            <a:chOff x="432" y="3168"/>
            <a:chExt cx="816" cy="816"/>
          </a:xfrm>
        </p:grpSpPr>
        <p:sp>
          <p:nvSpPr>
            <p:cNvPr id="25610" name="Oval 10"/>
            <p:cNvSpPr>
              <a:spLocks noChangeArrowheads="1"/>
            </p:cNvSpPr>
            <p:nvPr/>
          </p:nvSpPr>
          <p:spPr bwMode="gray">
            <a:xfrm>
              <a:off x="432" y="3168"/>
              <a:ext cx="816" cy="8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1" name="Oval 11"/>
            <p:cNvSpPr>
              <a:spLocks noChangeArrowheads="1"/>
            </p:cNvSpPr>
            <p:nvPr/>
          </p:nvSpPr>
          <p:spPr bwMode="gray">
            <a:xfrm>
              <a:off x="657" y="3431"/>
              <a:ext cx="451" cy="4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24" name="Oval 24"/>
            <p:cNvSpPr>
              <a:spLocks noChangeArrowheads="1"/>
            </p:cNvSpPr>
            <p:nvPr/>
          </p:nvSpPr>
          <p:spPr bwMode="gray">
            <a:xfrm rot="-2566439">
              <a:off x="501" y="3294"/>
              <a:ext cx="343" cy="19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5630" name="Group 30"/>
          <p:cNvGrpSpPr>
            <a:grpSpLocks/>
          </p:cNvGrpSpPr>
          <p:nvPr/>
        </p:nvGrpSpPr>
        <p:grpSpPr bwMode="auto">
          <a:xfrm>
            <a:off x="1790700" y="5969000"/>
            <a:ext cx="571500" cy="571500"/>
            <a:chOff x="1128" y="3760"/>
            <a:chExt cx="360" cy="360"/>
          </a:xfrm>
        </p:grpSpPr>
        <p:sp>
          <p:nvSpPr>
            <p:cNvPr id="25614" name="Oval 14"/>
            <p:cNvSpPr>
              <a:spLocks noChangeArrowheads="1"/>
            </p:cNvSpPr>
            <p:nvPr/>
          </p:nvSpPr>
          <p:spPr bwMode="gray">
            <a:xfrm>
              <a:off x="1128" y="3760"/>
              <a:ext cx="360" cy="3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5" name="Oval 15"/>
            <p:cNvSpPr>
              <a:spLocks noChangeArrowheads="1"/>
            </p:cNvSpPr>
            <p:nvPr/>
          </p:nvSpPr>
          <p:spPr bwMode="gray">
            <a:xfrm>
              <a:off x="1227" y="3876"/>
              <a:ext cx="199" cy="19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27" name="Oval 27"/>
            <p:cNvSpPr>
              <a:spLocks noChangeArrowheads="1"/>
            </p:cNvSpPr>
            <p:nvPr/>
          </p:nvSpPr>
          <p:spPr bwMode="gray">
            <a:xfrm rot="-2566439">
              <a:off x="1163" y="3815"/>
              <a:ext cx="156" cy="8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pic>
        <p:nvPicPr>
          <p:cNvPr id="13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596900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140290" y="21266"/>
            <a:ext cx="1063256" cy="54226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93072" y="979048"/>
            <a:ext cx="474521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微軟正黑體" pitchFamily="34" charset="-120"/>
                <a:cs typeface="Aharoni" pitchFamily="2" charset="-79"/>
              </a:rPr>
              <a:t>MVC Models</a:t>
            </a:r>
            <a:endParaRPr lang="zh-TW" altLang="en-US" sz="60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ea typeface="微軟正黑體" pitchFamily="34" charset="-12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3363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hlink"/>
                </a:solidFill>
                <a:ea typeface="굴림" charset="-127"/>
              </a:rPr>
              <a:t>MVC MODELS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 bwMode="auto">
          <a:xfrm rot="10800000">
            <a:off x="5086350" y="2990850"/>
            <a:ext cx="1214438" cy="673100"/>
          </a:xfrm>
          <a:prstGeom prst="wedgeRoundRectCallout">
            <a:avLst/>
          </a:prstGeom>
          <a:ln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solidFill>
                <a:schemeClr val="tx1"/>
              </a:solidFill>
              <a:latin typeface="굴림" charset="-127"/>
            </a:endParaRPr>
          </a:p>
        </p:txBody>
      </p:sp>
      <p:pic>
        <p:nvPicPr>
          <p:cNvPr id="7" name="Picture 6" descr="C:\Users\i9300620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4868863"/>
            <a:ext cx="8763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流程圖: 內部儲存裝置 7"/>
          <p:cNvSpPr/>
          <p:nvPr/>
        </p:nvSpPr>
        <p:spPr bwMode="auto">
          <a:xfrm>
            <a:off x="2916238" y="2092325"/>
            <a:ext cx="1143000" cy="611188"/>
          </a:xfrm>
          <a:prstGeom prst="flowChartInternalStorage">
            <a:avLst/>
          </a:prstGeom>
          <a:solidFill>
            <a:schemeClr val="tx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JSP</a:t>
            </a:r>
          </a:p>
        </p:txBody>
      </p:sp>
      <p:sp>
        <p:nvSpPr>
          <p:cNvPr id="9" name="圓柱 8"/>
          <p:cNvSpPr/>
          <p:nvPr/>
        </p:nvSpPr>
        <p:spPr bwMode="auto">
          <a:xfrm>
            <a:off x="7604125" y="2060575"/>
            <a:ext cx="1071563" cy="714375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500" dirty="0" err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DataBase</a:t>
            </a:r>
            <a:endParaRPr kumimoji="0" lang="zh-TW" altLang="en-US" sz="15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9750" y="1328738"/>
            <a:ext cx="82296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2200" b="1" dirty="0">
                <a:solidFill>
                  <a:schemeClr val="tx2"/>
                </a:solidFill>
                <a:ea typeface="굴림" pitchFamily="34" charset="-127"/>
              </a:rPr>
              <a:t>MVC Model (1) </a:t>
            </a:r>
          </a:p>
          <a:p>
            <a:pPr marL="742950" lvl="1" indent="-285750" latinLnBrk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2000" b="1" dirty="0">
                <a:solidFill>
                  <a:srgbClr val="000000"/>
                </a:solidFill>
                <a:ea typeface="굴림" pitchFamily="34" charset="-127"/>
              </a:rPr>
              <a:t>JSP + JavaBean Model</a:t>
            </a:r>
            <a:endParaRPr lang="zh-TW" altLang="en-US" sz="2000" b="1" dirty="0">
              <a:solidFill>
                <a:srgbClr val="000000"/>
              </a:solidFill>
              <a:ea typeface="굴림" pitchFamily="34" charset="-127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1685925" y="2449513"/>
            <a:ext cx="792163" cy="185737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流程圖: 內部儲存裝置 11"/>
          <p:cNvSpPr/>
          <p:nvPr/>
        </p:nvSpPr>
        <p:spPr bwMode="auto">
          <a:xfrm>
            <a:off x="5219700" y="2092325"/>
            <a:ext cx="1143000" cy="682625"/>
          </a:xfrm>
          <a:prstGeom prst="flowChartInternalStorage">
            <a:avLst/>
          </a:prstGeom>
          <a:solidFill>
            <a:schemeClr val="tx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Java Bean</a:t>
            </a:r>
          </a:p>
        </p:txBody>
      </p:sp>
      <p:sp>
        <p:nvSpPr>
          <p:cNvPr id="13" name="左-右雙向箭號 12"/>
          <p:cNvSpPr/>
          <p:nvPr/>
        </p:nvSpPr>
        <p:spPr bwMode="auto">
          <a:xfrm>
            <a:off x="6667500" y="2365375"/>
            <a:ext cx="712788" cy="193675"/>
          </a:xfrm>
          <a:prstGeom prst="leftRightArrow">
            <a:avLst/>
          </a:prstGeom>
          <a:solidFill>
            <a:schemeClr val="tx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굴림" charset="-127"/>
            </a:endParaRPr>
          </a:p>
        </p:txBody>
      </p:sp>
      <p:sp>
        <p:nvSpPr>
          <p:cNvPr id="14" name="左-右雙向箭號 13"/>
          <p:cNvSpPr/>
          <p:nvPr/>
        </p:nvSpPr>
        <p:spPr bwMode="auto">
          <a:xfrm>
            <a:off x="4298950" y="2343150"/>
            <a:ext cx="711200" cy="193675"/>
          </a:xfrm>
          <a:prstGeom prst="leftRightArrow">
            <a:avLst/>
          </a:prstGeom>
          <a:solidFill>
            <a:schemeClr val="tx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굴림" charset="-127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692275" y="2124075"/>
            <a:ext cx="787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HTTP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148263" y="3016250"/>
            <a:ext cx="11430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5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Logic </a:t>
            </a:r>
          </a:p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5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Operation</a:t>
            </a:r>
          </a:p>
        </p:txBody>
      </p:sp>
      <p:sp>
        <p:nvSpPr>
          <p:cNvPr id="17" name="圓角矩形圖說文字 16"/>
          <p:cNvSpPr/>
          <p:nvPr/>
        </p:nvSpPr>
        <p:spPr bwMode="auto">
          <a:xfrm rot="10800000">
            <a:off x="2916238" y="2847975"/>
            <a:ext cx="1212850" cy="671513"/>
          </a:xfrm>
          <a:prstGeom prst="wedgeRoundRectCallout">
            <a:avLst/>
          </a:prstGeom>
          <a:ln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solidFill>
                <a:schemeClr val="tx1"/>
              </a:solidFill>
              <a:latin typeface="굴림" charset="-127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905125" y="2871788"/>
            <a:ext cx="1235075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500" b="1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Receive</a:t>
            </a:r>
            <a:endParaRPr kumimoji="0" lang="en-US" altLang="zh-TW" sz="1500" b="1" dirty="0">
              <a:solidFill>
                <a:schemeClr val="tx2">
                  <a:lumMod val="7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5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Parameters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9750" y="3705225"/>
            <a:ext cx="82296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2200" b="1" dirty="0">
                <a:solidFill>
                  <a:schemeClr val="tx2"/>
                </a:solidFill>
                <a:ea typeface="굴림" pitchFamily="34" charset="-127"/>
              </a:rPr>
              <a:t>MVC Model (2) </a:t>
            </a:r>
          </a:p>
          <a:p>
            <a:pPr marL="742950" lvl="1" indent="-285750" latinLnBrk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2000" b="1" dirty="0">
                <a:solidFill>
                  <a:srgbClr val="000000"/>
                </a:solidFill>
                <a:ea typeface="굴림" pitchFamily="34" charset="-127"/>
              </a:rPr>
              <a:t>JSP + Servlet + JavaBean Model</a:t>
            </a:r>
            <a:endParaRPr lang="zh-TW" altLang="en-US" sz="2000" b="1" dirty="0">
              <a:solidFill>
                <a:srgbClr val="000000"/>
              </a:solidFill>
              <a:ea typeface="굴림" pitchFamily="34" charset="-127"/>
            </a:endParaRPr>
          </a:p>
        </p:txBody>
      </p:sp>
      <p:sp>
        <p:nvSpPr>
          <p:cNvPr id="20" name="流程圖: 內部儲存裝置 19"/>
          <p:cNvSpPr/>
          <p:nvPr/>
        </p:nvSpPr>
        <p:spPr bwMode="auto">
          <a:xfrm>
            <a:off x="3419475" y="5661025"/>
            <a:ext cx="1143000" cy="611188"/>
          </a:xfrm>
          <a:prstGeom prst="flowChartInternalStorage">
            <a:avLst/>
          </a:prstGeom>
          <a:solidFill>
            <a:schemeClr val="tx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JSP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(View)</a:t>
            </a:r>
          </a:p>
        </p:txBody>
      </p:sp>
      <p:sp>
        <p:nvSpPr>
          <p:cNvPr id="21" name="流程圖: 內部儲存裝置 20"/>
          <p:cNvSpPr/>
          <p:nvPr/>
        </p:nvSpPr>
        <p:spPr bwMode="auto">
          <a:xfrm>
            <a:off x="2855913" y="4508500"/>
            <a:ext cx="1284287" cy="684213"/>
          </a:xfrm>
          <a:prstGeom prst="flowChartInternalStorage">
            <a:avLst/>
          </a:prstGeom>
          <a:solidFill>
            <a:schemeClr val="tx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Servlet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(Controller)</a:t>
            </a:r>
          </a:p>
        </p:txBody>
      </p:sp>
      <p:sp>
        <p:nvSpPr>
          <p:cNvPr id="22" name="流程圖: 內部儲存裝置 21"/>
          <p:cNvSpPr/>
          <p:nvPr/>
        </p:nvSpPr>
        <p:spPr bwMode="auto">
          <a:xfrm>
            <a:off x="5435600" y="5013325"/>
            <a:ext cx="1296988" cy="611188"/>
          </a:xfrm>
          <a:prstGeom prst="flowChartInternalStorage">
            <a:avLst/>
          </a:prstGeom>
          <a:solidFill>
            <a:schemeClr val="tx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JavaBean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(Model)</a:t>
            </a:r>
          </a:p>
        </p:txBody>
      </p:sp>
      <p:sp>
        <p:nvSpPr>
          <p:cNvPr id="23" name="圓柱 22"/>
          <p:cNvSpPr/>
          <p:nvPr/>
        </p:nvSpPr>
        <p:spPr bwMode="auto">
          <a:xfrm>
            <a:off x="7667625" y="4946650"/>
            <a:ext cx="1071563" cy="714375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500" dirty="0" err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DataBase</a:t>
            </a:r>
            <a:endParaRPr kumimoji="0" lang="zh-TW" altLang="en-US" sz="15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2144713" y="6165850"/>
            <a:ext cx="123348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Only </a:t>
            </a:r>
          </a:p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Display UI</a:t>
            </a: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1839913" y="4543425"/>
            <a:ext cx="6540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HTTP</a:t>
            </a:r>
          </a:p>
        </p:txBody>
      </p:sp>
      <p:sp>
        <p:nvSpPr>
          <p:cNvPr id="26" name="圓角矩形圖說文字 25"/>
          <p:cNvSpPr/>
          <p:nvPr/>
        </p:nvSpPr>
        <p:spPr bwMode="auto">
          <a:xfrm rot="10800000">
            <a:off x="2935288" y="5165725"/>
            <a:ext cx="1212850" cy="331788"/>
          </a:xfrm>
          <a:prstGeom prst="wedgeRoundRectCallout">
            <a:avLst/>
          </a:prstGeom>
          <a:ln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solidFill>
                <a:schemeClr val="tx1"/>
              </a:solidFill>
              <a:latin typeface="굴림" charset="-127"/>
            </a:endParaRP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2944813" y="5210175"/>
            <a:ext cx="123507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400" b="1" dirty="0">
                <a:solidFill>
                  <a:schemeClr val="tx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參數傳遞</a:t>
            </a:r>
            <a:r>
              <a:rPr kumimoji="0" lang="en-US" altLang="zh-TW" sz="1400" b="1" dirty="0">
                <a:solidFill>
                  <a:schemeClr val="tx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..</a:t>
            </a: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 rot="789192">
            <a:off x="1716088" y="5443538"/>
            <a:ext cx="7905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Update</a:t>
            </a:r>
          </a:p>
        </p:txBody>
      </p:sp>
      <p:sp>
        <p:nvSpPr>
          <p:cNvPr id="29" name="向右箭號 28"/>
          <p:cNvSpPr/>
          <p:nvPr/>
        </p:nvSpPr>
        <p:spPr bwMode="auto">
          <a:xfrm>
            <a:off x="1982788" y="4919663"/>
            <a:ext cx="501650" cy="165100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" name="向右箭號 29"/>
          <p:cNvSpPr/>
          <p:nvPr/>
        </p:nvSpPr>
        <p:spPr bwMode="auto">
          <a:xfrm>
            <a:off x="7008813" y="5307013"/>
            <a:ext cx="501650" cy="165100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" name="向右箭號 30"/>
          <p:cNvSpPr/>
          <p:nvPr/>
        </p:nvSpPr>
        <p:spPr bwMode="auto">
          <a:xfrm rot="1354011">
            <a:off x="4584700" y="5030788"/>
            <a:ext cx="501650" cy="165100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 rot="1496222">
            <a:off x="4583113" y="4652963"/>
            <a:ext cx="7508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Invoke</a:t>
            </a:r>
          </a:p>
        </p:txBody>
      </p:sp>
      <p:sp>
        <p:nvSpPr>
          <p:cNvPr id="33" name="向右箭號 32"/>
          <p:cNvSpPr/>
          <p:nvPr/>
        </p:nvSpPr>
        <p:spPr bwMode="auto">
          <a:xfrm rot="9131314">
            <a:off x="4781550" y="5676900"/>
            <a:ext cx="501650" cy="165100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 rot="19839864">
            <a:off x="4638675" y="5465763"/>
            <a:ext cx="4635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Set</a:t>
            </a:r>
          </a:p>
        </p:txBody>
      </p:sp>
      <p:sp>
        <p:nvSpPr>
          <p:cNvPr id="35" name="向右箭號 34"/>
          <p:cNvSpPr/>
          <p:nvPr/>
        </p:nvSpPr>
        <p:spPr bwMode="auto">
          <a:xfrm rot="11709641">
            <a:off x="1776413" y="5794375"/>
            <a:ext cx="501650" cy="163513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3995738" y="1341438"/>
            <a:ext cx="432117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500" b="1" dirty="0">
                <a:solidFill>
                  <a:schemeClr val="tx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￭ MVC</a:t>
            </a:r>
            <a:r>
              <a:rPr kumimoji="0" lang="zh-TW" altLang="en-US" sz="1500" b="1" dirty="0">
                <a:solidFill>
                  <a:schemeClr val="tx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指的是</a:t>
            </a:r>
            <a:r>
              <a:rPr kumimoji="0" lang="en-US" altLang="zh-TW" sz="1500" b="1" dirty="0">
                <a:solidFill>
                  <a:schemeClr val="tx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Model/View/Controller</a:t>
            </a:r>
            <a:endParaRPr kumimoji="0" lang="en-US" altLang="zh-TW" sz="1500" b="1" dirty="0">
              <a:solidFill>
                <a:schemeClr val="tx2">
                  <a:lumMod val="7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7" name="向右箭號 36"/>
          <p:cNvSpPr/>
          <p:nvPr/>
        </p:nvSpPr>
        <p:spPr bwMode="auto">
          <a:xfrm rot="10800000">
            <a:off x="7023100" y="5516563"/>
            <a:ext cx="501650" cy="165100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" name="日期版面配置區 5"/>
          <p:cNvSpPr>
            <a:spLocks noGrp="1"/>
          </p:cNvSpPr>
          <p:nvPr>
            <p:ph type="dt" sz="half" idx="12"/>
          </p:nvPr>
        </p:nvSpPr>
        <p:spPr>
          <a:xfrm>
            <a:off x="7156581" y="6629401"/>
            <a:ext cx="1987420" cy="228600"/>
          </a:xfrm>
        </p:spPr>
        <p:txBody>
          <a:bodyPr/>
          <a:lstStyle/>
          <a:p>
            <a:r>
              <a:rPr lang="zh-TW" altLang="en-US" dirty="0" smtClean="0"/>
              <a:t>程式設計科 教育訓練專用</a:t>
            </a:r>
            <a:endParaRPr lang="en-US" altLang="ko-KR" dirty="0"/>
          </a:p>
        </p:txBody>
      </p:sp>
      <p:pic>
        <p:nvPicPr>
          <p:cNvPr id="39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69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 animBg="1"/>
      <p:bldP spid="27" grpId="0"/>
      <p:bldP spid="28" grpId="0"/>
      <p:bldP spid="29" grpId="0" animBg="1"/>
      <p:bldP spid="30" grpId="0" animBg="1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096000" cy="609600"/>
          </a:xfrm>
        </p:spPr>
        <p:txBody>
          <a:bodyPr/>
          <a:lstStyle/>
          <a:p>
            <a:r>
              <a:rPr lang="en-US" altLang="ko-KR" sz="3600" dirty="0" smtClean="0">
                <a:solidFill>
                  <a:schemeClr val="hlink"/>
                </a:solidFill>
                <a:ea typeface="굴림" charset="-127"/>
              </a:rPr>
              <a:t>Cathay MVC</a:t>
            </a:r>
            <a:endParaRPr lang="en-US" altLang="ko-KR" sz="3600" dirty="0">
              <a:solidFill>
                <a:schemeClr val="hlink"/>
              </a:solidFill>
              <a:ea typeface="굴림" charset="-127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>
          <a:xfrm>
            <a:off x="7156581" y="6629401"/>
            <a:ext cx="1987420" cy="228600"/>
          </a:xfrm>
        </p:spPr>
        <p:txBody>
          <a:bodyPr/>
          <a:lstStyle/>
          <a:p>
            <a:r>
              <a:rPr lang="zh-TW" altLang="en-US" dirty="0" smtClean="0"/>
              <a:t>程式設計科 教育訓練專用</a:t>
            </a:r>
            <a:endParaRPr lang="en-US" altLang="ko-KR" dirty="0"/>
          </a:p>
        </p:txBody>
      </p:sp>
      <p:pic>
        <p:nvPicPr>
          <p:cNvPr id="7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矩形 49"/>
          <p:cNvSpPr/>
          <p:nvPr/>
        </p:nvSpPr>
        <p:spPr bwMode="auto">
          <a:xfrm>
            <a:off x="333602" y="1101000"/>
            <a:ext cx="8288752" cy="398540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431286" y="3951794"/>
            <a:ext cx="8032775" cy="806809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431266" y="2425493"/>
            <a:ext cx="8032795" cy="1427334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31286" y="1513339"/>
            <a:ext cx="8032775" cy="795359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日期版面配置區 5"/>
          <p:cNvSpPr txBox="1">
            <a:spLocks/>
          </p:cNvSpPr>
          <p:nvPr/>
        </p:nvSpPr>
        <p:spPr bwMode="auto">
          <a:xfrm>
            <a:off x="431286" y="1663739"/>
            <a:ext cx="1080502" cy="32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View :</a:t>
            </a:r>
            <a:endParaRPr lang="en-US" altLang="ko-KR" sz="20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70" name="群組 69"/>
          <p:cNvGrpSpPr/>
          <p:nvPr/>
        </p:nvGrpSpPr>
        <p:grpSpPr>
          <a:xfrm>
            <a:off x="2037000" y="1596753"/>
            <a:ext cx="1185009" cy="504911"/>
            <a:chOff x="1885603" y="4837233"/>
            <a:chExt cx="1185009" cy="633910"/>
          </a:xfrm>
        </p:grpSpPr>
        <p:sp>
          <p:nvSpPr>
            <p:cNvPr id="73" name="圓角化單一角落矩形 72"/>
            <p:cNvSpPr/>
            <p:nvPr/>
          </p:nvSpPr>
          <p:spPr bwMode="auto">
            <a:xfrm>
              <a:off x="1885603" y="4837233"/>
              <a:ext cx="1185009" cy="633910"/>
            </a:xfrm>
            <a:prstGeom prst="round1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日期版面配置區 5"/>
            <p:cNvSpPr txBox="1">
              <a:spLocks/>
            </p:cNvSpPr>
            <p:nvPr/>
          </p:nvSpPr>
          <p:spPr bwMode="auto">
            <a:xfrm>
              <a:off x="2004052" y="4916780"/>
              <a:ext cx="863555" cy="283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굴림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700" dirty="0" smtClean="0">
                  <a:solidFill>
                    <a:schemeClr val="accent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JSP</a:t>
              </a:r>
              <a:endParaRPr lang="en-US" altLang="ko-KR" sz="1700" dirty="0">
                <a:solidFill>
                  <a:schemeClr val="accent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85" name="矩形 84"/>
          <p:cNvSpPr/>
          <p:nvPr/>
        </p:nvSpPr>
        <p:spPr bwMode="auto">
          <a:xfrm>
            <a:off x="4801224" y="1633026"/>
            <a:ext cx="3472710" cy="2799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7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微軟正黑體" pitchFamily="34" charset="-120"/>
              </a:rPr>
              <a:t>畫面呈現</a:t>
            </a:r>
          </a:p>
        </p:txBody>
      </p:sp>
      <p:sp>
        <p:nvSpPr>
          <p:cNvPr id="86" name="日期版面配置區 5"/>
          <p:cNvSpPr txBox="1">
            <a:spLocks/>
          </p:cNvSpPr>
          <p:nvPr/>
        </p:nvSpPr>
        <p:spPr bwMode="auto">
          <a:xfrm>
            <a:off x="508920" y="2618395"/>
            <a:ext cx="1415942" cy="32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Controller :</a:t>
            </a:r>
            <a:endParaRPr lang="en-US" altLang="ko-KR" sz="20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87" name="群組 86"/>
          <p:cNvGrpSpPr/>
          <p:nvPr/>
        </p:nvGrpSpPr>
        <p:grpSpPr>
          <a:xfrm>
            <a:off x="2037000" y="2510527"/>
            <a:ext cx="2040119" cy="1047449"/>
            <a:chOff x="1885603" y="4888667"/>
            <a:chExt cx="1185009" cy="1040842"/>
          </a:xfrm>
        </p:grpSpPr>
        <p:sp>
          <p:nvSpPr>
            <p:cNvPr id="88" name="圓角化單一角落矩形 87"/>
            <p:cNvSpPr/>
            <p:nvPr/>
          </p:nvSpPr>
          <p:spPr bwMode="auto">
            <a:xfrm>
              <a:off x="1885603" y="4888667"/>
              <a:ext cx="1185009" cy="633910"/>
            </a:xfrm>
            <a:prstGeom prst="round1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9" name="日期版面配置區 5"/>
            <p:cNvSpPr txBox="1">
              <a:spLocks/>
            </p:cNvSpPr>
            <p:nvPr/>
          </p:nvSpPr>
          <p:spPr bwMode="auto">
            <a:xfrm>
              <a:off x="2004052" y="4916780"/>
              <a:ext cx="863555" cy="1012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굴림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700" dirty="0" smtClean="0">
                  <a:solidFill>
                    <a:schemeClr val="accent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HTTP</a:t>
              </a:r>
            </a:p>
            <a:p>
              <a:pPr algn="ctr"/>
              <a:r>
                <a:rPr lang="en-US" altLang="ko-KR" sz="1700" dirty="0" smtClean="0">
                  <a:solidFill>
                    <a:schemeClr val="accent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Dispatcher</a:t>
              </a:r>
              <a:endParaRPr lang="en-US" altLang="ko-KR" sz="1700" dirty="0">
                <a:solidFill>
                  <a:schemeClr val="accent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90" name="矩形 89"/>
          <p:cNvSpPr/>
          <p:nvPr/>
        </p:nvSpPr>
        <p:spPr bwMode="auto">
          <a:xfrm>
            <a:off x="4801224" y="2538276"/>
            <a:ext cx="3472710" cy="2799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7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微軟正黑體" pitchFamily="34" charset="-120"/>
              </a:rPr>
              <a:t>尋找對應的</a:t>
            </a:r>
            <a:r>
              <a:rPr lang="en-US" altLang="zh-TW" sz="1700" b="1" dirty="0" err="1" smtClean="0">
                <a:solidFill>
                  <a:schemeClr val="tx2"/>
                </a:solidFill>
                <a:latin typeface="+mj-lt"/>
                <a:ea typeface="微軟正黑體" pitchFamily="34" charset="-120"/>
              </a:rPr>
              <a:t>Tx</a:t>
            </a:r>
            <a:r>
              <a:rPr lang="en-US" altLang="zh-TW" sz="1700" b="1" dirty="0" smtClean="0">
                <a:solidFill>
                  <a:schemeClr val="tx2"/>
                </a:solidFill>
                <a:latin typeface="+mj-lt"/>
                <a:ea typeface="微軟正黑體" pitchFamily="34" charset="-120"/>
              </a:rPr>
              <a:t>-Bean</a:t>
            </a:r>
            <a:endParaRPr kumimoji="0" lang="zh-TW" altLang="en-US" sz="17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j-lt"/>
              <a:ea typeface="微軟正黑體" pitchFamily="34" charset="-120"/>
            </a:endParaRPr>
          </a:p>
        </p:txBody>
      </p:sp>
      <p:grpSp>
        <p:nvGrpSpPr>
          <p:cNvPr id="91" name="群組 90"/>
          <p:cNvGrpSpPr/>
          <p:nvPr/>
        </p:nvGrpSpPr>
        <p:grpSpPr>
          <a:xfrm>
            <a:off x="2108225" y="3289813"/>
            <a:ext cx="1443227" cy="473597"/>
            <a:chOff x="1885603" y="4837233"/>
            <a:chExt cx="1185009" cy="633910"/>
          </a:xfrm>
        </p:grpSpPr>
        <p:sp>
          <p:nvSpPr>
            <p:cNvPr id="92" name="圓角化單一角落矩形 91"/>
            <p:cNvSpPr/>
            <p:nvPr/>
          </p:nvSpPr>
          <p:spPr bwMode="auto">
            <a:xfrm>
              <a:off x="1885603" y="4837233"/>
              <a:ext cx="1185009" cy="633910"/>
            </a:xfrm>
            <a:prstGeom prst="round1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3" name="日期版面配置區 5"/>
            <p:cNvSpPr txBox="1">
              <a:spLocks/>
            </p:cNvSpPr>
            <p:nvPr/>
          </p:nvSpPr>
          <p:spPr bwMode="auto">
            <a:xfrm>
              <a:off x="2004052" y="4916780"/>
              <a:ext cx="863555" cy="281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굴림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700" dirty="0" smtClean="0">
                  <a:solidFill>
                    <a:schemeClr val="accent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TX-Bean</a:t>
              </a:r>
              <a:endParaRPr lang="en-US" altLang="ko-KR" sz="1700" dirty="0">
                <a:solidFill>
                  <a:schemeClr val="accent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97" name="矩形 96"/>
          <p:cNvSpPr/>
          <p:nvPr/>
        </p:nvSpPr>
        <p:spPr bwMode="auto">
          <a:xfrm>
            <a:off x="4860417" y="3265534"/>
            <a:ext cx="3472710" cy="2799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7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微軟正黑體" pitchFamily="34" charset="-120"/>
              </a:rPr>
              <a:t>依照需求呼叫處理的模組</a:t>
            </a:r>
          </a:p>
        </p:txBody>
      </p:sp>
      <p:sp>
        <p:nvSpPr>
          <p:cNvPr id="98" name="日期版面配置區 5"/>
          <p:cNvSpPr txBox="1">
            <a:spLocks/>
          </p:cNvSpPr>
          <p:nvPr/>
        </p:nvSpPr>
        <p:spPr bwMode="auto">
          <a:xfrm>
            <a:off x="508920" y="4116509"/>
            <a:ext cx="1415942" cy="32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Model :</a:t>
            </a:r>
            <a:endParaRPr lang="en-US" altLang="ko-KR" sz="20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99" name="群組 98"/>
          <p:cNvGrpSpPr/>
          <p:nvPr/>
        </p:nvGrpSpPr>
        <p:grpSpPr>
          <a:xfrm>
            <a:off x="2154976" y="4005114"/>
            <a:ext cx="1185009" cy="504911"/>
            <a:chOff x="1885603" y="4837233"/>
            <a:chExt cx="1185009" cy="633910"/>
          </a:xfrm>
        </p:grpSpPr>
        <p:sp>
          <p:nvSpPr>
            <p:cNvPr id="100" name="圓角化單一角落矩形 99"/>
            <p:cNvSpPr/>
            <p:nvPr/>
          </p:nvSpPr>
          <p:spPr bwMode="auto">
            <a:xfrm>
              <a:off x="1885603" y="4837233"/>
              <a:ext cx="1185009" cy="633910"/>
            </a:xfrm>
            <a:prstGeom prst="round1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01" name="日期版面配置區 5"/>
            <p:cNvSpPr txBox="1">
              <a:spLocks/>
            </p:cNvSpPr>
            <p:nvPr/>
          </p:nvSpPr>
          <p:spPr bwMode="auto">
            <a:xfrm>
              <a:off x="2004052" y="4916780"/>
              <a:ext cx="863555" cy="355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굴림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700" dirty="0" smtClean="0">
                  <a:solidFill>
                    <a:schemeClr val="accent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Module</a:t>
              </a:r>
              <a:endParaRPr lang="en-US" altLang="ko-KR" sz="1700" dirty="0">
                <a:solidFill>
                  <a:schemeClr val="accent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02" name="矩形 101"/>
          <p:cNvSpPr/>
          <p:nvPr/>
        </p:nvSpPr>
        <p:spPr bwMode="auto">
          <a:xfrm>
            <a:off x="4860417" y="4116509"/>
            <a:ext cx="3472710" cy="2799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7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微軟正黑體" pitchFamily="34" charset="-120"/>
              </a:rPr>
              <a:t>計算，資料處理，寫入資料庫</a:t>
            </a:r>
          </a:p>
        </p:txBody>
      </p:sp>
      <p:sp>
        <p:nvSpPr>
          <p:cNvPr id="103" name="向下箭號 102"/>
          <p:cNvSpPr/>
          <p:nvPr/>
        </p:nvSpPr>
        <p:spPr bwMode="auto">
          <a:xfrm rot="16200000">
            <a:off x="4078317" y="1568362"/>
            <a:ext cx="307911" cy="491411"/>
          </a:xfrm>
          <a:prstGeom prst="down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05" name="群組 104"/>
          <p:cNvGrpSpPr/>
          <p:nvPr/>
        </p:nvGrpSpPr>
        <p:grpSpPr>
          <a:xfrm>
            <a:off x="1960153" y="2425493"/>
            <a:ext cx="2206412" cy="2238217"/>
            <a:chOff x="1577664" y="1803400"/>
            <a:chExt cx="2250483" cy="2022129"/>
          </a:xfrm>
        </p:grpSpPr>
        <p:cxnSp>
          <p:nvCxnSpPr>
            <p:cNvPr id="106" name="直線接點 105"/>
            <p:cNvCxnSpPr/>
            <p:nvPr/>
          </p:nvCxnSpPr>
          <p:spPr bwMode="auto">
            <a:xfrm>
              <a:off x="1577664" y="3817764"/>
              <a:ext cx="2238556" cy="1"/>
            </a:xfrm>
            <a:prstGeom prst="line">
              <a:avLst/>
            </a:prstGeom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 bwMode="auto">
            <a:xfrm flipV="1">
              <a:off x="1577664" y="1803400"/>
              <a:ext cx="5035" cy="2014365"/>
            </a:xfrm>
            <a:prstGeom prst="line">
              <a:avLst/>
            </a:prstGeom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 bwMode="auto">
            <a:xfrm flipV="1">
              <a:off x="3804727" y="1811164"/>
              <a:ext cx="5035" cy="2014365"/>
            </a:xfrm>
            <a:prstGeom prst="line">
              <a:avLst/>
            </a:prstGeom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auto">
            <a:xfrm>
              <a:off x="1589591" y="1811164"/>
              <a:ext cx="2238556" cy="1"/>
            </a:xfrm>
            <a:prstGeom prst="line">
              <a:avLst/>
            </a:prstGeom>
            <a:ln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日期版面配置區 5"/>
          <p:cNvSpPr txBox="1">
            <a:spLocks/>
          </p:cNvSpPr>
          <p:nvPr/>
        </p:nvSpPr>
        <p:spPr bwMode="auto">
          <a:xfrm>
            <a:off x="1097325" y="3004253"/>
            <a:ext cx="806980" cy="26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Servlet</a:t>
            </a:r>
            <a:endParaRPr lang="en-US" altLang="ko-KR" sz="16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1" name="向下箭號 110"/>
          <p:cNvSpPr/>
          <p:nvPr/>
        </p:nvSpPr>
        <p:spPr bwMode="auto">
          <a:xfrm rot="16200000">
            <a:off x="4324022" y="2418533"/>
            <a:ext cx="307911" cy="491411"/>
          </a:xfrm>
          <a:prstGeom prst="down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" name="向下箭號 111"/>
          <p:cNvSpPr/>
          <p:nvPr/>
        </p:nvSpPr>
        <p:spPr bwMode="auto">
          <a:xfrm rot="16200000">
            <a:off x="4372207" y="3181299"/>
            <a:ext cx="307911" cy="491411"/>
          </a:xfrm>
          <a:prstGeom prst="down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4" name="向下箭號 113"/>
          <p:cNvSpPr/>
          <p:nvPr/>
        </p:nvSpPr>
        <p:spPr bwMode="auto">
          <a:xfrm rot="16200000">
            <a:off x="4384311" y="4024759"/>
            <a:ext cx="307911" cy="491411"/>
          </a:xfrm>
          <a:prstGeom prst="down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6" name="日期版面配置區 5"/>
          <p:cNvSpPr txBox="1">
            <a:spLocks/>
          </p:cNvSpPr>
          <p:nvPr/>
        </p:nvSpPr>
        <p:spPr bwMode="auto">
          <a:xfrm>
            <a:off x="2497231" y="4755475"/>
            <a:ext cx="1332904" cy="26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Java Class</a:t>
            </a:r>
            <a:endParaRPr lang="en-US" altLang="ko-KR" sz="16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7" name="日期版面配置區 5"/>
          <p:cNvSpPr txBox="1">
            <a:spLocks/>
          </p:cNvSpPr>
          <p:nvPr/>
        </p:nvSpPr>
        <p:spPr bwMode="auto">
          <a:xfrm>
            <a:off x="420020" y="1202177"/>
            <a:ext cx="1934998" cy="26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MVC Character :</a:t>
            </a:r>
            <a:endParaRPr lang="en-US" altLang="ko-KR" sz="16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 descr="C:\Users\Shine\Desktop\Desktop\ebaf\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40" y="5268829"/>
            <a:ext cx="1033751" cy="7623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hine\Desktop\Desktop\ebaf\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500" y="5237806"/>
            <a:ext cx="1063451" cy="913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hine\Desktop\Desktop\ebaf\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053" y="5190108"/>
            <a:ext cx="1371600" cy="1138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向下箭號 117"/>
          <p:cNvSpPr/>
          <p:nvPr/>
        </p:nvSpPr>
        <p:spPr bwMode="auto">
          <a:xfrm rot="16200000">
            <a:off x="1479269" y="5403776"/>
            <a:ext cx="307911" cy="491411"/>
          </a:xfrm>
          <a:prstGeom prst="down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9" name="日期版面配置區 5"/>
          <p:cNvSpPr txBox="1">
            <a:spLocks/>
          </p:cNvSpPr>
          <p:nvPr/>
        </p:nvSpPr>
        <p:spPr bwMode="auto">
          <a:xfrm>
            <a:off x="1262578" y="5891239"/>
            <a:ext cx="721509" cy="26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遞送</a:t>
            </a:r>
            <a:endParaRPr lang="en-US" altLang="ko-KR" sz="16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0" name="日期版面配置區 5"/>
          <p:cNvSpPr txBox="1">
            <a:spLocks/>
          </p:cNvSpPr>
          <p:nvPr/>
        </p:nvSpPr>
        <p:spPr bwMode="auto">
          <a:xfrm>
            <a:off x="1835087" y="6190333"/>
            <a:ext cx="1399905" cy="51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6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HTTP</a:t>
            </a:r>
          </a:p>
          <a:p>
            <a:pPr algn="ctr"/>
            <a:r>
              <a:rPr lang="en-US" altLang="ko-KR" sz="16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Dispatcher</a:t>
            </a:r>
            <a:endParaRPr lang="en-US" altLang="ko-KR" sz="16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1" name="向下箭號 120"/>
          <p:cNvSpPr/>
          <p:nvPr/>
        </p:nvSpPr>
        <p:spPr bwMode="auto">
          <a:xfrm rot="16200000">
            <a:off x="3791314" y="5194201"/>
            <a:ext cx="307911" cy="822140"/>
          </a:xfrm>
          <a:prstGeom prst="down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" name="日期版面配置區 5"/>
          <p:cNvSpPr txBox="1">
            <a:spLocks/>
          </p:cNvSpPr>
          <p:nvPr/>
        </p:nvSpPr>
        <p:spPr bwMode="auto">
          <a:xfrm>
            <a:off x="3393300" y="5803437"/>
            <a:ext cx="1093210" cy="51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送到統一管理處</a:t>
            </a:r>
            <a:endParaRPr lang="en-US" altLang="ko-KR" sz="16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3" name="日期版面配置區 5"/>
          <p:cNvSpPr txBox="1">
            <a:spLocks/>
          </p:cNvSpPr>
          <p:nvPr/>
        </p:nvSpPr>
        <p:spPr bwMode="auto">
          <a:xfrm>
            <a:off x="6950424" y="5803437"/>
            <a:ext cx="1399905" cy="26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依照目的分送</a:t>
            </a:r>
            <a:endParaRPr lang="en-US" altLang="ko-KR" sz="16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4" name="向下箭號 123"/>
          <p:cNvSpPr/>
          <p:nvPr/>
        </p:nvSpPr>
        <p:spPr bwMode="auto">
          <a:xfrm rot="14682156">
            <a:off x="6442816" y="5236286"/>
            <a:ext cx="307911" cy="491411"/>
          </a:xfrm>
          <a:prstGeom prst="down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5" name="向下箭號 124"/>
          <p:cNvSpPr/>
          <p:nvPr/>
        </p:nvSpPr>
        <p:spPr bwMode="auto">
          <a:xfrm rot="17553046">
            <a:off x="6458742" y="5779549"/>
            <a:ext cx="307911" cy="491411"/>
          </a:xfrm>
          <a:prstGeom prst="downArrow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6" name="群組 125"/>
          <p:cNvGrpSpPr/>
          <p:nvPr/>
        </p:nvGrpSpPr>
        <p:grpSpPr>
          <a:xfrm>
            <a:off x="7088925" y="5190108"/>
            <a:ext cx="1185009" cy="427808"/>
            <a:chOff x="1790335" y="4410321"/>
            <a:chExt cx="1185009" cy="835161"/>
          </a:xfrm>
        </p:grpSpPr>
        <p:sp>
          <p:nvSpPr>
            <p:cNvPr id="127" name="圓角化單一角落矩形 126"/>
            <p:cNvSpPr/>
            <p:nvPr/>
          </p:nvSpPr>
          <p:spPr bwMode="auto">
            <a:xfrm>
              <a:off x="1790335" y="4410321"/>
              <a:ext cx="1185009" cy="835161"/>
            </a:xfrm>
            <a:prstGeom prst="round1Rect">
              <a:avLst/>
            </a:prstGeom>
            <a:solidFill>
              <a:schemeClr val="accent5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28" name="日期版面配置區 5"/>
            <p:cNvSpPr txBox="1">
              <a:spLocks/>
            </p:cNvSpPr>
            <p:nvPr/>
          </p:nvSpPr>
          <p:spPr bwMode="auto">
            <a:xfrm>
              <a:off x="1920010" y="4549775"/>
              <a:ext cx="863555" cy="359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굴림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700" dirty="0" smtClean="0">
                  <a:solidFill>
                    <a:schemeClr val="accent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3F</a:t>
              </a:r>
              <a:endParaRPr lang="en-US" altLang="ko-KR" sz="1700" dirty="0">
                <a:solidFill>
                  <a:schemeClr val="accent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29" name="群組 128"/>
          <p:cNvGrpSpPr/>
          <p:nvPr/>
        </p:nvGrpSpPr>
        <p:grpSpPr>
          <a:xfrm>
            <a:off x="7118267" y="6159271"/>
            <a:ext cx="1185009" cy="427808"/>
            <a:chOff x="1790335" y="4410321"/>
            <a:chExt cx="1185009" cy="835161"/>
          </a:xfrm>
        </p:grpSpPr>
        <p:sp>
          <p:nvSpPr>
            <p:cNvPr id="130" name="圓角化單一角落矩形 129"/>
            <p:cNvSpPr/>
            <p:nvPr/>
          </p:nvSpPr>
          <p:spPr bwMode="auto">
            <a:xfrm>
              <a:off x="1790335" y="4410321"/>
              <a:ext cx="1185009" cy="835161"/>
            </a:xfrm>
            <a:prstGeom prst="round1Rect">
              <a:avLst/>
            </a:prstGeom>
            <a:solidFill>
              <a:schemeClr val="accent5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31" name="日期版面配置區 5"/>
            <p:cNvSpPr txBox="1">
              <a:spLocks/>
            </p:cNvSpPr>
            <p:nvPr/>
          </p:nvSpPr>
          <p:spPr bwMode="auto">
            <a:xfrm>
              <a:off x="1920010" y="4549775"/>
              <a:ext cx="863555" cy="553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r" rtl="0" eaLnBrk="1" fontAlgn="base" hangingPunct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굴림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9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700" dirty="0" smtClean="0">
                  <a:solidFill>
                    <a:schemeClr val="accent1">
                      <a:lumMod val="1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5F</a:t>
              </a:r>
              <a:endParaRPr lang="en-US" altLang="ko-KR" sz="1700" dirty="0">
                <a:solidFill>
                  <a:schemeClr val="accent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32" name="日期版面配置區 5"/>
          <p:cNvSpPr txBox="1">
            <a:spLocks/>
          </p:cNvSpPr>
          <p:nvPr/>
        </p:nvSpPr>
        <p:spPr bwMode="auto">
          <a:xfrm>
            <a:off x="4621053" y="6437087"/>
            <a:ext cx="1399905" cy="26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Tx</a:t>
            </a:r>
            <a:r>
              <a:rPr lang="en-US" altLang="ko-KR" sz="160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-Bean</a:t>
            </a:r>
            <a:endParaRPr lang="en-US" altLang="ko-KR" sz="16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667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90" grpId="0" animBg="1"/>
      <p:bldP spid="97" grpId="0" animBg="1"/>
      <p:bldP spid="102" grpId="0" animBg="1"/>
      <p:bldP spid="103" grpId="0" animBg="1"/>
      <p:bldP spid="110" grpId="0"/>
      <p:bldP spid="111" grpId="0" animBg="1"/>
      <p:bldP spid="112" grpId="0" animBg="1"/>
      <p:bldP spid="114" grpId="0" animBg="1"/>
      <p:bldP spid="116" grpId="0"/>
      <p:bldP spid="118" grpId="0" animBg="1"/>
      <p:bldP spid="119" grpId="0"/>
      <p:bldP spid="120" grpId="0"/>
      <p:bldP spid="121" grpId="0" animBg="1"/>
      <p:bldP spid="122" grpId="0"/>
      <p:bldP spid="123" grpId="0"/>
      <p:bldP spid="124" grpId="0" animBg="1"/>
      <p:bldP spid="125" grpId="0" animBg="1"/>
      <p:bldP spid="1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343400"/>
            <a:ext cx="4495800" cy="327025"/>
          </a:xfrm>
          <a:noFill/>
        </p:spPr>
        <p:txBody>
          <a:bodyPr lIns="18000" tIns="10800" rIns="18000" bIns="10800">
            <a:spAutoFit/>
          </a:bodyPr>
          <a:lstStyle/>
          <a:p>
            <a:pPr algn="l"/>
            <a:r>
              <a:rPr lang="zh-TW" altLang="en-US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投資資訊部</a:t>
            </a:r>
            <a:endParaRPr lang="en-US" altLang="ko-KR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1155700" y="4594225"/>
            <a:ext cx="3873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TW" altLang="en-US" sz="1600" b="1" dirty="0" smtClean="0">
                <a:solidFill>
                  <a:schemeClr val="hlink"/>
                </a:solidFill>
                <a:latin typeface="微軟正黑體" pitchFamily="34" charset="-120"/>
                <a:ea typeface="微軟正黑體" pitchFamily="34" charset="-120"/>
              </a:rPr>
              <a:t>程式設計</a:t>
            </a:r>
            <a:r>
              <a:rPr lang="zh-TW" altLang="en-US" sz="1600" b="1" dirty="0" smtClean="0">
                <a:solidFill>
                  <a:schemeClr val="hlink"/>
                </a:solidFill>
                <a:latin typeface="Verdana" pitchFamily="34" charset="0"/>
                <a:ea typeface="굴림" charset="-127"/>
              </a:rPr>
              <a:t>科</a:t>
            </a:r>
            <a:endParaRPr lang="en-US" altLang="ko-KR" sz="1600" b="1" dirty="0">
              <a:solidFill>
                <a:schemeClr val="hlink"/>
              </a:solidFill>
              <a:latin typeface="Verdana" pitchFamily="34" charset="0"/>
              <a:ea typeface="굴림" charset="-127"/>
            </a:endParaRPr>
          </a:p>
        </p:txBody>
      </p:sp>
      <p:grpSp>
        <p:nvGrpSpPr>
          <p:cNvPr id="25629" name="Group 29"/>
          <p:cNvGrpSpPr>
            <a:grpSpLocks/>
          </p:cNvGrpSpPr>
          <p:nvPr/>
        </p:nvGrpSpPr>
        <p:grpSpPr bwMode="auto">
          <a:xfrm>
            <a:off x="685800" y="5029200"/>
            <a:ext cx="1295400" cy="1295400"/>
            <a:chOff x="432" y="3168"/>
            <a:chExt cx="816" cy="816"/>
          </a:xfrm>
        </p:grpSpPr>
        <p:sp>
          <p:nvSpPr>
            <p:cNvPr id="25610" name="Oval 10"/>
            <p:cNvSpPr>
              <a:spLocks noChangeArrowheads="1"/>
            </p:cNvSpPr>
            <p:nvPr/>
          </p:nvSpPr>
          <p:spPr bwMode="gray">
            <a:xfrm>
              <a:off x="432" y="3168"/>
              <a:ext cx="816" cy="8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1" name="Oval 11"/>
            <p:cNvSpPr>
              <a:spLocks noChangeArrowheads="1"/>
            </p:cNvSpPr>
            <p:nvPr/>
          </p:nvSpPr>
          <p:spPr bwMode="gray">
            <a:xfrm>
              <a:off x="657" y="3431"/>
              <a:ext cx="451" cy="4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24" name="Oval 24"/>
            <p:cNvSpPr>
              <a:spLocks noChangeArrowheads="1"/>
            </p:cNvSpPr>
            <p:nvPr/>
          </p:nvSpPr>
          <p:spPr bwMode="gray">
            <a:xfrm rot="-2566439">
              <a:off x="501" y="3294"/>
              <a:ext cx="343" cy="19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5630" name="Group 30"/>
          <p:cNvGrpSpPr>
            <a:grpSpLocks/>
          </p:cNvGrpSpPr>
          <p:nvPr/>
        </p:nvGrpSpPr>
        <p:grpSpPr bwMode="auto">
          <a:xfrm>
            <a:off x="1790700" y="5969000"/>
            <a:ext cx="571500" cy="571500"/>
            <a:chOff x="1128" y="3760"/>
            <a:chExt cx="360" cy="360"/>
          </a:xfrm>
        </p:grpSpPr>
        <p:sp>
          <p:nvSpPr>
            <p:cNvPr id="25614" name="Oval 14"/>
            <p:cNvSpPr>
              <a:spLocks noChangeArrowheads="1"/>
            </p:cNvSpPr>
            <p:nvPr/>
          </p:nvSpPr>
          <p:spPr bwMode="gray">
            <a:xfrm>
              <a:off x="1128" y="3760"/>
              <a:ext cx="360" cy="3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5" name="Oval 15"/>
            <p:cNvSpPr>
              <a:spLocks noChangeArrowheads="1"/>
            </p:cNvSpPr>
            <p:nvPr/>
          </p:nvSpPr>
          <p:spPr bwMode="gray">
            <a:xfrm>
              <a:off x="1227" y="3876"/>
              <a:ext cx="199" cy="19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27" name="Oval 27"/>
            <p:cNvSpPr>
              <a:spLocks noChangeArrowheads="1"/>
            </p:cNvSpPr>
            <p:nvPr/>
          </p:nvSpPr>
          <p:spPr bwMode="gray">
            <a:xfrm rot="-2566439">
              <a:off x="1163" y="3815"/>
              <a:ext cx="156" cy="8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pic>
        <p:nvPicPr>
          <p:cNvPr id="13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596900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140290" y="21266"/>
            <a:ext cx="1063256" cy="54226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5289" y="979048"/>
            <a:ext cx="708078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微軟正黑體" pitchFamily="34" charset="-120"/>
                <a:cs typeface="Aharoni" pitchFamily="2" charset="-79"/>
              </a:rPr>
              <a:t>E-BAF </a:t>
            </a:r>
            <a:r>
              <a:rPr lang="en-US" altLang="zh-TW" sz="6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微軟正黑體" pitchFamily="34" charset="-120"/>
                <a:cs typeface="Aharoni" pitchFamily="2" charset="-79"/>
              </a:rPr>
              <a:t>FrameWorks</a:t>
            </a:r>
            <a:endParaRPr lang="zh-TW" altLang="en-US" sz="60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ea typeface="微軟正黑體" pitchFamily="34" charset="-12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1647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hlink"/>
                </a:solidFill>
                <a:ea typeface="굴림" charset="-127"/>
              </a:rPr>
              <a:t>EBAF </a:t>
            </a:r>
            <a:r>
              <a:rPr lang="en-US" altLang="ko-KR" dirty="0" err="1" smtClean="0">
                <a:solidFill>
                  <a:schemeClr val="hlink"/>
                </a:solidFill>
                <a:ea typeface="굴림" charset="-127"/>
              </a:rPr>
              <a:t>FrameWork</a:t>
            </a:r>
            <a:r>
              <a:rPr lang="en-US" altLang="ko-KR" dirty="0" smtClean="0">
                <a:solidFill>
                  <a:schemeClr val="hlink"/>
                </a:solidFill>
                <a:ea typeface="굴림" charset="-127"/>
              </a:rPr>
              <a:t>- View</a:t>
            </a:r>
            <a:endParaRPr lang="zh-TW" altLang="en-US" dirty="0"/>
          </a:p>
        </p:txBody>
      </p:sp>
      <p:sp>
        <p:nvSpPr>
          <p:cNvPr id="7" name="流程圖: 內部儲存裝置 6"/>
          <p:cNvSpPr/>
          <p:nvPr/>
        </p:nvSpPr>
        <p:spPr bwMode="auto">
          <a:xfrm>
            <a:off x="647065" y="1368425"/>
            <a:ext cx="1143000" cy="612775"/>
          </a:xfrm>
          <a:prstGeom prst="flowChartInternalStorage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6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頁面</a:t>
            </a:r>
            <a:endParaRPr kumimoji="0" lang="en-US" altLang="zh-TW" sz="16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(JSP)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647065" y="2844800"/>
            <a:ext cx="4301947" cy="389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dirty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￭ JSP : (</a:t>
            </a:r>
            <a:r>
              <a:rPr kumimoji="0" lang="en-US" altLang="zh-TW" b="1" dirty="0" err="1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JavaServer</a:t>
            </a:r>
            <a:r>
              <a:rPr kumimoji="0" lang="en-US" altLang="zh-TW" b="1" dirty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Pages</a:t>
            </a:r>
            <a:r>
              <a:rPr kumimoji="0" lang="en-US" altLang="zh-TW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b="1" dirty="0">
              <a:solidFill>
                <a:schemeClr val="tx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dirty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￭ </a:t>
            </a:r>
            <a:r>
              <a:rPr kumimoji="0"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動態生成</a:t>
            </a:r>
            <a:r>
              <a:rPr kumimoji="0" lang="en-US" altLang="zh-TW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HTML</a:t>
            </a:r>
            <a:r>
              <a:rPr kumimoji="0"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kumimoji="0" lang="en-US" altLang="zh-TW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XML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b="1" dirty="0">
              <a:solidFill>
                <a:schemeClr val="tx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dirty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￭ </a:t>
            </a:r>
            <a:r>
              <a:rPr kumimoji="0" lang="zh-TW" altLang="en-US" b="1" dirty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只要</a:t>
            </a:r>
            <a:r>
              <a:rPr kumimoji="0" lang="en-US" altLang="zh-TW" b="1" dirty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Web-Container</a:t>
            </a:r>
            <a:r>
              <a:rPr kumimoji="0" lang="zh-TW" altLang="en-US" b="1" dirty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符合規範</a:t>
            </a:r>
            <a:endParaRPr kumimoji="0" lang="en-US" altLang="zh-TW" b="1" dirty="0">
              <a:solidFill>
                <a:schemeClr val="tx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dirty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 JSP</a:t>
            </a:r>
            <a:r>
              <a:rPr kumimoji="0" lang="zh-TW" altLang="en-US" b="1" dirty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都能夠順利</a:t>
            </a:r>
            <a:r>
              <a:rPr kumimoji="0" lang="zh-TW" altLang="en-US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運行</a:t>
            </a:r>
            <a:endParaRPr kumimoji="0" lang="en-US" altLang="zh-TW" b="1" dirty="0" smtClean="0">
              <a:solidFill>
                <a:schemeClr val="tx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b="1" dirty="0" smtClean="0">
              <a:solidFill>
                <a:schemeClr val="tx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￭</a:t>
            </a:r>
            <a:r>
              <a:rPr lang="zh-TW" altLang="en-US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應用 </a:t>
            </a:r>
            <a:r>
              <a:rPr lang="en-US" altLang="zh-TW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HTML</a:t>
            </a:r>
            <a:r>
              <a:rPr lang="zh-TW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JSTL</a:t>
            </a:r>
            <a:r>
              <a:rPr lang="zh-TW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EL</a:t>
            </a:r>
            <a:r>
              <a:rPr lang="zh-TW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CSS</a:t>
            </a:r>
            <a:r>
              <a:rPr lang="zh-TW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endParaRPr lang="en-US" altLang="zh-TW" b="1" dirty="0" smtClean="0">
              <a:solidFill>
                <a:schemeClr val="tx2">
                  <a:lumMod val="60000"/>
                  <a:lumOff val="4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JavaScript</a:t>
            </a:r>
            <a:r>
              <a:rPr lang="zh-TW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AJAX</a:t>
            </a:r>
            <a:r>
              <a:rPr lang="zh-TW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JS </a:t>
            </a:r>
            <a:r>
              <a:rPr lang="zh-TW" altLang="en-US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函式庫 的使用</a:t>
            </a:r>
            <a:endParaRPr lang="en-US" altLang="zh-TW" b="1" dirty="0" smtClean="0">
              <a:solidFill>
                <a:schemeClr val="tx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b="1" dirty="0" smtClean="0">
              <a:solidFill>
                <a:schemeClr val="tx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￭Cathay</a:t>
            </a:r>
            <a:r>
              <a:rPr lang="zh-TW" altLang="en-US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JavaScript</a:t>
            </a:r>
            <a:r>
              <a:rPr lang="zh-TW" altLang="en-US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撰寫</a:t>
            </a:r>
            <a:r>
              <a:rPr lang="en-US" altLang="zh-TW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JSP</a:t>
            </a:r>
            <a:endParaRPr kumimoji="0" lang="en-US" altLang="zh-TW" b="1" dirty="0" smtClean="0">
              <a:solidFill>
                <a:schemeClr val="tx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b="1" dirty="0">
              <a:solidFill>
                <a:schemeClr val="tx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dirty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  </a:t>
            </a:r>
          </a:p>
        </p:txBody>
      </p:sp>
      <p:sp>
        <p:nvSpPr>
          <p:cNvPr id="14" name="右大括弧 13"/>
          <p:cNvSpPr/>
          <p:nvPr/>
        </p:nvSpPr>
        <p:spPr bwMode="auto">
          <a:xfrm rot="10800000">
            <a:off x="320675" y="1187133"/>
            <a:ext cx="285750" cy="1214437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ea typeface="新細明體" pitchFamily="18" charset="-120"/>
            </a:endParaRPr>
          </a:p>
        </p:txBody>
      </p:sp>
      <p:sp>
        <p:nvSpPr>
          <p:cNvPr id="15" name="右大括弧 14"/>
          <p:cNvSpPr/>
          <p:nvPr/>
        </p:nvSpPr>
        <p:spPr bwMode="auto">
          <a:xfrm>
            <a:off x="1905000" y="1187133"/>
            <a:ext cx="285750" cy="1214437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ea typeface="新細明體" pitchFamily="18" charset="-12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908050" y="2217420"/>
            <a:ext cx="706438" cy="369888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View</a:t>
            </a:r>
          </a:p>
        </p:txBody>
      </p:sp>
      <p:sp>
        <p:nvSpPr>
          <p:cNvPr id="19" name="日期版面配置區 5"/>
          <p:cNvSpPr>
            <a:spLocks noGrp="1"/>
          </p:cNvSpPr>
          <p:nvPr>
            <p:ph type="dt" sz="half" idx="12"/>
          </p:nvPr>
        </p:nvSpPr>
        <p:spPr>
          <a:xfrm>
            <a:off x="7156581" y="6629401"/>
            <a:ext cx="1987420" cy="228600"/>
          </a:xfrm>
        </p:spPr>
        <p:txBody>
          <a:bodyPr/>
          <a:lstStyle/>
          <a:p>
            <a:r>
              <a:rPr lang="zh-TW" altLang="en-US" dirty="0" smtClean="0"/>
              <a:t>程式設計科 教育訓練專用</a:t>
            </a:r>
            <a:endParaRPr lang="en-US" altLang="ko-KR" dirty="0"/>
          </a:p>
        </p:txBody>
      </p:sp>
      <p:pic>
        <p:nvPicPr>
          <p:cNvPr id="20" name="Picture 6" descr="C:\Users\i9300620\Desktop\教育訓練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09" y="5765150"/>
            <a:ext cx="10001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i9300620\Desktop\教育訓練簡報 2012-0930\教育訓練簡報\教育訓練簡報\ebaf\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084" y="1038277"/>
            <a:ext cx="4572000" cy="4726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JDBC">
  <a:themeElements>
    <a:clrScheme name="raindrops 1">
      <a:dk1>
        <a:srgbClr val="FFE2A9"/>
      </a:dk1>
      <a:lt1>
        <a:srgbClr val="FFFFFF"/>
      </a:lt1>
      <a:dk2>
        <a:srgbClr val="990000"/>
      </a:dk2>
      <a:lt2>
        <a:srgbClr val="FFCC66"/>
      </a:lt2>
      <a:accent1>
        <a:srgbClr val="CDE1D8"/>
      </a:accent1>
      <a:accent2>
        <a:srgbClr val="72974B"/>
      </a:accent2>
      <a:accent3>
        <a:srgbClr val="FFFFFF"/>
      </a:accent3>
      <a:accent4>
        <a:srgbClr val="DAC190"/>
      </a:accent4>
      <a:accent5>
        <a:srgbClr val="E3EEE9"/>
      </a:accent5>
      <a:accent6>
        <a:srgbClr val="678843"/>
      </a:accent6>
      <a:hlink>
        <a:srgbClr val="003300"/>
      </a:hlink>
      <a:folHlink>
        <a:srgbClr val="777777"/>
      </a:folHlink>
    </a:clrScheme>
    <a:fontScheme name="raindrop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raindrops 1">
        <a:dk1>
          <a:srgbClr val="FFE2A9"/>
        </a:dk1>
        <a:lt1>
          <a:srgbClr val="FFFFFF"/>
        </a:lt1>
        <a:dk2>
          <a:srgbClr val="990000"/>
        </a:dk2>
        <a:lt2>
          <a:srgbClr val="FFCC66"/>
        </a:lt2>
        <a:accent1>
          <a:srgbClr val="CDE1D8"/>
        </a:accent1>
        <a:accent2>
          <a:srgbClr val="72974B"/>
        </a:accent2>
        <a:accent3>
          <a:srgbClr val="FFFFFF"/>
        </a:accent3>
        <a:accent4>
          <a:srgbClr val="DAC190"/>
        </a:accent4>
        <a:accent5>
          <a:srgbClr val="E3EEE9"/>
        </a:accent5>
        <a:accent6>
          <a:srgbClr val="678843"/>
        </a:accent6>
        <a:hlink>
          <a:srgbClr val="0033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indrops 2">
        <a:dk1>
          <a:srgbClr val="DBF6FF"/>
        </a:dk1>
        <a:lt1>
          <a:srgbClr val="FFFFFF"/>
        </a:lt1>
        <a:dk2>
          <a:srgbClr val="4D4D4D"/>
        </a:dk2>
        <a:lt2>
          <a:srgbClr val="A5E1E1"/>
        </a:lt2>
        <a:accent1>
          <a:srgbClr val="E3E3FF"/>
        </a:accent1>
        <a:accent2>
          <a:srgbClr val="A57DFF"/>
        </a:accent2>
        <a:accent3>
          <a:srgbClr val="FFFFFF"/>
        </a:accent3>
        <a:accent4>
          <a:srgbClr val="BBD2DA"/>
        </a:accent4>
        <a:accent5>
          <a:srgbClr val="EFEFFF"/>
        </a:accent5>
        <a:accent6>
          <a:srgbClr val="9571E7"/>
        </a:accent6>
        <a:hlink>
          <a:srgbClr val="54288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indrops 3">
        <a:dk1>
          <a:srgbClr val="FAE7FF"/>
        </a:dk1>
        <a:lt1>
          <a:srgbClr val="FFFFFF"/>
        </a:lt1>
        <a:dk2>
          <a:srgbClr val="1C7CCC"/>
        </a:dk2>
        <a:lt2>
          <a:srgbClr val="F3D5FF"/>
        </a:lt2>
        <a:accent1>
          <a:srgbClr val="DFF6FF"/>
        </a:accent1>
        <a:accent2>
          <a:srgbClr val="81C0FF"/>
        </a:accent2>
        <a:accent3>
          <a:srgbClr val="FFFFFF"/>
        </a:accent3>
        <a:accent4>
          <a:srgbClr val="D6C5DA"/>
        </a:accent4>
        <a:accent5>
          <a:srgbClr val="ECFAFF"/>
        </a:accent5>
        <a:accent6>
          <a:srgbClr val="74AEE7"/>
        </a:accent6>
        <a:hlink>
          <a:srgbClr val="14397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indrops 4">
        <a:dk1>
          <a:srgbClr val="EEF6B2"/>
        </a:dk1>
        <a:lt1>
          <a:srgbClr val="FFFFFF"/>
        </a:lt1>
        <a:dk2>
          <a:srgbClr val="8D4D29"/>
        </a:dk2>
        <a:lt2>
          <a:srgbClr val="CCCC00"/>
        </a:lt2>
        <a:accent1>
          <a:srgbClr val="E8E3C7"/>
        </a:accent1>
        <a:accent2>
          <a:srgbClr val="8C8600"/>
        </a:accent2>
        <a:accent3>
          <a:srgbClr val="FFFFFF"/>
        </a:accent3>
        <a:accent4>
          <a:srgbClr val="CBD297"/>
        </a:accent4>
        <a:accent5>
          <a:srgbClr val="F2EFE0"/>
        </a:accent5>
        <a:accent6>
          <a:srgbClr val="7E7900"/>
        </a:accent6>
        <a:hlink>
          <a:srgbClr val="3333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JDBC</Template>
  <TotalTime>1687</TotalTime>
  <Words>2380</Words>
  <Application>Microsoft Office PowerPoint</Application>
  <PresentationFormat>如螢幕大小 (4:3)</PresentationFormat>
  <Paragraphs>652</Paragraphs>
  <Slides>49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0" baseType="lpstr">
      <vt:lpstr>JDBC</vt:lpstr>
      <vt:lpstr>E-BAF Introduce</vt:lpstr>
      <vt:lpstr>PowerPoint 簡報</vt:lpstr>
      <vt:lpstr>FrameWork </vt:lpstr>
      <vt:lpstr>E-BAF</vt:lpstr>
      <vt:lpstr>PowerPoint 簡報</vt:lpstr>
      <vt:lpstr>MVC MODELS</vt:lpstr>
      <vt:lpstr>Cathay MVC</vt:lpstr>
      <vt:lpstr>PowerPoint 簡報</vt:lpstr>
      <vt:lpstr>EBAF FrameWork- View</vt:lpstr>
      <vt:lpstr>EBAF FrameWork- Controller</vt:lpstr>
      <vt:lpstr>EBAF FrameWork- Controller</vt:lpstr>
      <vt:lpstr>EBAF FrameWork- Model</vt:lpstr>
      <vt:lpstr>EBAF FrameWork-Work Flow</vt:lpstr>
      <vt:lpstr>EBAF FrameWork-Work Flow</vt:lpstr>
      <vt:lpstr>EBAF FrameWork-Work Flow</vt:lpstr>
      <vt:lpstr>EBAF FrameWork-Work Flow</vt:lpstr>
      <vt:lpstr>EBAF FrameWork-Work Flow</vt:lpstr>
      <vt:lpstr>E-BAF資料流程</vt:lpstr>
      <vt:lpstr>程式命名法則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 Introduce</dc:title>
  <dc:creator>張智翔</dc:creator>
  <cp:lastModifiedBy>張智翔</cp:lastModifiedBy>
  <cp:revision>405</cp:revision>
  <dcterms:created xsi:type="dcterms:W3CDTF">2012-09-18T05:35:21Z</dcterms:created>
  <dcterms:modified xsi:type="dcterms:W3CDTF">2013-03-05T02:19:58Z</dcterms:modified>
</cp:coreProperties>
</file>