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3" r:id="rId3"/>
    <p:sldId id="271" r:id="rId4"/>
    <p:sldId id="269" r:id="rId5"/>
    <p:sldId id="274" r:id="rId6"/>
    <p:sldId id="275" r:id="rId7"/>
    <p:sldId id="278" r:id="rId8"/>
    <p:sldId id="291" r:id="rId9"/>
    <p:sldId id="292" r:id="rId10"/>
    <p:sldId id="293" r:id="rId11"/>
    <p:sldId id="279" r:id="rId12"/>
    <p:sldId id="282" r:id="rId13"/>
    <p:sldId id="280" r:id="rId14"/>
    <p:sldId id="272" r:id="rId15"/>
    <p:sldId id="286" r:id="rId16"/>
    <p:sldId id="290" r:id="rId17"/>
    <p:sldId id="267"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40" y="60"/>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371071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r>
              <a:rPr lang="zh-CN" altLang="en-US" sz="2000" dirty="0">
                <a:solidFill>
                  <a:prstClr val="black">
                    <a:lumMod val="65000"/>
                    <a:lumOff val="35000"/>
                  </a:prstClr>
                </a:solidFill>
              </a:rPr>
              <a:t>答辩人：谭湘怡</a:t>
            </a:r>
            <a:endParaRPr lang="en-US" altLang="zh-CN" sz="2000" dirty="0">
              <a:solidFill>
                <a:prstClr val="black">
                  <a:lumMod val="65000"/>
                  <a:lumOff val="35000"/>
                </a:prstClr>
              </a:solidFill>
            </a:endParaRPr>
          </a:p>
          <a:p>
            <a:endParaRPr lang="zh-CN" altLang="en-US" sz="2000" dirty="0">
              <a:solidFill>
                <a:prstClr val="black">
                  <a:lumMod val="65000"/>
                  <a:lumOff val="35000"/>
                </a:prstClr>
              </a:solidFill>
            </a:endParaRPr>
          </a:p>
        </p:txBody>
      </p:sp>
      <p:sp>
        <p:nvSpPr>
          <p:cNvPr id="8" name="文本框 7"/>
          <p:cNvSpPr txBox="1"/>
          <p:nvPr/>
        </p:nvSpPr>
        <p:spPr>
          <a:xfrm>
            <a:off x="608339" y="2789498"/>
            <a:ext cx="8356149" cy="830997"/>
          </a:xfrm>
          <a:prstGeom prst="rect">
            <a:avLst/>
          </a:prstGeom>
          <a:noFill/>
        </p:spPr>
        <p:txBody>
          <a:bodyPr wrap="square" rtlCol="0">
            <a:spAutoFit/>
          </a:bodyPr>
          <a:lstStyle/>
          <a:p>
            <a:pPr algn="ctr"/>
            <a:r>
              <a:rPr lang="zh-CN" altLang="en-US" sz="4800" b="1" dirty="0">
                <a:solidFill>
                  <a:schemeClr val="accent2"/>
                </a:solidFill>
              </a:rPr>
              <a:t>基于声纹识别的考勤打卡系统</a:t>
            </a: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作品介绍</a:t>
            </a:r>
          </a:p>
        </p:txBody>
      </p:sp>
      <p:pic>
        <p:nvPicPr>
          <p:cNvPr id="7" name="图片 6">
            <a:extLst>
              <a:ext uri="{FF2B5EF4-FFF2-40B4-BE49-F238E27FC236}">
                <a16:creationId xmlns:a16="http://schemas.microsoft.com/office/drawing/2014/main" id="{5551A8BB-72A9-4358-BD59-ECB8AFE68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99" y="1443279"/>
            <a:ext cx="2799725" cy="4882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104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a:solidFill>
                  <a:schemeClr val="bg1"/>
                </a:solidFill>
              </a:rPr>
              <a:t>作品</a:t>
            </a:r>
            <a:endParaRPr lang="en-US" altLang="zh-CN" sz="4400" dirty="0">
              <a:solidFill>
                <a:schemeClr val="bg1"/>
              </a:solidFill>
            </a:endParaRPr>
          </a:p>
          <a:p>
            <a:pPr algn="ctr"/>
            <a:r>
              <a:rPr lang="zh-CN" altLang="en-US" sz="4400" dirty="0">
                <a:solidFill>
                  <a:schemeClr val="bg1"/>
                </a:solidFill>
              </a:rPr>
              <a:t>特色</a:t>
            </a:r>
            <a:endParaRPr lang="en-US" altLang="zh-CN" sz="4400" dirty="0">
              <a:solidFill>
                <a:schemeClr val="bg1"/>
              </a:solidFill>
            </a:endParaRPr>
          </a:p>
        </p:txBody>
      </p:sp>
    </p:spTree>
    <p:extLst>
      <p:ext uri="{BB962C8B-B14F-4D97-AF65-F5344CB8AC3E}">
        <p14:creationId xmlns:p14="http://schemas.microsoft.com/office/powerpoint/2010/main" val="1489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作品特色</a:t>
            </a:r>
          </a:p>
        </p:txBody>
      </p:sp>
      <p:sp>
        <p:nvSpPr>
          <p:cNvPr id="3" name="正五边形 2"/>
          <p:cNvSpPr>
            <a:spLocks noChangeAspect="1"/>
          </p:cNvSpPr>
          <p:nvPr/>
        </p:nvSpPr>
        <p:spPr>
          <a:xfrm>
            <a:off x="1051285" y="1295242"/>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4" name="正五边形 3"/>
          <p:cNvSpPr>
            <a:spLocks noChangeAspect="1"/>
          </p:cNvSpPr>
          <p:nvPr/>
        </p:nvSpPr>
        <p:spPr>
          <a:xfrm>
            <a:off x="1051285" y="3121210"/>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2"/>
                </a:solidFill>
              </a:rPr>
              <a:t>2</a:t>
            </a:r>
            <a:endParaRPr lang="zh-CN" altLang="en-US" sz="2800" dirty="0">
              <a:solidFill>
                <a:schemeClr val="accent2"/>
              </a:solidFill>
            </a:endParaRPr>
          </a:p>
        </p:txBody>
      </p:sp>
      <p:sp>
        <p:nvSpPr>
          <p:cNvPr id="5" name="矩形 4"/>
          <p:cNvSpPr/>
          <p:nvPr/>
        </p:nvSpPr>
        <p:spPr>
          <a:xfrm>
            <a:off x="1972105" y="1376489"/>
            <a:ext cx="4645511" cy="523220"/>
          </a:xfrm>
          <a:prstGeom prst="rect">
            <a:avLst/>
          </a:prstGeom>
        </p:spPr>
        <p:txBody>
          <a:bodyPr wrap="square">
            <a:spAutoFit/>
          </a:bodyPr>
          <a:lstStyle/>
          <a:p>
            <a:pPr algn="just"/>
            <a:r>
              <a:rPr lang="zh-CN" altLang="en-US" sz="2800" dirty="0">
                <a:solidFill>
                  <a:schemeClr val="accent2"/>
                </a:solidFill>
                <a:latin typeface="+mn-ea"/>
              </a:rPr>
              <a:t>提高了考勤打卡系统的效率</a:t>
            </a:r>
          </a:p>
        </p:txBody>
      </p:sp>
      <p:sp>
        <p:nvSpPr>
          <p:cNvPr id="6" name="矩形 5"/>
          <p:cNvSpPr/>
          <p:nvPr/>
        </p:nvSpPr>
        <p:spPr>
          <a:xfrm>
            <a:off x="1771285" y="3298557"/>
            <a:ext cx="3891367" cy="523220"/>
          </a:xfrm>
          <a:prstGeom prst="rect">
            <a:avLst/>
          </a:prstGeom>
        </p:spPr>
        <p:txBody>
          <a:bodyPr wrap="square">
            <a:spAutoFit/>
          </a:bodyPr>
          <a:lstStyle/>
          <a:p>
            <a:pPr algn="just"/>
            <a:r>
              <a:rPr lang="zh-CN" altLang="en-US" sz="2800" dirty="0">
                <a:solidFill>
                  <a:schemeClr val="accent2"/>
                </a:solidFill>
                <a:latin typeface="+mn-ea"/>
              </a:rPr>
              <a:t>“无接触”能保障安全</a:t>
            </a:r>
          </a:p>
        </p:txBody>
      </p:sp>
      <p:sp>
        <p:nvSpPr>
          <p:cNvPr id="7" name="矩形 6"/>
          <p:cNvSpPr/>
          <p:nvPr/>
        </p:nvSpPr>
        <p:spPr>
          <a:xfrm>
            <a:off x="1972105" y="1988394"/>
            <a:ext cx="5927408" cy="1077218"/>
          </a:xfrm>
          <a:prstGeom prst="rect">
            <a:avLst/>
          </a:prstGeom>
        </p:spPr>
        <p:txBody>
          <a:bodyPr wrap="square">
            <a:spAutoFit/>
          </a:bodyPr>
          <a:lstStyle/>
          <a:p>
            <a:pPr lvl="0"/>
            <a:r>
              <a:rPr lang="zh-CN" altLang="zh-CN" sz="1600" dirty="0"/>
              <a:t>本系统中声纹这一生物特征的唯一性、不易丢失性和终身不变性方便身份核实的管理，对代签的避免完善了原有考勤打卡系统的缺漏，省去点名时间的同时强化了对人们学习工作的监督力度，体现了考勤系统的高效性。</a:t>
            </a:r>
          </a:p>
        </p:txBody>
      </p:sp>
      <p:sp>
        <p:nvSpPr>
          <p:cNvPr id="8" name="矩形 7"/>
          <p:cNvSpPr/>
          <p:nvPr/>
        </p:nvSpPr>
        <p:spPr>
          <a:xfrm>
            <a:off x="1972105" y="3871066"/>
            <a:ext cx="5927408" cy="923330"/>
          </a:xfrm>
          <a:prstGeom prst="rect">
            <a:avLst/>
          </a:prstGeom>
        </p:spPr>
        <p:txBody>
          <a:bodyPr wrap="square">
            <a:spAutoFit/>
          </a:bodyPr>
          <a:lstStyle/>
          <a:p>
            <a:pPr lvl="0"/>
            <a:r>
              <a:rPr lang="zh-CN" altLang="zh-CN" dirty="0"/>
              <a:t>本系统通过声纹进行打卡，用户在疫情等特殊时期戴口罩不影响打卡，无需接触设备，能有效避免病毒传播，从而保障自身安全。</a:t>
            </a:r>
          </a:p>
        </p:txBody>
      </p:sp>
      <p:cxnSp>
        <p:nvCxnSpPr>
          <p:cNvPr id="9" name="直接连接符 8"/>
          <p:cNvCxnSpPr/>
          <p:nvPr/>
        </p:nvCxnSpPr>
        <p:spPr>
          <a:xfrm>
            <a:off x="132718" y="3036491"/>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5862" y="2384884"/>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1" name="正五边形 2">
            <a:extLst>
              <a:ext uri="{FF2B5EF4-FFF2-40B4-BE49-F238E27FC236}">
                <a16:creationId xmlns:a16="http://schemas.microsoft.com/office/drawing/2014/main" id="{42B84FB1-6521-4E45-BFCF-6D250377B26A}"/>
              </a:ext>
            </a:extLst>
          </p:cNvPr>
          <p:cNvSpPr>
            <a:spLocks noChangeAspect="1"/>
          </p:cNvSpPr>
          <p:nvPr/>
        </p:nvSpPr>
        <p:spPr>
          <a:xfrm>
            <a:off x="1051285" y="4847037"/>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cxnSp>
        <p:nvCxnSpPr>
          <p:cNvPr id="12" name="直接连接符 11">
            <a:extLst>
              <a:ext uri="{FF2B5EF4-FFF2-40B4-BE49-F238E27FC236}">
                <a16:creationId xmlns:a16="http://schemas.microsoft.com/office/drawing/2014/main" id="{91AAB1B9-6B98-4EDE-8949-0B9FD532B14E}"/>
              </a:ext>
            </a:extLst>
          </p:cNvPr>
          <p:cNvCxnSpPr/>
          <p:nvPr/>
        </p:nvCxnSpPr>
        <p:spPr>
          <a:xfrm rot="16200000">
            <a:off x="-395863" y="4762010"/>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E6D31DC-40F8-4C7C-A942-3B62B32983DB}"/>
              </a:ext>
            </a:extLst>
          </p:cNvPr>
          <p:cNvCxnSpPr/>
          <p:nvPr/>
        </p:nvCxnSpPr>
        <p:spPr>
          <a:xfrm>
            <a:off x="132718" y="479439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436480DF-2B1F-4F50-B9C9-2EFEDFA209C0}"/>
              </a:ext>
            </a:extLst>
          </p:cNvPr>
          <p:cNvSpPr/>
          <p:nvPr/>
        </p:nvSpPr>
        <p:spPr>
          <a:xfrm>
            <a:off x="1972105" y="5613044"/>
            <a:ext cx="5927408" cy="923330"/>
          </a:xfrm>
          <a:prstGeom prst="rect">
            <a:avLst/>
          </a:prstGeom>
        </p:spPr>
        <p:txBody>
          <a:bodyPr wrap="square">
            <a:spAutoFit/>
          </a:bodyPr>
          <a:lstStyle/>
          <a:p>
            <a:pPr lvl="0"/>
            <a:r>
              <a:rPr lang="zh-CN" altLang="zh-CN" dirty="0"/>
              <a:t>相比人脸识别打卡，声纹识别打卡免去了部分不想发自拍的人对打卡时发出自认为不好看的自拍的顾虑，同时免去了自拍打卡在考虑拍照姿势、修图等方面上花费的时间。</a:t>
            </a:r>
          </a:p>
        </p:txBody>
      </p:sp>
      <p:sp>
        <p:nvSpPr>
          <p:cNvPr id="15" name="矩形 14">
            <a:extLst>
              <a:ext uri="{FF2B5EF4-FFF2-40B4-BE49-F238E27FC236}">
                <a16:creationId xmlns:a16="http://schemas.microsoft.com/office/drawing/2014/main" id="{0CF84068-8395-4495-9179-F3BFB0C52D75}"/>
              </a:ext>
            </a:extLst>
          </p:cNvPr>
          <p:cNvSpPr/>
          <p:nvPr/>
        </p:nvSpPr>
        <p:spPr>
          <a:xfrm>
            <a:off x="1771284" y="4958290"/>
            <a:ext cx="3891367" cy="523220"/>
          </a:xfrm>
          <a:prstGeom prst="rect">
            <a:avLst/>
          </a:prstGeom>
        </p:spPr>
        <p:txBody>
          <a:bodyPr wrap="square">
            <a:spAutoFit/>
          </a:bodyPr>
          <a:lstStyle/>
          <a:p>
            <a:pPr algn="just"/>
            <a:r>
              <a:rPr lang="zh-CN" altLang="en-US" sz="2800" dirty="0">
                <a:solidFill>
                  <a:schemeClr val="accent2"/>
                </a:solidFill>
                <a:latin typeface="+mn-ea"/>
              </a:rPr>
              <a:t>  更顺应用户心理</a:t>
            </a:r>
          </a:p>
        </p:txBody>
      </p:sp>
    </p:spTree>
    <p:extLst>
      <p:ext uri="{BB962C8B-B14F-4D97-AF65-F5344CB8AC3E}">
        <p14:creationId xmlns:p14="http://schemas.microsoft.com/office/powerpoint/2010/main" val="344794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作品特色</a:t>
            </a:r>
          </a:p>
        </p:txBody>
      </p:sp>
      <p:grpSp>
        <p:nvGrpSpPr>
          <p:cNvPr id="12" name="组合 11"/>
          <p:cNvGrpSpPr/>
          <p:nvPr/>
        </p:nvGrpSpPr>
        <p:grpSpPr>
          <a:xfrm>
            <a:off x="1848110" y="1342005"/>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954107"/>
            </a:xfrm>
            <a:prstGeom prst="rect">
              <a:avLst/>
            </a:prstGeom>
          </p:spPr>
          <p:txBody>
            <a:bodyPr wrap="square">
              <a:spAutoFit/>
            </a:bodyPr>
            <a:lstStyle/>
            <a:p>
              <a:pPr algn="ctr"/>
              <a:r>
                <a:rPr lang="en-US" altLang="zh-CN" sz="3200" b="1" dirty="0">
                  <a:solidFill>
                    <a:prstClr val="black"/>
                  </a:solidFill>
                </a:rPr>
                <a:t>Simple</a:t>
              </a:r>
            </a:p>
            <a:p>
              <a:pPr algn="ctr"/>
              <a:r>
                <a:rPr lang="zh-CN" altLang="en-US" sz="2400" dirty="0"/>
                <a:t>简单易用</a:t>
              </a:r>
            </a:p>
          </p:txBody>
        </p:sp>
      </p:grpSp>
      <p:grpSp>
        <p:nvGrpSpPr>
          <p:cNvPr id="13" name="组合 12"/>
          <p:cNvGrpSpPr/>
          <p:nvPr/>
        </p:nvGrpSpPr>
        <p:grpSpPr>
          <a:xfrm>
            <a:off x="5423710" y="1342005"/>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954107"/>
            </a:xfrm>
            <a:prstGeom prst="rect">
              <a:avLst/>
            </a:prstGeom>
          </p:spPr>
          <p:txBody>
            <a:bodyPr wrap="square">
              <a:spAutoFit/>
            </a:bodyPr>
            <a:lstStyle/>
            <a:p>
              <a:pPr algn="ctr"/>
              <a:r>
                <a:rPr lang="en-US" altLang="zh-CN" sz="3200" b="1" dirty="0">
                  <a:solidFill>
                    <a:prstClr val="white"/>
                  </a:solidFill>
                </a:rPr>
                <a:t>Effective</a:t>
              </a:r>
            </a:p>
            <a:p>
              <a:pPr algn="ctr"/>
              <a:r>
                <a:rPr lang="zh-CN" altLang="en-US" sz="2400" dirty="0">
                  <a:solidFill>
                    <a:prstClr val="white"/>
                  </a:solidFill>
                </a:rPr>
                <a:t>有效</a:t>
              </a:r>
            </a:p>
          </p:txBody>
        </p:sp>
      </p:grpSp>
      <p:sp>
        <p:nvSpPr>
          <p:cNvPr id="14" name="矩形 13"/>
          <p:cNvSpPr/>
          <p:nvPr/>
        </p:nvSpPr>
        <p:spPr>
          <a:xfrm>
            <a:off x="647564" y="6065248"/>
            <a:ext cx="7848872" cy="430887"/>
          </a:xfrm>
          <a:prstGeom prst="rect">
            <a:avLst/>
          </a:prstGeom>
        </p:spPr>
        <p:txBody>
          <a:bodyPr wrap="square">
            <a:spAutoFit/>
          </a:bodyPr>
          <a:lstStyle/>
          <a:p>
            <a:pPr algn="ctr"/>
            <a:r>
              <a:rPr lang="zh-CN" altLang="en-US" sz="2200" dirty="0">
                <a:latin typeface="+mn-ea"/>
              </a:rPr>
              <a:t>“</a:t>
            </a:r>
            <a:r>
              <a:rPr lang="en-US" altLang="zh-CN" sz="2200" dirty="0" err="1">
                <a:latin typeface="+mn-ea"/>
              </a:rPr>
              <a:t>Vphere</a:t>
            </a:r>
            <a:r>
              <a:rPr lang="zh-CN" altLang="en-US" sz="2200" dirty="0">
                <a:latin typeface="+mn-ea"/>
              </a:rPr>
              <a:t>”不仅简单易用，而且有效。</a:t>
            </a:r>
          </a:p>
        </p:txBody>
      </p:sp>
    </p:spTree>
    <p:extLst>
      <p:ext uri="{BB962C8B-B14F-4D97-AF65-F5344CB8AC3E}">
        <p14:creationId xmlns:p14="http://schemas.microsoft.com/office/powerpoint/2010/main" val="218587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a:spLocks noChangeAspect="1"/>
          </p:cNvSpPr>
          <p:nvPr/>
        </p:nvSpPr>
        <p:spPr>
          <a:xfrm rot="5400000">
            <a:off x="2970000" y="2047965"/>
            <a:ext cx="3204000" cy="276207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244603" y="2705725"/>
            <a:ext cx="2654795" cy="2123658"/>
          </a:xfrm>
          <a:prstGeom prst="rect">
            <a:avLst/>
          </a:prstGeom>
          <a:noFill/>
        </p:spPr>
        <p:txBody>
          <a:bodyPr wrap="square" rtlCol="0">
            <a:spAutoFit/>
          </a:bodyPr>
          <a:lstStyle/>
          <a:p>
            <a:pPr algn="ctr"/>
            <a:r>
              <a:rPr lang="zh-CN" altLang="en-US" sz="4400" dirty="0">
                <a:solidFill>
                  <a:schemeClr val="bg1"/>
                </a:solidFill>
              </a:rPr>
              <a:t>关键</a:t>
            </a:r>
            <a:endParaRPr lang="en-US" altLang="zh-CN" sz="4400" dirty="0">
              <a:solidFill>
                <a:schemeClr val="bg1"/>
              </a:solidFill>
            </a:endParaRPr>
          </a:p>
          <a:p>
            <a:pPr algn="ctr"/>
            <a:r>
              <a:rPr lang="zh-CN" altLang="en-US" sz="4400" dirty="0">
                <a:solidFill>
                  <a:schemeClr val="bg1"/>
                </a:solidFill>
              </a:rPr>
              <a:t>技术</a:t>
            </a:r>
            <a:endParaRPr lang="en-US" altLang="zh-CN" sz="4400" dirty="0">
              <a:solidFill>
                <a:schemeClr val="bg1"/>
              </a:solidFill>
            </a:endParaRPr>
          </a:p>
          <a:p>
            <a:pPr algn="ctr"/>
            <a:endParaRPr lang="en-US" altLang="zh-CN" sz="4400" dirty="0">
              <a:solidFill>
                <a:schemeClr val="bg1"/>
              </a:solidFill>
            </a:endParaRPr>
          </a:p>
        </p:txBody>
      </p:sp>
    </p:spTree>
    <p:extLst>
      <p:ext uri="{BB962C8B-B14F-4D97-AF65-F5344CB8AC3E}">
        <p14:creationId xmlns:p14="http://schemas.microsoft.com/office/powerpoint/2010/main" val="227067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关键技术</a:t>
            </a: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11661" b="43014"/>
          <a:stretch/>
        </p:blipFill>
        <p:spPr>
          <a:xfrm flipH="1">
            <a:off x="365500" y="1411051"/>
            <a:ext cx="5628526" cy="5446949"/>
          </a:xfrm>
          <a:prstGeom prst="rect">
            <a:avLst/>
          </a:prstGeom>
        </p:spPr>
      </p:pic>
      <p:sp>
        <p:nvSpPr>
          <p:cNvPr id="4" name="矩形 3"/>
          <p:cNvSpPr/>
          <p:nvPr/>
        </p:nvSpPr>
        <p:spPr>
          <a:xfrm>
            <a:off x="4189051" y="1524161"/>
            <a:ext cx="3851864" cy="523220"/>
          </a:xfrm>
          <a:prstGeom prst="rect">
            <a:avLst/>
          </a:prstGeom>
        </p:spPr>
        <p:txBody>
          <a:bodyPr wrap="square">
            <a:spAutoFit/>
          </a:bodyPr>
          <a:lstStyle/>
          <a:p>
            <a:pPr algn="ctr"/>
            <a:r>
              <a:rPr lang="zh-CN" altLang="en-US" sz="2800" dirty="0">
                <a:solidFill>
                  <a:schemeClr val="accent2"/>
                </a:solidFill>
                <a:latin typeface="+mn-ea"/>
              </a:rPr>
              <a:t>声纹识别</a:t>
            </a:r>
          </a:p>
        </p:txBody>
      </p:sp>
      <p:sp>
        <p:nvSpPr>
          <p:cNvPr id="5" name="矩形 4"/>
          <p:cNvSpPr/>
          <p:nvPr/>
        </p:nvSpPr>
        <p:spPr>
          <a:xfrm>
            <a:off x="4189051" y="2141637"/>
            <a:ext cx="4330835" cy="1754326"/>
          </a:xfrm>
          <a:prstGeom prst="rect">
            <a:avLst/>
          </a:prstGeom>
        </p:spPr>
        <p:txBody>
          <a:bodyPr wrap="square">
            <a:spAutoFit/>
          </a:bodyPr>
          <a:lstStyle/>
          <a:p>
            <a:r>
              <a:rPr lang="zh-CN" altLang="zh-CN" dirty="0"/>
              <a:t>声纹识别，生物识别技术的一种，也称为说话人识别，包括说话人辨认和说话人确认。声纹识别就是把声信号转换成电信号，再用计算机进行识别。不管是辨认还是确认，都需要先对说话人的声纹进行建模，这就是所谓的“训练”或“学习”过程。</a:t>
            </a:r>
          </a:p>
        </p:txBody>
      </p:sp>
      <p:sp>
        <p:nvSpPr>
          <p:cNvPr id="6" name="文本框 5">
            <a:extLst>
              <a:ext uri="{FF2B5EF4-FFF2-40B4-BE49-F238E27FC236}">
                <a16:creationId xmlns:a16="http://schemas.microsoft.com/office/drawing/2014/main" id="{3B72BAE6-EB5E-46E7-A283-B3C898298BCA}"/>
              </a:ext>
            </a:extLst>
          </p:cNvPr>
          <p:cNvSpPr txBox="1"/>
          <p:nvPr/>
        </p:nvSpPr>
        <p:spPr>
          <a:xfrm>
            <a:off x="4892511" y="4553146"/>
            <a:ext cx="3280528" cy="923330"/>
          </a:xfrm>
          <a:prstGeom prst="rect">
            <a:avLst/>
          </a:prstGeom>
          <a:noFill/>
        </p:spPr>
        <p:txBody>
          <a:bodyPr wrap="square" rtlCol="0">
            <a:spAutoFit/>
          </a:bodyPr>
          <a:lstStyle/>
          <a:p>
            <a:r>
              <a:rPr lang="zh-CN" altLang="en-US" dirty="0"/>
              <a:t>本系统中的声纹识别技术由于时间不够暂时先通过讯飞</a:t>
            </a:r>
            <a:r>
              <a:rPr lang="en-US" altLang="zh-CN" dirty="0"/>
              <a:t>MSC SDK</a:t>
            </a:r>
            <a:r>
              <a:rPr lang="zh-CN" altLang="en-US" dirty="0"/>
              <a:t>声纹识别实现</a:t>
            </a:r>
          </a:p>
        </p:txBody>
      </p:sp>
    </p:spTree>
    <p:extLst>
      <p:ext uri="{BB962C8B-B14F-4D97-AF65-F5344CB8AC3E}">
        <p14:creationId xmlns:p14="http://schemas.microsoft.com/office/powerpoint/2010/main" val="2340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关键技术</a:t>
            </a: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11661" b="43014"/>
          <a:stretch/>
        </p:blipFill>
        <p:spPr>
          <a:xfrm flipH="1">
            <a:off x="365500" y="1411051"/>
            <a:ext cx="5628526" cy="5446949"/>
          </a:xfrm>
          <a:prstGeom prst="rect">
            <a:avLst/>
          </a:prstGeom>
        </p:spPr>
      </p:pic>
      <p:sp>
        <p:nvSpPr>
          <p:cNvPr id="4" name="矩形 3"/>
          <p:cNvSpPr/>
          <p:nvPr/>
        </p:nvSpPr>
        <p:spPr>
          <a:xfrm>
            <a:off x="4189051" y="1524161"/>
            <a:ext cx="3851864" cy="523220"/>
          </a:xfrm>
          <a:prstGeom prst="rect">
            <a:avLst/>
          </a:prstGeom>
        </p:spPr>
        <p:txBody>
          <a:bodyPr wrap="square">
            <a:spAutoFit/>
          </a:bodyPr>
          <a:lstStyle/>
          <a:p>
            <a:pPr algn="ctr"/>
            <a:r>
              <a:rPr lang="zh-CN" altLang="en-US" sz="2800" dirty="0">
                <a:solidFill>
                  <a:schemeClr val="accent2"/>
                </a:solidFill>
                <a:latin typeface="+mn-ea"/>
              </a:rPr>
              <a:t>基于</a:t>
            </a:r>
            <a:r>
              <a:rPr lang="en-US" altLang="zh-CN" sz="2800" dirty="0">
                <a:solidFill>
                  <a:schemeClr val="accent2"/>
                </a:solidFill>
                <a:latin typeface="+mn-ea"/>
              </a:rPr>
              <a:t>Android</a:t>
            </a:r>
            <a:r>
              <a:rPr lang="zh-CN" altLang="en-US" sz="2800" dirty="0">
                <a:solidFill>
                  <a:schemeClr val="accent2"/>
                </a:solidFill>
                <a:latin typeface="+mn-ea"/>
              </a:rPr>
              <a:t>的定位</a:t>
            </a:r>
          </a:p>
        </p:txBody>
      </p:sp>
      <p:sp>
        <p:nvSpPr>
          <p:cNvPr id="5" name="矩形 4"/>
          <p:cNvSpPr/>
          <p:nvPr/>
        </p:nvSpPr>
        <p:spPr>
          <a:xfrm>
            <a:off x="4189051" y="2141637"/>
            <a:ext cx="4330835" cy="3139321"/>
          </a:xfrm>
          <a:prstGeom prst="rect">
            <a:avLst/>
          </a:prstGeom>
        </p:spPr>
        <p:txBody>
          <a:bodyPr wrap="square">
            <a:spAutoFit/>
          </a:bodyPr>
          <a:lstStyle/>
          <a:p>
            <a:r>
              <a:rPr lang="zh-CN" altLang="en-US" dirty="0"/>
              <a:t>  “</a:t>
            </a:r>
            <a:r>
              <a:rPr lang="en-US" altLang="zh-CN" dirty="0" err="1"/>
              <a:t>Vphere</a:t>
            </a:r>
            <a:r>
              <a:rPr lang="zh-CN" altLang="en-US" dirty="0"/>
              <a:t>”的定位功能通过百度地图</a:t>
            </a:r>
            <a:r>
              <a:rPr lang="en-US" altLang="zh-CN" dirty="0"/>
              <a:t>Android</a:t>
            </a:r>
            <a:r>
              <a:rPr lang="zh-CN" altLang="en-US" dirty="0"/>
              <a:t>定位</a:t>
            </a:r>
            <a:r>
              <a:rPr lang="en-US" altLang="zh-CN" dirty="0"/>
              <a:t>SDK</a:t>
            </a:r>
            <a:r>
              <a:rPr lang="zh-CN" altLang="en-US" dirty="0"/>
              <a:t>实现。</a:t>
            </a:r>
            <a:endParaRPr lang="en-US" altLang="zh-CN" dirty="0"/>
          </a:p>
          <a:p>
            <a:endParaRPr lang="en-US" altLang="zh-CN" dirty="0"/>
          </a:p>
          <a:p>
            <a:r>
              <a:rPr lang="en-US" altLang="zh-CN" dirty="0"/>
              <a:t>     </a:t>
            </a:r>
            <a:r>
              <a:rPr lang="zh-CN" altLang="zh-CN" dirty="0"/>
              <a:t>百度地图</a:t>
            </a:r>
            <a:r>
              <a:rPr lang="en-US" altLang="zh-CN" dirty="0"/>
              <a:t>Android</a:t>
            </a:r>
            <a:r>
              <a:rPr lang="zh-CN" altLang="zh-CN" dirty="0"/>
              <a:t>定位</a:t>
            </a:r>
            <a:r>
              <a:rPr lang="en-US" altLang="zh-CN" dirty="0"/>
              <a:t>SDK</a:t>
            </a:r>
            <a:r>
              <a:rPr lang="zh-CN" altLang="zh-CN" dirty="0"/>
              <a:t>是为</a:t>
            </a:r>
            <a:r>
              <a:rPr lang="en-US" altLang="zh-CN" dirty="0"/>
              <a:t>Android</a:t>
            </a:r>
            <a:r>
              <a:rPr lang="zh-CN" altLang="zh-CN" dirty="0"/>
              <a:t>移动端应用提供的一套简单易用的定位服务接口，专注于为广大开发者提供最好的综合定位服务。通过使用百度定位</a:t>
            </a:r>
            <a:r>
              <a:rPr lang="en-US" altLang="zh-CN" dirty="0"/>
              <a:t>SDK</a:t>
            </a:r>
            <a:r>
              <a:rPr lang="zh-CN" altLang="zh-CN" dirty="0"/>
              <a:t>，开发者可以轻松为应用程序实现智能、精准、高效的定位功能。定位</a:t>
            </a:r>
            <a:r>
              <a:rPr lang="en-US" altLang="zh-CN" dirty="0"/>
              <a:t>SDK</a:t>
            </a:r>
            <a:r>
              <a:rPr lang="zh-CN" altLang="zh-CN" dirty="0"/>
              <a:t>的核心能力就是帮助开发者快速、精准的获取用户定位。</a:t>
            </a:r>
          </a:p>
        </p:txBody>
      </p:sp>
    </p:spTree>
    <p:extLst>
      <p:ext uri="{BB962C8B-B14F-4D97-AF65-F5344CB8AC3E}">
        <p14:creationId xmlns:p14="http://schemas.microsoft.com/office/powerpoint/2010/main" val="355871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accent2"/>
                </a:solidFill>
                <a:latin typeface="微软雅黑" panose="020B0503020204020204" pitchFamily="34" charset="-122"/>
                <a:ea typeface="微软雅黑" panose="020B0503020204020204" pitchFamily="34" charset="-122"/>
              </a:rPr>
              <a:t>Content</a:t>
            </a: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2800" b="0" dirty="0">
                <a:solidFill>
                  <a:schemeClr val="accent2"/>
                </a:solidFill>
                <a:latin typeface="微软雅黑" panose="020B0503020204020204" pitchFamily="34" charset="-122"/>
                <a:ea typeface="微软雅黑" panose="020B0503020204020204" pitchFamily="34" charset="-122"/>
              </a:rPr>
              <a:t>(</a:t>
            </a:r>
            <a:r>
              <a:rPr lang="zh-CN" altLang="en-US" sz="2800" b="0" dirty="0">
                <a:solidFill>
                  <a:schemeClr val="accent2"/>
                </a:solidFill>
                <a:latin typeface="微软雅黑" panose="020B0503020204020204" pitchFamily="34" charset="-122"/>
                <a:ea typeface="微软雅黑" panose="020B0503020204020204" pitchFamily="34" charset="-122"/>
              </a:rPr>
              <a:t>目录</a:t>
            </a:r>
            <a:r>
              <a:rPr lang="en-US" altLang="zh-CN" sz="2800" b="0" dirty="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rot="18900000" flipH="1">
            <a:off x="72907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799342" y="3236926"/>
            <a:ext cx="1238647" cy="1015663"/>
          </a:xfrm>
          <a:prstGeom prst="rect">
            <a:avLst/>
          </a:prstGeom>
        </p:spPr>
        <p:txBody>
          <a:bodyPr wrap="square">
            <a:spAutoFit/>
          </a:bodyPr>
          <a:lstStyle/>
          <a:p>
            <a:pPr algn="ctr"/>
            <a:r>
              <a:rPr lang="zh-CN" altLang="en-US" sz="3000" dirty="0">
                <a:solidFill>
                  <a:schemeClr val="bg1"/>
                </a:solidFill>
                <a:latin typeface="+mn-ea"/>
                <a:cs typeface="Microsoft New Tai Lue" panose="020B0502040204020203" pitchFamily="34" charset="0"/>
              </a:rPr>
              <a:t>设计目标</a:t>
            </a:r>
          </a:p>
        </p:txBody>
      </p:sp>
      <p:sp>
        <p:nvSpPr>
          <p:cNvPr id="42" name="矩形 41"/>
          <p:cNvSpPr/>
          <p:nvPr/>
        </p:nvSpPr>
        <p:spPr>
          <a:xfrm rot="18900000" flipH="1">
            <a:off x="283129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a:solidFill>
                  <a:schemeClr val="bg1"/>
                </a:solidFill>
                <a:latin typeface="+mn-ea"/>
                <a:cs typeface="Microsoft New Tai Lue" panose="020B0502040204020203" pitchFamily="34" charset="0"/>
              </a:rPr>
              <a:t>作品介绍</a:t>
            </a:r>
          </a:p>
        </p:txBody>
      </p:sp>
      <p:sp>
        <p:nvSpPr>
          <p:cNvPr id="45" name="矩形 44"/>
          <p:cNvSpPr/>
          <p:nvPr/>
        </p:nvSpPr>
        <p:spPr>
          <a:xfrm rot="18900000" flipH="1">
            <a:off x="4933516"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5003787" y="3236925"/>
            <a:ext cx="1238647" cy="1015663"/>
          </a:xfrm>
          <a:prstGeom prst="rect">
            <a:avLst/>
          </a:prstGeom>
        </p:spPr>
        <p:txBody>
          <a:bodyPr wrap="square">
            <a:spAutoFit/>
          </a:bodyPr>
          <a:lstStyle/>
          <a:p>
            <a:pPr algn="ctr"/>
            <a:r>
              <a:rPr lang="zh-CN" altLang="en-US" sz="3000" dirty="0">
                <a:solidFill>
                  <a:schemeClr val="bg1"/>
                </a:solidFill>
                <a:latin typeface="+mn-ea"/>
                <a:cs typeface="Microsoft New Tai Lue" panose="020B0502040204020203" pitchFamily="34" charset="0"/>
              </a:rPr>
              <a:t>作品特色</a:t>
            </a:r>
          </a:p>
        </p:txBody>
      </p:sp>
      <p:sp>
        <p:nvSpPr>
          <p:cNvPr id="48" name="矩形 47"/>
          <p:cNvSpPr/>
          <p:nvPr/>
        </p:nvSpPr>
        <p:spPr>
          <a:xfrm rot="18900000" flipH="1">
            <a:off x="703574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7106011" y="3236924"/>
            <a:ext cx="1238647" cy="1015663"/>
          </a:xfrm>
          <a:prstGeom prst="rect">
            <a:avLst/>
          </a:prstGeom>
        </p:spPr>
        <p:txBody>
          <a:bodyPr wrap="square">
            <a:spAutoFit/>
          </a:bodyPr>
          <a:lstStyle/>
          <a:p>
            <a:pPr algn="ctr"/>
            <a:r>
              <a:rPr lang="zh-CN" altLang="en-US" sz="3000" dirty="0">
                <a:solidFill>
                  <a:schemeClr val="bg1"/>
                </a:solidFill>
                <a:latin typeface="+mn-ea"/>
                <a:cs typeface="Microsoft New Tai Lue" panose="020B0502040204020203" pitchFamily="34" charset="0"/>
              </a:rPr>
              <a:t>关键技术</a:t>
            </a:r>
          </a:p>
        </p:txBody>
      </p:sp>
    </p:spTree>
    <p:extLst>
      <p:ext uri="{BB962C8B-B14F-4D97-AF65-F5344CB8AC3E}">
        <p14:creationId xmlns:p14="http://schemas.microsoft.com/office/powerpoint/2010/main" val="417049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a:solidFill>
                  <a:schemeClr val="bg1"/>
                </a:solidFill>
              </a:rPr>
              <a:t>设计</a:t>
            </a:r>
            <a:endParaRPr lang="en-US" altLang="zh-CN" sz="4400" dirty="0">
              <a:solidFill>
                <a:schemeClr val="bg1"/>
              </a:solidFill>
            </a:endParaRPr>
          </a:p>
          <a:p>
            <a:pPr algn="ctr"/>
            <a:r>
              <a:rPr lang="zh-CN" altLang="en-US" sz="4400" dirty="0">
                <a:solidFill>
                  <a:schemeClr val="bg1"/>
                </a:solidFill>
              </a:rPr>
              <a:t>目标</a:t>
            </a:r>
            <a:endParaRPr lang="en-US" altLang="zh-CN"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设计目标</a:t>
            </a:r>
            <a:r>
              <a:rPr lang="en-US" altLang="zh-CN" sz="1400" dirty="0"/>
              <a:t> </a:t>
            </a:r>
            <a:endParaRPr lang="zh-CN" altLang="en-US" dirty="0"/>
          </a:p>
        </p:txBody>
      </p:sp>
      <p:sp>
        <p:nvSpPr>
          <p:cNvPr id="5" name="矩形 4"/>
          <p:cNvSpPr/>
          <p:nvPr/>
        </p:nvSpPr>
        <p:spPr>
          <a:xfrm>
            <a:off x="1395663" y="1792706"/>
            <a:ext cx="5960249" cy="3048496"/>
          </a:xfrm>
          <a:prstGeom prst="rect">
            <a:avLst/>
          </a:prstGeom>
        </p:spPr>
        <p:txBody>
          <a:bodyPr wrap="square">
            <a:spAutoFit/>
          </a:bodyPr>
          <a:lstStyle/>
          <a:p>
            <a:r>
              <a:rPr lang="en-US" altLang="zh-CN" sz="2800" b="1" dirty="0"/>
              <a:t>1.</a:t>
            </a:r>
            <a:r>
              <a:rPr lang="zh-CN" altLang="en-US" sz="2800" b="1" dirty="0"/>
              <a:t>解决不能查代课等考勤系统缺漏</a:t>
            </a:r>
            <a:endParaRPr lang="en-US" altLang="zh-CN" sz="2800" b="1" dirty="0"/>
          </a:p>
          <a:p>
            <a:endParaRPr lang="en-US" altLang="zh-CN" b="1" dirty="0"/>
          </a:p>
          <a:p>
            <a:r>
              <a:rPr lang="zh-CN" altLang="zh-CN" sz="2400" dirty="0"/>
              <a:t>现今，一些人为了逃避上课或工作等请人代签，这种代签行为一定程度上不利于学习工作的开展。本系统中的声纹识别技术让考勤精确到人，同时结合定位信息使考勤结果更加准确，避免了代签行为发生。</a:t>
            </a:r>
          </a:p>
          <a:p>
            <a:endParaRPr lang="zh-CN" altLang="en-US" sz="2400" dirty="0">
              <a:solidFill>
                <a:prstClr val="black"/>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
        <p:nvSpPr>
          <p:cNvPr id="6" name="矩形 5"/>
          <p:cNvSpPr/>
          <p:nvPr/>
        </p:nvSpPr>
        <p:spPr>
          <a:xfrm>
            <a:off x="365500" y="1332548"/>
            <a:ext cx="780963" cy="1107996"/>
          </a:xfrm>
          <a:prstGeom prst="rect">
            <a:avLst/>
          </a:prstGeom>
        </p:spPr>
        <p:txBody>
          <a:bodyPr wrap="squar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7355912" y="4579725"/>
            <a:ext cx="708412" cy="1107996"/>
          </a:xfrm>
          <a:prstGeom prst="rect">
            <a:avLst/>
          </a:prstGeom>
        </p:spPr>
        <p:txBody>
          <a:bodyPr wrap="squar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Tree>
    <p:extLst>
      <p:ext uri="{BB962C8B-B14F-4D97-AF65-F5344CB8AC3E}">
        <p14:creationId xmlns:p14="http://schemas.microsoft.com/office/powerpoint/2010/main" val="211061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设计目标</a:t>
            </a:r>
          </a:p>
        </p:txBody>
      </p:sp>
      <p:pic>
        <p:nvPicPr>
          <p:cNvPr id="1028" name="Picture 4">
            <a:extLst>
              <a:ext uri="{FF2B5EF4-FFF2-40B4-BE49-F238E27FC236}">
                <a16:creationId xmlns:a16="http://schemas.microsoft.com/office/drawing/2014/main" id="{A1C038DA-6391-4DFE-9F71-A9743DD3E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57" y="1330907"/>
            <a:ext cx="5054722" cy="283746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BEA8681B-F13E-4357-A7EF-9AE3AD9437AE}"/>
              </a:ext>
            </a:extLst>
          </p:cNvPr>
          <p:cNvSpPr/>
          <p:nvPr/>
        </p:nvSpPr>
        <p:spPr>
          <a:xfrm rot="10800000">
            <a:off x="5565580" y="2575711"/>
            <a:ext cx="538489" cy="769441"/>
          </a:xfrm>
          <a:prstGeom prst="rect">
            <a:avLst/>
          </a:prstGeom>
        </p:spPr>
        <p:txBody>
          <a:bodyPr wrap="square">
            <a:spAutoFit/>
          </a:bodyPr>
          <a:lstStyle/>
          <a:p>
            <a:r>
              <a:rPr lang="zh-CN" altLang="en-US" sz="4400" b="1" dirty="0">
                <a:solidFill>
                  <a:schemeClr val="accent2"/>
                </a:solidFill>
                <a:latin typeface="MS Gothic" panose="020B0609070205080204" pitchFamily="49" charset="-128"/>
                <a:ea typeface="MS Gothic" panose="020B0609070205080204" pitchFamily="49" charset="-128"/>
              </a:rPr>
              <a:t>”</a:t>
            </a:r>
            <a:endParaRPr lang="zh-CN" altLang="en-US" sz="4400" dirty="0"/>
          </a:p>
        </p:txBody>
      </p:sp>
      <p:sp>
        <p:nvSpPr>
          <p:cNvPr id="8" name="矩形 7">
            <a:extLst>
              <a:ext uri="{FF2B5EF4-FFF2-40B4-BE49-F238E27FC236}">
                <a16:creationId xmlns:a16="http://schemas.microsoft.com/office/drawing/2014/main" id="{DC002888-3AD0-42D6-81A2-1F9CCE4DFCEF}"/>
              </a:ext>
            </a:extLst>
          </p:cNvPr>
          <p:cNvSpPr/>
          <p:nvPr/>
        </p:nvSpPr>
        <p:spPr>
          <a:xfrm>
            <a:off x="5834825" y="3345152"/>
            <a:ext cx="2933912" cy="2769989"/>
          </a:xfrm>
          <a:prstGeom prst="rect">
            <a:avLst/>
          </a:prstGeom>
        </p:spPr>
        <p:txBody>
          <a:bodyPr wrap="square">
            <a:spAutoFit/>
          </a:bodyPr>
          <a:lstStyle/>
          <a:p>
            <a:pPr lvl="0"/>
            <a:r>
              <a:rPr lang="en-US" altLang="zh-CN" sz="2400" b="1" dirty="0"/>
              <a:t>2.</a:t>
            </a:r>
            <a:r>
              <a:rPr lang="zh-CN" altLang="zh-CN" sz="2400" b="1" dirty="0"/>
              <a:t>使考勤无接触更安全</a:t>
            </a:r>
            <a:endParaRPr lang="en-US" altLang="zh-CN" sz="2400" dirty="0"/>
          </a:p>
          <a:p>
            <a:pPr lvl="0"/>
            <a:endParaRPr lang="en-US" altLang="zh-CN" b="1" dirty="0"/>
          </a:p>
          <a:p>
            <a:r>
              <a:rPr lang="zh-CN" altLang="zh-CN" dirty="0"/>
              <a:t>在疫情期间或其他特殊时期，“无接触”对人们的健康十分重要。相比指纹打卡等打卡方式，能实现“无接触”打卡的声纹识别打卡方式更安全。</a:t>
            </a:r>
          </a:p>
        </p:txBody>
      </p:sp>
      <p:sp>
        <p:nvSpPr>
          <p:cNvPr id="9" name="矩形 8">
            <a:extLst>
              <a:ext uri="{FF2B5EF4-FFF2-40B4-BE49-F238E27FC236}">
                <a16:creationId xmlns:a16="http://schemas.microsoft.com/office/drawing/2014/main" id="{7923C1C4-3964-44AC-8572-1415E62486B5}"/>
              </a:ext>
            </a:extLst>
          </p:cNvPr>
          <p:cNvSpPr/>
          <p:nvPr/>
        </p:nvSpPr>
        <p:spPr>
          <a:xfrm>
            <a:off x="8393474" y="6000004"/>
            <a:ext cx="750526" cy="769441"/>
          </a:xfrm>
          <a:prstGeom prst="rect">
            <a:avLst/>
          </a:prstGeom>
        </p:spPr>
        <p:txBody>
          <a:bodyPr wrap="none">
            <a:spAutoFit/>
          </a:bodyPr>
          <a:lstStyle/>
          <a:p>
            <a:r>
              <a:rPr lang="zh-CN" altLang="en-US" sz="4400" b="1" dirty="0">
                <a:solidFill>
                  <a:schemeClr val="accent2"/>
                </a:solidFill>
                <a:latin typeface="MS Gothic" panose="020B0609070205080204" pitchFamily="49" charset="-128"/>
                <a:ea typeface="MS Gothic" panose="020B0609070205080204" pitchFamily="49" charset="-128"/>
              </a:rPr>
              <a:t>”</a:t>
            </a:r>
          </a:p>
        </p:txBody>
      </p:sp>
    </p:spTree>
    <p:extLst>
      <p:ext uri="{BB962C8B-B14F-4D97-AF65-F5344CB8AC3E}">
        <p14:creationId xmlns:p14="http://schemas.microsoft.com/office/powerpoint/2010/main" val="89406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a:solidFill>
                  <a:schemeClr val="bg1"/>
                </a:solidFill>
              </a:rPr>
              <a:t>作品</a:t>
            </a:r>
            <a:endParaRPr lang="en-US" altLang="zh-CN" sz="4400" dirty="0">
              <a:solidFill>
                <a:schemeClr val="bg1"/>
              </a:solidFill>
            </a:endParaRPr>
          </a:p>
          <a:p>
            <a:pPr algn="ctr"/>
            <a:r>
              <a:rPr lang="zh-CN" altLang="en-US" sz="4400" dirty="0">
                <a:solidFill>
                  <a:schemeClr val="bg1"/>
                </a:solidFill>
              </a:rPr>
              <a:t>介绍</a:t>
            </a:r>
          </a:p>
        </p:txBody>
      </p:sp>
    </p:spTree>
    <p:extLst>
      <p:ext uri="{BB962C8B-B14F-4D97-AF65-F5344CB8AC3E}">
        <p14:creationId xmlns:p14="http://schemas.microsoft.com/office/powerpoint/2010/main" val="372589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作品介绍</a:t>
            </a:r>
          </a:p>
        </p:txBody>
      </p:sp>
      <p:sp>
        <p:nvSpPr>
          <p:cNvPr id="13" name="矩形 12"/>
          <p:cNvSpPr/>
          <p:nvPr/>
        </p:nvSpPr>
        <p:spPr>
          <a:xfrm>
            <a:off x="412012" y="1345501"/>
            <a:ext cx="7848872" cy="646331"/>
          </a:xfrm>
          <a:prstGeom prst="rect">
            <a:avLst/>
          </a:prstGeom>
        </p:spPr>
        <p:txBody>
          <a:bodyPr wrap="square">
            <a:spAutoFit/>
          </a:bodyPr>
          <a:lstStyle/>
          <a:p>
            <a:r>
              <a:rPr lang="zh-CN" altLang="zh-CN" dirty="0"/>
              <a:t>本系统名为“</a:t>
            </a:r>
            <a:r>
              <a:rPr lang="en-US" altLang="zh-CN" dirty="0" err="1"/>
              <a:t>Vphere</a:t>
            </a:r>
            <a:r>
              <a:rPr lang="zh-CN" altLang="zh-CN" dirty="0"/>
              <a:t>”</a:t>
            </a:r>
            <a:r>
              <a:rPr lang="en-US" altLang="zh-CN" dirty="0"/>
              <a:t>,</a:t>
            </a:r>
            <a:r>
              <a:rPr lang="zh-CN" altLang="zh-CN" dirty="0"/>
              <a:t>开发工具为</a:t>
            </a:r>
            <a:r>
              <a:rPr lang="en-US" altLang="zh-CN" dirty="0"/>
              <a:t>Android Studio</a:t>
            </a:r>
            <a:r>
              <a:rPr lang="zh-CN" altLang="zh-CN" dirty="0"/>
              <a:t>，是一款</a:t>
            </a:r>
            <a:r>
              <a:rPr lang="en-US" altLang="zh-CN" dirty="0"/>
              <a:t>Android</a:t>
            </a:r>
            <a:r>
              <a:rPr lang="zh-CN" altLang="zh-CN" dirty="0"/>
              <a:t>移动端应用</a:t>
            </a:r>
            <a:endParaRPr lang="zh-CN" altLang="en-US" sz="2400" dirty="0">
              <a:solidFill>
                <a:schemeClr val="accent2"/>
              </a:solidFill>
              <a:latin typeface="+mn-ea"/>
            </a:endParaRPr>
          </a:p>
        </p:txBody>
      </p:sp>
      <p:pic>
        <p:nvPicPr>
          <p:cNvPr id="3" name="图片 2">
            <a:extLst>
              <a:ext uri="{FF2B5EF4-FFF2-40B4-BE49-F238E27FC236}">
                <a16:creationId xmlns:a16="http://schemas.microsoft.com/office/drawing/2014/main" id="{D4DCF3D3-D6F9-4784-8376-5579C2E428A0}"/>
              </a:ext>
            </a:extLst>
          </p:cNvPr>
          <p:cNvPicPr>
            <a:picLocks noChangeAspect="1"/>
          </p:cNvPicPr>
          <p:nvPr/>
        </p:nvPicPr>
        <p:blipFill>
          <a:blip r:embed="rId2"/>
          <a:stretch>
            <a:fillRect/>
          </a:stretch>
        </p:blipFill>
        <p:spPr>
          <a:xfrm>
            <a:off x="845211" y="2150032"/>
            <a:ext cx="7266333" cy="3515478"/>
          </a:xfrm>
          <a:prstGeom prst="rect">
            <a:avLst/>
          </a:prstGeom>
        </p:spPr>
      </p:pic>
    </p:spTree>
    <p:extLst>
      <p:ext uri="{BB962C8B-B14F-4D97-AF65-F5344CB8AC3E}">
        <p14:creationId xmlns:p14="http://schemas.microsoft.com/office/powerpoint/2010/main" val="340398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作品介绍</a:t>
            </a:r>
          </a:p>
        </p:txBody>
      </p:sp>
      <p:pic>
        <p:nvPicPr>
          <p:cNvPr id="5" name="图片 4">
            <a:extLst>
              <a:ext uri="{FF2B5EF4-FFF2-40B4-BE49-F238E27FC236}">
                <a16:creationId xmlns:a16="http://schemas.microsoft.com/office/drawing/2014/main" id="{A9FE4735-059C-422C-83E0-303573EC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86" y="1509414"/>
            <a:ext cx="3079273" cy="4900814"/>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346D3309-68F9-4CB5-9D1A-514A25026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26" y="1509414"/>
            <a:ext cx="3128179" cy="4900814"/>
          </a:xfrm>
          <a:prstGeom prst="rect">
            <a:avLst/>
          </a:prstGeom>
          <a:ln>
            <a:noFill/>
          </a:ln>
          <a:effectLst>
            <a:outerShdw blurRad="292100" dist="139700" dir="2700000" algn="tl" rotWithShape="0">
              <a:srgbClr val="333333">
                <a:alpha val="65000"/>
              </a:srgbClr>
            </a:outerShdw>
          </a:effectLst>
        </p:spPr>
      </p:pic>
      <p:sp>
        <p:nvSpPr>
          <p:cNvPr id="8" name="椭圆 7">
            <a:extLst>
              <a:ext uri="{FF2B5EF4-FFF2-40B4-BE49-F238E27FC236}">
                <a16:creationId xmlns:a16="http://schemas.microsoft.com/office/drawing/2014/main" id="{916D531B-C671-4E84-B86D-146F8E3E17D2}"/>
              </a:ext>
            </a:extLst>
          </p:cNvPr>
          <p:cNvSpPr/>
          <p:nvPr/>
        </p:nvSpPr>
        <p:spPr>
          <a:xfrm>
            <a:off x="656586" y="4128940"/>
            <a:ext cx="1323043" cy="35821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20FC3DA5-E30B-4D53-B813-8CC1D9F04DDB}"/>
              </a:ext>
            </a:extLst>
          </p:cNvPr>
          <p:cNvCxnSpPr/>
          <p:nvPr/>
        </p:nvCxnSpPr>
        <p:spPr>
          <a:xfrm flipV="1">
            <a:off x="2073897" y="3327662"/>
            <a:ext cx="2799761" cy="9238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80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作品介绍</a:t>
            </a:r>
          </a:p>
        </p:txBody>
      </p:sp>
      <p:pic>
        <p:nvPicPr>
          <p:cNvPr id="5" name="图片 4">
            <a:extLst>
              <a:ext uri="{FF2B5EF4-FFF2-40B4-BE49-F238E27FC236}">
                <a16:creationId xmlns:a16="http://schemas.microsoft.com/office/drawing/2014/main" id="{A9FE4735-059C-422C-83E0-303573EC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86" y="1509414"/>
            <a:ext cx="3079273" cy="4900814"/>
          </a:xfrm>
          <a:prstGeom prst="rect">
            <a:avLst/>
          </a:prstGeom>
          <a:ln>
            <a:noFill/>
          </a:ln>
          <a:effectLst>
            <a:outerShdw blurRad="292100" dist="139700" dir="2700000" algn="tl" rotWithShape="0">
              <a:srgbClr val="333333">
                <a:alpha val="65000"/>
              </a:srgbClr>
            </a:outerShdw>
          </a:effectLst>
        </p:spPr>
      </p:pic>
      <p:sp>
        <p:nvSpPr>
          <p:cNvPr id="8" name="椭圆 7">
            <a:extLst>
              <a:ext uri="{FF2B5EF4-FFF2-40B4-BE49-F238E27FC236}">
                <a16:creationId xmlns:a16="http://schemas.microsoft.com/office/drawing/2014/main" id="{916D531B-C671-4E84-B86D-146F8E3E17D2}"/>
              </a:ext>
            </a:extLst>
          </p:cNvPr>
          <p:cNvSpPr/>
          <p:nvPr/>
        </p:nvSpPr>
        <p:spPr>
          <a:xfrm>
            <a:off x="656586" y="4962086"/>
            <a:ext cx="1323043" cy="35821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20FC3DA5-E30B-4D53-B813-8CC1D9F04DDB}"/>
              </a:ext>
            </a:extLst>
          </p:cNvPr>
          <p:cNvCxnSpPr/>
          <p:nvPr/>
        </p:nvCxnSpPr>
        <p:spPr>
          <a:xfrm flipV="1">
            <a:off x="2029900" y="4110086"/>
            <a:ext cx="2799761" cy="9238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94F68B7-BE38-4081-901D-11A39F933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173" y="1509413"/>
            <a:ext cx="3095710" cy="4900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0109588"/>
      </p:ext>
    </p:extLst>
  </p:cSld>
  <p:clrMapOvr>
    <a:masterClrMapping/>
  </p:clrMapOvr>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732</TotalTime>
  <Words>559</Words>
  <Application>Microsoft Office PowerPoint</Application>
  <PresentationFormat>全屏显示(4:3)</PresentationFormat>
  <Paragraphs>58</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MS Gothic</vt:lpstr>
      <vt:lpstr>微软雅黑</vt:lpstr>
      <vt:lpstr>微软雅黑 Light</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蒋金晟</dc:creator>
  <cp:lastModifiedBy>湘怡 谭</cp:lastModifiedBy>
  <cp:revision>125</cp:revision>
  <dcterms:created xsi:type="dcterms:W3CDTF">2015-04-19T07:39:12Z</dcterms:created>
  <dcterms:modified xsi:type="dcterms:W3CDTF">2020-05-05T12:37:11Z</dcterms:modified>
</cp:coreProperties>
</file>