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256" r:id="rId5"/>
    <p:sldId id="277" r:id="rId6"/>
    <p:sldId id="289" r:id="rId7"/>
    <p:sldId id="299" r:id="rId8"/>
    <p:sldId id="294" r:id="rId9"/>
    <p:sldId id="295" r:id="rId10"/>
    <p:sldId id="266" r:id="rId11"/>
    <p:sldId id="301" r:id="rId12"/>
    <p:sldId id="292" r:id="rId13"/>
    <p:sldId id="297" r:id="rId14"/>
    <p:sldId id="278" r:id="rId15"/>
    <p:sldId id="300" r:id="rId16"/>
    <p:sldId id="275" r:id="rId17"/>
    <p:sldId id="276" r:id="rId18"/>
  </p:sldIdLst>
  <p:sldSz cx="12192000" cy="6858000"/>
  <p:notesSz cx="6858000" cy="9144000"/>
  <p:defaultTextStyle>
    <a:defPPr rtl="0">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264D36-D1EA-45BF-818B-A43D81309756}" v="1317" dt="2023-06-01T07:48:14.034"/>
    <p1510:client id="{D0679ED7-0763-4CE9-82DC-0ECC5990BD24}" v="3" dt="2023-06-15T12:01:37.255"/>
    <p1510:client id="{F7F63ADA-FC53-6B2B-D252-7E7732044C3D}" v="57" dt="2023-06-15T11:58:17.8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a:p>
        </p:txBody>
      </p:sp>
      <p:sp>
        <p:nvSpPr>
          <p:cNvPr id="3" name="Data — symbol zastępczy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B5BE4D8-A545-49B5-B6D6-1C4173C613DB}" type="datetime1">
              <a:rPr lang="pl-PL" smtClean="0"/>
              <a:t>15.06.2023</a:t>
            </a:fld>
            <a:endParaRPr lang="pl-PL"/>
          </a:p>
        </p:txBody>
      </p:sp>
      <p:sp>
        <p:nvSpPr>
          <p:cNvPr id="4" name="Stopka — symbol zastępczy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a:p>
        </p:txBody>
      </p:sp>
      <p:sp>
        <p:nvSpPr>
          <p:cNvPr id="5" name="Numer slajdu — symbol zastępczy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pl-PL" smtClean="0"/>
              <a:t>‹#›</a:t>
            </a:fld>
            <a:endParaRPr lang="pl-PL"/>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noProof="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DB031B-7A3C-49C1-AA9C-CE9313183260}" type="datetime1">
              <a:rPr lang="pl-PL" smtClean="0"/>
              <a:pPr/>
              <a:t>15.06.2023</a:t>
            </a:fld>
            <a:endParaRPr lang="pl-PL"/>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l-PL" noProof="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noProof="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pl-PL" noProof="0" smtClean="0"/>
              <a:t>‹#›</a:t>
            </a:fld>
            <a:endParaRPr lang="pl-PL"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a:t>
            </a:fld>
            <a:endParaRPr lang="pl-PL"/>
          </a:p>
        </p:txBody>
      </p:sp>
    </p:spTree>
    <p:extLst>
      <p:ext uri="{BB962C8B-B14F-4D97-AF65-F5344CB8AC3E}">
        <p14:creationId xmlns:p14="http://schemas.microsoft.com/office/powerpoint/2010/main" val="2838296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11</a:t>
            </a:fld>
            <a:endParaRPr lang="pl-PL"/>
          </a:p>
        </p:txBody>
      </p:sp>
    </p:spTree>
    <p:extLst>
      <p:ext uri="{BB962C8B-B14F-4D97-AF65-F5344CB8AC3E}">
        <p14:creationId xmlns:p14="http://schemas.microsoft.com/office/powerpoint/2010/main" val="2994455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a:p>
        </p:txBody>
      </p:sp>
      <p:sp>
        <p:nvSpPr>
          <p:cNvPr id="4" name="Numer slajdu — symbol zastępczy 3"/>
          <p:cNvSpPr>
            <a:spLocks noGrp="1"/>
          </p:cNvSpPr>
          <p:nvPr>
            <p:ph type="sldNum" sz="quarter" idx="5"/>
          </p:nvPr>
        </p:nvSpPr>
        <p:spPr/>
        <p:txBody>
          <a:bodyPr rtlCol="0"/>
          <a:lstStyle/>
          <a:p>
            <a:pPr rtl="0"/>
            <a:fld id="{D4B9A9E5-4F7F-4A7D-9DE1-899232329269}" type="slidenum">
              <a:rPr lang="pl-PL" smtClean="0"/>
              <a:t>12</a:t>
            </a:fld>
            <a:endParaRPr lang="pl-PL"/>
          </a:p>
        </p:txBody>
      </p:sp>
    </p:spTree>
    <p:extLst>
      <p:ext uri="{BB962C8B-B14F-4D97-AF65-F5344CB8AC3E}">
        <p14:creationId xmlns:p14="http://schemas.microsoft.com/office/powerpoint/2010/main" val="3279303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13</a:t>
            </a:fld>
            <a:endParaRPr lang="pl-PL"/>
          </a:p>
        </p:txBody>
      </p:sp>
    </p:spTree>
    <p:extLst>
      <p:ext uri="{BB962C8B-B14F-4D97-AF65-F5344CB8AC3E}">
        <p14:creationId xmlns:p14="http://schemas.microsoft.com/office/powerpoint/2010/main" val="3021078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14</a:t>
            </a:fld>
            <a:endParaRPr lang="pl-PL"/>
          </a:p>
        </p:txBody>
      </p:sp>
    </p:spTree>
    <p:extLst>
      <p:ext uri="{BB962C8B-B14F-4D97-AF65-F5344CB8AC3E}">
        <p14:creationId xmlns:p14="http://schemas.microsoft.com/office/powerpoint/2010/main" val="2821583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2</a:t>
            </a:fld>
            <a:endParaRPr lang="pl-PL"/>
          </a:p>
        </p:txBody>
      </p:sp>
    </p:spTree>
    <p:extLst>
      <p:ext uri="{BB962C8B-B14F-4D97-AF65-F5344CB8AC3E}">
        <p14:creationId xmlns:p14="http://schemas.microsoft.com/office/powerpoint/2010/main" val="2114926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3</a:t>
            </a:fld>
            <a:endParaRPr lang="pl-PL"/>
          </a:p>
        </p:txBody>
      </p:sp>
    </p:spTree>
    <p:extLst>
      <p:ext uri="{BB962C8B-B14F-4D97-AF65-F5344CB8AC3E}">
        <p14:creationId xmlns:p14="http://schemas.microsoft.com/office/powerpoint/2010/main" val="906519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a:p>
        </p:txBody>
      </p:sp>
      <p:sp>
        <p:nvSpPr>
          <p:cNvPr id="4" name="Numer slajdu — symbol zastępczy 3"/>
          <p:cNvSpPr>
            <a:spLocks noGrp="1"/>
          </p:cNvSpPr>
          <p:nvPr>
            <p:ph type="sldNum" sz="quarter" idx="5"/>
          </p:nvPr>
        </p:nvSpPr>
        <p:spPr/>
        <p:txBody>
          <a:bodyPr rtlCol="0"/>
          <a:lstStyle/>
          <a:p>
            <a:pPr rtl="0"/>
            <a:fld id="{D4B9A9E5-4F7F-4A7D-9DE1-899232329269}" type="slidenum">
              <a:rPr lang="pl-PL" smtClean="0"/>
              <a:t>4</a:t>
            </a:fld>
            <a:endParaRPr lang="pl-PL"/>
          </a:p>
        </p:txBody>
      </p:sp>
    </p:spTree>
    <p:extLst>
      <p:ext uri="{BB962C8B-B14F-4D97-AF65-F5344CB8AC3E}">
        <p14:creationId xmlns:p14="http://schemas.microsoft.com/office/powerpoint/2010/main" val="675650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5</a:t>
            </a:fld>
            <a:endParaRPr lang="pl-PL"/>
          </a:p>
        </p:txBody>
      </p:sp>
    </p:spTree>
    <p:extLst>
      <p:ext uri="{BB962C8B-B14F-4D97-AF65-F5344CB8AC3E}">
        <p14:creationId xmlns:p14="http://schemas.microsoft.com/office/powerpoint/2010/main" val="1756877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a:p>
        </p:txBody>
      </p:sp>
      <p:sp>
        <p:nvSpPr>
          <p:cNvPr id="4" name="Numer slajdu — symbol zastępczy 3"/>
          <p:cNvSpPr>
            <a:spLocks noGrp="1"/>
          </p:cNvSpPr>
          <p:nvPr>
            <p:ph type="sldNum" sz="quarter" idx="5"/>
          </p:nvPr>
        </p:nvSpPr>
        <p:spPr/>
        <p:txBody>
          <a:bodyPr rtlCol="0"/>
          <a:lstStyle/>
          <a:p>
            <a:pPr rtl="0"/>
            <a:fld id="{D4B9A9E5-4F7F-4A7D-9DE1-899232329269}" type="slidenum">
              <a:rPr lang="pl-PL" smtClean="0"/>
              <a:t>6</a:t>
            </a:fld>
            <a:endParaRPr lang="pl-PL"/>
          </a:p>
        </p:txBody>
      </p:sp>
    </p:spTree>
    <p:extLst>
      <p:ext uri="{BB962C8B-B14F-4D97-AF65-F5344CB8AC3E}">
        <p14:creationId xmlns:p14="http://schemas.microsoft.com/office/powerpoint/2010/main" val="2862663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7</a:t>
            </a:fld>
            <a:endParaRPr lang="pl-PL"/>
          </a:p>
        </p:txBody>
      </p:sp>
    </p:spTree>
    <p:extLst>
      <p:ext uri="{BB962C8B-B14F-4D97-AF65-F5344CB8AC3E}">
        <p14:creationId xmlns:p14="http://schemas.microsoft.com/office/powerpoint/2010/main" val="18677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8</a:t>
            </a:fld>
            <a:endParaRPr lang="pl-PL"/>
          </a:p>
        </p:txBody>
      </p:sp>
    </p:spTree>
    <p:extLst>
      <p:ext uri="{BB962C8B-B14F-4D97-AF65-F5344CB8AC3E}">
        <p14:creationId xmlns:p14="http://schemas.microsoft.com/office/powerpoint/2010/main" val="1253776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pPr rtl="0"/>
            <a:fld id="{D4B9A9E5-4F7F-4A7D-9DE1-899232329269}" type="slidenum">
              <a:rPr lang="pl-PL" smtClean="0"/>
              <a:t>9</a:t>
            </a:fld>
            <a:endParaRPr lang="pl-PL"/>
          </a:p>
        </p:txBody>
      </p:sp>
    </p:spTree>
    <p:extLst>
      <p:ext uri="{BB962C8B-B14F-4D97-AF65-F5344CB8AC3E}">
        <p14:creationId xmlns:p14="http://schemas.microsoft.com/office/powerpoint/2010/main" val="6002175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pl-PL" noProof="0"/>
              <a:t>KLIKNIJ, ABY EDYTOWAĆ STYL WZORCA TYTUŁU</a:t>
            </a:r>
          </a:p>
        </p:txBody>
      </p:sp>
      <p:sp>
        <p:nvSpPr>
          <p:cNvPr id="3" name="Podtytuł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endParaRPr lang="pl-PL" noProof="0"/>
          </a:p>
        </p:txBody>
      </p:sp>
      <p:pic>
        <p:nvPicPr>
          <p:cNvPr id="8" name="Grafika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awartość 3">
    <p:bg>
      <p:bgPr>
        <a:solidFill>
          <a:schemeClr val="tx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Calibri" panose="020F0502020204030204" pitchFamily="34" charset="0"/>
                <a:ea typeface="+mj-ea"/>
                <a:cs typeface="+mj-cs"/>
              </a:defRPr>
            </a:lvl1pPr>
          </a:lstStyle>
          <a:p>
            <a:pPr rtl="0"/>
            <a:r>
              <a:rPr lang="pl-PL" noProof="0"/>
              <a:t>KLIKNIJ, ABY EDYTOWAĆ STYL WZORCA TYTUŁU</a:t>
            </a:r>
          </a:p>
        </p:txBody>
      </p:sp>
      <p:pic>
        <p:nvPicPr>
          <p:cNvPr id="11" name="Grafika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fika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fika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23" name="Tekst — symbol zastępczy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24" name="Tekst — symbol zastępczy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4" name="Zawartość — symbol zastępczy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p:txBody>
      </p:sp>
      <p:sp>
        <p:nvSpPr>
          <p:cNvPr id="25" name="Zawartość — symbol zastępczy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l-PL" noProof="0"/>
              <a:t>Kliknij, aby edytować style wzorców tekstu</a:t>
            </a:r>
          </a:p>
        </p:txBody>
      </p:sp>
      <p:sp>
        <p:nvSpPr>
          <p:cNvPr id="6" name="Zawartość — symbol zastępczy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p:txBody>
      </p:sp>
      <p:sp>
        <p:nvSpPr>
          <p:cNvPr id="26" name="Zawartość — symbol zastępczy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l-PL" noProof="0"/>
              <a:t>Kliknij, aby edytować style wzorców tekstu</a:t>
            </a:r>
          </a:p>
          <a:p>
            <a:pPr lvl="1" rtl="0"/>
            <a:endParaRPr lang="pl-PL" noProof="0"/>
          </a:p>
        </p:txBody>
      </p:sp>
      <p:sp>
        <p:nvSpPr>
          <p:cNvPr id="22" name="Zawartość — symbol zastępczy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p:txBody>
      </p:sp>
      <p:sp>
        <p:nvSpPr>
          <p:cNvPr id="27" name="Zawartość — symbol zastępczy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pl-PL" noProof="0"/>
              <a:t>Kliknij, aby edytować style wzorców tekstu</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Dwa elementy zawartości">
    <p:bg>
      <p:bgPr>
        <a:solidFill>
          <a:schemeClr val="accent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WZORZEC TEKSTU</a:t>
            </a:r>
          </a:p>
        </p:txBody>
      </p:sp>
      <p:sp>
        <p:nvSpPr>
          <p:cNvPr id="4" name="Zawartość — symbol zastępczy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5" name="Tekst — symbol zastępczy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EDYTOWAĆ WZORZEC TEKSTU</a:t>
            </a:r>
          </a:p>
        </p:txBody>
      </p:sp>
      <p:sp>
        <p:nvSpPr>
          <p:cNvPr id="6" name="Zawartość — symbol zastępczy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pic>
        <p:nvPicPr>
          <p:cNvPr id="11" name="Grafika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awartość">
    <p:spTree>
      <p:nvGrpSpPr>
        <p:cNvPr id="1" name=""/>
        <p:cNvGrpSpPr/>
        <p:nvPr/>
      </p:nvGrpSpPr>
      <p:grpSpPr>
        <a:xfrm>
          <a:off x="0" y="0"/>
          <a:ext cx="0" cy="0"/>
          <a:chOff x="0" y="0"/>
          <a:chExt cx="0" cy="0"/>
        </a:xfrm>
      </p:grpSpPr>
      <p:pic>
        <p:nvPicPr>
          <p:cNvPr id="14" name="Grafika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ytuł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20" name="Tekst — symbol zastępczy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5" name="Tekst — symbol zastępczy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26" name="Tekst — symbol zastępczy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7" name="Tekst — symbol zastępczy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28" name="Tekst — symbol zastępczy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9" name="Tekst — symbol zastępczy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21" name="Data — symbol zastępczy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pl-PL" noProof="0"/>
              <a:t>20XX</a:t>
            </a:r>
          </a:p>
        </p:txBody>
      </p:sp>
      <p:sp>
        <p:nvSpPr>
          <p:cNvPr id="22" name="Stopka — symbol zastępczy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pl-PL" noProof="0"/>
              <a:t>Prezentacja</a:t>
            </a:r>
          </a:p>
        </p:txBody>
      </p:sp>
      <p:sp>
        <p:nvSpPr>
          <p:cNvPr id="24" name="Numer slajdu — symbol zastępczy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ykres">
    <p:bg>
      <p:bgPr>
        <a:solidFill>
          <a:schemeClr val="accent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5" name="Tekst — symbol zastępczy 14">
            <a:extLst>
              <a:ext uri="{FF2B5EF4-FFF2-40B4-BE49-F238E27FC236}">
                <a16:creationId xmlns:a16="http://schemas.microsoft.com/office/drawing/2014/main" id="{B250D272-9B39-4C2D-B0F5-21010D11E437}"/>
              </a:ext>
            </a:extLst>
          </p:cNvPr>
          <p:cNvSpPr>
            <a:spLocks noGrp="1"/>
          </p:cNvSpPr>
          <p:nvPr>
            <p:ph type="body" sz="quarter" idx="16" hasCustomPrompt="1"/>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pl-PL" noProof="0"/>
              <a:t>Kliknij, aby edytować style wzorców tekstu</a:t>
            </a:r>
          </a:p>
        </p:txBody>
      </p:sp>
      <p:sp>
        <p:nvSpPr>
          <p:cNvPr id="7" name="Wykres — symbol zastępczy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rtlCol="0"/>
          <a:lstStyle/>
          <a:p>
            <a:pPr rtl="0"/>
            <a:r>
              <a:rPr lang="en-GB" noProof="0"/>
              <a:t>Click icon to add chart</a:t>
            </a:r>
            <a:endParaRPr lang="pl-PL" noProof="0"/>
          </a:p>
        </p:txBody>
      </p:sp>
      <p:sp>
        <p:nvSpPr>
          <p:cNvPr id="11" name="Tekst — symbol zastępczy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rtlCol="0">
            <a:noAutofit/>
          </a:bodyPr>
          <a:lstStyle>
            <a:lvl1pPr marL="0" indent="0">
              <a:buNone/>
              <a:defRPr sz="1400" cap="all" spc="150" baseline="0">
                <a:solidFill>
                  <a:schemeClr val="tx1"/>
                </a:solidFill>
                <a:latin typeface="Calibri" panose="020F0502020204030204" pitchFamily="34" charset="0"/>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en-GB" noProof="0"/>
              <a:t>Click to edit Master text styles</a:t>
            </a:r>
          </a:p>
        </p:txBody>
      </p:sp>
      <p:sp>
        <p:nvSpPr>
          <p:cNvPr id="13" name="Zawartość — symbol zastępczy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pl-PL" noProof="0"/>
              <a:t>Kliknij, aby dodać zawartość</a:t>
            </a:r>
          </a:p>
        </p:txBody>
      </p:sp>
      <p:sp>
        <p:nvSpPr>
          <p:cNvPr id="3" name="Data — symbol zastępczy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pl-PL" noProof="0"/>
              <a:t>20XX</a:t>
            </a:r>
          </a:p>
        </p:txBody>
      </p:sp>
      <p:sp>
        <p:nvSpPr>
          <p:cNvPr id="4" name="Stopka — symbol zastępczy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pl-PL" noProof="0"/>
              <a:t>Prezentacja</a:t>
            </a:r>
          </a:p>
        </p:txBody>
      </p:sp>
      <p:sp>
        <p:nvSpPr>
          <p:cNvPr id="5" name="Numer slajdu — symbol zastępczy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ś czasu 2">
    <p:spTree>
      <p:nvGrpSpPr>
        <p:cNvPr id="1" name=""/>
        <p:cNvGrpSpPr/>
        <p:nvPr/>
      </p:nvGrpSpPr>
      <p:grpSpPr>
        <a:xfrm>
          <a:off x="0" y="0"/>
          <a:ext cx="0" cy="0"/>
          <a:chOff x="0" y="0"/>
          <a:chExt cx="0" cy="0"/>
        </a:xfrm>
      </p:grpSpPr>
      <p:sp>
        <p:nvSpPr>
          <p:cNvPr id="4" name="Prostokąt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latin typeface="Calibri" panose="020F0502020204030204" pitchFamily="34" charset="0"/>
            </a:endParaRPr>
          </a:p>
        </p:txBody>
      </p:sp>
      <p:sp>
        <p:nvSpPr>
          <p:cNvPr id="2" name="Tytuł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6" name="Tekst — symbol zastępczy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Calibri" panose="020F0502020204030204" pitchFamily="34" charset="0"/>
              </a:defRPr>
            </a:lvl1pPr>
          </a:lstStyle>
          <a:p>
            <a:pPr lvl="0" rtl="0"/>
            <a:r>
              <a:rPr lang="pl-PL" noProof="0"/>
              <a:t>Rok</a:t>
            </a:r>
          </a:p>
        </p:txBody>
      </p:sp>
      <p:sp>
        <p:nvSpPr>
          <p:cNvPr id="7" name="Tekst — symbol zastępczy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8" name="Tekst — symbol zastępczy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9" name="Tekst — symbol zastępczy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0" name="Tekst — symbol zastępczy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2" name="Tekst — symbol zastępczy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3" name="Tekst — symbol zastępczy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4" name="Tekst — symbol zastępczy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6" name="Tekst — symbol zastępczy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7" name="Tekst — symbol zastępczy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5" name="Tekst — symbol zastępczy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8" name="Tekst — symbol zastępczy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9" name="Tekst — symbol zastępczy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11" name="Tekst — symbol zastępczy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Calibri" panose="020F0502020204030204" pitchFamily="34" charset="0"/>
              </a:defRPr>
            </a:lvl1pPr>
          </a:lstStyle>
          <a:p>
            <a:pPr lvl="0" rtl="0"/>
            <a:r>
              <a:rPr lang="pl-PL" noProof="0"/>
              <a:t>Rok</a:t>
            </a:r>
          </a:p>
        </p:txBody>
      </p:sp>
      <p:sp>
        <p:nvSpPr>
          <p:cNvPr id="20" name="Tekst — symbol zastępczy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1" name="Tekst — symbol zastępczy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2" name="Tekst — symbol zastępczy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3" name="Tekst — symbol zastępczy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4" name="Tekst — symbol zastępczy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5" name="Tekst — symbol zastępczy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6" name="Tekst — symbol zastępczy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8" name="Tekst — symbol zastępczy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9" name="Tekst — symbol zastępczy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27" name="Tekst — symbol zastępczy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30" name="Tekst — symbol zastępczy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31" name="Tekst — symbol zastępczy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pl-PL" noProof="0"/>
              <a:t>MM</a:t>
            </a:r>
          </a:p>
        </p:txBody>
      </p:sp>
      <p:sp>
        <p:nvSpPr>
          <p:cNvPr id="32" name="Prostokąt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solidFill>
                <a:schemeClr val="tx1">
                  <a:lumMod val="75000"/>
                  <a:lumOff val="25000"/>
                </a:schemeClr>
              </a:solidFill>
              <a:latin typeface="Calibri" panose="020F0502020204030204" pitchFamily="34" charset="0"/>
            </a:endParaRPr>
          </a:p>
        </p:txBody>
      </p:sp>
      <p:sp>
        <p:nvSpPr>
          <p:cNvPr id="36" name="Data — symbol zastępczy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pl-PL" noProof="0"/>
              <a:t>20XX</a:t>
            </a:r>
          </a:p>
        </p:txBody>
      </p:sp>
      <p:sp>
        <p:nvSpPr>
          <p:cNvPr id="37" name="Stopka — symbol zastępczy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pl-PL" noProof="0"/>
              <a:t>Prezentacja</a:t>
            </a:r>
          </a:p>
        </p:txBody>
      </p:sp>
      <p:sp>
        <p:nvSpPr>
          <p:cNvPr id="38" name="Numer slajdu — symbol zastępczy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7" name="Grafika SmartArt 6 — symbol zastępczy">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rtlCol="0"/>
          <a:lstStyle/>
          <a:p>
            <a:pPr rtl="0"/>
            <a:r>
              <a:rPr lang="en-GB" noProof="0"/>
              <a:t>Click icon to add SmartArt graphic</a:t>
            </a:r>
            <a:endParaRPr lang="pl-PL" noProof="0"/>
          </a:p>
        </p:txBody>
      </p:sp>
      <p:sp>
        <p:nvSpPr>
          <p:cNvPr id="3" name="Data — symbol zastępczy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pl-PL" noProof="0"/>
              <a:t>20XX</a:t>
            </a:r>
          </a:p>
        </p:txBody>
      </p:sp>
      <p:sp>
        <p:nvSpPr>
          <p:cNvPr id="4" name="Stopka — symbol zastępczy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pl-PL" noProof="0"/>
              <a:t>Prezentacja</a:t>
            </a:r>
          </a:p>
        </p:txBody>
      </p:sp>
      <p:cxnSp>
        <p:nvCxnSpPr>
          <p:cNvPr id="10" name="Łącznik prosty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Łącznik prosty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Numer slajdu — symbol zastępczy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ajd zespołu — 4 osoby">
    <p:bg>
      <p:bgRef idx="1001">
        <a:schemeClr val="bg1"/>
      </p:bgRef>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1" name="Obraz — symbol zastępczy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p>
            <a:pPr rtl="0"/>
            <a:r>
              <a:rPr lang="en-GB" noProof="0"/>
              <a:t>Click icon to add picture</a:t>
            </a:r>
            <a:endParaRPr lang="pl-PL" noProof="0"/>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6" name="Tekst — symbol zastępczy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7" name="Obraz — symbol zastępczy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p>
            <a:pPr rtl="0"/>
            <a:r>
              <a:rPr lang="en-GB" noProof="0"/>
              <a:t>Click icon to add picture</a:t>
            </a:r>
            <a:endParaRPr lang="pl-PL" noProof="0"/>
          </a:p>
        </p:txBody>
      </p:sp>
      <p:sp>
        <p:nvSpPr>
          <p:cNvPr id="23" name="Tekst — symbol zastępczy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7" name="Tekst — symbol zastępczy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8" name="Obraz — symbol zastępczy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p>
            <a:pPr lvl="1" rtl="0"/>
            <a:r>
              <a:rPr lang="en-GB" noProof="0"/>
              <a:t>Click icon to add picture</a:t>
            </a:r>
            <a:endParaRPr lang="pl-PL" noProof="0"/>
          </a:p>
        </p:txBody>
      </p:sp>
      <p:sp>
        <p:nvSpPr>
          <p:cNvPr id="24" name="Tekst — symbol zastępczy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8" name="Tekst — symbol zastępczy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9" name="Obraz — symbol zastępczy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p>
            <a:pPr rtl="0"/>
            <a:r>
              <a:rPr lang="en-GB" noProof="0"/>
              <a:t>Click icon to add picture</a:t>
            </a:r>
            <a:endParaRPr lang="pl-PL" noProof="0"/>
          </a:p>
        </p:txBody>
      </p:sp>
      <p:sp>
        <p:nvSpPr>
          <p:cNvPr id="25" name="Tekst — symbol zastępczy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9" name="Tekst — symbol zastępczy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cxnSp>
        <p:nvCxnSpPr>
          <p:cNvPr id="10" name="Łącznik prosty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Łącznik prosty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ajd zespołu — 8 osób">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1" name="Obraz — symbol zastępczy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6" name="Tekst — symbol zastępczy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7" name="Obraz — symbol zastępczy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23" name="Tekst — symbol zastępczy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7" name="Tekst — symbol zastępczy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8" name="Obraz — symbol zastępczy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n-GB" noProof="0"/>
              <a:t>Click icon to add picture</a:t>
            </a:r>
            <a:endParaRPr lang="pl-PL" noProof="0"/>
          </a:p>
        </p:txBody>
      </p:sp>
      <p:sp>
        <p:nvSpPr>
          <p:cNvPr id="24" name="Tekst — symbol zastępczy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8" name="Tekst — symbol zastępczy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9" name="Obraz — symbol zastępczy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25" name="Tekst — symbol zastępczy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9" name="Tekst — symbol zastępczy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55" name="Obraz — symbol zastępczy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54" name="Tekst — symbol zastępczy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62" name="Tekst — symbol zastępczy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56" name="Obraz — symbol zastępczy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59" name="Tekst — symbol zastępczy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63" name="Tekst — symbol zastępczy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57" name="Obraz — symbol zastępczy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n-GB" noProof="0"/>
              <a:t>Click icon to add picture</a:t>
            </a:r>
            <a:endParaRPr lang="pl-PL" noProof="0"/>
          </a:p>
        </p:txBody>
      </p:sp>
      <p:sp>
        <p:nvSpPr>
          <p:cNvPr id="60" name="Tekst — symbol zastępczy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64" name="Tekst — symbol zastępczy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58" name="Obraz — symbol zastępczy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endParaRPr lang="pl-PL" noProof="0"/>
          </a:p>
        </p:txBody>
      </p:sp>
      <p:sp>
        <p:nvSpPr>
          <p:cNvPr id="61" name="Tekst — symbol zastępczy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65" name="Tekst — symbol zastępczy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pl-PL" noProof="0" smtClean="0"/>
              <a:t>‹#›</a:t>
            </a:fld>
            <a:endParaRPr lang="pl-PL" noProof="0"/>
          </a:p>
        </p:txBody>
      </p:sp>
      <p:pic>
        <p:nvPicPr>
          <p:cNvPr id="13" name="Grafika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fika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nsowanie">
    <p:bg>
      <p:bgPr>
        <a:solidFill>
          <a:schemeClr val="bg1"/>
        </a:solidFill>
        <a:effectLst/>
      </p:bgPr>
    </p:bg>
    <p:spTree>
      <p:nvGrpSpPr>
        <p:cNvPr id="1" name=""/>
        <p:cNvGrpSpPr/>
        <p:nvPr/>
      </p:nvGrpSpPr>
      <p:grpSpPr>
        <a:xfrm>
          <a:off x="0" y="0"/>
          <a:ext cx="0" cy="0"/>
          <a:chOff x="0" y="0"/>
          <a:chExt cx="0" cy="0"/>
        </a:xfrm>
      </p:grpSpPr>
      <p:cxnSp>
        <p:nvCxnSpPr>
          <p:cNvPr id="16" name="Łącznik prosty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Łącznik prosty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1" name="Zawartość — symbol zastępczy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pl-PL" noProof="0"/>
              <a:t>Kliknij, aby dodać zawartość</a:t>
            </a:r>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17" name="Tekst — symbol zastępczy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4" name="Zawartość — symbol zastępczy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p:txBody>
      </p:sp>
      <p:sp>
        <p:nvSpPr>
          <p:cNvPr id="24" name="Zawartość — symbol zastępczy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pl-PL" noProof="0"/>
              <a:t>Kliknij, aby dodać zawartość</a:t>
            </a:r>
          </a:p>
        </p:txBody>
      </p:sp>
      <p:sp>
        <p:nvSpPr>
          <p:cNvPr id="5" name="Tekst — symbol zastępczy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18" name="Tekst — symbol zastępczy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EDYTOWAĆ</a:t>
            </a:r>
          </a:p>
        </p:txBody>
      </p:sp>
      <p:sp>
        <p:nvSpPr>
          <p:cNvPr id="6" name="Zawartość — symbol zastępczy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p:txBody>
      </p:sp>
      <p:sp>
        <p:nvSpPr>
          <p:cNvPr id="25" name="Zawartość — symbol zastępczy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pl-PL" noProof="0"/>
              <a:t>Kliknij, aby dodać zawartość</a:t>
            </a:r>
          </a:p>
        </p:txBody>
      </p:sp>
      <p:sp>
        <p:nvSpPr>
          <p:cNvPr id="21" name="Tekst — symbol zastępczy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19" name="Tekst — symbol zastępczy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22" name="Zawartość — symbol zastępczy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p:txBody>
      </p:sp>
      <p:sp>
        <p:nvSpPr>
          <p:cNvPr id="26" name="Zawartość — symbol zastępczy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pl-PL" noProof="0"/>
              <a:t>Kliknij, aby dodać zawartość</a:t>
            </a:r>
          </a:p>
        </p:txBody>
      </p:sp>
      <p:sp>
        <p:nvSpPr>
          <p:cNvPr id="14" name="Tekst — symbol zastępczy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a:t>
            </a:r>
          </a:p>
        </p:txBody>
      </p:sp>
      <p:sp>
        <p:nvSpPr>
          <p:cNvPr id="23" name="Tekst — symbol zastępczy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a:t>
            </a:r>
          </a:p>
        </p:txBody>
      </p:sp>
      <p:sp>
        <p:nvSpPr>
          <p:cNvPr id="15" name="Zawartość — symbol zastępczy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Podsumow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Kliknij, aby edytować style wzorców tekstu</a:t>
            </a:r>
          </a:p>
        </p:txBody>
      </p:sp>
      <p:cxnSp>
        <p:nvCxnSpPr>
          <p:cNvPr id="23" name="Łącznik prosty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Łącznik prosty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a — symbol zastępczy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pl-PL" noProof="0"/>
              <a:t>20XX</a:t>
            </a:r>
          </a:p>
        </p:txBody>
      </p:sp>
      <p:sp>
        <p:nvSpPr>
          <p:cNvPr id="22" name="Stopka — symbol zastępczy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pl-PL" noProof="0"/>
              <a:t>Prezentacja</a:t>
            </a:r>
          </a:p>
        </p:txBody>
      </p:sp>
      <p:sp>
        <p:nvSpPr>
          <p:cNvPr id="24" name="Numer slajdu — symbol zastępczy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lan spotkania">
    <p:bg>
      <p:bgPr>
        <a:solidFill>
          <a:schemeClr val="tx1"/>
        </a:solidFill>
        <a:effectLst/>
      </p:bgPr>
    </p:bg>
    <p:spTree>
      <p:nvGrpSpPr>
        <p:cNvPr id="1" name=""/>
        <p:cNvGrpSpPr/>
        <p:nvPr/>
      </p:nvGrpSpPr>
      <p:grpSpPr>
        <a:xfrm>
          <a:off x="0" y="0"/>
          <a:ext cx="0" cy="0"/>
          <a:chOff x="0" y="0"/>
          <a:chExt cx="0" cy="0"/>
        </a:xfrm>
      </p:grpSpPr>
      <p:pic>
        <p:nvPicPr>
          <p:cNvPr id="8" name="Grafika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ytuł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pl-PL" noProof="0"/>
              <a:t>KLIKNIJ, ABY EDYTOWAĆ STYL WZORCA TYTUŁU</a:t>
            </a:r>
          </a:p>
        </p:txBody>
      </p:sp>
      <p:sp>
        <p:nvSpPr>
          <p:cNvPr id="3" name="Zawartość — symbol zastępczy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pl-PL" noProof="0"/>
              <a:t>20XX</a:t>
            </a:r>
          </a:p>
        </p:txBody>
      </p:sp>
      <p:sp>
        <p:nvSpPr>
          <p:cNvPr id="5" name="Stopka — symbol zastępczy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pl-PL" noProof="0"/>
              <a:t>Prezentacja</a:t>
            </a:r>
          </a:p>
        </p:txBody>
      </p:sp>
      <p:sp>
        <p:nvSpPr>
          <p:cNvPr id="6" name="Numer slajdu — symbol zastępczy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Zakończenie">
    <p:bg>
      <p:bgPr>
        <a:solidFill>
          <a:schemeClr val="tx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pl-PL" noProof="0"/>
              <a:t>KLIKNIJ, ABY EDYTOWAĆ STYL WZORCA TYTUŁU</a:t>
            </a:r>
          </a:p>
        </p:txBody>
      </p:sp>
      <p:sp>
        <p:nvSpPr>
          <p:cNvPr id="3" name="Podtytuł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endParaRPr lang="pl-PL" noProof="0"/>
          </a:p>
        </p:txBody>
      </p:sp>
      <p:pic>
        <p:nvPicPr>
          <p:cNvPr id="6" name="Grafika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a — symbol zastępczy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pl-PL" noProof="0"/>
              <a:t>20XX</a:t>
            </a:r>
          </a:p>
        </p:txBody>
      </p:sp>
      <p:sp>
        <p:nvSpPr>
          <p:cNvPr id="10" name="Stopka — symbol zastępczy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pl-PL" noProof="0"/>
              <a:t>Prezentacja</a:t>
            </a:r>
          </a:p>
        </p:txBody>
      </p:sp>
      <p:sp>
        <p:nvSpPr>
          <p:cNvPr id="11" name="Numer slajdu — symbol zastępczy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ś czasu">
    <p:spTree>
      <p:nvGrpSpPr>
        <p:cNvPr id="1" name=""/>
        <p:cNvGrpSpPr/>
        <p:nvPr/>
      </p:nvGrpSpPr>
      <p:grpSpPr>
        <a:xfrm>
          <a:off x="0" y="0"/>
          <a:ext cx="0" cy="0"/>
          <a:chOff x="0" y="0"/>
          <a:chExt cx="0" cy="0"/>
        </a:xfrm>
      </p:grpSpPr>
      <p:sp>
        <p:nvSpPr>
          <p:cNvPr id="12" name="Grafika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pl-PL" noProof="0">
              <a:latin typeface="Calibri" panose="020F0502020204030204" pitchFamily="34" charset="0"/>
            </a:endParaRPr>
          </a:p>
        </p:txBody>
      </p:sp>
      <p:sp>
        <p:nvSpPr>
          <p:cNvPr id="2" name="Tytuł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TYTUŁ</a:t>
            </a:r>
          </a:p>
        </p:txBody>
      </p:sp>
      <p:sp>
        <p:nvSpPr>
          <p:cNvPr id="16" name="Tekst — symbol zastępczy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pl-PL" noProof="0"/>
              <a:t>KLIKNIJ, ABY EDYTOWAĆ STYLE WZORCA TEKSTU</a:t>
            </a:r>
          </a:p>
        </p:txBody>
      </p:sp>
      <p:sp>
        <p:nvSpPr>
          <p:cNvPr id="17" name="Tekst — symbol zastępczy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pl-PL" noProof="0"/>
              <a:t>KLIKNIJ, ABY EDYTOWAĆ STYLE WZORCA TEKSTU</a:t>
            </a:r>
          </a:p>
        </p:txBody>
      </p:sp>
      <p:sp>
        <p:nvSpPr>
          <p:cNvPr id="18" name="Tekst — symbol zastępczy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pl-PL" noProof="0"/>
              <a:t>KLIKNIJ, ABY EDYTOWAĆ STYLE WZORCA TEKSTU</a:t>
            </a:r>
          </a:p>
        </p:txBody>
      </p:sp>
      <p:sp>
        <p:nvSpPr>
          <p:cNvPr id="19" name="Tekst — symbol zastępczy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pl-PL" noProof="0"/>
              <a:t>KLIKNIJ, ABY EDYTOWAĆ STYLE WZORCA TEKSTU</a:t>
            </a:r>
          </a:p>
        </p:txBody>
      </p:sp>
      <p:sp>
        <p:nvSpPr>
          <p:cNvPr id="34" name="Tekst — symbol zastępczy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pl-PL" noProof="0"/>
              <a:t>Kliknij, aby edytować styl wzorca tekstu</a:t>
            </a:r>
          </a:p>
        </p:txBody>
      </p:sp>
      <p:sp>
        <p:nvSpPr>
          <p:cNvPr id="35" name="Tekst — symbol zastępczy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pl-PL" noProof="0"/>
              <a:t>Kliknij, aby edytować styl wzorca tekstu</a:t>
            </a:r>
          </a:p>
        </p:txBody>
      </p:sp>
      <p:sp>
        <p:nvSpPr>
          <p:cNvPr id="36" name="Tekst — symbol zastępczy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pl-PL" noProof="0"/>
              <a:t>Kliknij, aby edytować styl wzorca tekstu</a:t>
            </a:r>
          </a:p>
        </p:txBody>
      </p:sp>
      <p:sp>
        <p:nvSpPr>
          <p:cNvPr id="37" name="Tekst — symbol zastępczy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pl-PL" noProof="0"/>
              <a:t>Kliknij, aby edytować styl wzorca tekstu</a:t>
            </a:r>
          </a:p>
        </p:txBody>
      </p:sp>
      <p:cxnSp>
        <p:nvCxnSpPr>
          <p:cNvPr id="3" name="Łącznik prosty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Łącznik prosty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Łącznik prosty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Łącznik prosty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a — symbol zastępczy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pl-PL" noProof="0"/>
              <a:t>20XX</a:t>
            </a:r>
          </a:p>
        </p:txBody>
      </p:sp>
      <p:sp>
        <p:nvSpPr>
          <p:cNvPr id="6" name="Stopka — symbol zastępczy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pl-PL" noProof="0"/>
              <a:t>Prezentacja</a:t>
            </a:r>
          </a:p>
        </p:txBody>
      </p:sp>
      <p:sp>
        <p:nvSpPr>
          <p:cNvPr id="7" name="Numer slajdu — symbol zastępczy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olumna zawartości 2">
    <p:bg>
      <p:bgPr>
        <a:solidFill>
          <a:schemeClr val="tx1"/>
        </a:solidFill>
        <a:effectLst/>
      </p:bgPr>
    </p:bg>
    <p:spTree>
      <p:nvGrpSpPr>
        <p:cNvPr id="1" name=""/>
        <p:cNvGrpSpPr/>
        <p:nvPr/>
      </p:nvGrpSpPr>
      <p:grpSpPr>
        <a:xfrm>
          <a:off x="0" y="0"/>
          <a:ext cx="0" cy="0"/>
          <a:chOff x="0" y="0"/>
          <a:chExt cx="0" cy="0"/>
        </a:xfrm>
      </p:grpSpPr>
      <p:sp>
        <p:nvSpPr>
          <p:cNvPr id="14" name="Tytuł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Calibri" panose="020F0502020204030204" pitchFamily="34" charset="0"/>
                <a:ea typeface="+mj-ea"/>
                <a:cs typeface="+mj-cs"/>
              </a:defRPr>
            </a:lvl1pPr>
          </a:lstStyle>
          <a:p>
            <a:pPr rtl="0"/>
            <a:r>
              <a:rPr lang="pl-PL" noProof="0"/>
              <a:t>KLIKNIJ, ABY EDYTOWAĆ STYL WZORCA TYTUŁU</a:t>
            </a:r>
          </a:p>
        </p:txBody>
      </p:sp>
      <p:sp>
        <p:nvSpPr>
          <p:cNvPr id="15" name="Tekst — symbol zastępczy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Calibri" panose="020F0502020204030204" pitchFamily="34" charset="0"/>
                <a:ea typeface="+mj-ea"/>
                <a:cs typeface="+mj-cs"/>
              </a:defRPr>
            </a:lvl1pPr>
          </a:lstStyle>
          <a:p>
            <a:pPr lvl="0" rtl="0"/>
            <a:r>
              <a:rPr lang="pl-PL" noProof="0"/>
              <a:t>KLIKNIJ, ABY DODAĆ PODTYTUŁ</a:t>
            </a:r>
          </a:p>
        </p:txBody>
      </p:sp>
      <p:sp>
        <p:nvSpPr>
          <p:cNvPr id="17" name="Tekst — symbol zastępczy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pl-PL" noProof="0"/>
              <a:t>Kliknij, aby dodać tekst</a:t>
            </a:r>
          </a:p>
        </p:txBody>
      </p:sp>
      <p:sp>
        <p:nvSpPr>
          <p:cNvPr id="31" name="Tekst — symbol zastępczy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Calibri" panose="020F0502020204030204" pitchFamily="34" charset="0"/>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DODAĆ PODTYTUŁ</a:t>
            </a:r>
          </a:p>
        </p:txBody>
      </p:sp>
      <p:sp>
        <p:nvSpPr>
          <p:cNvPr id="32" name="Tekst — symbol zastępczy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pl-PL" noProof="0"/>
              <a:t>Kliknij, aby dodać tekst</a:t>
            </a:r>
          </a:p>
        </p:txBody>
      </p:sp>
      <p:sp>
        <p:nvSpPr>
          <p:cNvPr id="33" name="Tekst — symbol zastępczy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Calibri" panose="020F0502020204030204" pitchFamily="34" charset="0"/>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DODAĆ PODTYTUŁ</a:t>
            </a:r>
          </a:p>
        </p:txBody>
      </p:sp>
      <p:sp>
        <p:nvSpPr>
          <p:cNvPr id="34" name="Tekst — symbol zastępczy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pl-PL" noProof="0"/>
              <a:t>Kliknij, aby dodać tekst</a:t>
            </a:r>
          </a:p>
        </p:txBody>
      </p:sp>
      <p:sp>
        <p:nvSpPr>
          <p:cNvPr id="12" name="Tekst — symbol zastępczy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Calibri" panose="020F0502020204030204" pitchFamily="34" charset="0"/>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DODAĆ PODTYTUŁ</a:t>
            </a:r>
          </a:p>
        </p:txBody>
      </p:sp>
      <p:sp>
        <p:nvSpPr>
          <p:cNvPr id="13" name="Tekst — symbol zastępczy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pl-PL" noProof="0"/>
              <a:t>Kliknij, aby dodać tekst</a:t>
            </a:r>
          </a:p>
        </p:txBody>
      </p:sp>
      <p:sp>
        <p:nvSpPr>
          <p:cNvPr id="3" name="Data — symbol zastępczy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pl-PL" noProof="0"/>
              <a:t>20XX</a:t>
            </a:r>
          </a:p>
        </p:txBody>
      </p:sp>
      <p:sp>
        <p:nvSpPr>
          <p:cNvPr id="4" name="Stopka — symbol zastępczy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pl-PL" noProof="0"/>
              <a:t>Prezentacja</a:t>
            </a:r>
          </a:p>
        </p:txBody>
      </p:sp>
      <p:sp>
        <p:nvSpPr>
          <p:cNvPr id="5" name="Numer slajdu — symbol zastępczy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pl-PL" noProof="0" smtClean="0"/>
              <a:t>‹#›</a:t>
            </a:fld>
            <a:endParaRPr lang="pl-PL" noProof="0"/>
          </a:p>
        </p:txBody>
      </p:sp>
      <p:cxnSp>
        <p:nvCxnSpPr>
          <p:cNvPr id="2" name="Łącznik prosty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Łącznik prosty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olumna zawartości 3">
    <p:bg>
      <p:bgPr>
        <a:solidFill>
          <a:schemeClr val="bg1"/>
        </a:solidFill>
        <a:effectLst/>
      </p:bgPr>
    </p:bg>
    <p:spTree>
      <p:nvGrpSpPr>
        <p:cNvPr id="1" name=""/>
        <p:cNvGrpSpPr/>
        <p:nvPr/>
      </p:nvGrpSpPr>
      <p:grpSpPr>
        <a:xfrm>
          <a:off x="0" y="0"/>
          <a:ext cx="0" cy="0"/>
          <a:chOff x="0" y="0"/>
          <a:chExt cx="0" cy="0"/>
        </a:xfrm>
      </p:grpSpPr>
      <p:sp>
        <p:nvSpPr>
          <p:cNvPr id="14" name="Tytuł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15" name="Tekst — symbol zastępczy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7" name="Tekst — symbol zastępczy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6" name="Tekst — symbol zastępczy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8" name="Tekst — symbol zastępczy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9" name="Tekst — symbol zastępczy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0" name="Tekst — symbol zastępczy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23" name="Tekst — symbol zastępczy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24" name="Tekst — symbol zastępczy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3" name="Data — symbol zastępczy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pl-PL" noProof="0"/>
              <a:t>20XX</a:t>
            </a:r>
          </a:p>
        </p:txBody>
      </p:sp>
      <p:sp>
        <p:nvSpPr>
          <p:cNvPr id="4" name="Stopka — symbol zastępczy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pl-PL" noProof="0"/>
              <a:t>Prezentacja</a:t>
            </a:r>
          </a:p>
        </p:txBody>
      </p:sp>
      <p:sp>
        <p:nvSpPr>
          <p:cNvPr id="5" name="Numer slajdu — symbol zastępczy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pl-PL" noProof="0" smtClean="0"/>
              <a:pPr rtl="0"/>
              <a:t>‹#›</a:t>
            </a:fld>
            <a:endParaRPr lang="pl-PL" noProof="0"/>
          </a:p>
        </p:txBody>
      </p:sp>
      <p:pic>
        <p:nvPicPr>
          <p:cNvPr id="2" name="Grafika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Wstęp">
    <p:bg>
      <p:bgPr>
        <a:solidFill>
          <a:schemeClr val="accent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pl-PL" noProof="0"/>
              <a:t>Kliknij, aby edytować style wzorców tekstu</a:t>
            </a:r>
          </a:p>
        </p:txBody>
      </p:sp>
      <p:cxnSp>
        <p:nvCxnSpPr>
          <p:cNvPr id="14" name="Łącznik prosty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Łącznik prosty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a — symbol zastępczy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pl-PL" noProof="0"/>
              <a:t>20XX</a:t>
            </a:r>
          </a:p>
        </p:txBody>
      </p:sp>
      <p:sp>
        <p:nvSpPr>
          <p:cNvPr id="10" name="Stopka — symbol zastępczy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pl-PL" noProof="0"/>
              <a:t>Prezentacja</a:t>
            </a:r>
          </a:p>
        </p:txBody>
      </p:sp>
      <p:sp>
        <p:nvSpPr>
          <p:cNvPr id="11" name="Numer slajdu — symbol zastępczy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dział sekcji">
    <p:bg>
      <p:bgPr>
        <a:solidFill>
          <a:schemeClr val="tx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pl-PL" noProof="0"/>
              <a:t>KLIKNIJ, ABY EDYTOWAĆ STYL WZORCA TYTUŁU</a:t>
            </a:r>
          </a:p>
        </p:txBody>
      </p:sp>
      <p:pic>
        <p:nvPicPr>
          <p:cNvPr id="5" name="Grafika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ytat">
    <p:spTree>
      <p:nvGrpSpPr>
        <p:cNvPr id="1" name=""/>
        <p:cNvGrpSpPr/>
        <p:nvPr/>
      </p:nvGrpSpPr>
      <p:grpSpPr>
        <a:xfrm>
          <a:off x="0" y="0"/>
          <a:ext cx="0" cy="0"/>
          <a:chOff x="0" y="0"/>
          <a:chExt cx="0" cy="0"/>
        </a:xfrm>
      </p:grpSpPr>
      <p:pic>
        <p:nvPicPr>
          <p:cNvPr id="7" name="Grafika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ytuł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cxnSp>
        <p:nvCxnSpPr>
          <p:cNvPr id="9" name="Łącznik prosty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kst — symbol zastępczy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2" name="Tekst — symbol zastępczy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3" name="Tekst — symbol zastępczy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4" name="Tekst — symbol zastępczy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5" name="Tekst — symbol zastępczy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Calibri" panose="020F0502020204030204" pitchFamily="34" charset="0"/>
                <a:ea typeface="+mj-ea"/>
                <a:cs typeface="+mj-cs"/>
              </a:defRPr>
            </a:lvl1pPr>
          </a:lstStyle>
          <a:p>
            <a:pPr lvl="0" rtl="0"/>
            <a:r>
              <a:rPr lang="pl-PL" noProof="0"/>
              <a:t>KLIKNIJ, ABY DODAĆ PODTYTUŁ</a:t>
            </a:r>
          </a:p>
        </p:txBody>
      </p:sp>
      <p:sp>
        <p:nvSpPr>
          <p:cNvPr id="16" name="Tekst — symbol zastępczy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pl-PL" noProof="0"/>
              <a:t>Kliknij, aby dodać tekst</a:t>
            </a:r>
          </a:p>
        </p:txBody>
      </p:sp>
      <p:sp>
        <p:nvSpPr>
          <p:cNvPr id="17" name="Data — symbol zastępczy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pl-PL" noProof="0"/>
              <a:t>20XX</a:t>
            </a:r>
          </a:p>
        </p:txBody>
      </p:sp>
      <p:sp>
        <p:nvSpPr>
          <p:cNvPr id="18" name="Stopka — symbol zastępczy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pl-PL" noProof="0"/>
              <a:t>Prezentacja</a:t>
            </a:r>
          </a:p>
        </p:txBody>
      </p:sp>
      <p:sp>
        <p:nvSpPr>
          <p:cNvPr id="19" name="Numer slajdu — symbol zastępczy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pl-PL" noProof="0" smtClean="0"/>
              <a:pPr rtl="0"/>
              <a:t>‹#›</a:t>
            </a:fld>
            <a:endParaRPr lang="pl-PL"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rzy elementy zawartości">
    <p:bg>
      <p:bgRef idx="1001">
        <a:schemeClr val="bg1"/>
      </p:bgRef>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Calibri" panose="020F0502020204030204" pitchFamily="34" charset="0"/>
                <a:ea typeface="+mj-ea"/>
                <a:cs typeface="+mj-cs"/>
              </a:defRPr>
            </a:lvl1p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WZORZEC TEKSTU</a:t>
            </a:r>
          </a:p>
        </p:txBody>
      </p:sp>
      <p:sp>
        <p:nvSpPr>
          <p:cNvPr id="4" name="Zawartość — symbol zastępczy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5" name="Tekst — symbol zastępczy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pl-PL" noProof="0"/>
              <a:t>KLIKNIJ, ABY EDYTOWAĆ WZORZEC TEKSTU</a:t>
            </a:r>
          </a:p>
        </p:txBody>
      </p:sp>
      <p:sp>
        <p:nvSpPr>
          <p:cNvPr id="6" name="Zawartość — symbol zastępczy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cxnSp>
        <p:nvCxnSpPr>
          <p:cNvPr id="16" name="Łącznik prosty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Łącznik prosty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kst — symbol zastępczy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Calibri" panose="020F050202020403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WZORZEC TEKSTU</a:t>
            </a:r>
          </a:p>
        </p:txBody>
      </p:sp>
      <p:sp>
        <p:nvSpPr>
          <p:cNvPr id="22" name="Zawartość — symbol zastępczy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7" name="Data — symbol zastępczy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pl-PL" noProof="0"/>
              <a:t>20XX</a:t>
            </a:r>
          </a:p>
        </p:txBody>
      </p:sp>
      <p:sp>
        <p:nvSpPr>
          <p:cNvPr id="8" name="Stopka — symbol zastępczy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pl-PL" noProof="0"/>
              <a:t>Prezentacja</a:t>
            </a:r>
          </a:p>
        </p:txBody>
      </p:sp>
      <p:sp>
        <p:nvSpPr>
          <p:cNvPr id="9" name="Numer slajdu — symbol zastępczy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pl-PL" noProof="0" smtClean="0"/>
              <a:t>‹#›</a:t>
            </a:fld>
            <a:endParaRPr lang="pl-PL"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pl-PL" noProof="0"/>
              <a:t>Kliknij, aby edytować styl wzorca tytułu</a:t>
            </a:r>
          </a:p>
        </p:txBody>
      </p:sp>
      <p:sp>
        <p:nvSpPr>
          <p:cNvPr id="3" name="Tekst — symbol zastępczy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pl-PL" noProof="0"/>
              <a:t>Kliknij, aby edytować style wzorców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p>
        </p:txBody>
      </p:sp>
      <p:sp>
        <p:nvSpPr>
          <p:cNvPr id="4" name="Data — symbol zastępczy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latin typeface="Calibri" panose="020F0502020204030204" pitchFamily="34" charset="0"/>
              </a:defRPr>
            </a:lvl1pPr>
          </a:lstStyle>
          <a:p>
            <a:r>
              <a:rPr lang="pl-PL" noProof="0"/>
              <a:t>20XX</a:t>
            </a:r>
          </a:p>
        </p:txBody>
      </p:sp>
      <p:sp>
        <p:nvSpPr>
          <p:cNvPr id="5" name="Stopka — symbol zastępczy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latin typeface="Calibri" panose="020F0502020204030204" pitchFamily="34" charset="0"/>
              </a:defRPr>
            </a:lvl1pPr>
          </a:lstStyle>
          <a:p>
            <a:r>
              <a:rPr lang="pl-PL" noProof="0"/>
              <a:t>Prezentacja</a:t>
            </a:r>
          </a:p>
        </p:txBody>
      </p:sp>
      <p:sp>
        <p:nvSpPr>
          <p:cNvPr id="6" name="Numer slajdu — symbol zastępczy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latin typeface="Calibri" panose="020F0502020204030204" pitchFamily="34" charset="0"/>
              </a:defRPr>
            </a:lvl1pPr>
          </a:lstStyle>
          <a:p>
            <a:fld id="{B5CEABB6-07DC-46E8-9B57-56EC44A396E5}" type="slidenum">
              <a:rPr lang="pl-PL" noProof="0" smtClean="0"/>
              <a:pPr/>
              <a:t>‹#›</a:t>
            </a:fld>
            <a:endParaRPr lang="pl-PL"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rtlCol="0"/>
          <a:lstStyle/>
          <a:p>
            <a:pPr rtl="0"/>
            <a:r>
              <a:rPr lang="pl-PL"/>
              <a:t>TO DO Application</a:t>
            </a:r>
          </a:p>
        </p:txBody>
      </p:sp>
      <p:sp>
        <p:nvSpPr>
          <p:cNvPr id="3" name="Podtytuł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89"/>
            <a:ext cx="4941770" cy="768192"/>
          </a:xfrm>
        </p:spPr>
        <p:txBody>
          <a:bodyPr rtlCol="0">
            <a:normAutofit/>
          </a:bodyPr>
          <a:lstStyle/>
          <a:p>
            <a:pPr rtl="0"/>
            <a:r>
              <a:rPr lang="pl-PL"/>
              <a:t>Szymon Rećko, Hubert Ruczyński, Mateusz Sperkowski</a:t>
            </a:r>
          </a:p>
          <a:p>
            <a:pPr rtl="0"/>
            <a:r>
              <a:rPr lang="pl-PL"/>
              <a:t>01.06.2023</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8632-8FDE-A801-CCAA-F74606A24E0C}"/>
              </a:ext>
            </a:extLst>
          </p:cNvPr>
          <p:cNvSpPr>
            <a:spLocks noGrp="1"/>
          </p:cNvSpPr>
          <p:nvPr>
            <p:ph type="title"/>
          </p:nvPr>
        </p:nvSpPr>
        <p:spPr/>
        <p:txBody>
          <a:bodyPr/>
          <a:lstStyle/>
          <a:p>
            <a:r>
              <a:rPr lang="en-US">
                <a:latin typeface="Calibri"/>
                <a:cs typeface="Calibri"/>
              </a:rPr>
              <a:t>Database – Postgres sql</a:t>
            </a:r>
            <a:endParaRPr lang="en-US"/>
          </a:p>
        </p:txBody>
      </p:sp>
      <p:sp>
        <p:nvSpPr>
          <p:cNvPr id="9" name="Date Placeholder 8">
            <a:extLst>
              <a:ext uri="{FF2B5EF4-FFF2-40B4-BE49-F238E27FC236}">
                <a16:creationId xmlns:a16="http://schemas.microsoft.com/office/drawing/2014/main" id="{F9CAA371-4F62-B71E-1F5E-F3F5B23CE1A8}"/>
              </a:ext>
            </a:extLst>
          </p:cNvPr>
          <p:cNvSpPr>
            <a:spLocks noGrp="1"/>
          </p:cNvSpPr>
          <p:nvPr>
            <p:ph type="dt" sz="half" idx="10"/>
          </p:nvPr>
        </p:nvSpPr>
        <p:spPr/>
        <p:txBody>
          <a:bodyPr/>
          <a:lstStyle/>
          <a:p>
            <a:pPr rtl="0"/>
            <a:r>
              <a:rPr lang="pl-PL"/>
              <a:t>2023</a:t>
            </a:r>
            <a:endParaRPr lang="pl-PL" noProof="0"/>
          </a:p>
        </p:txBody>
      </p:sp>
      <p:sp>
        <p:nvSpPr>
          <p:cNvPr id="26" name="Tekst — symbol zastępczy 5">
            <a:extLst>
              <a:ext uri="{FF2B5EF4-FFF2-40B4-BE49-F238E27FC236}">
                <a16:creationId xmlns:a16="http://schemas.microsoft.com/office/drawing/2014/main" id="{7A6FBC14-8AFD-C029-DC68-91A3579170DA}"/>
              </a:ext>
            </a:extLst>
          </p:cNvPr>
          <p:cNvSpPr txBox="1">
            <a:spLocks/>
          </p:cNvSpPr>
          <p:nvPr/>
        </p:nvSpPr>
        <p:spPr>
          <a:xfrm>
            <a:off x="861069" y="2149663"/>
            <a:ext cx="5433204" cy="36512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smtClean="0">
                <a:solidFill>
                  <a:schemeClr val="tx1"/>
                </a:solidFill>
                <a:latin typeface="Calibri" panose="020F0502020204030204" pitchFamily="34" charset="0"/>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Calibri" panose="020F0502020204030204" pitchFamily="34" charset="0"/>
                <a:ea typeface="+mn-ea"/>
                <a:cs typeface="Calibri" panose="020F050202020403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Calibri" panose="020F0502020204030204" pitchFamily="34" charset="0"/>
                <a:ea typeface="+mn-ea"/>
                <a:cs typeface="Calibri" panose="020F050202020403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Calibri" panose="020F0502020204030204" pitchFamily="34" charset="0"/>
                <a:ea typeface="+mn-ea"/>
                <a:cs typeface="Calibri" panose="020F050202020403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Calibri" panose="020F0502020204030204" pitchFamily="34" charset="0"/>
                <a:ea typeface="+mn-ea"/>
                <a:cs typeface="Calibri" panose="020F0502020204030204"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pl-PL" noProof="1">
                <a:latin typeface="Calibri"/>
                <a:cs typeface="Calibri"/>
              </a:rPr>
              <a:t>Security</a:t>
            </a:r>
            <a:endParaRPr lang="en-US"/>
          </a:p>
        </p:txBody>
      </p:sp>
      <p:sp>
        <p:nvSpPr>
          <p:cNvPr id="28" name="Tekst — symbol zastępczy 6">
            <a:extLst>
              <a:ext uri="{FF2B5EF4-FFF2-40B4-BE49-F238E27FC236}">
                <a16:creationId xmlns:a16="http://schemas.microsoft.com/office/drawing/2014/main" id="{007341C0-E456-9D7F-3F94-0029731ED0F0}"/>
              </a:ext>
            </a:extLst>
          </p:cNvPr>
          <p:cNvSpPr txBox="1">
            <a:spLocks/>
          </p:cNvSpPr>
          <p:nvPr/>
        </p:nvSpPr>
        <p:spPr>
          <a:xfrm>
            <a:off x="860643" y="2798939"/>
            <a:ext cx="5422564" cy="1950247"/>
          </a:xfrm>
          <a:prstGeom prst="rect">
            <a:avLst/>
          </a:prstGeom>
        </p:spPr>
        <p:txBody>
          <a:bodyPr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1300" noProof="1"/>
              <a:t>SQL injection protection,</a:t>
            </a:r>
          </a:p>
          <a:p>
            <a:r>
              <a:rPr lang="pl-PL" sz="1300" noProof="1"/>
              <a:t>Available only from AWS VPC, with </a:t>
            </a:r>
            <a:r>
              <a:rPr lang="pl-PL" sz="1300" u="sng" noProof="1"/>
              <a:t>no public access</a:t>
            </a:r>
            <a:r>
              <a:rPr lang="pl-PL" sz="1300" noProof="1"/>
              <a:t>,</a:t>
            </a:r>
          </a:p>
          <a:p>
            <a:r>
              <a:rPr lang="pl-PL" sz="1300" noProof="1"/>
              <a:t>Database security group managing the access,</a:t>
            </a:r>
          </a:p>
          <a:p>
            <a:r>
              <a:rPr lang="pl-PL" sz="1300" noProof="1"/>
              <a:t>Master admin account,</a:t>
            </a:r>
          </a:p>
          <a:p>
            <a:r>
              <a:rPr lang="pl-PL" sz="1300" noProof="1"/>
              <a:t>Deletion protection,</a:t>
            </a:r>
          </a:p>
          <a:p>
            <a:r>
              <a:rPr lang="pl-PL" sz="1300" noProof="1"/>
              <a:t>Hashed passwords using bcrypt.</a:t>
            </a:r>
          </a:p>
        </p:txBody>
      </p:sp>
      <p:pic>
        <p:nvPicPr>
          <p:cNvPr id="31" name="Picture 31">
            <a:extLst>
              <a:ext uri="{FF2B5EF4-FFF2-40B4-BE49-F238E27FC236}">
                <a16:creationId xmlns:a16="http://schemas.microsoft.com/office/drawing/2014/main" id="{3B53C8F4-023F-3DD7-17AB-5C39D9BB4B2C}"/>
              </a:ext>
            </a:extLst>
          </p:cNvPr>
          <p:cNvPicPr>
            <a:picLocks noGrp="1" noChangeAspect="1"/>
          </p:cNvPicPr>
          <p:nvPr>
            <p:ph sz="half" idx="2"/>
          </p:nvPr>
        </p:nvPicPr>
        <p:blipFill>
          <a:blip r:embed="rId2"/>
          <a:stretch>
            <a:fillRect/>
          </a:stretch>
        </p:blipFill>
        <p:spPr>
          <a:xfrm>
            <a:off x="5843326" y="2431237"/>
            <a:ext cx="5507141" cy="26032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6" name="Picture 2" descr="RDS Logo">
            <a:extLst>
              <a:ext uri="{FF2B5EF4-FFF2-40B4-BE49-F238E27FC236}">
                <a16:creationId xmlns:a16="http://schemas.microsoft.com/office/drawing/2014/main" id="{5177E9F9-51D2-FC47-8BF1-988DF979D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2131" y="364245"/>
            <a:ext cx="1306829" cy="1306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005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rtlCol="0"/>
          <a:lstStyle/>
          <a:p>
            <a:pPr rtl="0"/>
            <a:r>
              <a:rPr lang="pl-PL"/>
              <a:t>Backup &amp; Disaster Recovery</a:t>
            </a:r>
          </a:p>
        </p:txBody>
      </p:sp>
      <p:sp>
        <p:nvSpPr>
          <p:cNvPr id="6" name="Tekst — symbol zastępczy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pPr rtl="0"/>
            <a:r>
              <a:rPr lang="pl-PL" noProof="1"/>
              <a:t>DB Multi-Az deployment</a:t>
            </a:r>
          </a:p>
        </p:txBody>
      </p:sp>
      <p:sp>
        <p:nvSpPr>
          <p:cNvPr id="7" name="Tekst — symbol zastępczy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rtlCol="0">
            <a:normAutofit fontScale="92500"/>
          </a:bodyPr>
          <a:lstStyle/>
          <a:p>
            <a:pPr rtl="0"/>
            <a:r>
              <a:rPr lang="pl-PL" noProof="1"/>
              <a:t>With the Multi-AZ deployment, we can ensure that the users won’t lose their data, as the standby DB will be always available in separate availability zone.</a:t>
            </a:r>
          </a:p>
        </p:txBody>
      </p:sp>
      <p:sp>
        <p:nvSpPr>
          <p:cNvPr id="8" name="Tekst — symbol zastępczy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pPr rtl="0"/>
            <a:r>
              <a:rPr lang="pl-PL" noProof="1"/>
              <a:t>Automatic switch</a:t>
            </a:r>
          </a:p>
        </p:txBody>
      </p:sp>
      <p:sp>
        <p:nvSpPr>
          <p:cNvPr id="9" name="Tekst — symbol zastępczy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rtlCol="0">
            <a:normAutofit fontScale="92500"/>
          </a:bodyPr>
          <a:lstStyle/>
          <a:p>
            <a:pPr rtl="0"/>
            <a:r>
              <a:rPr lang="pl-PL" noProof="1"/>
              <a:t>Thanks to the Multi-AZ technology, when the failover happens the application will automatically change to the standby instance with the current data.</a:t>
            </a:r>
          </a:p>
        </p:txBody>
      </p:sp>
      <p:sp>
        <p:nvSpPr>
          <p:cNvPr id="10" name="Tekst — symbol zastępczy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pl-PL" noProof="1"/>
              <a:t>rto</a:t>
            </a:r>
          </a:p>
          <a:p>
            <a:pPr rtl="0"/>
            <a:endParaRPr lang="pl-PL" noProof="1"/>
          </a:p>
        </p:txBody>
      </p:sp>
      <p:sp>
        <p:nvSpPr>
          <p:cNvPr id="5" name="Tekst — symbol zastępczy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rtlCol="0">
            <a:normAutofit/>
          </a:bodyPr>
          <a:lstStyle/>
          <a:p>
            <a:pPr rtl="0"/>
            <a:r>
              <a:rPr lang="pl-PL" noProof="1"/>
              <a:t>According to the AWS documentation, the mean time between switching to the standby instance takes up to 1 minute.</a:t>
            </a:r>
          </a:p>
        </p:txBody>
      </p:sp>
      <p:sp>
        <p:nvSpPr>
          <p:cNvPr id="32" name="Data — symbol zastępczy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rtlCol="0"/>
          <a:lstStyle/>
          <a:p>
            <a:pPr rtl="0"/>
            <a:r>
              <a:rPr lang="pl-PL"/>
              <a:t>2023</a:t>
            </a:r>
          </a:p>
        </p:txBody>
      </p:sp>
      <p:pic>
        <p:nvPicPr>
          <p:cNvPr id="2052" name="Picture 4" descr="Disaster recovery concept icon Royalty Free Vector Image">
            <a:extLst>
              <a:ext uri="{FF2B5EF4-FFF2-40B4-BE49-F238E27FC236}">
                <a16:creationId xmlns:a16="http://schemas.microsoft.com/office/drawing/2014/main" id="{34A3C460-5F36-C099-9DCF-976CF6854D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854" t="13072" r="19067" b="20030"/>
          <a:stretch/>
        </p:blipFill>
        <p:spPr bwMode="auto">
          <a:xfrm>
            <a:off x="596116" y="441960"/>
            <a:ext cx="1794871" cy="20889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393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rtlCol="0"/>
          <a:lstStyle/>
          <a:p>
            <a:pPr rtl="0"/>
            <a:r>
              <a:rPr lang="pl-PL"/>
              <a:t>Technical tips &amp; tricks</a:t>
            </a:r>
          </a:p>
        </p:txBody>
      </p:sp>
      <p:sp>
        <p:nvSpPr>
          <p:cNvPr id="3" name="Zawartość — symbol zastępczy 2">
            <a:extLst>
              <a:ext uri="{FF2B5EF4-FFF2-40B4-BE49-F238E27FC236}">
                <a16:creationId xmlns:a16="http://schemas.microsoft.com/office/drawing/2014/main" id="{D4A2EB3F-4D60-451F-8F45-7D6654D2FCD9}"/>
              </a:ext>
            </a:extLst>
          </p:cNvPr>
          <p:cNvSpPr>
            <a:spLocks noGrp="1"/>
          </p:cNvSpPr>
          <p:nvPr>
            <p:ph type="body" sz="quarter" idx="13"/>
          </p:nvPr>
        </p:nvSpPr>
        <p:spPr>
          <a:xfrm>
            <a:off x="1479369" y="2138580"/>
            <a:ext cx="4031945" cy="365125"/>
          </a:xfrm>
        </p:spPr>
        <p:txBody>
          <a:bodyPr vert="horz" lIns="91440" tIns="45720" rIns="91440" bIns="45720" rtlCol="0" anchor="t">
            <a:normAutofit lnSpcReduction="10000"/>
          </a:bodyPr>
          <a:lstStyle/>
          <a:p>
            <a:pPr rtl="0"/>
            <a:r>
              <a:rPr lang="pl-PL"/>
              <a:t>PostgreSQL DB creation</a:t>
            </a:r>
          </a:p>
        </p:txBody>
      </p:sp>
      <p:sp>
        <p:nvSpPr>
          <p:cNvPr id="4" name="Tekst — symbol zastępczy 3">
            <a:extLst>
              <a:ext uri="{FF2B5EF4-FFF2-40B4-BE49-F238E27FC236}">
                <a16:creationId xmlns:a16="http://schemas.microsoft.com/office/drawing/2014/main" id="{AC1C80FB-53F9-42EE-B1E6-D0F998EC5DFA}"/>
              </a:ext>
            </a:extLst>
          </p:cNvPr>
          <p:cNvSpPr>
            <a:spLocks noGrp="1"/>
          </p:cNvSpPr>
          <p:nvPr>
            <p:ph type="body" sz="quarter" idx="15"/>
          </p:nvPr>
        </p:nvSpPr>
        <p:spPr>
          <a:xfrm>
            <a:off x="1102633" y="2629690"/>
            <a:ext cx="4785416" cy="1675829"/>
          </a:xfrm>
        </p:spPr>
        <p:txBody>
          <a:bodyPr vert="horz" lIns="91440" tIns="45720" rIns="91440" bIns="45720" rtlCol="0" anchor="t">
            <a:normAutofit/>
          </a:bodyPr>
          <a:lstStyle/>
          <a:p>
            <a:r>
              <a:rPr lang="pl-PL" err="1">
                <a:latin typeface="Calibri"/>
                <a:cs typeface="Calibri"/>
              </a:rPr>
              <a:t>During</a:t>
            </a:r>
            <a:r>
              <a:rPr lang="pl-PL">
                <a:latin typeface="Calibri"/>
                <a:cs typeface="Calibri"/>
              </a:rPr>
              <a:t> the early development </a:t>
            </a:r>
            <a:r>
              <a:rPr lang="pl-PL" err="1">
                <a:latin typeface="Calibri"/>
                <a:cs typeface="Calibri"/>
              </a:rPr>
              <a:t>select</a:t>
            </a:r>
            <a:r>
              <a:rPr lang="pl-PL">
                <a:latin typeface="Calibri"/>
                <a:cs typeface="Calibri"/>
              </a:rPr>
              <a:t> one AZ, and no backup to limit the </a:t>
            </a:r>
            <a:r>
              <a:rPr lang="pl-PL" err="1">
                <a:latin typeface="Calibri"/>
                <a:cs typeface="Calibri"/>
              </a:rPr>
              <a:t>costs</a:t>
            </a:r>
            <a:r>
              <a:rPr lang="pl-PL">
                <a:latin typeface="Calibri"/>
                <a:cs typeface="Calibri"/>
              </a:rPr>
              <a:t>, </a:t>
            </a:r>
            <a:r>
              <a:rPr lang="pl-PL" err="1">
                <a:latin typeface="Calibri"/>
                <a:cs typeface="Calibri"/>
              </a:rPr>
              <a:t>it’s</a:t>
            </a:r>
            <a:r>
              <a:rPr lang="pl-PL">
                <a:latin typeface="Calibri"/>
                <a:cs typeface="Calibri"/>
              </a:rPr>
              <a:t> </a:t>
            </a:r>
            <a:r>
              <a:rPr lang="pl-PL" err="1">
                <a:latin typeface="Calibri"/>
                <a:cs typeface="Calibri"/>
              </a:rPr>
              <a:t>easily</a:t>
            </a:r>
            <a:r>
              <a:rPr lang="pl-PL">
                <a:latin typeface="Calibri"/>
                <a:cs typeface="Calibri"/>
              </a:rPr>
              <a:t> </a:t>
            </a:r>
            <a:r>
              <a:rPr lang="pl-PL" err="1">
                <a:latin typeface="Calibri"/>
                <a:cs typeface="Calibri"/>
              </a:rPr>
              <a:t>applicable</a:t>
            </a:r>
            <a:r>
              <a:rPr lang="pl-PL">
                <a:latin typeface="Calibri"/>
                <a:cs typeface="Calibri"/>
              </a:rPr>
              <a:t> </a:t>
            </a:r>
            <a:r>
              <a:rPr lang="pl-PL" err="1">
                <a:latin typeface="Calibri"/>
                <a:cs typeface="Calibri"/>
              </a:rPr>
              <a:t>later</a:t>
            </a:r>
            <a:r>
              <a:rPr lang="pl-PL">
                <a:latin typeface="Calibri"/>
                <a:cs typeface="Calibri"/>
              </a:rPr>
              <a:t> on.</a:t>
            </a:r>
          </a:p>
          <a:p>
            <a:pPr rtl="0"/>
            <a:r>
              <a:rPr lang="pl-PL" err="1">
                <a:latin typeface="Calibri"/>
                <a:cs typeface="Calibri"/>
              </a:rPr>
              <a:t>During</a:t>
            </a:r>
            <a:r>
              <a:rPr lang="pl-PL">
                <a:latin typeface="Calibri"/>
                <a:cs typeface="Calibri"/>
              </a:rPr>
              <a:t> the development </a:t>
            </a:r>
            <a:r>
              <a:rPr lang="pl-PL" err="1">
                <a:latin typeface="Calibri"/>
                <a:cs typeface="Calibri"/>
              </a:rPr>
              <a:t>make</a:t>
            </a:r>
            <a:r>
              <a:rPr lang="pl-PL">
                <a:latin typeface="Calibri"/>
                <a:cs typeface="Calibri"/>
              </a:rPr>
              <a:t> </a:t>
            </a:r>
            <a:r>
              <a:rPr lang="pl-PL" err="1">
                <a:latin typeface="Calibri"/>
                <a:cs typeface="Calibri"/>
              </a:rPr>
              <a:t>it</a:t>
            </a:r>
            <a:r>
              <a:rPr lang="pl-PL">
                <a:latin typeface="Calibri"/>
                <a:cs typeface="Calibri"/>
              </a:rPr>
              <a:t> public, </a:t>
            </a:r>
            <a:r>
              <a:rPr lang="pl-PL" err="1">
                <a:latin typeface="Calibri"/>
                <a:cs typeface="Calibri"/>
              </a:rPr>
              <a:t>so</a:t>
            </a:r>
            <a:r>
              <a:rPr lang="pl-PL">
                <a:latin typeface="Calibri"/>
                <a:cs typeface="Calibri"/>
              </a:rPr>
              <a:t> </a:t>
            </a:r>
            <a:r>
              <a:rPr lang="pl-PL" err="1">
                <a:latin typeface="Calibri"/>
                <a:cs typeface="Calibri"/>
              </a:rPr>
              <a:t>you</a:t>
            </a:r>
            <a:r>
              <a:rPr lang="pl-PL">
                <a:latin typeface="Calibri"/>
                <a:cs typeface="Calibri"/>
              </a:rPr>
              <a:t> </a:t>
            </a:r>
            <a:r>
              <a:rPr lang="pl-PL" err="1">
                <a:latin typeface="Calibri"/>
                <a:cs typeface="Calibri"/>
              </a:rPr>
              <a:t>can</a:t>
            </a:r>
            <a:r>
              <a:rPr lang="pl-PL">
                <a:latin typeface="Calibri"/>
                <a:cs typeface="Calibri"/>
              </a:rPr>
              <a:t> </a:t>
            </a:r>
            <a:r>
              <a:rPr lang="pl-PL" err="1">
                <a:latin typeface="Calibri"/>
                <a:cs typeface="Calibri"/>
              </a:rPr>
              <a:t>easily</a:t>
            </a:r>
            <a:r>
              <a:rPr lang="pl-PL">
                <a:latin typeface="Calibri"/>
                <a:cs typeface="Calibri"/>
              </a:rPr>
              <a:t> </a:t>
            </a:r>
            <a:r>
              <a:rPr lang="pl-PL" err="1">
                <a:latin typeface="Calibri"/>
                <a:cs typeface="Calibri"/>
              </a:rPr>
              <a:t>connect</a:t>
            </a:r>
            <a:r>
              <a:rPr lang="pl-PL">
                <a:latin typeface="Calibri"/>
                <a:cs typeface="Calibri"/>
              </a:rPr>
              <a:t> from </a:t>
            </a:r>
            <a:r>
              <a:rPr lang="pl-PL" err="1">
                <a:latin typeface="Calibri"/>
                <a:cs typeface="Calibri"/>
              </a:rPr>
              <a:t>pgAdmin</a:t>
            </a:r>
            <a:r>
              <a:rPr lang="pl-PL">
                <a:latin typeface="Calibri"/>
                <a:cs typeface="Calibri"/>
              </a:rPr>
              <a:t>.</a:t>
            </a:r>
          </a:p>
          <a:p>
            <a:pPr rtl="0"/>
            <a:r>
              <a:rPr lang="pl-PL" err="1">
                <a:latin typeface="Calibri"/>
                <a:cs typeface="Calibri"/>
              </a:rPr>
              <a:t>Don’t</a:t>
            </a:r>
            <a:r>
              <a:rPr lang="pl-PL">
                <a:latin typeface="Calibri"/>
                <a:cs typeface="Calibri"/>
              </a:rPr>
              <a:t> </a:t>
            </a:r>
            <a:r>
              <a:rPr lang="pl-PL" err="1">
                <a:latin typeface="Calibri"/>
                <a:cs typeface="Calibri"/>
              </a:rPr>
              <a:t>use</a:t>
            </a:r>
            <a:r>
              <a:rPr lang="pl-PL">
                <a:latin typeface="Calibri"/>
                <a:cs typeface="Calibri"/>
              </a:rPr>
              <a:t> the RDS </a:t>
            </a:r>
            <a:r>
              <a:rPr lang="pl-PL" err="1">
                <a:latin typeface="Calibri"/>
                <a:cs typeface="Calibri"/>
              </a:rPr>
              <a:t>proxy</a:t>
            </a:r>
            <a:r>
              <a:rPr lang="pl-PL">
                <a:latin typeface="Calibri"/>
                <a:cs typeface="Calibri"/>
              </a:rPr>
              <a:t>, </a:t>
            </a:r>
            <a:r>
              <a:rPr lang="pl-PL" err="1">
                <a:latin typeface="Calibri"/>
                <a:cs typeface="Calibri"/>
              </a:rPr>
              <a:t>it</a:t>
            </a:r>
            <a:r>
              <a:rPr lang="pl-PL">
                <a:latin typeface="Calibri"/>
                <a:cs typeface="Calibri"/>
              </a:rPr>
              <a:t> </a:t>
            </a:r>
            <a:r>
              <a:rPr lang="pl-PL" err="1">
                <a:latin typeface="Calibri"/>
                <a:cs typeface="Calibri"/>
              </a:rPr>
              <a:t>enhances</a:t>
            </a:r>
            <a:r>
              <a:rPr lang="pl-PL">
                <a:latin typeface="Calibri"/>
                <a:cs typeface="Calibri"/>
              </a:rPr>
              <a:t> the </a:t>
            </a:r>
            <a:r>
              <a:rPr lang="pl-PL" err="1">
                <a:latin typeface="Calibri"/>
                <a:cs typeface="Calibri"/>
              </a:rPr>
              <a:t>costs</a:t>
            </a:r>
            <a:r>
              <a:rPr lang="pl-PL">
                <a:latin typeface="Calibri"/>
                <a:cs typeface="Calibri"/>
              </a:rPr>
              <a:t> </a:t>
            </a:r>
            <a:r>
              <a:rPr lang="pl-PL" err="1">
                <a:latin typeface="Calibri"/>
                <a:cs typeface="Calibri"/>
              </a:rPr>
              <a:t>greatly</a:t>
            </a:r>
            <a:r>
              <a:rPr lang="pl-PL">
                <a:latin typeface="Calibri"/>
                <a:cs typeface="Calibri"/>
              </a:rPr>
              <a:t> for </a:t>
            </a:r>
            <a:r>
              <a:rPr lang="pl-PL" err="1">
                <a:latin typeface="Calibri"/>
                <a:cs typeface="Calibri"/>
              </a:rPr>
              <a:t>every</a:t>
            </a:r>
            <a:r>
              <a:rPr lang="pl-PL">
                <a:latin typeface="Calibri"/>
                <a:cs typeface="Calibri"/>
              </a:rPr>
              <a:t> </a:t>
            </a:r>
            <a:r>
              <a:rPr lang="pl-PL" err="1">
                <a:latin typeface="Calibri"/>
                <a:cs typeface="Calibri"/>
              </a:rPr>
              <a:t>instance</a:t>
            </a:r>
            <a:r>
              <a:rPr lang="pl-PL">
                <a:latin typeface="Calibri"/>
                <a:cs typeface="Calibri"/>
              </a:rPr>
              <a:t>.</a:t>
            </a:r>
          </a:p>
        </p:txBody>
      </p:sp>
      <p:sp>
        <p:nvSpPr>
          <p:cNvPr id="5" name="Tekst — symbol zastępczy 4">
            <a:extLst>
              <a:ext uri="{FF2B5EF4-FFF2-40B4-BE49-F238E27FC236}">
                <a16:creationId xmlns:a16="http://schemas.microsoft.com/office/drawing/2014/main" id="{E81BA2B5-6A90-4204-ABDD-7183FBB03A02}"/>
              </a:ext>
            </a:extLst>
          </p:cNvPr>
          <p:cNvSpPr>
            <a:spLocks noGrp="1"/>
          </p:cNvSpPr>
          <p:nvPr>
            <p:ph type="body" sz="quarter" idx="16"/>
          </p:nvPr>
        </p:nvSpPr>
        <p:spPr>
          <a:xfrm>
            <a:off x="6666473" y="2138580"/>
            <a:ext cx="4031945" cy="365125"/>
          </a:xfrm>
        </p:spPr>
        <p:txBody>
          <a:bodyPr rtlCol="0">
            <a:normAutofit lnSpcReduction="10000"/>
          </a:bodyPr>
          <a:lstStyle/>
          <a:p>
            <a:pPr rtl="0"/>
            <a:r>
              <a:rPr lang="pl-PL"/>
              <a:t>Lambda App</a:t>
            </a:r>
          </a:p>
        </p:txBody>
      </p:sp>
      <p:sp>
        <p:nvSpPr>
          <p:cNvPr id="6" name="Tekst — symbol zastępczy 5">
            <a:extLst>
              <a:ext uri="{FF2B5EF4-FFF2-40B4-BE49-F238E27FC236}">
                <a16:creationId xmlns:a16="http://schemas.microsoft.com/office/drawing/2014/main" id="{7E7D4C34-22A0-4D54-A07D-E1E9A11463E5}"/>
              </a:ext>
            </a:extLst>
          </p:cNvPr>
          <p:cNvSpPr>
            <a:spLocks noGrp="1"/>
          </p:cNvSpPr>
          <p:nvPr>
            <p:ph type="body" sz="quarter" idx="17"/>
          </p:nvPr>
        </p:nvSpPr>
        <p:spPr>
          <a:xfrm>
            <a:off x="6456638" y="2645805"/>
            <a:ext cx="4658401" cy="1675828"/>
          </a:xfrm>
        </p:spPr>
        <p:txBody>
          <a:bodyPr vert="horz" lIns="91440" tIns="45720" rIns="91440" bIns="45720" rtlCol="0" anchor="t">
            <a:normAutofit/>
          </a:bodyPr>
          <a:lstStyle/>
          <a:p>
            <a:r>
              <a:rPr lang="pl-PL" err="1">
                <a:latin typeface="Calibri"/>
                <a:cs typeface="Calibri"/>
              </a:rPr>
              <a:t>Develop</a:t>
            </a:r>
            <a:r>
              <a:rPr lang="pl-PL">
                <a:latin typeface="Calibri"/>
                <a:cs typeface="Calibri"/>
              </a:rPr>
              <a:t> the </a:t>
            </a:r>
            <a:r>
              <a:rPr lang="pl-PL" err="1">
                <a:latin typeface="Calibri"/>
                <a:cs typeface="Calibri"/>
              </a:rPr>
              <a:t>app</a:t>
            </a:r>
            <a:r>
              <a:rPr lang="pl-PL">
                <a:latin typeface="Calibri"/>
                <a:cs typeface="Calibri"/>
              </a:rPr>
              <a:t> </a:t>
            </a:r>
            <a:r>
              <a:rPr lang="pl-PL" err="1">
                <a:latin typeface="Calibri"/>
                <a:cs typeface="Calibri"/>
              </a:rPr>
              <a:t>using</a:t>
            </a:r>
            <a:r>
              <a:rPr lang="pl-PL">
                <a:latin typeface="Calibri"/>
                <a:cs typeface="Calibri"/>
              </a:rPr>
              <a:t> </a:t>
            </a:r>
            <a:r>
              <a:rPr lang="pl-PL" err="1">
                <a:latin typeface="Calibri"/>
                <a:cs typeface="Calibri"/>
              </a:rPr>
              <a:t>VPCs</a:t>
            </a:r>
            <a:r>
              <a:rPr lang="pl-PL">
                <a:latin typeface="Calibri"/>
                <a:cs typeface="Calibri"/>
              </a:rPr>
              <a:t> </a:t>
            </a:r>
            <a:r>
              <a:rPr lang="pl-PL" err="1">
                <a:latin typeface="Calibri"/>
                <a:cs typeface="Calibri"/>
              </a:rPr>
              <a:t>Endpoint</a:t>
            </a:r>
            <a:r>
              <a:rPr lang="pl-PL">
                <a:latin typeface="Calibri"/>
                <a:cs typeface="Calibri"/>
              </a:rPr>
              <a:t> Gateway, </a:t>
            </a:r>
            <a:r>
              <a:rPr lang="pl-PL" err="1">
                <a:latin typeface="Calibri"/>
                <a:cs typeface="Calibri"/>
              </a:rPr>
              <a:t>so</a:t>
            </a:r>
            <a:r>
              <a:rPr lang="pl-PL">
                <a:latin typeface="Calibri"/>
                <a:cs typeface="Calibri"/>
              </a:rPr>
              <a:t> the AWS services </a:t>
            </a:r>
            <a:r>
              <a:rPr lang="pl-PL" err="1">
                <a:latin typeface="Calibri"/>
                <a:cs typeface="Calibri"/>
              </a:rPr>
              <a:t>are</a:t>
            </a:r>
            <a:r>
              <a:rPr lang="pl-PL">
                <a:latin typeface="Calibri"/>
                <a:cs typeface="Calibri"/>
              </a:rPr>
              <a:t> </a:t>
            </a:r>
            <a:r>
              <a:rPr lang="pl-PL" err="1">
                <a:latin typeface="Calibri"/>
                <a:cs typeface="Calibri"/>
              </a:rPr>
              <a:t>easily</a:t>
            </a:r>
            <a:r>
              <a:rPr lang="pl-PL">
                <a:latin typeface="Calibri"/>
                <a:cs typeface="Calibri"/>
              </a:rPr>
              <a:t> </a:t>
            </a:r>
            <a:r>
              <a:rPr lang="pl-PL" err="1">
                <a:latin typeface="Calibri"/>
                <a:cs typeface="Calibri"/>
              </a:rPr>
              <a:t>accessible</a:t>
            </a:r>
            <a:r>
              <a:rPr lang="pl-PL">
                <a:latin typeface="Calibri"/>
                <a:cs typeface="Calibri"/>
              </a:rPr>
              <a:t>.</a:t>
            </a:r>
          </a:p>
          <a:p>
            <a:pPr rtl="0"/>
            <a:r>
              <a:rPr lang="pl-PL" err="1">
                <a:latin typeface="Calibri"/>
                <a:cs typeface="Calibri"/>
              </a:rPr>
              <a:t>Firstly</a:t>
            </a:r>
            <a:r>
              <a:rPr lang="pl-PL">
                <a:latin typeface="Calibri"/>
                <a:cs typeface="Calibri"/>
              </a:rPr>
              <a:t>, </a:t>
            </a:r>
            <a:r>
              <a:rPr lang="pl-PL" err="1">
                <a:latin typeface="Calibri"/>
                <a:cs typeface="Calibri"/>
              </a:rPr>
              <a:t>develop</a:t>
            </a:r>
            <a:r>
              <a:rPr lang="pl-PL">
                <a:latin typeface="Calibri"/>
                <a:cs typeface="Calibri"/>
              </a:rPr>
              <a:t> the </a:t>
            </a:r>
            <a:r>
              <a:rPr lang="pl-PL" err="1">
                <a:latin typeface="Calibri"/>
                <a:cs typeface="Calibri"/>
              </a:rPr>
              <a:t>app</a:t>
            </a:r>
            <a:r>
              <a:rPr lang="pl-PL">
                <a:latin typeface="Calibri"/>
                <a:cs typeface="Calibri"/>
              </a:rPr>
              <a:t>, and </a:t>
            </a:r>
            <a:r>
              <a:rPr lang="pl-PL" err="1">
                <a:latin typeface="Calibri"/>
                <a:cs typeface="Calibri"/>
              </a:rPr>
              <a:t>later</a:t>
            </a:r>
            <a:r>
              <a:rPr lang="pl-PL">
                <a:latin typeface="Calibri"/>
                <a:cs typeface="Calibri"/>
              </a:rPr>
              <a:t> </a:t>
            </a:r>
            <a:r>
              <a:rPr lang="pl-PL" err="1">
                <a:latin typeface="Calibri"/>
                <a:cs typeface="Calibri"/>
              </a:rPr>
              <a:t>manage</a:t>
            </a:r>
            <a:r>
              <a:rPr lang="pl-PL">
                <a:latin typeface="Calibri"/>
                <a:cs typeface="Calibri"/>
              </a:rPr>
              <a:t> the </a:t>
            </a:r>
            <a:r>
              <a:rPr lang="pl-PL" err="1">
                <a:latin typeface="Calibri"/>
                <a:cs typeface="Calibri"/>
              </a:rPr>
              <a:t>cloud</a:t>
            </a:r>
            <a:r>
              <a:rPr lang="pl-PL">
                <a:latin typeface="Calibri"/>
                <a:cs typeface="Calibri"/>
              </a:rPr>
              <a:t>, </a:t>
            </a:r>
            <a:r>
              <a:rPr lang="pl-PL" err="1">
                <a:latin typeface="Calibri"/>
                <a:cs typeface="Calibri"/>
              </a:rPr>
              <a:t>you</a:t>
            </a:r>
            <a:r>
              <a:rPr lang="pl-PL">
                <a:latin typeface="Calibri"/>
                <a:cs typeface="Calibri"/>
              </a:rPr>
              <a:t> </a:t>
            </a:r>
            <a:r>
              <a:rPr lang="pl-PL" err="1">
                <a:latin typeface="Calibri"/>
                <a:cs typeface="Calibri"/>
              </a:rPr>
              <a:t>can</a:t>
            </a:r>
            <a:r>
              <a:rPr lang="pl-PL">
                <a:latin typeface="Calibri"/>
                <a:cs typeface="Calibri"/>
              </a:rPr>
              <a:t> </a:t>
            </a:r>
            <a:r>
              <a:rPr lang="pl-PL" err="1">
                <a:latin typeface="Calibri"/>
                <a:cs typeface="Calibri"/>
              </a:rPr>
              <a:t>see</a:t>
            </a:r>
            <a:r>
              <a:rPr lang="pl-PL">
                <a:latin typeface="Calibri"/>
                <a:cs typeface="Calibri"/>
              </a:rPr>
              <a:t> </a:t>
            </a:r>
            <a:r>
              <a:rPr lang="pl-PL" err="1">
                <a:latin typeface="Calibri"/>
                <a:cs typeface="Calibri"/>
              </a:rPr>
              <a:t>if</a:t>
            </a:r>
            <a:r>
              <a:rPr lang="pl-PL">
                <a:latin typeface="Calibri"/>
                <a:cs typeface="Calibri"/>
              </a:rPr>
              <a:t> </a:t>
            </a:r>
            <a:r>
              <a:rPr lang="pl-PL" err="1">
                <a:latin typeface="Calibri"/>
                <a:cs typeface="Calibri"/>
              </a:rPr>
              <a:t>you</a:t>
            </a:r>
            <a:r>
              <a:rPr lang="pl-PL">
                <a:latin typeface="Calibri"/>
                <a:cs typeface="Calibri"/>
              </a:rPr>
              <a:t> </a:t>
            </a:r>
            <a:r>
              <a:rPr lang="pl-PL" err="1">
                <a:latin typeface="Calibri"/>
                <a:cs typeface="Calibri"/>
              </a:rPr>
              <a:t>break</a:t>
            </a:r>
            <a:r>
              <a:rPr lang="pl-PL">
                <a:latin typeface="Calibri"/>
                <a:cs typeface="Calibri"/>
              </a:rPr>
              <a:t> </a:t>
            </a:r>
            <a:r>
              <a:rPr lang="pl-PL" err="1">
                <a:latin typeface="Calibri"/>
                <a:cs typeface="Calibri"/>
              </a:rPr>
              <a:t>something</a:t>
            </a:r>
            <a:r>
              <a:rPr lang="pl-PL">
                <a:latin typeface="Calibri"/>
                <a:cs typeface="Calibri"/>
              </a:rPr>
              <a:t>.</a:t>
            </a:r>
          </a:p>
          <a:p>
            <a:pPr rtl="0"/>
            <a:r>
              <a:rPr lang="pl-PL" err="1">
                <a:latin typeface="Calibri"/>
                <a:cs typeface="Calibri"/>
              </a:rPr>
              <a:t>Create</a:t>
            </a:r>
            <a:r>
              <a:rPr lang="pl-PL">
                <a:latin typeface="Calibri"/>
                <a:cs typeface="Calibri"/>
              </a:rPr>
              <a:t> one Lambda with </a:t>
            </a:r>
            <a:r>
              <a:rPr lang="pl-PL" err="1">
                <a:latin typeface="Calibri"/>
                <a:cs typeface="Calibri"/>
              </a:rPr>
              <a:t>multiple</a:t>
            </a:r>
            <a:r>
              <a:rPr lang="pl-PL">
                <a:latin typeface="Calibri"/>
                <a:cs typeface="Calibri"/>
              </a:rPr>
              <a:t> </a:t>
            </a:r>
            <a:r>
              <a:rPr lang="pl-PL" err="1">
                <a:latin typeface="Calibri"/>
                <a:cs typeface="Calibri"/>
              </a:rPr>
              <a:t>endpoints</a:t>
            </a:r>
            <a:r>
              <a:rPr lang="pl-PL">
                <a:latin typeface="Calibri"/>
                <a:cs typeface="Calibri"/>
              </a:rPr>
              <a:t> for small </a:t>
            </a:r>
            <a:r>
              <a:rPr lang="pl-PL" err="1">
                <a:latin typeface="Calibri"/>
                <a:cs typeface="Calibri"/>
              </a:rPr>
              <a:t>applications</a:t>
            </a:r>
            <a:r>
              <a:rPr lang="pl-PL">
                <a:latin typeface="Calibri"/>
                <a:cs typeface="Calibri"/>
              </a:rPr>
              <a:t>, </a:t>
            </a:r>
            <a:r>
              <a:rPr lang="pl-PL" err="1">
                <a:latin typeface="Calibri"/>
                <a:cs typeface="Calibri"/>
              </a:rPr>
              <a:t>it’s</a:t>
            </a:r>
            <a:r>
              <a:rPr lang="pl-PL">
                <a:latin typeface="Calibri"/>
                <a:cs typeface="Calibri"/>
              </a:rPr>
              <a:t> less </a:t>
            </a:r>
            <a:r>
              <a:rPr lang="pl-PL" err="1">
                <a:latin typeface="Calibri"/>
                <a:cs typeface="Calibri"/>
              </a:rPr>
              <a:t>work</a:t>
            </a:r>
            <a:r>
              <a:rPr lang="pl-PL">
                <a:latin typeface="Calibri"/>
                <a:cs typeface="Calibri"/>
              </a:rPr>
              <a:t> </a:t>
            </a:r>
            <a:r>
              <a:rPr lang="pl-PL" err="1">
                <a:latin typeface="Calibri"/>
                <a:cs typeface="Calibri"/>
              </a:rPr>
              <a:t>while</a:t>
            </a:r>
            <a:r>
              <a:rPr lang="pl-PL">
                <a:latin typeface="Calibri"/>
                <a:cs typeface="Calibri"/>
              </a:rPr>
              <a:t> </a:t>
            </a:r>
            <a:r>
              <a:rPr lang="pl-PL" err="1">
                <a:latin typeface="Calibri"/>
                <a:cs typeface="Calibri"/>
              </a:rPr>
              <a:t>adding</a:t>
            </a:r>
            <a:r>
              <a:rPr lang="pl-PL">
                <a:latin typeface="Calibri"/>
                <a:cs typeface="Calibri"/>
              </a:rPr>
              <a:t> </a:t>
            </a:r>
            <a:r>
              <a:rPr lang="pl-PL" err="1">
                <a:latin typeface="Calibri"/>
                <a:cs typeface="Calibri"/>
              </a:rPr>
              <a:t>new</a:t>
            </a:r>
            <a:r>
              <a:rPr lang="pl-PL">
                <a:latin typeface="Calibri"/>
                <a:cs typeface="Calibri"/>
              </a:rPr>
              <a:t> </a:t>
            </a:r>
            <a:r>
              <a:rPr lang="pl-PL" err="1">
                <a:latin typeface="Calibri"/>
                <a:cs typeface="Calibri"/>
              </a:rPr>
              <a:t>features</a:t>
            </a:r>
            <a:r>
              <a:rPr lang="pl-PL">
                <a:latin typeface="Calibri"/>
                <a:cs typeface="Calibri"/>
              </a:rPr>
              <a:t>.</a:t>
            </a:r>
          </a:p>
        </p:txBody>
      </p:sp>
      <p:sp>
        <p:nvSpPr>
          <p:cNvPr id="7" name="Tekst — symbol zastępczy 6">
            <a:extLst>
              <a:ext uri="{FF2B5EF4-FFF2-40B4-BE49-F238E27FC236}">
                <a16:creationId xmlns:a16="http://schemas.microsoft.com/office/drawing/2014/main" id="{301D392D-FB66-47A0-B628-5ADE822A2CFF}"/>
              </a:ext>
            </a:extLst>
          </p:cNvPr>
          <p:cNvSpPr>
            <a:spLocks noGrp="1"/>
          </p:cNvSpPr>
          <p:nvPr>
            <p:ph type="body" sz="quarter" idx="18"/>
          </p:nvPr>
        </p:nvSpPr>
        <p:spPr>
          <a:xfrm>
            <a:off x="4121053" y="4607599"/>
            <a:ext cx="4031945" cy="365125"/>
          </a:xfrm>
        </p:spPr>
        <p:txBody>
          <a:bodyPr rtlCol="0">
            <a:normAutofit lnSpcReduction="10000"/>
          </a:bodyPr>
          <a:lstStyle/>
          <a:p>
            <a:r>
              <a:rPr lang="pl-PL">
                <a:latin typeface="Calibri"/>
                <a:cs typeface="Calibri"/>
              </a:rPr>
              <a:t>Cloudcraft diagrams</a:t>
            </a:r>
            <a:endParaRPr lang="pl-PL"/>
          </a:p>
          <a:p>
            <a:pPr rtl="0"/>
            <a:endParaRPr lang="pl-PL"/>
          </a:p>
        </p:txBody>
      </p:sp>
      <p:sp>
        <p:nvSpPr>
          <p:cNvPr id="8" name="Tekst — symbol zastępczy 7">
            <a:extLst>
              <a:ext uri="{FF2B5EF4-FFF2-40B4-BE49-F238E27FC236}">
                <a16:creationId xmlns:a16="http://schemas.microsoft.com/office/drawing/2014/main" id="{51C26CE0-2506-4B44-A26F-C12BFA5B18B5}"/>
              </a:ext>
            </a:extLst>
          </p:cNvPr>
          <p:cNvSpPr>
            <a:spLocks noGrp="1"/>
          </p:cNvSpPr>
          <p:nvPr>
            <p:ph type="body" sz="quarter" idx="19"/>
          </p:nvPr>
        </p:nvSpPr>
        <p:spPr>
          <a:xfrm>
            <a:off x="3937381" y="5171974"/>
            <a:ext cx="4399287" cy="1184376"/>
          </a:xfrm>
        </p:spPr>
        <p:txBody>
          <a:bodyPr rtlCol="0">
            <a:normAutofit lnSpcReduction="10000"/>
          </a:bodyPr>
          <a:lstStyle/>
          <a:p>
            <a:pPr rtl="0"/>
            <a:r>
              <a:rPr lang="pl-PL">
                <a:latin typeface="Calibri"/>
                <a:cs typeface="Calibri"/>
              </a:rPr>
              <a:t>It’s a useful tool to use during the planning phase.</a:t>
            </a:r>
          </a:p>
          <a:p>
            <a:pPr rtl="0"/>
            <a:r>
              <a:rPr lang="pl-PL">
                <a:latin typeface="Calibri"/>
                <a:cs typeface="Calibri"/>
              </a:rPr>
              <a:t>Greatly helps with the cost estimation.</a:t>
            </a:r>
          </a:p>
          <a:p>
            <a:pPr rtl="0"/>
            <a:r>
              <a:rPr lang="pl-PL">
                <a:latin typeface="Calibri"/>
                <a:cs typeface="Calibri"/>
              </a:rPr>
              <a:t>Reminds about placing the services inside VPC, subnets, and so on.</a:t>
            </a:r>
            <a:endParaRPr lang="pl-PL"/>
          </a:p>
        </p:txBody>
      </p:sp>
      <p:sp>
        <p:nvSpPr>
          <p:cNvPr id="80" name="Data — symbol zastępczy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pl-PL"/>
              <a:t>2023</a:t>
            </a:r>
          </a:p>
        </p:txBody>
      </p:sp>
      <p:sp>
        <p:nvSpPr>
          <p:cNvPr id="14" name="Tekst — symbol zastępczy 7">
            <a:extLst>
              <a:ext uri="{FF2B5EF4-FFF2-40B4-BE49-F238E27FC236}">
                <a16:creationId xmlns:a16="http://schemas.microsoft.com/office/drawing/2014/main" id="{BC465D1E-2974-427B-1CD6-D4B734F9A48C}"/>
              </a:ext>
            </a:extLst>
          </p:cNvPr>
          <p:cNvSpPr txBox="1">
            <a:spLocks/>
          </p:cNvSpPr>
          <p:nvPr/>
        </p:nvSpPr>
        <p:spPr>
          <a:xfrm>
            <a:off x="4121968" y="5632844"/>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a:p>
        </p:txBody>
      </p:sp>
    </p:spTree>
    <p:extLst>
      <p:ext uri="{BB962C8B-B14F-4D97-AF65-F5344CB8AC3E}">
        <p14:creationId xmlns:p14="http://schemas.microsoft.com/office/powerpoint/2010/main" val="3155997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rtlCol="0"/>
          <a:lstStyle/>
          <a:p>
            <a:r>
              <a:rPr lang="pl-PL" err="1">
                <a:latin typeface="Calibri"/>
                <a:cs typeface="Calibri"/>
              </a:rPr>
              <a:t>Summary</a:t>
            </a:r>
            <a:r>
              <a:rPr lang="pl-PL">
                <a:latin typeface="Calibri"/>
                <a:cs typeface="Calibri"/>
              </a:rPr>
              <a:t> </a:t>
            </a:r>
            <a:endParaRPr lang="pl-PL">
              <a:cs typeface="Calibri"/>
            </a:endParaRPr>
          </a:p>
        </p:txBody>
      </p:sp>
      <p:sp>
        <p:nvSpPr>
          <p:cNvPr id="3" name="Zawartość — symbol zastępczy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pPr rtl="0"/>
            <a:r>
              <a:rPr lang="pl-PL" err="1"/>
              <a:t>Cloud</a:t>
            </a:r>
            <a:r>
              <a:rPr lang="pl-PL"/>
              <a:t> </a:t>
            </a:r>
            <a:r>
              <a:rPr lang="pl-PL" err="1"/>
              <a:t>architecture</a:t>
            </a:r>
            <a:r>
              <a:rPr lang="pl-PL"/>
              <a:t> </a:t>
            </a:r>
            <a:r>
              <a:rPr lang="pl-PL" err="1"/>
              <a:t>is</a:t>
            </a:r>
            <a:r>
              <a:rPr lang="pl-PL"/>
              <a:t> </a:t>
            </a:r>
            <a:r>
              <a:rPr lang="pl-PL" err="1"/>
              <a:t>very</a:t>
            </a:r>
            <a:r>
              <a:rPr lang="pl-PL"/>
              <a:t> </a:t>
            </a:r>
            <a:r>
              <a:rPr lang="pl-PL" err="1"/>
              <a:t>beneficial</a:t>
            </a:r>
            <a:r>
              <a:rPr lang="pl-PL"/>
              <a:t> for medium and large-size </a:t>
            </a:r>
            <a:r>
              <a:rPr lang="pl-PL" err="1"/>
              <a:t>applications</a:t>
            </a:r>
            <a:r>
              <a:rPr lang="pl-PL"/>
              <a:t>, as </a:t>
            </a:r>
            <a:r>
              <a:rPr lang="pl-PL" err="1"/>
              <a:t>it</a:t>
            </a:r>
            <a:r>
              <a:rPr lang="pl-PL"/>
              <a:t> </a:t>
            </a:r>
            <a:r>
              <a:rPr lang="pl-PL" err="1"/>
              <a:t>easily</a:t>
            </a:r>
            <a:r>
              <a:rPr lang="pl-PL"/>
              <a:t> </a:t>
            </a:r>
            <a:r>
              <a:rPr lang="pl-PL" err="1"/>
              <a:t>enables</a:t>
            </a:r>
            <a:r>
              <a:rPr lang="pl-PL"/>
              <a:t> </a:t>
            </a:r>
            <a:r>
              <a:rPr lang="pl-PL" err="1"/>
              <a:t>upscaling</a:t>
            </a:r>
            <a:r>
              <a:rPr lang="pl-PL"/>
              <a:t> and </a:t>
            </a:r>
            <a:r>
              <a:rPr lang="pl-PL" err="1"/>
              <a:t>doesn’t</a:t>
            </a:r>
            <a:r>
              <a:rPr lang="pl-PL"/>
              <a:t> </a:t>
            </a:r>
            <a:r>
              <a:rPr lang="pl-PL" err="1"/>
              <a:t>bring</a:t>
            </a:r>
            <a:r>
              <a:rPr lang="pl-PL"/>
              <a:t> </a:t>
            </a:r>
            <a:r>
              <a:rPr lang="pl-PL" err="1"/>
              <a:t>any</a:t>
            </a:r>
            <a:r>
              <a:rPr lang="pl-PL"/>
              <a:t> </a:t>
            </a:r>
            <a:r>
              <a:rPr lang="pl-PL" err="1"/>
              <a:t>upfront</a:t>
            </a:r>
            <a:r>
              <a:rPr lang="pl-PL"/>
              <a:t> </a:t>
            </a:r>
            <a:r>
              <a:rPr lang="pl-PL" err="1"/>
              <a:t>costs</a:t>
            </a:r>
            <a:r>
              <a:rPr lang="pl-PL"/>
              <a:t>, however, even the smallest machines like databases or EC2s are extremely costly, thus making small apps more pricey than they should be. </a:t>
            </a:r>
            <a:endParaRPr lang="pl-PL" err="1"/>
          </a:p>
        </p:txBody>
      </p:sp>
      <p:sp>
        <p:nvSpPr>
          <p:cNvPr id="4" name="Data — symbol zastępczy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rtlCol="0"/>
          <a:lstStyle/>
          <a:p>
            <a:pPr rtl="0"/>
            <a:r>
              <a:rPr lang="pl-PL"/>
              <a:t>2023</a:t>
            </a:r>
          </a:p>
        </p:txBody>
      </p:sp>
    </p:spTree>
    <p:extLst>
      <p:ext uri="{BB962C8B-B14F-4D97-AF65-F5344CB8AC3E}">
        <p14:creationId xmlns:p14="http://schemas.microsoft.com/office/powerpoint/2010/main" val="92017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CAEE93-8585-46D4-A7EC-F184E317CB2E}"/>
              </a:ext>
            </a:extLst>
          </p:cNvPr>
          <p:cNvSpPr>
            <a:spLocks noGrp="1"/>
          </p:cNvSpPr>
          <p:nvPr>
            <p:ph type="ctrTitle"/>
          </p:nvPr>
        </p:nvSpPr>
        <p:spPr>
          <a:xfrm>
            <a:off x="4267200" y="2949271"/>
            <a:ext cx="4179570" cy="959457"/>
          </a:xfrm>
        </p:spPr>
        <p:txBody>
          <a:bodyPr rtlCol="0"/>
          <a:lstStyle/>
          <a:p>
            <a:pPr rtl="0"/>
            <a:r>
              <a:rPr lang="pl-PL"/>
              <a:t>Thanks for attention</a:t>
            </a:r>
          </a:p>
        </p:txBody>
      </p:sp>
      <p:sp>
        <p:nvSpPr>
          <p:cNvPr id="4" name="Data — symbol zastępczy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rtlCol="0"/>
          <a:lstStyle/>
          <a:p>
            <a:pPr rtl="0"/>
            <a:r>
              <a:rPr lang="pl-PL"/>
              <a:t>2023</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rtlCol="0"/>
          <a:lstStyle/>
          <a:p>
            <a:pPr rtl="0"/>
            <a:r>
              <a:rPr lang="pl-PL"/>
              <a:t>About the APP</a:t>
            </a:r>
          </a:p>
        </p:txBody>
      </p:sp>
      <p:sp>
        <p:nvSpPr>
          <p:cNvPr id="3" name="Podtytuł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225613" cy="2519363"/>
          </a:xfrm>
        </p:spPr>
        <p:txBody>
          <a:bodyPr rtlCol="0">
            <a:normAutofit/>
          </a:bodyPr>
          <a:lstStyle/>
          <a:p>
            <a:pPr rtl="0"/>
            <a:r>
              <a:rPr lang="pl-PL"/>
              <a:t>TO DO App is an online website hosted on the AWS servers that enables the user to create and log in to their own accounts, and create their workspace with easy to manage TO DO list. Additionally, the user can easily filter the tasks by their completion state or the due date. </a:t>
            </a:r>
          </a:p>
        </p:txBody>
      </p:sp>
      <p:sp>
        <p:nvSpPr>
          <p:cNvPr id="6" name="Data — symbol zastępczy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rtlCol="0"/>
          <a:lstStyle/>
          <a:p>
            <a:pPr rtl="0"/>
            <a:r>
              <a:rPr lang="pl-PL"/>
              <a:t>2023</a:t>
            </a: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rtlCol="0"/>
          <a:lstStyle/>
          <a:p>
            <a:pPr rtl="0"/>
            <a:r>
              <a:rPr lang="pl-PL"/>
              <a:t>Functional requirements</a:t>
            </a:r>
          </a:p>
        </p:txBody>
      </p:sp>
      <p:sp>
        <p:nvSpPr>
          <p:cNvPr id="3" name="Zawartość — symbol zastępczy 2">
            <a:extLst>
              <a:ext uri="{FF2B5EF4-FFF2-40B4-BE49-F238E27FC236}">
                <a16:creationId xmlns:a16="http://schemas.microsoft.com/office/drawing/2014/main" id="{D4A2EB3F-4D60-451F-8F45-7D6654D2FCD9}"/>
              </a:ext>
            </a:extLst>
          </p:cNvPr>
          <p:cNvSpPr>
            <a:spLocks noGrp="1"/>
          </p:cNvSpPr>
          <p:nvPr>
            <p:ph type="body" sz="quarter" idx="13"/>
          </p:nvPr>
        </p:nvSpPr>
        <p:spPr>
          <a:xfrm>
            <a:off x="5900727" y="1348442"/>
            <a:ext cx="5433204" cy="365125"/>
          </a:xfrm>
        </p:spPr>
        <p:txBody>
          <a:bodyPr vert="horz" lIns="91440" tIns="45720" rIns="91440" bIns="45720" rtlCol="0" anchor="t">
            <a:normAutofit lnSpcReduction="10000"/>
          </a:bodyPr>
          <a:lstStyle/>
          <a:p>
            <a:pPr rtl="0"/>
            <a:r>
              <a:rPr lang="pl-PL"/>
              <a:t>CUSTOMIZABLE TASKS CREATION</a:t>
            </a:r>
          </a:p>
        </p:txBody>
      </p:sp>
      <p:sp>
        <p:nvSpPr>
          <p:cNvPr id="4" name="Tekst — symbol zastępczy 3">
            <a:extLst>
              <a:ext uri="{FF2B5EF4-FFF2-40B4-BE49-F238E27FC236}">
                <a16:creationId xmlns:a16="http://schemas.microsoft.com/office/drawing/2014/main" id="{AC1C80FB-53F9-42EE-B1E6-D0F998EC5DFA}"/>
              </a:ext>
            </a:extLst>
          </p:cNvPr>
          <p:cNvSpPr>
            <a:spLocks noGrp="1"/>
          </p:cNvSpPr>
          <p:nvPr>
            <p:ph type="body" sz="quarter" idx="15"/>
          </p:nvPr>
        </p:nvSpPr>
        <p:spPr>
          <a:xfrm>
            <a:off x="5900301" y="1677867"/>
            <a:ext cx="5431971" cy="557950"/>
          </a:xfrm>
        </p:spPr>
        <p:txBody>
          <a:bodyPr rtlCol="0">
            <a:normAutofit/>
          </a:bodyPr>
          <a:lstStyle/>
          <a:p>
            <a:pPr rtl="0"/>
            <a:r>
              <a:rPr lang="en-US"/>
              <a:t>Allow users to create a new task in their to-do list with a title, description,</a:t>
            </a:r>
            <a:r>
              <a:rPr lang="pl-PL"/>
              <a:t> status,</a:t>
            </a:r>
            <a:r>
              <a:rPr lang="en-US"/>
              <a:t> and due date. </a:t>
            </a:r>
            <a:endParaRPr lang="pl-PL"/>
          </a:p>
        </p:txBody>
      </p:sp>
      <p:sp>
        <p:nvSpPr>
          <p:cNvPr id="5" name="Tekst — symbol zastępczy 4">
            <a:extLst>
              <a:ext uri="{FF2B5EF4-FFF2-40B4-BE49-F238E27FC236}">
                <a16:creationId xmlns:a16="http://schemas.microsoft.com/office/drawing/2014/main" id="{E81BA2B5-6A90-4204-ABDD-7183FBB03A02}"/>
              </a:ext>
            </a:extLst>
          </p:cNvPr>
          <p:cNvSpPr>
            <a:spLocks noGrp="1"/>
          </p:cNvSpPr>
          <p:nvPr>
            <p:ph type="body" sz="quarter" idx="23"/>
          </p:nvPr>
        </p:nvSpPr>
        <p:spPr>
          <a:xfrm>
            <a:off x="5900727" y="2376520"/>
            <a:ext cx="5433204" cy="365125"/>
          </a:xfrm>
        </p:spPr>
        <p:txBody>
          <a:bodyPr rtlCol="0">
            <a:normAutofit lnSpcReduction="10000"/>
          </a:bodyPr>
          <a:lstStyle/>
          <a:p>
            <a:pPr rtl="0"/>
            <a:r>
              <a:rPr lang="pl-PL"/>
              <a:t>POSSIBLE UPDATES</a:t>
            </a:r>
          </a:p>
        </p:txBody>
      </p:sp>
      <p:sp>
        <p:nvSpPr>
          <p:cNvPr id="6" name="Tekst — symbol zastępczy 5">
            <a:extLst>
              <a:ext uri="{FF2B5EF4-FFF2-40B4-BE49-F238E27FC236}">
                <a16:creationId xmlns:a16="http://schemas.microsoft.com/office/drawing/2014/main" id="{7E7D4C34-22A0-4D54-A07D-E1E9A11463E5}"/>
              </a:ext>
            </a:extLst>
          </p:cNvPr>
          <p:cNvSpPr>
            <a:spLocks noGrp="1"/>
          </p:cNvSpPr>
          <p:nvPr>
            <p:ph type="body" sz="quarter" idx="24"/>
          </p:nvPr>
        </p:nvSpPr>
        <p:spPr>
          <a:xfrm>
            <a:off x="5891336" y="2804557"/>
            <a:ext cx="5431971" cy="557950"/>
          </a:xfrm>
        </p:spPr>
        <p:txBody>
          <a:bodyPr rtlCol="0"/>
          <a:lstStyle/>
          <a:p>
            <a:pPr rtl="0"/>
            <a:r>
              <a:rPr lang="en-US"/>
              <a:t>Allow users to update an existing task's title, description,</a:t>
            </a:r>
            <a:r>
              <a:rPr lang="pl-PL"/>
              <a:t> status,</a:t>
            </a:r>
            <a:r>
              <a:rPr lang="en-US"/>
              <a:t> and due date. </a:t>
            </a:r>
            <a:endParaRPr lang="pl-PL"/>
          </a:p>
        </p:txBody>
      </p:sp>
      <p:sp>
        <p:nvSpPr>
          <p:cNvPr id="7" name="Tekst — symbol zastępczy 6">
            <a:extLst>
              <a:ext uri="{FF2B5EF4-FFF2-40B4-BE49-F238E27FC236}">
                <a16:creationId xmlns:a16="http://schemas.microsoft.com/office/drawing/2014/main" id="{301D392D-FB66-47A0-B628-5ADE822A2CFF}"/>
              </a:ext>
            </a:extLst>
          </p:cNvPr>
          <p:cNvSpPr>
            <a:spLocks noGrp="1"/>
          </p:cNvSpPr>
          <p:nvPr>
            <p:ph type="body" sz="quarter" idx="25"/>
          </p:nvPr>
        </p:nvSpPr>
        <p:spPr>
          <a:xfrm>
            <a:off x="5900727" y="3530105"/>
            <a:ext cx="5433204" cy="365125"/>
          </a:xfrm>
        </p:spPr>
        <p:txBody>
          <a:bodyPr rtlCol="0">
            <a:normAutofit lnSpcReduction="10000"/>
          </a:bodyPr>
          <a:lstStyle/>
          <a:p>
            <a:pPr rtl="0"/>
            <a:r>
              <a:rPr lang="pl-PL"/>
              <a:t>MONITORING TASKS STATES </a:t>
            </a:r>
          </a:p>
        </p:txBody>
      </p:sp>
      <p:sp>
        <p:nvSpPr>
          <p:cNvPr id="8" name="Tekst — symbol zastępczy 7">
            <a:extLst>
              <a:ext uri="{FF2B5EF4-FFF2-40B4-BE49-F238E27FC236}">
                <a16:creationId xmlns:a16="http://schemas.microsoft.com/office/drawing/2014/main" id="{51C26CE0-2506-4B44-A26F-C12BFA5B18B5}"/>
              </a:ext>
            </a:extLst>
          </p:cNvPr>
          <p:cNvSpPr>
            <a:spLocks noGrp="1"/>
          </p:cNvSpPr>
          <p:nvPr>
            <p:ph type="body" sz="quarter" idx="26"/>
          </p:nvPr>
        </p:nvSpPr>
        <p:spPr>
          <a:xfrm>
            <a:off x="5900301" y="3958141"/>
            <a:ext cx="5431971" cy="557950"/>
          </a:xfrm>
        </p:spPr>
        <p:txBody>
          <a:bodyPr rtlCol="0"/>
          <a:lstStyle/>
          <a:p>
            <a:pPr rtl="0"/>
            <a:r>
              <a:rPr lang="en-US"/>
              <a:t>Allow users to mark a task as </a:t>
            </a:r>
            <a:r>
              <a:rPr lang="pl-PL"/>
              <a:t>TO DO, in progress,</a:t>
            </a:r>
            <a:r>
              <a:rPr lang="en-US"/>
              <a:t> or completed</a:t>
            </a:r>
            <a:r>
              <a:rPr lang="pl-PL"/>
              <a:t>,</a:t>
            </a:r>
            <a:r>
              <a:rPr lang="en-US"/>
              <a:t> and remove it from the to-do list. </a:t>
            </a:r>
            <a:endParaRPr lang="pl-PL"/>
          </a:p>
        </p:txBody>
      </p:sp>
      <p:sp>
        <p:nvSpPr>
          <p:cNvPr id="9" name="Tekst — symbol zastępczy 8">
            <a:extLst>
              <a:ext uri="{FF2B5EF4-FFF2-40B4-BE49-F238E27FC236}">
                <a16:creationId xmlns:a16="http://schemas.microsoft.com/office/drawing/2014/main" id="{868F40F8-BF35-45E9-B3DD-5436362D746E}"/>
              </a:ext>
            </a:extLst>
          </p:cNvPr>
          <p:cNvSpPr>
            <a:spLocks noGrp="1"/>
          </p:cNvSpPr>
          <p:nvPr>
            <p:ph type="body" sz="quarter" idx="27"/>
          </p:nvPr>
        </p:nvSpPr>
        <p:spPr>
          <a:xfrm>
            <a:off x="5887995" y="637743"/>
            <a:ext cx="5433204" cy="365125"/>
          </a:xfrm>
        </p:spPr>
        <p:txBody>
          <a:bodyPr rtlCol="0">
            <a:normAutofit lnSpcReduction="10000"/>
          </a:bodyPr>
          <a:lstStyle/>
          <a:p>
            <a:pPr rtl="0"/>
            <a:r>
              <a:rPr lang="pl-PL"/>
              <a:t>RETRIEVAL OF ACCOMPLISHED TASKS</a:t>
            </a:r>
          </a:p>
        </p:txBody>
      </p:sp>
      <p:sp>
        <p:nvSpPr>
          <p:cNvPr id="10" name="Tekst — symbol zastępczy 9">
            <a:extLst>
              <a:ext uri="{FF2B5EF4-FFF2-40B4-BE49-F238E27FC236}">
                <a16:creationId xmlns:a16="http://schemas.microsoft.com/office/drawing/2014/main" id="{7F39C97C-2DDC-4706-B96C-B02FAE53A426}"/>
              </a:ext>
            </a:extLst>
          </p:cNvPr>
          <p:cNvSpPr>
            <a:spLocks noGrp="1"/>
          </p:cNvSpPr>
          <p:nvPr>
            <p:ph type="body" sz="quarter" idx="28"/>
          </p:nvPr>
        </p:nvSpPr>
        <p:spPr>
          <a:xfrm>
            <a:off x="5887570" y="1003027"/>
            <a:ext cx="5431971" cy="557950"/>
          </a:xfrm>
        </p:spPr>
        <p:txBody>
          <a:bodyPr rtlCol="0"/>
          <a:lstStyle/>
          <a:p>
            <a:pPr rtl="0"/>
            <a:r>
              <a:rPr lang="en-US"/>
              <a:t>Allow users to retrieve all the tasks in their to-do list. </a:t>
            </a:r>
            <a:endParaRPr lang="pl-PL"/>
          </a:p>
        </p:txBody>
      </p:sp>
      <p:sp>
        <p:nvSpPr>
          <p:cNvPr id="20" name="Data — symbol zastępczy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rtlCol="0"/>
          <a:lstStyle/>
          <a:p>
            <a:pPr rtl="0"/>
            <a:r>
              <a:rPr lang="pl-PL"/>
              <a:t>2023</a:t>
            </a:r>
          </a:p>
        </p:txBody>
      </p:sp>
      <p:sp>
        <p:nvSpPr>
          <p:cNvPr id="11" name="Zawartość — symbol zastępczy 2">
            <a:extLst>
              <a:ext uri="{FF2B5EF4-FFF2-40B4-BE49-F238E27FC236}">
                <a16:creationId xmlns:a16="http://schemas.microsoft.com/office/drawing/2014/main" id="{4CFCE4BB-D566-63DD-CA80-0C5A46860042}"/>
              </a:ext>
            </a:extLst>
          </p:cNvPr>
          <p:cNvSpPr txBox="1">
            <a:spLocks/>
          </p:cNvSpPr>
          <p:nvPr/>
        </p:nvSpPr>
        <p:spPr>
          <a:xfrm>
            <a:off x="5896920" y="4591180"/>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TASKS FILTERING</a:t>
            </a:r>
          </a:p>
        </p:txBody>
      </p:sp>
      <p:sp>
        <p:nvSpPr>
          <p:cNvPr id="12" name="Tekst — symbol zastępczy 3">
            <a:extLst>
              <a:ext uri="{FF2B5EF4-FFF2-40B4-BE49-F238E27FC236}">
                <a16:creationId xmlns:a16="http://schemas.microsoft.com/office/drawing/2014/main" id="{1AB36B08-4118-4E9D-ECD9-3BDDBA685FDA}"/>
              </a:ext>
            </a:extLst>
          </p:cNvPr>
          <p:cNvSpPr txBox="1">
            <a:spLocks/>
          </p:cNvSpPr>
          <p:nvPr/>
        </p:nvSpPr>
        <p:spPr>
          <a:xfrm>
            <a:off x="5896495" y="4920605"/>
            <a:ext cx="5431971" cy="55795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Provide an option for users to filter tasks by their status (</a:t>
            </a:r>
            <a:r>
              <a:rPr lang="pl-PL"/>
              <a:t>in progress</a:t>
            </a:r>
            <a:r>
              <a:rPr lang="en-US"/>
              <a:t>, completed</a:t>
            </a:r>
            <a:r>
              <a:rPr lang="pl-PL"/>
              <a:t>,</a:t>
            </a:r>
            <a:r>
              <a:rPr lang="en-US"/>
              <a:t> or incomplete) and due date. </a:t>
            </a:r>
            <a:endParaRPr lang="pl-PL"/>
          </a:p>
        </p:txBody>
      </p:sp>
      <p:sp>
        <p:nvSpPr>
          <p:cNvPr id="13" name="Zawartość — symbol zastępczy 2">
            <a:extLst>
              <a:ext uri="{FF2B5EF4-FFF2-40B4-BE49-F238E27FC236}">
                <a16:creationId xmlns:a16="http://schemas.microsoft.com/office/drawing/2014/main" id="{0789360D-3810-ED09-5F9E-0E2E70C5B5DA}"/>
              </a:ext>
            </a:extLst>
          </p:cNvPr>
          <p:cNvSpPr txBox="1">
            <a:spLocks/>
          </p:cNvSpPr>
          <p:nvPr/>
        </p:nvSpPr>
        <p:spPr>
          <a:xfrm>
            <a:off x="5886337" y="5480179"/>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atin typeface="Calibri"/>
                <a:cs typeface="Times New Roman"/>
              </a:rPr>
              <a:t>Registration and login</a:t>
            </a:r>
            <a:endParaRPr lang="pl-PL" b="1">
              <a:latin typeface="Calibri"/>
              <a:cs typeface="Times New Roman"/>
            </a:endParaRPr>
          </a:p>
        </p:txBody>
      </p:sp>
      <p:sp>
        <p:nvSpPr>
          <p:cNvPr id="14" name="Tekst — symbol zastępczy 3">
            <a:extLst>
              <a:ext uri="{FF2B5EF4-FFF2-40B4-BE49-F238E27FC236}">
                <a16:creationId xmlns:a16="http://schemas.microsoft.com/office/drawing/2014/main" id="{0ABFA359-1073-7B36-80B4-996C7E5F1658}"/>
              </a:ext>
            </a:extLst>
          </p:cNvPr>
          <p:cNvSpPr txBox="1">
            <a:spLocks/>
          </p:cNvSpPr>
          <p:nvPr/>
        </p:nvSpPr>
        <p:spPr>
          <a:xfrm>
            <a:off x="5938828" y="6137688"/>
            <a:ext cx="5431971" cy="557950"/>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6" name="Tekst — symbol zastępczy 3">
            <a:extLst>
              <a:ext uri="{FF2B5EF4-FFF2-40B4-BE49-F238E27FC236}">
                <a16:creationId xmlns:a16="http://schemas.microsoft.com/office/drawing/2014/main" id="{803DCAA0-4995-A9B2-7264-B52C02052BE1}"/>
              </a:ext>
            </a:extLst>
          </p:cNvPr>
          <p:cNvSpPr txBox="1">
            <a:spLocks/>
          </p:cNvSpPr>
          <p:nvPr/>
        </p:nvSpPr>
        <p:spPr>
          <a:xfrm>
            <a:off x="5896494" y="5841354"/>
            <a:ext cx="5431971" cy="557950"/>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dirty="0">
                <a:latin typeface="Calibri"/>
                <a:cs typeface="Times New Roman"/>
              </a:rPr>
              <a:t>Allow users to create their personal accounts and safely log in to the system. </a:t>
            </a:r>
            <a:endParaRPr lang="en-US">
              <a:latin typeface="Calibri"/>
              <a:cs typeface="Times New Roman"/>
            </a:endParaRPr>
          </a:p>
          <a:p>
            <a:endParaRPr lang="en-US" dirty="0"/>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031FE9-9059-4FE8-B4AC-9771F23A1B89}"/>
              </a:ext>
            </a:extLst>
          </p:cNvPr>
          <p:cNvSpPr>
            <a:spLocks noGrp="1"/>
          </p:cNvSpPr>
          <p:nvPr>
            <p:ph type="title"/>
          </p:nvPr>
        </p:nvSpPr>
        <p:spPr>
          <a:xfrm>
            <a:off x="1885156" y="354295"/>
            <a:ext cx="8421688" cy="1325563"/>
          </a:xfrm>
        </p:spPr>
        <p:txBody>
          <a:bodyPr rtlCol="0"/>
          <a:lstStyle/>
          <a:p>
            <a:r>
              <a:rPr lang="pl-PL" err="1">
                <a:latin typeface="Calibri"/>
                <a:cs typeface="Calibri"/>
              </a:rPr>
              <a:t>Serverless</a:t>
            </a:r>
            <a:r>
              <a:rPr lang="pl-PL">
                <a:latin typeface="Calibri"/>
                <a:cs typeface="Calibri"/>
              </a:rPr>
              <a:t> Lambda App</a:t>
            </a:r>
            <a:endParaRPr lang="pl-PL">
              <a:cs typeface="Calibri"/>
            </a:endParaRPr>
          </a:p>
        </p:txBody>
      </p:sp>
      <p:sp>
        <p:nvSpPr>
          <p:cNvPr id="4" name="Tekst — symbol zastępczy 3">
            <a:extLst>
              <a:ext uri="{FF2B5EF4-FFF2-40B4-BE49-F238E27FC236}">
                <a16:creationId xmlns:a16="http://schemas.microsoft.com/office/drawing/2014/main" id="{AC1C80FB-53F9-42EE-B1E6-D0F998EC5DFA}"/>
              </a:ext>
            </a:extLst>
          </p:cNvPr>
          <p:cNvSpPr>
            <a:spLocks noGrp="1"/>
          </p:cNvSpPr>
          <p:nvPr>
            <p:ph type="body" sz="quarter" idx="15"/>
          </p:nvPr>
        </p:nvSpPr>
        <p:spPr>
          <a:xfrm>
            <a:off x="3137604" y="1435569"/>
            <a:ext cx="4335830" cy="4822483"/>
          </a:xfrm>
        </p:spPr>
        <p:txBody>
          <a:bodyPr vert="horz" lIns="91440" tIns="45720" rIns="91440" bIns="45720" rtlCol="0" anchor="t">
            <a:noAutofit/>
          </a:bodyPr>
          <a:lstStyle/>
          <a:p>
            <a:pPr marL="285750" indent="-285750" algn="l">
              <a:buChar char="•"/>
            </a:pPr>
            <a:r>
              <a:rPr lang="pl-PL" sz="1800" err="1">
                <a:latin typeface="Calibri"/>
                <a:cs typeface="Calibri"/>
              </a:rPr>
              <a:t>Back</a:t>
            </a:r>
            <a:r>
              <a:rPr lang="pl-PL" sz="1800">
                <a:latin typeface="Calibri"/>
                <a:cs typeface="Calibri"/>
              </a:rPr>
              <a:t>-end in </a:t>
            </a:r>
            <a:r>
              <a:rPr lang="pl-PL" sz="1800" err="1">
                <a:latin typeface="Calibri"/>
                <a:cs typeface="Calibri"/>
              </a:rPr>
              <a:t>Python</a:t>
            </a:r>
            <a:r>
              <a:rPr lang="pl-PL" sz="1800">
                <a:latin typeface="Calibri"/>
                <a:cs typeface="Calibri"/>
              </a:rPr>
              <a:t> </a:t>
            </a:r>
            <a:r>
              <a:rPr lang="pl-PL" sz="1800" err="1">
                <a:latin typeface="Calibri"/>
                <a:cs typeface="Calibri"/>
              </a:rPr>
              <a:t>FastAPI</a:t>
            </a:r>
            <a:endParaRPr lang="pl-PL" sz="1800" err="1"/>
          </a:p>
          <a:p>
            <a:pPr marL="285750" indent="-285750" algn="l">
              <a:buChar char="•"/>
            </a:pPr>
            <a:r>
              <a:rPr lang="pl-PL" sz="1800">
                <a:latin typeface="Calibri"/>
                <a:cs typeface="Calibri"/>
              </a:rPr>
              <a:t>"Front-end" in JavaScript and HTML</a:t>
            </a:r>
          </a:p>
          <a:p>
            <a:pPr marL="285750" indent="-285750" algn="l">
              <a:buChar char="•"/>
            </a:pPr>
            <a:r>
              <a:rPr lang="pl-PL" sz="1800">
                <a:latin typeface="Calibri"/>
                <a:cs typeface="Calibri"/>
              </a:rPr>
              <a:t>Database </a:t>
            </a:r>
            <a:r>
              <a:rPr lang="pl-PL" sz="1800" err="1">
                <a:latin typeface="Calibri"/>
                <a:cs typeface="Calibri"/>
              </a:rPr>
              <a:t>connection</a:t>
            </a:r>
            <a:r>
              <a:rPr lang="pl-PL" sz="1800">
                <a:latin typeface="Calibri"/>
                <a:cs typeface="Calibri"/>
              </a:rPr>
              <a:t> </a:t>
            </a:r>
            <a:r>
              <a:rPr lang="pl-PL" sz="1800" err="1">
                <a:latin typeface="Calibri"/>
                <a:cs typeface="Calibri"/>
              </a:rPr>
              <a:t>using</a:t>
            </a:r>
            <a:r>
              <a:rPr lang="pl-PL" sz="1800">
                <a:latin typeface="Calibri"/>
                <a:cs typeface="Calibri"/>
              </a:rPr>
              <a:t> psycopg2</a:t>
            </a:r>
          </a:p>
          <a:p>
            <a:pPr marL="285750" indent="-285750" algn="l">
              <a:buChar char="•"/>
            </a:pPr>
            <a:r>
              <a:rPr lang="pl-PL" sz="1800" err="1">
                <a:latin typeface="Calibri"/>
                <a:cs typeface="Calibri"/>
              </a:rPr>
              <a:t>Password</a:t>
            </a:r>
            <a:r>
              <a:rPr lang="pl-PL" sz="1800">
                <a:latin typeface="Calibri"/>
                <a:cs typeface="Calibri"/>
              </a:rPr>
              <a:t> </a:t>
            </a:r>
            <a:r>
              <a:rPr lang="pl-PL" sz="1800" err="1">
                <a:latin typeface="Calibri"/>
                <a:cs typeface="Calibri"/>
              </a:rPr>
              <a:t>hashing</a:t>
            </a:r>
            <a:r>
              <a:rPr lang="pl-PL" sz="1800">
                <a:latin typeface="Calibri"/>
                <a:cs typeface="Calibri"/>
              </a:rPr>
              <a:t> </a:t>
            </a:r>
            <a:r>
              <a:rPr lang="pl-PL" sz="1800" err="1">
                <a:latin typeface="Calibri"/>
                <a:cs typeface="Calibri"/>
              </a:rPr>
              <a:t>using</a:t>
            </a:r>
            <a:r>
              <a:rPr lang="pl-PL" sz="1800">
                <a:latin typeface="Calibri"/>
                <a:cs typeface="Calibri"/>
              </a:rPr>
              <a:t> </a:t>
            </a:r>
            <a:r>
              <a:rPr lang="pl-PL" sz="1800" err="1">
                <a:latin typeface="Calibri"/>
                <a:cs typeface="Calibri"/>
              </a:rPr>
              <a:t>bcrypt</a:t>
            </a:r>
            <a:r>
              <a:rPr lang="pl-PL" sz="1800">
                <a:latin typeface="Calibri"/>
                <a:cs typeface="Calibri"/>
              </a:rPr>
              <a:t>.</a:t>
            </a:r>
          </a:p>
          <a:p>
            <a:pPr marL="285750" indent="-285750" algn="l">
              <a:buChar char="•"/>
            </a:pPr>
            <a:r>
              <a:rPr lang="pl-PL" sz="1800" err="1">
                <a:latin typeface="Calibri"/>
                <a:cs typeface="Calibri"/>
              </a:rPr>
              <a:t>Cookie-based</a:t>
            </a:r>
            <a:r>
              <a:rPr lang="pl-PL" sz="1800">
                <a:latin typeface="Calibri"/>
                <a:cs typeface="Calibri"/>
              </a:rPr>
              <a:t> </a:t>
            </a:r>
            <a:r>
              <a:rPr lang="pl-PL" sz="1800" err="1">
                <a:latin typeface="Calibri"/>
                <a:cs typeface="Calibri"/>
              </a:rPr>
              <a:t>authentication</a:t>
            </a:r>
            <a:r>
              <a:rPr lang="pl-PL" sz="1800">
                <a:latin typeface="Calibri"/>
                <a:cs typeface="Calibri"/>
              </a:rPr>
              <a:t>.</a:t>
            </a:r>
          </a:p>
          <a:p>
            <a:pPr marL="285750" indent="-285750" algn="l">
              <a:buChar char="•"/>
            </a:pPr>
            <a:r>
              <a:rPr lang="pl-PL" sz="1800">
                <a:solidFill>
                  <a:srgbClr val="FFFFFF"/>
                </a:solidFill>
                <a:latin typeface="Calibri"/>
                <a:cs typeface="Calibri"/>
              </a:rPr>
              <a:t>Magnum - adapter for </a:t>
            </a:r>
            <a:r>
              <a:rPr lang="pl-PL" sz="1800" err="1">
                <a:solidFill>
                  <a:srgbClr val="FFFFFF"/>
                </a:solidFill>
                <a:latin typeface="Calibri"/>
                <a:cs typeface="Calibri"/>
              </a:rPr>
              <a:t>running</a:t>
            </a:r>
            <a:r>
              <a:rPr lang="pl-PL" sz="1800">
                <a:solidFill>
                  <a:srgbClr val="FFFFFF"/>
                </a:solidFill>
                <a:latin typeface="Calibri"/>
                <a:cs typeface="Calibri"/>
              </a:rPr>
              <a:t> </a:t>
            </a:r>
            <a:r>
              <a:rPr lang="pl-PL" sz="1800" err="1">
                <a:latin typeface="Calibri"/>
                <a:cs typeface="Calibri"/>
              </a:rPr>
              <a:t>FastAPI</a:t>
            </a:r>
            <a:r>
              <a:rPr lang="pl-PL" sz="1800">
                <a:solidFill>
                  <a:srgbClr val="FFFFFF"/>
                </a:solidFill>
                <a:latin typeface="Calibri"/>
                <a:cs typeface="Calibri"/>
              </a:rPr>
              <a:t> </a:t>
            </a:r>
            <a:r>
              <a:rPr lang="pl-PL" sz="1800" err="1">
                <a:solidFill>
                  <a:srgbClr val="FFFFFF"/>
                </a:solidFill>
                <a:latin typeface="Calibri"/>
                <a:cs typeface="Calibri"/>
              </a:rPr>
              <a:t>applications</a:t>
            </a:r>
            <a:r>
              <a:rPr lang="pl-PL" sz="1800">
                <a:solidFill>
                  <a:srgbClr val="FFFFFF"/>
                </a:solidFill>
                <a:latin typeface="Calibri"/>
                <a:cs typeface="Calibri"/>
              </a:rPr>
              <a:t> in Lambda</a:t>
            </a:r>
          </a:p>
          <a:p>
            <a:pPr marL="285750" indent="-285750" algn="l">
              <a:buChar char="•"/>
            </a:pPr>
            <a:r>
              <a:rPr lang="pl-PL" sz="1800">
                <a:solidFill>
                  <a:srgbClr val="FFFFFF"/>
                </a:solidFill>
                <a:latin typeface="Calibri"/>
                <a:cs typeface="Calibri"/>
              </a:rPr>
              <a:t>Lambda stores </a:t>
            </a:r>
            <a:r>
              <a:rPr lang="pl-PL" sz="1800" err="1">
                <a:solidFill>
                  <a:srgbClr val="FFFFFF"/>
                </a:solidFill>
                <a:latin typeface="Calibri"/>
                <a:cs typeface="Calibri"/>
              </a:rPr>
              <a:t>database</a:t>
            </a:r>
            <a:r>
              <a:rPr lang="pl-PL" sz="1800">
                <a:solidFill>
                  <a:srgbClr val="FFFFFF"/>
                </a:solidFill>
                <a:latin typeface="Calibri"/>
                <a:cs typeface="Calibri"/>
              </a:rPr>
              <a:t> </a:t>
            </a:r>
            <a:r>
              <a:rPr lang="pl-PL" sz="1800" err="1">
                <a:solidFill>
                  <a:srgbClr val="FFFFFF"/>
                </a:solidFill>
                <a:latin typeface="Calibri"/>
                <a:cs typeface="Calibri"/>
              </a:rPr>
              <a:t>access</a:t>
            </a:r>
            <a:r>
              <a:rPr lang="pl-PL" sz="1800">
                <a:solidFill>
                  <a:srgbClr val="FFFFFF"/>
                </a:solidFill>
                <a:latin typeface="Calibri"/>
                <a:cs typeface="Calibri"/>
              </a:rPr>
              <a:t> </a:t>
            </a:r>
            <a:r>
              <a:rPr lang="pl-PL" sz="1800" err="1">
                <a:solidFill>
                  <a:srgbClr val="FFFFFF"/>
                </a:solidFill>
                <a:latin typeface="Calibri"/>
                <a:cs typeface="Calibri"/>
              </a:rPr>
              <a:t>parameters</a:t>
            </a:r>
            <a:r>
              <a:rPr lang="pl-PL" sz="1800">
                <a:solidFill>
                  <a:srgbClr val="FFFFFF"/>
                </a:solidFill>
                <a:latin typeface="Calibri"/>
                <a:cs typeface="Calibri"/>
              </a:rPr>
              <a:t> in environment variables</a:t>
            </a:r>
          </a:p>
          <a:p>
            <a:endParaRPr lang="pl-PL"/>
          </a:p>
          <a:p>
            <a:endParaRPr lang="pl-PL"/>
          </a:p>
          <a:p>
            <a:endParaRPr lang="pl-PL"/>
          </a:p>
        </p:txBody>
      </p:sp>
      <p:sp>
        <p:nvSpPr>
          <p:cNvPr id="80" name="Data — symbol zastępczy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pl-PL"/>
              <a:t>2023</a:t>
            </a:r>
          </a:p>
        </p:txBody>
      </p:sp>
      <p:pic>
        <p:nvPicPr>
          <p:cNvPr id="15" name="Picture 15">
            <a:extLst>
              <a:ext uri="{FF2B5EF4-FFF2-40B4-BE49-F238E27FC236}">
                <a16:creationId xmlns:a16="http://schemas.microsoft.com/office/drawing/2014/main" id="{CCD52983-F7B6-419C-3E65-7C35E94F0CF6}"/>
              </a:ext>
            </a:extLst>
          </p:cNvPr>
          <p:cNvPicPr>
            <a:picLocks noChangeAspect="1"/>
          </p:cNvPicPr>
          <p:nvPr/>
        </p:nvPicPr>
        <p:blipFill>
          <a:blip r:embed="rId3"/>
          <a:stretch>
            <a:fillRect/>
          </a:stretch>
        </p:blipFill>
        <p:spPr>
          <a:xfrm>
            <a:off x="9495615" y="561291"/>
            <a:ext cx="1285052" cy="1294460"/>
          </a:xfrm>
          <a:prstGeom prst="rect">
            <a:avLst/>
          </a:prstGeom>
        </p:spPr>
      </p:pic>
      <p:pic>
        <p:nvPicPr>
          <p:cNvPr id="16" name="Graphic 16">
            <a:extLst>
              <a:ext uri="{FF2B5EF4-FFF2-40B4-BE49-F238E27FC236}">
                <a16:creationId xmlns:a16="http://schemas.microsoft.com/office/drawing/2014/main" id="{41E1E523-E53F-1854-7FF1-6BB53BFB9D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88915" y="5095550"/>
            <a:ext cx="1022309" cy="1040681"/>
          </a:xfrm>
          <a:prstGeom prst="rect">
            <a:avLst/>
          </a:prstGeom>
        </p:spPr>
      </p:pic>
      <p:pic>
        <p:nvPicPr>
          <p:cNvPr id="5" name="Obraz 5">
            <a:extLst>
              <a:ext uri="{FF2B5EF4-FFF2-40B4-BE49-F238E27FC236}">
                <a16:creationId xmlns:a16="http://schemas.microsoft.com/office/drawing/2014/main" id="{657D5751-EDD3-F5BD-5679-E733C72F3FA8}"/>
              </a:ext>
            </a:extLst>
          </p:cNvPr>
          <p:cNvPicPr>
            <a:picLocks noChangeAspect="1"/>
          </p:cNvPicPr>
          <p:nvPr/>
        </p:nvPicPr>
        <p:blipFill>
          <a:blip r:embed="rId6"/>
          <a:stretch>
            <a:fillRect/>
          </a:stretch>
        </p:blipFill>
        <p:spPr>
          <a:xfrm>
            <a:off x="449915" y="1432111"/>
            <a:ext cx="2686050" cy="29718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Obraz 6">
            <a:extLst>
              <a:ext uri="{FF2B5EF4-FFF2-40B4-BE49-F238E27FC236}">
                <a16:creationId xmlns:a16="http://schemas.microsoft.com/office/drawing/2014/main" id="{732F9416-9B6E-3379-C132-FE2F3E881B21}"/>
              </a:ext>
            </a:extLst>
          </p:cNvPr>
          <p:cNvPicPr>
            <a:picLocks noChangeAspect="1"/>
          </p:cNvPicPr>
          <p:nvPr/>
        </p:nvPicPr>
        <p:blipFill>
          <a:blip r:embed="rId7"/>
          <a:stretch>
            <a:fillRect/>
          </a:stretch>
        </p:blipFill>
        <p:spPr>
          <a:xfrm>
            <a:off x="7339438" y="2455384"/>
            <a:ext cx="2572871" cy="296920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Obraz 7" descr="Obraz zawierający tekst&#10;&#10;Opis wygenerowany automatycznie">
            <a:extLst>
              <a:ext uri="{FF2B5EF4-FFF2-40B4-BE49-F238E27FC236}">
                <a16:creationId xmlns:a16="http://schemas.microsoft.com/office/drawing/2014/main" id="{01C2A7EE-3347-ACCD-4EFE-95DF74955DD4}"/>
              </a:ext>
            </a:extLst>
          </p:cNvPr>
          <p:cNvPicPr>
            <a:picLocks noChangeAspect="1"/>
          </p:cNvPicPr>
          <p:nvPr/>
        </p:nvPicPr>
        <p:blipFill>
          <a:blip r:embed="rId8"/>
          <a:stretch>
            <a:fillRect/>
          </a:stretch>
        </p:blipFill>
        <p:spPr>
          <a:xfrm>
            <a:off x="10060269" y="2456329"/>
            <a:ext cx="1950567" cy="41148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679293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219994" cy="1325563"/>
          </a:xfrm>
        </p:spPr>
        <p:txBody>
          <a:bodyPr rtlCol="0"/>
          <a:lstStyle/>
          <a:p>
            <a:pPr rtl="0"/>
            <a:r>
              <a:rPr lang="pl-PL"/>
              <a:t>Non-Functional requirements</a:t>
            </a:r>
          </a:p>
        </p:txBody>
      </p:sp>
      <p:sp>
        <p:nvSpPr>
          <p:cNvPr id="3" name="Zawartość — symbol zastępczy 2">
            <a:extLst>
              <a:ext uri="{FF2B5EF4-FFF2-40B4-BE49-F238E27FC236}">
                <a16:creationId xmlns:a16="http://schemas.microsoft.com/office/drawing/2014/main" id="{D4A2EB3F-4D60-451F-8F45-7D6654D2FCD9}"/>
              </a:ext>
            </a:extLst>
          </p:cNvPr>
          <p:cNvSpPr>
            <a:spLocks noGrp="1"/>
          </p:cNvSpPr>
          <p:nvPr>
            <p:ph type="body" sz="quarter" idx="13"/>
          </p:nvPr>
        </p:nvSpPr>
        <p:spPr>
          <a:xfrm>
            <a:off x="5890144" y="583578"/>
            <a:ext cx="5433204" cy="365125"/>
          </a:xfrm>
        </p:spPr>
        <p:txBody>
          <a:bodyPr vert="horz" lIns="91440" tIns="45720" rIns="91440" bIns="45720" rtlCol="0" anchor="t">
            <a:normAutofit lnSpcReduction="10000"/>
          </a:bodyPr>
          <a:lstStyle/>
          <a:p>
            <a:pPr rtl="0"/>
            <a:r>
              <a:rPr lang="pl-PL"/>
              <a:t>SCALABILITY</a:t>
            </a:r>
          </a:p>
        </p:txBody>
      </p:sp>
      <p:sp>
        <p:nvSpPr>
          <p:cNvPr id="4" name="Tekst — symbol zastępczy 3">
            <a:extLst>
              <a:ext uri="{FF2B5EF4-FFF2-40B4-BE49-F238E27FC236}">
                <a16:creationId xmlns:a16="http://schemas.microsoft.com/office/drawing/2014/main" id="{AC1C80FB-53F9-42EE-B1E6-D0F998EC5DFA}"/>
              </a:ext>
            </a:extLst>
          </p:cNvPr>
          <p:cNvSpPr>
            <a:spLocks noGrp="1"/>
          </p:cNvSpPr>
          <p:nvPr>
            <p:ph type="body" sz="quarter" idx="15"/>
          </p:nvPr>
        </p:nvSpPr>
        <p:spPr>
          <a:xfrm>
            <a:off x="5889718" y="913003"/>
            <a:ext cx="5431971" cy="557950"/>
          </a:xfrm>
        </p:spPr>
        <p:txBody>
          <a:bodyPr vert="horz" lIns="91440" tIns="45720" rIns="91440" bIns="45720" rtlCol="0" anchor="t">
            <a:normAutofit/>
          </a:bodyPr>
          <a:lstStyle/>
          <a:p>
            <a:r>
              <a:rPr lang="pl-PL">
                <a:latin typeface="Calibri"/>
                <a:cs typeface="Calibri"/>
              </a:rPr>
              <a:t>H</a:t>
            </a:r>
            <a:r>
              <a:rPr lang="en-US" err="1">
                <a:latin typeface="Calibri"/>
                <a:cs typeface="Calibri"/>
              </a:rPr>
              <a:t>andle</a:t>
            </a:r>
            <a:r>
              <a:rPr lang="en-US">
                <a:latin typeface="Calibri"/>
                <a:cs typeface="Calibri"/>
              </a:rPr>
              <a:t> an increase in traffic without any performance degradation. </a:t>
            </a:r>
            <a:endParaRPr lang="pl-PL"/>
          </a:p>
        </p:txBody>
      </p:sp>
      <p:sp>
        <p:nvSpPr>
          <p:cNvPr id="5" name="Tekst — symbol zastępczy 4">
            <a:extLst>
              <a:ext uri="{FF2B5EF4-FFF2-40B4-BE49-F238E27FC236}">
                <a16:creationId xmlns:a16="http://schemas.microsoft.com/office/drawing/2014/main" id="{E81BA2B5-6A90-4204-ABDD-7183FBB03A02}"/>
              </a:ext>
            </a:extLst>
          </p:cNvPr>
          <p:cNvSpPr>
            <a:spLocks noGrp="1"/>
          </p:cNvSpPr>
          <p:nvPr>
            <p:ph type="body" sz="quarter" idx="23"/>
          </p:nvPr>
        </p:nvSpPr>
        <p:spPr>
          <a:xfrm>
            <a:off x="5890144" y="1683374"/>
            <a:ext cx="5433204" cy="365125"/>
          </a:xfrm>
        </p:spPr>
        <p:txBody>
          <a:bodyPr rtlCol="0">
            <a:normAutofit lnSpcReduction="10000"/>
          </a:bodyPr>
          <a:lstStyle/>
          <a:p>
            <a:pPr rtl="0"/>
            <a:r>
              <a:rPr lang="pl-PL"/>
              <a:t>RELIABILITY</a:t>
            </a:r>
          </a:p>
        </p:txBody>
      </p:sp>
      <p:sp>
        <p:nvSpPr>
          <p:cNvPr id="6" name="Tekst — symbol zastępczy 5">
            <a:extLst>
              <a:ext uri="{FF2B5EF4-FFF2-40B4-BE49-F238E27FC236}">
                <a16:creationId xmlns:a16="http://schemas.microsoft.com/office/drawing/2014/main" id="{7E7D4C34-22A0-4D54-A07D-E1E9A11463E5}"/>
              </a:ext>
            </a:extLst>
          </p:cNvPr>
          <p:cNvSpPr>
            <a:spLocks noGrp="1"/>
          </p:cNvSpPr>
          <p:nvPr>
            <p:ph type="body" sz="quarter" idx="24"/>
          </p:nvPr>
        </p:nvSpPr>
        <p:spPr>
          <a:xfrm>
            <a:off x="5889718" y="2012799"/>
            <a:ext cx="5431971" cy="557950"/>
          </a:xfrm>
        </p:spPr>
        <p:txBody>
          <a:bodyPr rtlCol="0"/>
          <a:lstStyle/>
          <a:p>
            <a:pPr rtl="0"/>
            <a:r>
              <a:rPr lang="pl-PL"/>
              <a:t>P</a:t>
            </a:r>
            <a:r>
              <a:rPr lang="en-US"/>
              <a:t>rovide a consistent level of service even in the face of hardware or software failures. </a:t>
            </a:r>
            <a:endParaRPr lang="pl-PL"/>
          </a:p>
        </p:txBody>
      </p:sp>
      <p:sp>
        <p:nvSpPr>
          <p:cNvPr id="7" name="Tekst — symbol zastępczy 6">
            <a:extLst>
              <a:ext uri="{FF2B5EF4-FFF2-40B4-BE49-F238E27FC236}">
                <a16:creationId xmlns:a16="http://schemas.microsoft.com/office/drawing/2014/main" id="{301D392D-FB66-47A0-B628-5ADE822A2CFF}"/>
              </a:ext>
            </a:extLst>
          </p:cNvPr>
          <p:cNvSpPr>
            <a:spLocks noGrp="1"/>
          </p:cNvSpPr>
          <p:nvPr>
            <p:ph type="body" sz="quarter" idx="25"/>
          </p:nvPr>
        </p:nvSpPr>
        <p:spPr>
          <a:xfrm>
            <a:off x="5890144" y="2783170"/>
            <a:ext cx="5433204" cy="365125"/>
          </a:xfrm>
        </p:spPr>
        <p:txBody>
          <a:bodyPr rtlCol="0">
            <a:normAutofit lnSpcReduction="10000"/>
          </a:bodyPr>
          <a:lstStyle/>
          <a:p>
            <a:pPr rtl="0"/>
            <a:r>
              <a:rPr lang="pl-PL"/>
              <a:t>SECURITY</a:t>
            </a:r>
          </a:p>
        </p:txBody>
      </p:sp>
      <p:sp>
        <p:nvSpPr>
          <p:cNvPr id="8" name="Tekst — symbol zastępczy 7">
            <a:extLst>
              <a:ext uri="{FF2B5EF4-FFF2-40B4-BE49-F238E27FC236}">
                <a16:creationId xmlns:a16="http://schemas.microsoft.com/office/drawing/2014/main" id="{51C26CE0-2506-4B44-A26F-C12BFA5B18B5}"/>
              </a:ext>
            </a:extLst>
          </p:cNvPr>
          <p:cNvSpPr>
            <a:spLocks noGrp="1"/>
          </p:cNvSpPr>
          <p:nvPr>
            <p:ph type="body" sz="quarter" idx="26"/>
          </p:nvPr>
        </p:nvSpPr>
        <p:spPr>
          <a:xfrm>
            <a:off x="5889718" y="3112595"/>
            <a:ext cx="5431971" cy="557950"/>
          </a:xfrm>
        </p:spPr>
        <p:txBody>
          <a:bodyPr rtlCol="0"/>
          <a:lstStyle/>
          <a:p>
            <a:pPr rtl="0"/>
            <a:r>
              <a:rPr lang="pl-PL"/>
              <a:t>P</a:t>
            </a:r>
            <a:r>
              <a:rPr lang="en-US"/>
              <a:t>rotect against unauthorized access and data breaches.</a:t>
            </a:r>
            <a:endParaRPr lang="pl-PL"/>
          </a:p>
        </p:txBody>
      </p:sp>
      <p:sp>
        <p:nvSpPr>
          <p:cNvPr id="9" name="Tekst — symbol zastępczy 8">
            <a:extLst>
              <a:ext uri="{FF2B5EF4-FFF2-40B4-BE49-F238E27FC236}">
                <a16:creationId xmlns:a16="http://schemas.microsoft.com/office/drawing/2014/main" id="{868F40F8-BF35-45E9-B3DD-5436362D746E}"/>
              </a:ext>
            </a:extLst>
          </p:cNvPr>
          <p:cNvSpPr>
            <a:spLocks noGrp="1"/>
          </p:cNvSpPr>
          <p:nvPr>
            <p:ph type="body" sz="quarter" idx="27"/>
          </p:nvPr>
        </p:nvSpPr>
        <p:spPr>
          <a:xfrm>
            <a:off x="5887996" y="3882967"/>
            <a:ext cx="5433204" cy="365125"/>
          </a:xfrm>
        </p:spPr>
        <p:txBody>
          <a:bodyPr rtlCol="0">
            <a:normAutofit lnSpcReduction="10000"/>
          </a:bodyPr>
          <a:lstStyle/>
          <a:p>
            <a:pPr rtl="0"/>
            <a:r>
              <a:rPr lang="pl-PL"/>
              <a:t>PERFORMANCE</a:t>
            </a:r>
          </a:p>
        </p:txBody>
      </p:sp>
      <p:sp>
        <p:nvSpPr>
          <p:cNvPr id="10" name="Tekst — symbol zastępczy 9">
            <a:extLst>
              <a:ext uri="{FF2B5EF4-FFF2-40B4-BE49-F238E27FC236}">
                <a16:creationId xmlns:a16="http://schemas.microsoft.com/office/drawing/2014/main" id="{7F39C97C-2DDC-4706-B96C-B02FAE53A426}"/>
              </a:ext>
            </a:extLst>
          </p:cNvPr>
          <p:cNvSpPr>
            <a:spLocks noGrp="1"/>
          </p:cNvSpPr>
          <p:nvPr>
            <p:ph type="body" sz="quarter" idx="28"/>
          </p:nvPr>
        </p:nvSpPr>
        <p:spPr>
          <a:xfrm>
            <a:off x="5887570" y="4212392"/>
            <a:ext cx="5431971" cy="557950"/>
          </a:xfrm>
        </p:spPr>
        <p:txBody>
          <a:bodyPr rtlCol="0">
            <a:normAutofit/>
          </a:bodyPr>
          <a:lstStyle/>
          <a:p>
            <a:pPr rtl="0"/>
            <a:r>
              <a:rPr lang="pl-PL"/>
              <a:t>L</a:t>
            </a:r>
            <a:r>
              <a:rPr lang="en-US"/>
              <a:t>ow response times available</a:t>
            </a:r>
            <a:r>
              <a:rPr lang="pl-PL"/>
              <a:t>.</a:t>
            </a:r>
          </a:p>
        </p:txBody>
      </p:sp>
      <p:sp>
        <p:nvSpPr>
          <p:cNvPr id="20" name="Data — symbol zastępczy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rtlCol="0"/>
          <a:lstStyle/>
          <a:p>
            <a:pPr rtl="0"/>
            <a:r>
              <a:rPr lang="pl-PL"/>
              <a:t>2023</a:t>
            </a:r>
          </a:p>
        </p:txBody>
      </p:sp>
      <p:sp>
        <p:nvSpPr>
          <p:cNvPr id="11" name="Zawartość — symbol zastępczy 2">
            <a:extLst>
              <a:ext uri="{FF2B5EF4-FFF2-40B4-BE49-F238E27FC236}">
                <a16:creationId xmlns:a16="http://schemas.microsoft.com/office/drawing/2014/main" id="{4CFCE4BB-D566-63DD-CA80-0C5A46860042}"/>
              </a:ext>
            </a:extLst>
          </p:cNvPr>
          <p:cNvSpPr txBox="1">
            <a:spLocks/>
          </p:cNvSpPr>
          <p:nvPr/>
        </p:nvSpPr>
        <p:spPr>
          <a:xfrm>
            <a:off x="5886337" y="4982763"/>
            <a:ext cx="5433204" cy="36512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COST OPTIMIZATION</a:t>
            </a:r>
          </a:p>
        </p:txBody>
      </p:sp>
      <p:sp>
        <p:nvSpPr>
          <p:cNvPr id="12" name="Tekst — symbol zastępczy 3">
            <a:extLst>
              <a:ext uri="{FF2B5EF4-FFF2-40B4-BE49-F238E27FC236}">
                <a16:creationId xmlns:a16="http://schemas.microsoft.com/office/drawing/2014/main" id="{1AB36B08-4118-4E9D-ECD9-3BDDBA685FDA}"/>
              </a:ext>
            </a:extLst>
          </p:cNvPr>
          <p:cNvSpPr txBox="1">
            <a:spLocks/>
          </p:cNvSpPr>
          <p:nvPr/>
        </p:nvSpPr>
        <p:spPr>
          <a:xfrm>
            <a:off x="5885911" y="5312188"/>
            <a:ext cx="5431971" cy="55795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M</a:t>
            </a:r>
            <a:r>
              <a:rPr lang="en-US"/>
              <a:t>inimize infrastructure costs while still meeting </a:t>
            </a:r>
            <a:r>
              <a:rPr lang="pl-PL"/>
              <a:t>the </a:t>
            </a:r>
            <a:r>
              <a:rPr lang="en-US"/>
              <a:t>application's needs. </a:t>
            </a:r>
            <a:endParaRPr lang="pl-PL"/>
          </a:p>
        </p:txBody>
      </p:sp>
    </p:spTree>
    <p:extLst>
      <p:ext uri="{BB962C8B-B14F-4D97-AF65-F5344CB8AC3E}">
        <p14:creationId xmlns:p14="http://schemas.microsoft.com/office/powerpoint/2010/main" val="120652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rtlCol="0"/>
          <a:lstStyle/>
          <a:p>
            <a:pPr rtl="0"/>
            <a:r>
              <a:rPr lang="pl-PL"/>
              <a:t>Non-FUNCTIONAL requirements </a:t>
            </a:r>
            <a:br>
              <a:rPr lang="pl-PL"/>
            </a:br>
            <a:r>
              <a:rPr lang="pl-PL"/>
              <a:t>assurance</a:t>
            </a:r>
          </a:p>
        </p:txBody>
      </p:sp>
      <p:sp>
        <p:nvSpPr>
          <p:cNvPr id="3" name="Zawartość — symbol zastępczy 2">
            <a:extLst>
              <a:ext uri="{FF2B5EF4-FFF2-40B4-BE49-F238E27FC236}">
                <a16:creationId xmlns:a16="http://schemas.microsoft.com/office/drawing/2014/main" id="{D4A2EB3F-4D60-451F-8F45-7D6654D2FCD9}"/>
              </a:ext>
            </a:extLst>
          </p:cNvPr>
          <p:cNvSpPr>
            <a:spLocks noGrp="1"/>
          </p:cNvSpPr>
          <p:nvPr>
            <p:ph type="body" sz="quarter" idx="13"/>
          </p:nvPr>
        </p:nvSpPr>
        <p:spPr>
          <a:xfrm>
            <a:off x="1479369" y="2138580"/>
            <a:ext cx="4031945" cy="365125"/>
          </a:xfrm>
        </p:spPr>
        <p:txBody>
          <a:bodyPr vert="horz" lIns="91440" tIns="45720" rIns="91440" bIns="45720" rtlCol="0" anchor="t">
            <a:normAutofit lnSpcReduction="10000"/>
          </a:bodyPr>
          <a:lstStyle/>
          <a:p>
            <a:pPr rtl="0"/>
            <a:r>
              <a:rPr lang="pl-PL"/>
              <a:t>SCALABILITY</a:t>
            </a:r>
          </a:p>
        </p:txBody>
      </p:sp>
      <p:sp>
        <p:nvSpPr>
          <p:cNvPr id="4" name="Tekst — symbol zastępczy 3">
            <a:extLst>
              <a:ext uri="{FF2B5EF4-FFF2-40B4-BE49-F238E27FC236}">
                <a16:creationId xmlns:a16="http://schemas.microsoft.com/office/drawing/2014/main" id="{AC1C80FB-53F9-42EE-B1E6-D0F998EC5DFA}"/>
              </a:ext>
            </a:extLst>
          </p:cNvPr>
          <p:cNvSpPr>
            <a:spLocks noGrp="1"/>
          </p:cNvSpPr>
          <p:nvPr>
            <p:ph type="body" sz="quarter" idx="15"/>
          </p:nvPr>
        </p:nvSpPr>
        <p:spPr>
          <a:xfrm>
            <a:off x="1479133" y="2645805"/>
            <a:ext cx="4031030" cy="1057308"/>
          </a:xfrm>
        </p:spPr>
        <p:txBody>
          <a:bodyPr rtlCol="0"/>
          <a:lstStyle/>
          <a:p>
            <a:pPr rtl="0"/>
            <a:r>
              <a:rPr lang="pl-PL"/>
              <a:t>Scalable DB instances from 100GiB to 1000GiB.</a:t>
            </a:r>
          </a:p>
          <a:p>
            <a:pPr rtl="0"/>
            <a:r>
              <a:rPr lang="pl-PL"/>
              <a:t>The Lambda scales up to 400 concurrent workers.</a:t>
            </a:r>
          </a:p>
        </p:txBody>
      </p:sp>
      <p:sp>
        <p:nvSpPr>
          <p:cNvPr id="5" name="Tekst — symbol zastępczy 4">
            <a:extLst>
              <a:ext uri="{FF2B5EF4-FFF2-40B4-BE49-F238E27FC236}">
                <a16:creationId xmlns:a16="http://schemas.microsoft.com/office/drawing/2014/main" id="{E81BA2B5-6A90-4204-ABDD-7183FBB03A02}"/>
              </a:ext>
            </a:extLst>
          </p:cNvPr>
          <p:cNvSpPr>
            <a:spLocks noGrp="1"/>
          </p:cNvSpPr>
          <p:nvPr>
            <p:ph type="body" sz="quarter" idx="16"/>
          </p:nvPr>
        </p:nvSpPr>
        <p:spPr>
          <a:xfrm>
            <a:off x="6666473" y="2138580"/>
            <a:ext cx="4031945" cy="365125"/>
          </a:xfrm>
        </p:spPr>
        <p:txBody>
          <a:bodyPr rtlCol="0">
            <a:normAutofit lnSpcReduction="10000"/>
          </a:bodyPr>
          <a:lstStyle/>
          <a:p>
            <a:pPr rtl="0"/>
            <a:r>
              <a:rPr lang="pl-PL"/>
              <a:t>RELIABILITY</a:t>
            </a:r>
          </a:p>
        </p:txBody>
      </p:sp>
      <p:sp>
        <p:nvSpPr>
          <p:cNvPr id="6" name="Tekst — symbol zastępczy 5">
            <a:extLst>
              <a:ext uri="{FF2B5EF4-FFF2-40B4-BE49-F238E27FC236}">
                <a16:creationId xmlns:a16="http://schemas.microsoft.com/office/drawing/2014/main" id="{7E7D4C34-22A0-4D54-A07D-E1E9A11463E5}"/>
              </a:ext>
            </a:extLst>
          </p:cNvPr>
          <p:cNvSpPr>
            <a:spLocks noGrp="1"/>
          </p:cNvSpPr>
          <p:nvPr>
            <p:ph type="body" sz="quarter" idx="17"/>
          </p:nvPr>
        </p:nvSpPr>
        <p:spPr>
          <a:xfrm>
            <a:off x="6666612" y="2645805"/>
            <a:ext cx="4031030" cy="1057308"/>
          </a:xfrm>
        </p:spPr>
        <p:txBody>
          <a:bodyPr rtlCol="0">
            <a:normAutofit lnSpcReduction="10000"/>
          </a:bodyPr>
          <a:lstStyle/>
          <a:p>
            <a:pPr rtl="0"/>
            <a:r>
              <a:rPr lang="pl-PL"/>
              <a:t>Multi-AZ deployment with a Database standby copy in different AZs</a:t>
            </a:r>
          </a:p>
          <a:p>
            <a:pPr rtl="0"/>
            <a:r>
              <a:rPr lang="pl-PL"/>
              <a:t>The Lambda is available in 2 Azs which makes it resilient to failovers.</a:t>
            </a:r>
          </a:p>
        </p:txBody>
      </p:sp>
      <p:sp>
        <p:nvSpPr>
          <p:cNvPr id="7" name="Tekst — symbol zastępczy 6">
            <a:extLst>
              <a:ext uri="{FF2B5EF4-FFF2-40B4-BE49-F238E27FC236}">
                <a16:creationId xmlns:a16="http://schemas.microsoft.com/office/drawing/2014/main" id="{301D392D-FB66-47A0-B628-5ADE822A2CFF}"/>
              </a:ext>
            </a:extLst>
          </p:cNvPr>
          <p:cNvSpPr>
            <a:spLocks noGrp="1"/>
          </p:cNvSpPr>
          <p:nvPr>
            <p:ph type="body" sz="quarter" idx="18"/>
          </p:nvPr>
        </p:nvSpPr>
        <p:spPr>
          <a:xfrm>
            <a:off x="1479368" y="3894888"/>
            <a:ext cx="4031945" cy="365125"/>
          </a:xfrm>
        </p:spPr>
        <p:txBody>
          <a:bodyPr rtlCol="0">
            <a:normAutofit lnSpcReduction="10000"/>
          </a:bodyPr>
          <a:lstStyle/>
          <a:p>
            <a:pPr rtl="0"/>
            <a:r>
              <a:rPr lang="pl-PL"/>
              <a:t>SECURITY</a:t>
            </a:r>
          </a:p>
        </p:txBody>
      </p:sp>
      <p:sp>
        <p:nvSpPr>
          <p:cNvPr id="8" name="Tekst — symbol zastępczy 7">
            <a:extLst>
              <a:ext uri="{FF2B5EF4-FFF2-40B4-BE49-F238E27FC236}">
                <a16:creationId xmlns:a16="http://schemas.microsoft.com/office/drawing/2014/main" id="{51C26CE0-2506-4B44-A26F-C12BFA5B18B5}"/>
              </a:ext>
            </a:extLst>
          </p:cNvPr>
          <p:cNvSpPr>
            <a:spLocks noGrp="1"/>
          </p:cNvSpPr>
          <p:nvPr>
            <p:ph type="body" sz="quarter" idx="19"/>
          </p:nvPr>
        </p:nvSpPr>
        <p:spPr>
          <a:xfrm>
            <a:off x="1479881" y="4402113"/>
            <a:ext cx="4031030" cy="1057308"/>
          </a:xfrm>
        </p:spPr>
        <p:txBody>
          <a:bodyPr rtlCol="0">
            <a:normAutofit lnSpcReduction="10000"/>
          </a:bodyPr>
          <a:lstStyle/>
          <a:p>
            <a:pPr rtl="0"/>
            <a:r>
              <a:rPr lang="pl-PL"/>
              <a:t>Database secured with login and password, available only from instances in the same VPC, and deployed in the private subnet.</a:t>
            </a:r>
          </a:p>
          <a:p>
            <a:pPr rtl="0"/>
            <a:r>
              <a:rPr lang="pl-PL"/>
              <a:t>Hashed account passwords.</a:t>
            </a:r>
          </a:p>
        </p:txBody>
      </p:sp>
      <p:sp>
        <p:nvSpPr>
          <p:cNvPr id="9" name="Tekst — symbol zastępczy 8">
            <a:extLst>
              <a:ext uri="{FF2B5EF4-FFF2-40B4-BE49-F238E27FC236}">
                <a16:creationId xmlns:a16="http://schemas.microsoft.com/office/drawing/2014/main" id="{868F40F8-BF35-45E9-B3DD-5436362D746E}"/>
              </a:ext>
            </a:extLst>
          </p:cNvPr>
          <p:cNvSpPr>
            <a:spLocks noGrp="1"/>
          </p:cNvSpPr>
          <p:nvPr>
            <p:ph type="body" sz="quarter" idx="23"/>
          </p:nvPr>
        </p:nvSpPr>
        <p:spPr>
          <a:xfrm>
            <a:off x="6666099" y="3894888"/>
            <a:ext cx="4031945" cy="365125"/>
          </a:xfrm>
        </p:spPr>
        <p:txBody>
          <a:bodyPr rtlCol="0">
            <a:normAutofit lnSpcReduction="10000"/>
          </a:bodyPr>
          <a:lstStyle/>
          <a:p>
            <a:pPr rtl="0"/>
            <a:r>
              <a:rPr lang="pl-PL"/>
              <a:t>PERFORMANCE</a:t>
            </a:r>
          </a:p>
        </p:txBody>
      </p:sp>
      <p:sp>
        <p:nvSpPr>
          <p:cNvPr id="10" name="Tekst — symbol zastępczy 9">
            <a:extLst>
              <a:ext uri="{FF2B5EF4-FFF2-40B4-BE49-F238E27FC236}">
                <a16:creationId xmlns:a16="http://schemas.microsoft.com/office/drawing/2014/main" id="{7F39C97C-2DDC-4706-B96C-B02FAE53A426}"/>
              </a:ext>
            </a:extLst>
          </p:cNvPr>
          <p:cNvSpPr>
            <a:spLocks noGrp="1"/>
          </p:cNvSpPr>
          <p:nvPr>
            <p:ph type="body" sz="quarter" idx="24"/>
          </p:nvPr>
        </p:nvSpPr>
        <p:spPr>
          <a:xfrm>
            <a:off x="6666099" y="4402113"/>
            <a:ext cx="4031030" cy="1057308"/>
          </a:xfrm>
        </p:spPr>
        <p:txBody>
          <a:bodyPr rtlCol="0"/>
          <a:lstStyle/>
          <a:p>
            <a:pPr rtl="0"/>
            <a:r>
              <a:rPr lang="pl-PL"/>
              <a:t>Extremely lightweight implementation with API calls.</a:t>
            </a:r>
          </a:p>
          <a:p>
            <a:pPr rtl="0"/>
            <a:r>
              <a:rPr lang="pl-PL"/>
              <a:t>Only aggregated read/write operations to and from the database.</a:t>
            </a:r>
          </a:p>
          <a:p>
            <a:pPr rtl="0"/>
            <a:endParaRPr lang="pl-PL"/>
          </a:p>
        </p:txBody>
      </p:sp>
      <p:sp>
        <p:nvSpPr>
          <p:cNvPr id="80" name="Data — symbol zastępczy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pl-PL"/>
              <a:t>2023</a:t>
            </a:r>
          </a:p>
        </p:txBody>
      </p:sp>
      <p:sp>
        <p:nvSpPr>
          <p:cNvPr id="13" name="Tekst — symbol zastępczy 6">
            <a:extLst>
              <a:ext uri="{FF2B5EF4-FFF2-40B4-BE49-F238E27FC236}">
                <a16:creationId xmlns:a16="http://schemas.microsoft.com/office/drawing/2014/main" id="{30B416F6-6CBF-AAB0-683D-E3208532ECD5}"/>
              </a:ext>
            </a:extLst>
          </p:cNvPr>
          <p:cNvSpPr txBox="1">
            <a:spLocks/>
          </p:cNvSpPr>
          <p:nvPr/>
        </p:nvSpPr>
        <p:spPr>
          <a:xfrm>
            <a:off x="4121455" y="5125619"/>
            <a:ext cx="4031945" cy="36512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bg1"/>
                </a:solidFill>
                <a:latin typeface="Calibri" panose="020F0502020204030204" pitchFamily="34" charset="0"/>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COST OPTIMIZATION</a:t>
            </a:r>
          </a:p>
        </p:txBody>
      </p:sp>
      <p:sp>
        <p:nvSpPr>
          <p:cNvPr id="14" name="Tekst — symbol zastępczy 7">
            <a:extLst>
              <a:ext uri="{FF2B5EF4-FFF2-40B4-BE49-F238E27FC236}">
                <a16:creationId xmlns:a16="http://schemas.microsoft.com/office/drawing/2014/main" id="{BC465D1E-2974-427B-1CD6-D4B734F9A48C}"/>
              </a:ext>
            </a:extLst>
          </p:cNvPr>
          <p:cNvSpPr txBox="1">
            <a:spLocks/>
          </p:cNvSpPr>
          <p:nvPr/>
        </p:nvSpPr>
        <p:spPr>
          <a:xfrm>
            <a:off x="4121968" y="5632844"/>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l-PL"/>
          </a:p>
        </p:txBody>
      </p:sp>
      <p:sp>
        <p:nvSpPr>
          <p:cNvPr id="11" name="Tekst — symbol zastępczy 9">
            <a:extLst>
              <a:ext uri="{FF2B5EF4-FFF2-40B4-BE49-F238E27FC236}">
                <a16:creationId xmlns:a16="http://schemas.microsoft.com/office/drawing/2014/main" id="{239454DA-9DE8-13E6-E8FD-95E7914168A7}"/>
              </a:ext>
            </a:extLst>
          </p:cNvPr>
          <p:cNvSpPr txBox="1">
            <a:spLocks/>
          </p:cNvSpPr>
          <p:nvPr/>
        </p:nvSpPr>
        <p:spPr>
          <a:xfrm>
            <a:off x="4121968" y="5601521"/>
            <a:ext cx="4031030" cy="105730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bg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a:t>The use of cheap db.t4g.micro instances.</a:t>
            </a:r>
          </a:p>
          <a:p>
            <a:r>
              <a:rPr lang="pl-PL"/>
              <a:t>Lack of extensional expenses (ex. 2nd Region).</a:t>
            </a:r>
          </a:p>
          <a:p>
            <a:r>
              <a:rPr lang="pl-PL"/>
              <a:t>Lack of redundant features (ex. RDS proxy).</a:t>
            </a:r>
          </a:p>
          <a:p>
            <a:endParaRPr lang="pl-PL"/>
          </a:p>
        </p:txBody>
      </p:sp>
    </p:spTree>
    <p:extLst>
      <p:ext uri="{BB962C8B-B14F-4D97-AF65-F5344CB8AC3E}">
        <p14:creationId xmlns:p14="http://schemas.microsoft.com/office/powerpoint/2010/main" val="117121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E54ABB-4929-4810-950B-2DAEA0A5BAB4}"/>
              </a:ext>
            </a:extLst>
          </p:cNvPr>
          <p:cNvSpPr>
            <a:spLocks noGrp="1"/>
          </p:cNvSpPr>
          <p:nvPr>
            <p:ph type="title"/>
          </p:nvPr>
        </p:nvSpPr>
        <p:spPr>
          <a:xfrm>
            <a:off x="1885156" y="0"/>
            <a:ext cx="8421688" cy="1325563"/>
          </a:xfrm>
        </p:spPr>
        <p:txBody>
          <a:bodyPr rtlCol="0"/>
          <a:lstStyle/>
          <a:p>
            <a:pPr rtl="0"/>
            <a:r>
              <a:rPr lang="pl-PL"/>
              <a:t>Project diagram</a:t>
            </a:r>
          </a:p>
        </p:txBody>
      </p:sp>
      <p:sp>
        <p:nvSpPr>
          <p:cNvPr id="9" name="Data — symbol zastępczy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pl-PL"/>
              <a:t>2023</a:t>
            </a:r>
          </a:p>
        </p:txBody>
      </p:sp>
      <p:pic>
        <p:nvPicPr>
          <p:cNvPr id="35" name="Picture 34" descr="A screenshot of a computer game&#10;&#10;Description automatically generated with low confidence">
            <a:extLst>
              <a:ext uri="{FF2B5EF4-FFF2-40B4-BE49-F238E27FC236}">
                <a16:creationId xmlns:a16="http://schemas.microsoft.com/office/drawing/2014/main" id="{4E7712AE-DD0F-05C3-DA2D-89F9F4ECEA8E}"/>
              </a:ext>
            </a:extLst>
          </p:cNvPr>
          <p:cNvPicPr>
            <a:picLocks noChangeAspect="1"/>
          </p:cNvPicPr>
          <p:nvPr/>
        </p:nvPicPr>
        <p:blipFill>
          <a:blip r:embed="rId3"/>
          <a:stretch>
            <a:fillRect/>
          </a:stretch>
        </p:blipFill>
        <p:spPr>
          <a:xfrm>
            <a:off x="1236583" y="0"/>
            <a:ext cx="11561182" cy="6858000"/>
          </a:xfrm>
          <a:prstGeom prst="rect">
            <a:avLst/>
          </a:prstGeom>
        </p:spPr>
      </p:pic>
    </p:spTree>
    <p:extLst>
      <p:ext uri="{BB962C8B-B14F-4D97-AF65-F5344CB8AC3E}">
        <p14:creationId xmlns:p14="http://schemas.microsoft.com/office/powerpoint/2010/main" val="212117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E54ABB-4929-4810-950B-2DAEA0A5BAB4}"/>
              </a:ext>
            </a:extLst>
          </p:cNvPr>
          <p:cNvSpPr>
            <a:spLocks noGrp="1"/>
          </p:cNvSpPr>
          <p:nvPr>
            <p:ph type="title"/>
          </p:nvPr>
        </p:nvSpPr>
        <p:spPr>
          <a:xfrm>
            <a:off x="1885156" y="0"/>
            <a:ext cx="8421688" cy="1325563"/>
          </a:xfrm>
        </p:spPr>
        <p:txBody>
          <a:bodyPr rtlCol="0"/>
          <a:lstStyle/>
          <a:p>
            <a:pPr rtl="0"/>
            <a:r>
              <a:rPr lang="pl-PL"/>
              <a:t>Project diagram</a:t>
            </a:r>
          </a:p>
        </p:txBody>
      </p:sp>
      <p:sp>
        <p:nvSpPr>
          <p:cNvPr id="9" name="Data — symbol zastępczy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pl-PL"/>
              <a:t>2023</a:t>
            </a:r>
          </a:p>
        </p:txBody>
      </p:sp>
      <p:pic>
        <p:nvPicPr>
          <p:cNvPr id="8" name="Picture 7" descr="A screenshot of a computer&#10;&#10;Description automatically generated with medium confidence">
            <a:extLst>
              <a:ext uri="{FF2B5EF4-FFF2-40B4-BE49-F238E27FC236}">
                <a16:creationId xmlns:a16="http://schemas.microsoft.com/office/drawing/2014/main" id="{E0E17543-2B98-D9E7-FD79-4B2DEA2A659A}"/>
              </a:ext>
            </a:extLst>
          </p:cNvPr>
          <p:cNvPicPr>
            <a:picLocks noChangeAspect="1"/>
          </p:cNvPicPr>
          <p:nvPr/>
        </p:nvPicPr>
        <p:blipFill>
          <a:blip r:embed="rId3"/>
          <a:stretch>
            <a:fillRect/>
          </a:stretch>
        </p:blipFill>
        <p:spPr>
          <a:xfrm>
            <a:off x="3152425" y="0"/>
            <a:ext cx="5548481" cy="6858000"/>
          </a:xfrm>
          <a:prstGeom prst="rect">
            <a:avLst/>
          </a:prstGeom>
        </p:spPr>
      </p:pic>
    </p:spTree>
    <p:extLst>
      <p:ext uri="{BB962C8B-B14F-4D97-AF65-F5344CB8AC3E}">
        <p14:creationId xmlns:p14="http://schemas.microsoft.com/office/powerpoint/2010/main" val="2217935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rtlCol="0"/>
          <a:lstStyle/>
          <a:p>
            <a:pPr rtl="0"/>
            <a:r>
              <a:rPr lang="pl-PL"/>
              <a:t>Cost estimation</a:t>
            </a:r>
          </a:p>
        </p:txBody>
      </p:sp>
      <p:sp>
        <p:nvSpPr>
          <p:cNvPr id="9" name="Tekst — symbol zastępczy 8">
            <a:extLst>
              <a:ext uri="{FF2B5EF4-FFF2-40B4-BE49-F238E27FC236}">
                <a16:creationId xmlns:a16="http://schemas.microsoft.com/office/drawing/2014/main" id="{8C1455DF-5CEC-44A2-A92D-8E901D15B7CC}"/>
              </a:ext>
            </a:extLst>
          </p:cNvPr>
          <p:cNvSpPr>
            <a:spLocks noGrp="1"/>
          </p:cNvSpPr>
          <p:nvPr>
            <p:ph type="body" idx="1"/>
          </p:nvPr>
        </p:nvSpPr>
        <p:spPr>
          <a:xfrm>
            <a:off x="1792733" y="3064615"/>
            <a:ext cx="1788667" cy="823912"/>
          </a:xfrm>
        </p:spPr>
        <p:txBody>
          <a:bodyPr rtlCol="0"/>
          <a:lstStyle/>
          <a:p>
            <a:r>
              <a:rPr lang="pl-PL" sz="2400">
                <a:latin typeface="Calibri"/>
                <a:cs typeface="Calibri"/>
              </a:rPr>
              <a:t>6.21$ / 0.80$ </a:t>
            </a:r>
            <a:br>
              <a:rPr lang="pl-PL" sz="2400"/>
            </a:br>
            <a:r>
              <a:rPr lang="pl-PL" sz="2400">
                <a:latin typeface="Calibri"/>
                <a:cs typeface="Calibri"/>
              </a:rPr>
              <a:t>Per MO</a:t>
            </a:r>
          </a:p>
        </p:txBody>
      </p:sp>
      <p:sp>
        <p:nvSpPr>
          <p:cNvPr id="10" name="Tekst — symbol zastępczy 9">
            <a:extLst>
              <a:ext uri="{FF2B5EF4-FFF2-40B4-BE49-F238E27FC236}">
                <a16:creationId xmlns:a16="http://schemas.microsoft.com/office/drawing/2014/main" id="{7C7E7B18-D05F-4C44-8718-8C671160FC98}"/>
              </a:ext>
            </a:extLst>
          </p:cNvPr>
          <p:cNvSpPr>
            <a:spLocks noGrp="1"/>
          </p:cNvSpPr>
          <p:nvPr>
            <p:ph type="body" idx="15"/>
          </p:nvPr>
        </p:nvSpPr>
        <p:spPr>
          <a:xfrm>
            <a:off x="5201666" y="3064615"/>
            <a:ext cx="1788667" cy="823912"/>
          </a:xfrm>
        </p:spPr>
        <p:txBody>
          <a:bodyPr rtlCol="0"/>
          <a:lstStyle/>
          <a:p>
            <a:pPr rtl="0"/>
            <a:r>
              <a:rPr lang="pl-PL" sz="2400">
                <a:latin typeface="Calibri"/>
                <a:cs typeface="Calibri"/>
              </a:rPr>
              <a:t>17.50$</a:t>
            </a:r>
          </a:p>
          <a:p>
            <a:pPr rtl="0"/>
            <a:r>
              <a:rPr lang="pl-PL" sz="2400">
                <a:latin typeface="Calibri"/>
                <a:cs typeface="Calibri"/>
              </a:rPr>
              <a:t>PER </a:t>
            </a:r>
            <a:r>
              <a:rPr lang="pl-PL" sz="2400" err="1">
                <a:latin typeface="Calibri"/>
                <a:cs typeface="Calibri"/>
              </a:rPr>
              <a:t>mo</a:t>
            </a:r>
          </a:p>
        </p:txBody>
      </p:sp>
      <p:sp>
        <p:nvSpPr>
          <p:cNvPr id="11" name="Tekst — symbol zastępczy 10">
            <a:extLst>
              <a:ext uri="{FF2B5EF4-FFF2-40B4-BE49-F238E27FC236}">
                <a16:creationId xmlns:a16="http://schemas.microsoft.com/office/drawing/2014/main" id="{C4EAD5C6-02F0-4D27-8D85-1BD5EA833D6F}"/>
              </a:ext>
            </a:extLst>
          </p:cNvPr>
          <p:cNvSpPr>
            <a:spLocks noGrp="1"/>
          </p:cNvSpPr>
          <p:nvPr>
            <p:ph type="body" idx="16"/>
          </p:nvPr>
        </p:nvSpPr>
        <p:spPr>
          <a:xfrm>
            <a:off x="8610600" y="3065990"/>
            <a:ext cx="1788667" cy="823912"/>
          </a:xfrm>
        </p:spPr>
        <p:txBody>
          <a:bodyPr rtlCol="0"/>
          <a:lstStyle/>
          <a:p>
            <a:pPr rtl="0"/>
            <a:r>
              <a:rPr lang="pl-PL" sz="2400">
                <a:latin typeface="Calibri"/>
                <a:cs typeface="Calibri"/>
              </a:rPr>
              <a:t>52.56$</a:t>
            </a:r>
          </a:p>
          <a:p>
            <a:pPr rtl="0"/>
            <a:r>
              <a:rPr lang="pl-PL" sz="2400">
                <a:latin typeface="Calibri"/>
                <a:cs typeface="Calibri"/>
              </a:rPr>
              <a:t>PER MO</a:t>
            </a:r>
          </a:p>
        </p:txBody>
      </p:sp>
      <p:sp>
        <p:nvSpPr>
          <p:cNvPr id="19" name="Zawartość — symbol zastępczy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rtlCol="0"/>
          <a:lstStyle/>
          <a:p>
            <a:pPr rtl="0"/>
            <a:r>
              <a:rPr lang="pl-PL"/>
              <a:t>Lambda</a:t>
            </a:r>
          </a:p>
        </p:txBody>
      </p:sp>
      <p:sp>
        <p:nvSpPr>
          <p:cNvPr id="22" name="Zawartość — symbol zastępczy 21">
            <a:extLst>
              <a:ext uri="{FF2B5EF4-FFF2-40B4-BE49-F238E27FC236}">
                <a16:creationId xmlns:a16="http://schemas.microsoft.com/office/drawing/2014/main" id="{F296843C-0ED0-4314-A6F0-DD60C828DDFB}"/>
              </a:ext>
            </a:extLst>
          </p:cNvPr>
          <p:cNvSpPr>
            <a:spLocks noGrp="1"/>
          </p:cNvSpPr>
          <p:nvPr>
            <p:ph sz="half" idx="17"/>
          </p:nvPr>
        </p:nvSpPr>
        <p:spPr>
          <a:xfrm>
            <a:off x="1129698" y="5291346"/>
            <a:ext cx="3124093" cy="769843"/>
          </a:xfrm>
        </p:spPr>
        <p:txBody>
          <a:bodyPr vert="horz" lIns="91440" tIns="45720" rIns="91440" bIns="45720" rtlCol="0" anchor="t">
            <a:normAutofit fontScale="92500" lnSpcReduction="10000"/>
          </a:bodyPr>
          <a:lstStyle/>
          <a:p>
            <a:r>
              <a:rPr lang="pl-PL" err="1">
                <a:latin typeface="Calibri"/>
                <a:cs typeface="Calibri"/>
              </a:rPr>
              <a:t>App</a:t>
            </a:r>
            <a:r>
              <a:rPr lang="pl-PL">
                <a:latin typeface="Calibri"/>
                <a:cs typeface="Calibri"/>
              </a:rPr>
              <a:t> execution.</a:t>
            </a:r>
            <a:endParaRPr lang="pl-PL" err="1"/>
          </a:p>
          <a:p>
            <a:r>
              <a:rPr lang="pl-PL" err="1">
                <a:latin typeface="Calibri"/>
                <a:cs typeface="Calibri"/>
              </a:rPr>
              <a:t>Estimated</a:t>
            </a:r>
            <a:r>
              <a:rPr lang="pl-PL">
                <a:latin typeface="Calibri"/>
                <a:cs typeface="Calibri"/>
              </a:rPr>
              <a:t> 5 </a:t>
            </a:r>
            <a:r>
              <a:rPr lang="pl-PL" err="1">
                <a:latin typeface="Calibri"/>
                <a:cs typeface="Calibri"/>
              </a:rPr>
              <a:t>million</a:t>
            </a:r>
            <a:r>
              <a:rPr lang="pl-PL">
                <a:latin typeface="Calibri"/>
                <a:cs typeface="Calibri"/>
              </a:rPr>
              <a:t> </a:t>
            </a:r>
            <a:r>
              <a:rPr lang="pl-PL" err="1">
                <a:latin typeface="Calibri"/>
                <a:cs typeface="Calibri"/>
              </a:rPr>
              <a:t>requests</a:t>
            </a:r>
            <a:r>
              <a:rPr lang="pl-PL">
                <a:latin typeface="Calibri"/>
                <a:cs typeface="Calibri"/>
              </a:rPr>
              <a:t> per month.</a:t>
            </a:r>
            <a:endParaRPr lang="pl-PL" err="1"/>
          </a:p>
        </p:txBody>
      </p:sp>
      <p:sp>
        <p:nvSpPr>
          <p:cNvPr id="20" name="Zawartość — symbol zastępczy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rtlCol="0"/>
          <a:lstStyle/>
          <a:p>
            <a:pPr rtl="0"/>
            <a:r>
              <a:rPr lang="pl-PL"/>
              <a:t>API Gateway</a:t>
            </a:r>
          </a:p>
        </p:txBody>
      </p:sp>
      <p:sp>
        <p:nvSpPr>
          <p:cNvPr id="23" name="Zawartość — symbol zastępczy 22">
            <a:extLst>
              <a:ext uri="{FF2B5EF4-FFF2-40B4-BE49-F238E27FC236}">
                <a16:creationId xmlns:a16="http://schemas.microsoft.com/office/drawing/2014/main" id="{649BF20C-562E-400E-BEA6-1D5F81F2FE44}"/>
              </a:ext>
            </a:extLst>
          </p:cNvPr>
          <p:cNvSpPr>
            <a:spLocks noGrp="1"/>
          </p:cNvSpPr>
          <p:nvPr>
            <p:ph sz="quarter" idx="18"/>
          </p:nvPr>
        </p:nvSpPr>
        <p:spPr>
          <a:xfrm>
            <a:off x="4526261" y="5291346"/>
            <a:ext cx="3139479" cy="854510"/>
          </a:xfrm>
        </p:spPr>
        <p:txBody>
          <a:bodyPr vert="horz" lIns="91440" tIns="45720" rIns="91440" bIns="45720" rtlCol="0" anchor="t">
            <a:normAutofit/>
          </a:bodyPr>
          <a:lstStyle/>
          <a:p>
            <a:pPr rtl="0"/>
            <a:r>
              <a:rPr lang="pl-PL">
                <a:latin typeface="Calibri"/>
                <a:cs typeface="Calibri"/>
              </a:rPr>
              <a:t>Connection with the Application.</a:t>
            </a:r>
          </a:p>
          <a:p>
            <a:r>
              <a:rPr lang="pl-PL" sz="1300" err="1">
                <a:latin typeface="Calibri"/>
                <a:cs typeface="Calibri"/>
              </a:rPr>
              <a:t>Estimated</a:t>
            </a:r>
            <a:r>
              <a:rPr lang="pl-PL" sz="1300">
                <a:latin typeface="Calibri"/>
                <a:cs typeface="Calibri"/>
              </a:rPr>
              <a:t> 5 </a:t>
            </a:r>
            <a:r>
              <a:rPr lang="pl-PL" sz="1300" err="1">
                <a:latin typeface="Calibri"/>
                <a:cs typeface="Calibri"/>
              </a:rPr>
              <a:t>million</a:t>
            </a:r>
            <a:r>
              <a:rPr lang="pl-PL" sz="1300">
                <a:latin typeface="Calibri"/>
                <a:cs typeface="Calibri"/>
              </a:rPr>
              <a:t> </a:t>
            </a:r>
            <a:r>
              <a:rPr lang="pl-PL" sz="1300" err="1">
                <a:latin typeface="Calibri"/>
                <a:cs typeface="Calibri"/>
              </a:rPr>
              <a:t>requests</a:t>
            </a:r>
            <a:r>
              <a:rPr lang="pl-PL" sz="1300">
                <a:latin typeface="Calibri"/>
                <a:cs typeface="Calibri"/>
              </a:rPr>
              <a:t> per month.</a:t>
            </a:r>
          </a:p>
          <a:p>
            <a:endParaRPr lang="pl-PL"/>
          </a:p>
        </p:txBody>
      </p:sp>
      <p:sp>
        <p:nvSpPr>
          <p:cNvPr id="21" name="Zawartość — symbol zastępczy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rtlCol="0"/>
          <a:lstStyle/>
          <a:p>
            <a:pPr rtl="0"/>
            <a:r>
              <a:rPr lang="pl-PL"/>
              <a:t>RDS</a:t>
            </a:r>
          </a:p>
        </p:txBody>
      </p:sp>
      <p:sp>
        <p:nvSpPr>
          <p:cNvPr id="24" name="Zawartość — symbol zastępczy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rtlCol="0">
            <a:normAutofit fontScale="92500" lnSpcReduction="10000"/>
          </a:bodyPr>
          <a:lstStyle/>
          <a:p>
            <a:pPr rtl="0"/>
            <a:r>
              <a:rPr lang="pl-PL"/>
              <a:t>Primary PostgreSQL Database and its Standby in different Availability Zone.</a:t>
            </a:r>
          </a:p>
        </p:txBody>
      </p:sp>
      <p:sp>
        <p:nvSpPr>
          <p:cNvPr id="5" name="Data — symbol zastępczy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rtlCol="0"/>
          <a:lstStyle/>
          <a:p>
            <a:pPr rtl="0"/>
            <a:r>
              <a:rPr lang="pl-PL"/>
              <a:t>2023</a:t>
            </a:r>
          </a:p>
        </p:txBody>
      </p:sp>
    </p:spTree>
    <p:extLst>
      <p:ext uri="{BB962C8B-B14F-4D97-AF65-F5344CB8AC3E}">
        <p14:creationId xmlns:p14="http://schemas.microsoft.com/office/powerpoint/2010/main" val="404854312"/>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8874_TF22318419_Win32" id="{2245315F-D87A-4F04-B2E6-D4B8F848854B}" vid="{52001354-15AD-4DBE-A78D-2413E275432B}"/>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9C96B60C6FC0E84BBA39174ADFFE3681" ma:contentTypeVersion="14" ma:contentTypeDescription="Utwórz nowy dokument." ma:contentTypeScope="" ma:versionID="553f7c0b58f50cfa9bceec858f2419d5">
  <xsd:schema xmlns:xsd="http://www.w3.org/2001/XMLSchema" xmlns:xs="http://www.w3.org/2001/XMLSchema" xmlns:p="http://schemas.microsoft.com/office/2006/metadata/properties" xmlns:ns3="9fcbd4b1-acba-40f5-9c18-6e7440fbdee0" xmlns:ns4="a6820557-34c2-4f59-b216-d67d264fdacd" targetNamespace="http://schemas.microsoft.com/office/2006/metadata/properties" ma:root="true" ma:fieldsID="24d3a29439dc4259eaed2e00984b5942" ns3:_="" ns4:_="">
    <xsd:import namespace="9fcbd4b1-acba-40f5-9c18-6e7440fbdee0"/>
    <xsd:import namespace="a6820557-34c2-4f59-b216-d67d264fdac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cbd4b1-acba-40f5-9c18-6e7440fbd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6820557-34c2-4f59-b216-d67d264fdacd" elementFormDefault="qualified">
    <xsd:import namespace="http://schemas.microsoft.com/office/2006/documentManagement/types"/>
    <xsd:import namespace="http://schemas.microsoft.com/office/infopath/2007/PartnerControls"/>
    <xsd:element name="SharedWithUsers" ma:index="12"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Udostępnione dla — szczegóły" ma:internalName="SharedWithDetails" ma:readOnly="true">
      <xsd:simpleType>
        <xsd:restriction base="dms:Note">
          <xsd:maxLength value="255"/>
        </xsd:restriction>
      </xsd:simpleType>
    </xsd:element>
    <xsd:element name="SharingHintHash" ma:index="14"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fcbd4b1-acba-40f5-9c18-6e7440fbdee0" xsi:nil="true"/>
    <_activity xmlns="9fcbd4b1-acba-40f5-9c18-6e7440fbdee0" xsi:nil="true"/>
  </documentManagement>
</p:properties>
</file>

<file path=customXml/itemProps1.xml><?xml version="1.0" encoding="utf-8"?>
<ds:datastoreItem xmlns:ds="http://schemas.openxmlformats.org/officeDocument/2006/customXml" ds:itemID="{05E0D875-B201-4CD5-9299-906074B9D7B8}">
  <ds:schemaRefs>
    <ds:schemaRef ds:uri="9fcbd4b1-acba-40f5-9c18-6e7440fbdee0"/>
    <ds:schemaRef ds:uri="a6820557-34c2-4f59-b216-d67d264fda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B5BA3906-9696-4247-AC0D-DD5C26B2A70A}">
  <ds:schemaRefs>
    <ds:schemaRef ds:uri="http://purl.org/dc/elements/1.1/"/>
    <ds:schemaRef ds:uri="http://schemas.openxmlformats.org/package/2006/metadata/core-properties"/>
    <ds:schemaRef ds:uri="http://schemas.microsoft.com/office/2006/documentManagement/types"/>
    <ds:schemaRef ds:uri="http://purl.org/dc/terms/"/>
    <ds:schemaRef ds:uri="http://www.w3.org/XML/1998/namespace"/>
    <ds:schemaRef ds:uri="9fcbd4b1-acba-40f5-9c18-6e7440fbdee0"/>
    <ds:schemaRef ds:uri="http://schemas.microsoft.com/office/2006/metadata/properties"/>
    <ds:schemaRef ds:uri="http://schemas.microsoft.com/office/infopath/2007/PartnerControls"/>
    <ds:schemaRef ds:uri="a6820557-34c2-4f59-b216-d67d264fdacd"/>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Minimalistyczna prezentacja sprzedażowa</Template>
  <TotalTime>0</TotalTime>
  <Words>847</Words>
  <Application>Microsoft Office PowerPoint</Application>
  <PresentationFormat>Panoramiczny</PresentationFormat>
  <Paragraphs>128</Paragraphs>
  <Slides>14</Slides>
  <Notes>13</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14</vt:i4>
      </vt:variant>
    </vt:vector>
  </HeadingPairs>
  <TitlesOfParts>
    <vt:vector size="17" baseType="lpstr">
      <vt:lpstr>Arial</vt:lpstr>
      <vt:lpstr>Calibri</vt:lpstr>
      <vt:lpstr>Monoline</vt:lpstr>
      <vt:lpstr>TO DO Application</vt:lpstr>
      <vt:lpstr>About the APP</vt:lpstr>
      <vt:lpstr>Functional requirements</vt:lpstr>
      <vt:lpstr>Serverless Lambda App</vt:lpstr>
      <vt:lpstr>Non-Functional requirements</vt:lpstr>
      <vt:lpstr>Non-FUNCTIONAL requirements  assurance</vt:lpstr>
      <vt:lpstr>Project diagram</vt:lpstr>
      <vt:lpstr>Project diagram</vt:lpstr>
      <vt:lpstr>Cost estimation</vt:lpstr>
      <vt:lpstr>Database – Postgres sql</vt:lpstr>
      <vt:lpstr>Backup &amp; Disaster Recovery</vt:lpstr>
      <vt:lpstr>Technical tips &amp; tricks</vt:lpstr>
      <vt:lpstr>Summary </vt:lpstr>
      <vt:lpstr>Thanks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DO Application</dc:title>
  <dc:creator>Hubert Ruczyński</dc:creator>
  <cp:lastModifiedBy>Ruczyński Hubert (STUD)</cp:lastModifiedBy>
  <cp:revision>2</cp:revision>
  <dcterms:created xsi:type="dcterms:W3CDTF">2023-05-29T08:34:51Z</dcterms:created>
  <dcterms:modified xsi:type="dcterms:W3CDTF">2023-06-15T12:01:38Z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0x0101009C96B60C6FC0E84BBA39174ADFFE3681</vt:lpwstr>
  </property>
</Properties>
</file>