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3" r:id="rId3"/>
    <p:sldId id="266" r:id="rId4"/>
    <p:sldId id="257" r:id="rId5"/>
    <p:sldId id="267" r:id="rId6"/>
    <p:sldId id="269" r:id="rId7"/>
    <p:sldId id="270" r:id="rId8"/>
    <p:sldId id="278" r:id="rId9"/>
    <p:sldId id="279" r:id="rId10"/>
    <p:sldId id="272" r:id="rId11"/>
    <p:sldId id="280" r:id="rId12"/>
    <p:sldId id="283" r:id="rId13"/>
    <p:sldId id="284" r:id="rId14"/>
    <p:sldId id="274" r:id="rId15"/>
    <p:sldId id="275" r:id="rId16"/>
    <p:sldId id="276" r:id="rId17"/>
    <p:sldId id="277" r:id="rId18"/>
    <p:sldId id="285" r:id="rId19"/>
    <p:sldId id="288" r:id="rId20"/>
    <p:sldId id="289" r:id="rId21"/>
    <p:sldId id="290" r:id="rId22"/>
    <p:sldId id="291" r:id="rId23"/>
    <p:sldId id="304" r:id="rId24"/>
    <p:sldId id="292" r:id="rId25"/>
    <p:sldId id="305" r:id="rId26"/>
    <p:sldId id="293" r:id="rId27"/>
    <p:sldId id="306" r:id="rId28"/>
    <p:sldId id="294" r:id="rId29"/>
    <p:sldId id="307" r:id="rId30"/>
    <p:sldId id="295" r:id="rId31"/>
    <p:sldId id="296" r:id="rId32"/>
    <p:sldId id="308" r:id="rId33"/>
    <p:sldId id="297" r:id="rId34"/>
    <p:sldId id="309" r:id="rId35"/>
    <p:sldId id="298" r:id="rId36"/>
    <p:sldId id="323" r:id="rId37"/>
    <p:sldId id="324" r:id="rId38"/>
    <p:sldId id="325" r:id="rId39"/>
    <p:sldId id="310" r:id="rId40"/>
    <p:sldId id="326" r:id="rId41"/>
    <p:sldId id="327" r:id="rId42"/>
    <p:sldId id="321" r:id="rId43"/>
    <p:sldId id="328" r:id="rId44"/>
    <p:sldId id="301" r:id="rId45"/>
    <p:sldId id="262" r:id="rId46"/>
    <p:sldId id="265" r:id="rId4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1070" y="77"/>
      </p:cViewPr>
      <p:guideLst/>
    </p:cSldViewPr>
  </p:slideViewPr>
  <p:outlineViewPr>
    <p:cViewPr>
      <p:scale>
        <a:sx n="33" d="100"/>
        <a:sy n="33" d="100"/>
      </p:scale>
      <p:origin x="0" y="-114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9F77C-84F4-4C40-B72A-5BD76B2FE19F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DC696AE8-D605-49D7-81E3-C7CC8B54C8F5}">
      <dgm:prSet phldrT="[Tekst]" custT="1"/>
      <dgm:spPr/>
      <dgm:t>
        <a:bodyPr/>
        <a:lstStyle/>
        <a:p>
          <a:pPr algn="ctr"/>
          <a:r>
            <a:rPr lang="pl-PL" sz="2000" dirty="0"/>
            <a:t>weryfikacja postawionych hipotez biologicznych</a:t>
          </a:r>
        </a:p>
        <a:p>
          <a:pPr algn="ctr"/>
          <a:endParaRPr lang="pl-PL" sz="2000" dirty="0"/>
        </a:p>
        <a:p>
          <a:pPr algn="ctr"/>
          <a:r>
            <a:rPr lang="pl-PL" sz="2000" dirty="0"/>
            <a:t>porównanie funkcji:                     wersji wysokowydajnych                oraz sekwencyjnych</a:t>
          </a:r>
        </a:p>
        <a:p>
          <a:pPr algn="ctr"/>
          <a:endParaRPr lang="pl-PL" sz="2000" dirty="0"/>
        </a:p>
        <a:p>
          <a:pPr algn="ctr"/>
          <a:r>
            <a:rPr lang="pl-PL" sz="2000" dirty="0"/>
            <a:t>analiza i interpretacja uzyskanych wyników</a:t>
          </a:r>
        </a:p>
      </dgm:t>
    </dgm:pt>
    <dgm:pt modelId="{AF77F311-DB59-49E6-91DD-A2F0408EAB4D}" type="parTrans" cxnId="{597D3E2B-2BC5-40CE-BBCF-91A6268C3C22}">
      <dgm:prSet/>
      <dgm:spPr/>
      <dgm:t>
        <a:bodyPr/>
        <a:lstStyle/>
        <a:p>
          <a:endParaRPr lang="pl-PL"/>
        </a:p>
      </dgm:t>
    </dgm:pt>
    <dgm:pt modelId="{6926116D-A785-49B9-A7DC-427FE12AF04A}" type="sibTrans" cxnId="{597D3E2B-2BC5-40CE-BBCF-91A6268C3C22}">
      <dgm:prSet/>
      <dgm:spPr/>
      <dgm:t>
        <a:bodyPr/>
        <a:lstStyle/>
        <a:p>
          <a:endParaRPr lang="pl-PL"/>
        </a:p>
      </dgm:t>
    </dgm:pt>
    <dgm:pt modelId="{700DF2C0-0272-46A4-990A-C162D2356BF5}" type="pres">
      <dgm:prSet presAssocID="{6559F77C-84F4-4C40-B72A-5BD76B2FE19F}" presName="linearFlow" presStyleCnt="0">
        <dgm:presLayoutVars>
          <dgm:dir/>
          <dgm:resizeHandles val="exact"/>
        </dgm:presLayoutVars>
      </dgm:prSet>
      <dgm:spPr/>
    </dgm:pt>
    <dgm:pt modelId="{F95E3B1E-4F2B-447B-A3B0-C126E85FF1E6}" type="pres">
      <dgm:prSet presAssocID="{DC696AE8-D605-49D7-81E3-C7CC8B54C8F5}" presName="composite" presStyleCnt="0"/>
      <dgm:spPr/>
    </dgm:pt>
    <dgm:pt modelId="{10EC22C8-3295-4E22-9F44-E3EB36CCE070}" type="pres">
      <dgm:prSet presAssocID="{DC696AE8-D605-49D7-81E3-C7CC8B54C8F5}" presName="imgShp" presStyleLbl="fgImgPlace1" presStyleIdx="0" presStyleCnt="1" custScaleX="94218" custScaleY="904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EF0D2F35-94A9-4ED0-B335-23B66CA61F03}" type="pres">
      <dgm:prSet presAssocID="{DC696AE8-D605-49D7-81E3-C7CC8B54C8F5}" presName="txShp" presStyleLbl="node1" presStyleIdx="0" presStyleCnt="1">
        <dgm:presLayoutVars>
          <dgm:bulletEnabled val="1"/>
        </dgm:presLayoutVars>
      </dgm:prSet>
      <dgm:spPr/>
    </dgm:pt>
  </dgm:ptLst>
  <dgm:cxnLst>
    <dgm:cxn modelId="{597D3E2B-2BC5-40CE-BBCF-91A6268C3C22}" srcId="{6559F77C-84F4-4C40-B72A-5BD76B2FE19F}" destId="{DC696AE8-D605-49D7-81E3-C7CC8B54C8F5}" srcOrd="0" destOrd="0" parTransId="{AF77F311-DB59-49E6-91DD-A2F0408EAB4D}" sibTransId="{6926116D-A785-49B9-A7DC-427FE12AF04A}"/>
    <dgm:cxn modelId="{D9FCC0C2-7D1D-4751-A2D4-7082BD6F3977}" type="presOf" srcId="{DC696AE8-D605-49D7-81E3-C7CC8B54C8F5}" destId="{EF0D2F35-94A9-4ED0-B335-23B66CA61F03}" srcOrd="0" destOrd="0" presId="urn:microsoft.com/office/officeart/2005/8/layout/vList3"/>
    <dgm:cxn modelId="{2D4676C9-D045-4566-9C62-62A306E92358}" type="presOf" srcId="{6559F77C-84F4-4C40-B72A-5BD76B2FE19F}" destId="{700DF2C0-0272-46A4-990A-C162D2356BF5}" srcOrd="0" destOrd="0" presId="urn:microsoft.com/office/officeart/2005/8/layout/vList3"/>
    <dgm:cxn modelId="{AE0CBCE8-7B59-4E6C-8CF2-A5DAD0C92D80}" type="presParOf" srcId="{700DF2C0-0272-46A4-990A-C162D2356BF5}" destId="{F95E3B1E-4F2B-447B-A3B0-C126E85FF1E6}" srcOrd="0" destOrd="0" presId="urn:microsoft.com/office/officeart/2005/8/layout/vList3"/>
    <dgm:cxn modelId="{F560B0E8-7AD7-4A84-944E-28BA71529C5E}" type="presParOf" srcId="{F95E3B1E-4F2B-447B-A3B0-C126E85FF1E6}" destId="{10EC22C8-3295-4E22-9F44-E3EB36CCE070}" srcOrd="0" destOrd="0" presId="urn:microsoft.com/office/officeart/2005/8/layout/vList3"/>
    <dgm:cxn modelId="{8FC85F7F-172D-48B8-B207-EE90694A2421}" type="presParOf" srcId="{F95E3B1E-4F2B-447B-A3B0-C126E85FF1E6}" destId="{EF0D2F35-94A9-4ED0-B335-23B66CA61F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06B22-AC69-4D34-A264-0D8601E3A0D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54AA41A-DD81-498D-AEE8-BEB14FB3AD85}">
      <dgm:prSet phldrT="[Tekst]"/>
      <dgm:spPr/>
      <dgm:t>
        <a:bodyPr/>
        <a:lstStyle/>
        <a:p>
          <a:r>
            <a:rPr lang="pl-PL" dirty="0"/>
            <a:t>wybieramy funkcję </a:t>
          </a:r>
          <a:r>
            <a:rPr lang="pl-PL" dirty="0" err="1">
              <a:solidFill>
                <a:srgbClr val="0070C0"/>
              </a:solidFill>
            </a:rPr>
            <a:t>fread</a:t>
          </a:r>
          <a:r>
            <a:rPr lang="pl-PL" dirty="0"/>
            <a:t>, gdyż w obu przypadkach jest ona szybsza </a:t>
          </a:r>
        </a:p>
      </dgm:t>
    </dgm:pt>
    <dgm:pt modelId="{EA8AFE99-1A0A-45C7-A2E1-ABBD037911DC}" type="parTrans" cxnId="{20589015-FE3F-433C-AAF8-EA6D872FD972}">
      <dgm:prSet/>
      <dgm:spPr/>
      <dgm:t>
        <a:bodyPr/>
        <a:lstStyle/>
        <a:p>
          <a:endParaRPr lang="pl-PL"/>
        </a:p>
      </dgm:t>
    </dgm:pt>
    <dgm:pt modelId="{9E9A4633-45F3-4939-B683-D168BB8A0403}" type="sibTrans" cxnId="{20589015-FE3F-433C-AAF8-EA6D872FD972}">
      <dgm:prSet/>
      <dgm:spPr/>
      <dgm:t>
        <a:bodyPr/>
        <a:lstStyle/>
        <a:p>
          <a:endParaRPr lang="pl-PL"/>
        </a:p>
      </dgm:t>
    </dgm:pt>
    <dgm:pt modelId="{24A6F4F2-4B57-4B8F-8628-E4652B9BDB76}" type="pres">
      <dgm:prSet presAssocID="{A2006B22-AC69-4D34-A264-0D8601E3A0D6}" presName="diagram" presStyleCnt="0">
        <dgm:presLayoutVars>
          <dgm:dir/>
          <dgm:resizeHandles val="exact"/>
        </dgm:presLayoutVars>
      </dgm:prSet>
      <dgm:spPr/>
    </dgm:pt>
    <dgm:pt modelId="{7D02B0E2-2B51-4141-8A1C-DC32021FF6C6}" type="pres">
      <dgm:prSet presAssocID="{B54AA41A-DD81-498D-AEE8-BEB14FB3AD85}" presName="node" presStyleLbl="node1" presStyleIdx="0" presStyleCnt="1" custScaleX="40646" custScaleY="34734" custLinFactNeighborX="27479" custLinFactNeighborY="7447">
        <dgm:presLayoutVars>
          <dgm:bulletEnabled val="1"/>
        </dgm:presLayoutVars>
      </dgm:prSet>
      <dgm:spPr/>
    </dgm:pt>
  </dgm:ptLst>
  <dgm:cxnLst>
    <dgm:cxn modelId="{1A750910-10D7-47AF-B6BC-3C0E9FF7BCB9}" type="presOf" srcId="{B54AA41A-DD81-498D-AEE8-BEB14FB3AD85}" destId="{7D02B0E2-2B51-4141-8A1C-DC32021FF6C6}" srcOrd="0" destOrd="0" presId="urn:microsoft.com/office/officeart/2005/8/layout/default"/>
    <dgm:cxn modelId="{20589015-FE3F-433C-AAF8-EA6D872FD972}" srcId="{A2006B22-AC69-4D34-A264-0D8601E3A0D6}" destId="{B54AA41A-DD81-498D-AEE8-BEB14FB3AD85}" srcOrd="0" destOrd="0" parTransId="{EA8AFE99-1A0A-45C7-A2E1-ABBD037911DC}" sibTransId="{9E9A4633-45F3-4939-B683-D168BB8A0403}"/>
    <dgm:cxn modelId="{D80A38D7-8962-48EE-AAA6-CDC038A3CE21}" type="presOf" srcId="{A2006B22-AC69-4D34-A264-0D8601E3A0D6}" destId="{24A6F4F2-4B57-4B8F-8628-E4652B9BDB76}" srcOrd="0" destOrd="0" presId="urn:microsoft.com/office/officeart/2005/8/layout/default"/>
    <dgm:cxn modelId="{83707E48-ADBE-4CE3-BA44-12C6385CFAC9}" type="presParOf" srcId="{24A6F4F2-4B57-4B8F-8628-E4652B9BDB76}" destId="{7D02B0E2-2B51-4141-8A1C-DC32021FF6C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63622C-D0A1-4571-B0E5-3A927B6F192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957E2048-9A85-4AC7-913F-31BA3A9E1211}">
      <dgm:prSet phldrT="[Tekst]"/>
      <dgm:spPr/>
      <dgm:t>
        <a:bodyPr/>
        <a:lstStyle/>
        <a:p>
          <a:r>
            <a:rPr lang="pl-PL" dirty="0"/>
            <a:t>wyniki uzyskane za pomocą BASHA oraz R dały </a:t>
          </a:r>
          <a:r>
            <a:rPr lang="pl-PL" dirty="0">
              <a:solidFill>
                <a:srgbClr val="0070C0"/>
              </a:solidFill>
            </a:rPr>
            <a:t>zgodne wartości </a:t>
          </a:r>
        </a:p>
      </dgm:t>
    </dgm:pt>
    <dgm:pt modelId="{CD7E81EC-6D40-4767-975A-4EE3EACB46D1}" type="parTrans" cxnId="{2B92338C-9D5A-4323-B233-14BE0270B243}">
      <dgm:prSet/>
      <dgm:spPr/>
      <dgm:t>
        <a:bodyPr/>
        <a:lstStyle/>
        <a:p>
          <a:endParaRPr lang="pl-PL"/>
        </a:p>
      </dgm:t>
    </dgm:pt>
    <dgm:pt modelId="{217FC856-B0F3-44FF-84B7-23D7B63AE783}" type="sibTrans" cxnId="{2B92338C-9D5A-4323-B233-14BE0270B243}">
      <dgm:prSet/>
      <dgm:spPr/>
      <dgm:t>
        <a:bodyPr/>
        <a:lstStyle/>
        <a:p>
          <a:endParaRPr lang="pl-PL"/>
        </a:p>
      </dgm:t>
    </dgm:pt>
    <dgm:pt modelId="{BA1D31E7-3795-411B-BE67-7EF0F3A1940A}">
      <dgm:prSet phldrT="[Tekst]"/>
      <dgm:spPr/>
      <dgm:t>
        <a:bodyPr/>
        <a:lstStyle/>
        <a:p>
          <a:r>
            <a:rPr lang="pl-PL" dirty="0"/>
            <a:t>wygodniejszy okazał się </a:t>
          </a:r>
          <a:r>
            <a:rPr lang="pl-PL" dirty="0">
              <a:solidFill>
                <a:srgbClr val="0070C0"/>
              </a:solidFill>
            </a:rPr>
            <a:t>pakiet R</a:t>
          </a:r>
          <a:r>
            <a:rPr lang="pl-PL" dirty="0"/>
            <a:t>, gdyż od razu wylistował chromosomy zaczynające się od cyfry, jak i litery</a:t>
          </a:r>
        </a:p>
      </dgm:t>
    </dgm:pt>
    <dgm:pt modelId="{B6EA6D3E-8FB9-4AD5-B9DD-8284D37BBDFF}" type="parTrans" cxnId="{8FF5B85D-19BC-4C7B-9A14-68659E7EA514}">
      <dgm:prSet/>
      <dgm:spPr/>
      <dgm:t>
        <a:bodyPr/>
        <a:lstStyle/>
        <a:p>
          <a:endParaRPr lang="pl-PL"/>
        </a:p>
      </dgm:t>
    </dgm:pt>
    <dgm:pt modelId="{D0A6C7A5-B9F5-49AF-B8F4-D3CCF063639C}" type="sibTrans" cxnId="{8FF5B85D-19BC-4C7B-9A14-68659E7EA514}">
      <dgm:prSet/>
      <dgm:spPr/>
      <dgm:t>
        <a:bodyPr/>
        <a:lstStyle/>
        <a:p>
          <a:endParaRPr lang="pl-PL"/>
        </a:p>
      </dgm:t>
    </dgm:pt>
    <dgm:pt modelId="{A8577EC3-2978-4B36-87E3-1A6624B01797}" type="pres">
      <dgm:prSet presAssocID="{2E63622C-D0A1-4571-B0E5-3A927B6F1925}" presName="diagram" presStyleCnt="0">
        <dgm:presLayoutVars>
          <dgm:dir/>
          <dgm:resizeHandles val="exact"/>
        </dgm:presLayoutVars>
      </dgm:prSet>
      <dgm:spPr/>
    </dgm:pt>
    <dgm:pt modelId="{B361FE87-D542-46F3-BDC7-C7B9782946DB}" type="pres">
      <dgm:prSet presAssocID="{957E2048-9A85-4AC7-913F-31BA3A9E1211}" presName="node" presStyleLbl="node1" presStyleIdx="0" presStyleCnt="2">
        <dgm:presLayoutVars>
          <dgm:bulletEnabled val="1"/>
        </dgm:presLayoutVars>
      </dgm:prSet>
      <dgm:spPr/>
    </dgm:pt>
    <dgm:pt modelId="{C6C807CE-F431-48CA-A39A-7B5E7AD23BBE}" type="pres">
      <dgm:prSet presAssocID="{217FC856-B0F3-44FF-84B7-23D7B63AE783}" presName="sibTrans" presStyleCnt="0"/>
      <dgm:spPr/>
    </dgm:pt>
    <dgm:pt modelId="{28440BCD-B6B0-44D4-BD12-A58B9F164692}" type="pres">
      <dgm:prSet presAssocID="{BA1D31E7-3795-411B-BE67-7EF0F3A1940A}" presName="node" presStyleLbl="node1" presStyleIdx="1" presStyleCnt="2">
        <dgm:presLayoutVars>
          <dgm:bulletEnabled val="1"/>
        </dgm:presLayoutVars>
      </dgm:prSet>
      <dgm:spPr/>
    </dgm:pt>
  </dgm:ptLst>
  <dgm:cxnLst>
    <dgm:cxn modelId="{8FF5B85D-19BC-4C7B-9A14-68659E7EA514}" srcId="{2E63622C-D0A1-4571-B0E5-3A927B6F1925}" destId="{BA1D31E7-3795-411B-BE67-7EF0F3A1940A}" srcOrd="1" destOrd="0" parTransId="{B6EA6D3E-8FB9-4AD5-B9DD-8284D37BBDFF}" sibTransId="{D0A6C7A5-B9F5-49AF-B8F4-D3CCF063639C}"/>
    <dgm:cxn modelId="{2B92338C-9D5A-4323-B233-14BE0270B243}" srcId="{2E63622C-D0A1-4571-B0E5-3A927B6F1925}" destId="{957E2048-9A85-4AC7-913F-31BA3A9E1211}" srcOrd="0" destOrd="0" parTransId="{CD7E81EC-6D40-4767-975A-4EE3EACB46D1}" sibTransId="{217FC856-B0F3-44FF-84B7-23D7B63AE783}"/>
    <dgm:cxn modelId="{30CD77B9-4132-44B0-8745-6C14F88F89D8}" type="presOf" srcId="{BA1D31E7-3795-411B-BE67-7EF0F3A1940A}" destId="{28440BCD-B6B0-44D4-BD12-A58B9F164692}" srcOrd="0" destOrd="0" presId="urn:microsoft.com/office/officeart/2005/8/layout/default"/>
    <dgm:cxn modelId="{1DFABBD8-0844-4E36-96E2-2F98B7907FC7}" type="presOf" srcId="{2E63622C-D0A1-4571-B0E5-3A927B6F1925}" destId="{A8577EC3-2978-4B36-87E3-1A6624B01797}" srcOrd="0" destOrd="0" presId="urn:microsoft.com/office/officeart/2005/8/layout/default"/>
    <dgm:cxn modelId="{64D2B5FE-B24C-407B-9BCF-1DB89D17F8AB}" type="presOf" srcId="{957E2048-9A85-4AC7-913F-31BA3A9E1211}" destId="{B361FE87-D542-46F3-BDC7-C7B9782946DB}" srcOrd="0" destOrd="0" presId="urn:microsoft.com/office/officeart/2005/8/layout/default"/>
    <dgm:cxn modelId="{ED6CF14A-2592-410B-89FD-457BFAF6E64A}" type="presParOf" srcId="{A8577EC3-2978-4B36-87E3-1A6624B01797}" destId="{B361FE87-D542-46F3-BDC7-C7B9782946DB}" srcOrd="0" destOrd="0" presId="urn:microsoft.com/office/officeart/2005/8/layout/default"/>
    <dgm:cxn modelId="{264D36C3-498F-496E-9D4B-12722586C85F}" type="presParOf" srcId="{A8577EC3-2978-4B36-87E3-1A6624B01797}" destId="{C6C807CE-F431-48CA-A39A-7B5E7AD23BBE}" srcOrd="1" destOrd="0" presId="urn:microsoft.com/office/officeart/2005/8/layout/default"/>
    <dgm:cxn modelId="{B95E7C46-E266-4BC6-AF47-C92AED4ECB88}" type="presParOf" srcId="{A8577EC3-2978-4B36-87E3-1A6624B01797}" destId="{28440BCD-B6B0-44D4-BD12-A58B9F16469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61F37F-902E-4C82-A01B-5056CC3933A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7A25EE6B-7D2F-410A-BF42-BE9AF8A620E4}">
      <dgm:prSet phldrT="[Tekst]"/>
      <dgm:spPr/>
      <dgm:t>
        <a:bodyPr/>
        <a:lstStyle/>
        <a:p>
          <a:r>
            <a:rPr lang="pl-PL" dirty="0"/>
            <a:t>część rekordów się </a:t>
          </a:r>
          <a:r>
            <a:rPr lang="pl-PL" dirty="0">
              <a:solidFill>
                <a:srgbClr val="0070C0"/>
              </a:solidFill>
            </a:rPr>
            <a:t>nie pokrywa</a:t>
          </a:r>
        </a:p>
      </dgm:t>
    </dgm:pt>
    <dgm:pt modelId="{9345DFCD-0D85-46EB-8202-39E5A1E90850}" type="parTrans" cxnId="{D5D62B5D-4FF3-4B42-BA90-8EAEE597084E}">
      <dgm:prSet/>
      <dgm:spPr/>
      <dgm:t>
        <a:bodyPr/>
        <a:lstStyle/>
        <a:p>
          <a:endParaRPr lang="pl-PL"/>
        </a:p>
      </dgm:t>
    </dgm:pt>
    <dgm:pt modelId="{B9A2FA74-BCC0-471A-B922-1953B76C5A10}" type="sibTrans" cxnId="{D5D62B5D-4FF3-4B42-BA90-8EAEE597084E}">
      <dgm:prSet/>
      <dgm:spPr/>
      <dgm:t>
        <a:bodyPr/>
        <a:lstStyle/>
        <a:p>
          <a:endParaRPr lang="pl-PL"/>
        </a:p>
      </dgm:t>
    </dgm:pt>
    <dgm:pt modelId="{6C560698-9E1C-4FEC-B7A0-215B4DC1774F}">
      <dgm:prSet phldrT="[Tekst]"/>
      <dgm:spPr/>
      <dgm:t>
        <a:bodyPr/>
        <a:lstStyle/>
        <a:p>
          <a:r>
            <a:rPr lang="pl-PL" dirty="0"/>
            <a:t>w celu wykonania analizy porównawczej niezbędne jest </a:t>
          </a:r>
          <a:r>
            <a:rPr lang="pl-PL" dirty="0">
              <a:solidFill>
                <a:srgbClr val="0070C0"/>
              </a:solidFill>
            </a:rPr>
            <a:t>zestawienie tych samych </a:t>
          </a:r>
          <a:r>
            <a:rPr lang="pl-PL" dirty="0" err="1">
              <a:solidFill>
                <a:srgbClr val="0070C0"/>
              </a:solidFill>
            </a:rPr>
            <a:t>locus</a:t>
          </a:r>
          <a:endParaRPr lang="pl-PL" dirty="0">
            <a:solidFill>
              <a:srgbClr val="0070C0"/>
            </a:solidFill>
          </a:endParaRPr>
        </a:p>
      </dgm:t>
    </dgm:pt>
    <dgm:pt modelId="{14C581FD-BECD-460F-9310-1DE1BDF79D1B}" type="parTrans" cxnId="{1250E54D-2762-412A-89B9-FD9EE3AFBE32}">
      <dgm:prSet/>
      <dgm:spPr/>
      <dgm:t>
        <a:bodyPr/>
        <a:lstStyle/>
        <a:p>
          <a:endParaRPr lang="pl-PL"/>
        </a:p>
      </dgm:t>
    </dgm:pt>
    <dgm:pt modelId="{DEC30AAE-52E6-4288-8255-4057DE9A4CA7}" type="sibTrans" cxnId="{1250E54D-2762-412A-89B9-FD9EE3AFBE32}">
      <dgm:prSet/>
      <dgm:spPr/>
      <dgm:t>
        <a:bodyPr/>
        <a:lstStyle/>
        <a:p>
          <a:endParaRPr lang="pl-PL"/>
        </a:p>
      </dgm:t>
    </dgm:pt>
    <dgm:pt modelId="{D6D7A8E4-351F-465E-A811-D47F78047551}" type="pres">
      <dgm:prSet presAssocID="{FD61F37F-902E-4C82-A01B-5056CC3933A6}" presName="diagram" presStyleCnt="0">
        <dgm:presLayoutVars>
          <dgm:dir/>
          <dgm:resizeHandles val="exact"/>
        </dgm:presLayoutVars>
      </dgm:prSet>
      <dgm:spPr/>
    </dgm:pt>
    <dgm:pt modelId="{D90EF23C-F8A6-4774-B54E-EF5E37BB3A31}" type="pres">
      <dgm:prSet presAssocID="{7A25EE6B-7D2F-410A-BF42-BE9AF8A620E4}" presName="node" presStyleLbl="node1" presStyleIdx="0" presStyleCnt="2">
        <dgm:presLayoutVars>
          <dgm:bulletEnabled val="1"/>
        </dgm:presLayoutVars>
      </dgm:prSet>
      <dgm:spPr/>
    </dgm:pt>
    <dgm:pt modelId="{EF9DF68F-B954-4F5C-AE2E-E905011E1C1E}" type="pres">
      <dgm:prSet presAssocID="{B9A2FA74-BCC0-471A-B922-1953B76C5A10}" presName="sibTrans" presStyleCnt="0"/>
      <dgm:spPr/>
    </dgm:pt>
    <dgm:pt modelId="{FC5349FE-9176-432D-A8BB-2F134BE7101A}" type="pres">
      <dgm:prSet presAssocID="{6C560698-9E1C-4FEC-B7A0-215B4DC1774F}" presName="node" presStyleLbl="node1" presStyleIdx="1" presStyleCnt="2">
        <dgm:presLayoutVars>
          <dgm:bulletEnabled val="1"/>
        </dgm:presLayoutVars>
      </dgm:prSet>
      <dgm:spPr/>
    </dgm:pt>
  </dgm:ptLst>
  <dgm:cxnLst>
    <dgm:cxn modelId="{D5D62B5D-4FF3-4B42-BA90-8EAEE597084E}" srcId="{FD61F37F-902E-4C82-A01B-5056CC3933A6}" destId="{7A25EE6B-7D2F-410A-BF42-BE9AF8A620E4}" srcOrd="0" destOrd="0" parTransId="{9345DFCD-0D85-46EB-8202-39E5A1E90850}" sibTransId="{B9A2FA74-BCC0-471A-B922-1953B76C5A10}"/>
    <dgm:cxn modelId="{A896A368-C15B-402C-95F6-01A3A85FA1B2}" type="presOf" srcId="{FD61F37F-902E-4C82-A01B-5056CC3933A6}" destId="{D6D7A8E4-351F-465E-A811-D47F78047551}" srcOrd="0" destOrd="0" presId="urn:microsoft.com/office/officeart/2005/8/layout/default"/>
    <dgm:cxn modelId="{1250E54D-2762-412A-89B9-FD9EE3AFBE32}" srcId="{FD61F37F-902E-4C82-A01B-5056CC3933A6}" destId="{6C560698-9E1C-4FEC-B7A0-215B4DC1774F}" srcOrd="1" destOrd="0" parTransId="{14C581FD-BECD-460F-9310-1DE1BDF79D1B}" sibTransId="{DEC30AAE-52E6-4288-8255-4057DE9A4CA7}"/>
    <dgm:cxn modelId="{8CD99A59-FC03-408A-91BE-8925594A0F61}" type="presOf" srcId="{6C560698-9E1C-4FEC-B7A0-215B4DC1774F}" destId="{FC5349FE-9176-432D-A8BB-2F134BE7101A}" srcOrd="0" destOrd="0" presId="urn:microsoft.com/office/officeart/2005/8/layout/default"/>
    <dgm:cxn modelId="{1FB601BC-D266-4041-9F37-407AC64347AC}" type="presOf" srcId="{7A25EE6B-7D2F-410A-BF42-BE9AF8A620E4}" destId="{D90EF23C-F8A6-4774-B54E-EF5E37BB3A31}" srcOrd="0" destOrd="0" presId="urn:microsoft.com/office/officeart/2005/8/layout/default"/>
    <dgm:cxn modelId="{6B3F6579-C98F-4CC1-A67C-522B7078C578}" type="presParOf" srcId="{D6D7A8E4-351F-465E-A811-D47F78047551}" destId="{D90EF23C-F8A6-4774-B54E-EF5E37BB3A31}" srcOrd="0" destOrd="0" presId="urn:microsoft.com/office/officeart/2005/8/layout/default"/>
    <dgm:cxn modelId="{4FAEEEED-B2B7-44E8-9560-D0F1B394642F}" type="presParOf" srcId="{D6D7A8E4-351F-465E-A811-D47F78047551}" destId="{EF9DF68F-B954-4F5C-AE2E-E905011E1C1E}" srcOrd="1" destOrd="0" presId="urn:microsoft.com/office/officeart/2005/8/layout/default"/>
    <dgm:cxn modelId="{2937612C-AF7A-4154-9244-F6D31626D5CF}" type="presParOf" srcId="{D6D7A8E4-351F-465E-A811-D47F78047551}" destId="{FC5349FE-9176-432D-A8BB-2F134BE7101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26D15-D638-43CA-80BE-F72A475CB61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CE59EED4-6B3E-42D8-8515-3A7E4A907492}">
      <dgm:prSet phldrT="[Tekst]"/>
      <dgm:spPr/>
      <dgm:t>
        <a:bodyPr/>
        <a:lstStyle/>
        <a:p>
          <a:r>
            <a:rPr lang="pl-PL" dirty="0"/>
            <a:t>dla </a:t>
          </a:r>
          <a:r>
            <a:rPr lang="pl-PL" dirty="0">
              <a:solidFill>
                <a:srgbClr val="0070C0"/>
              </a:solidFill>
            </a:rPr>
            <a:t>plików podzielonych </a:t>
          </a:r>
          <a:r>
            <a:rPr lang="pl-PL" dirty="0"/>
            <a:t>liczenie sumy trwało zdecydowanie </a:t>
          </a:r>
          <a:r>
            <a:rPr lang="pl-PL" dirty="0">
              <a:solidFill>
                <a:srgbClr val="00B050"/>
              </a:solidFill>
            </a:rPr>
            <a:t>szybciej</a:t>
          </a:r>
        </a:p>
      </dgm:t>
    </dgm:pt>
    <dgm:pt modelId="{802AD258-7E43-41AE-96D7-DE50084DD429}" type="parTrans" cxnId="{C1C36E71-408B-4911-9A23-C3404F38E671}">
      <dgm:prSet/>
      <dgm:spPr/>
      <dgm:t>
        <a:bodyPr/>
        <a:lstStyle/>
        <a:p>
          <a:endParaRPr lang="pl-PL"/>
        </a:p>
      </dgm:t>
    </dgm:pt>
    <dgm:pt modelId="{7B269699-EA23-4FF8-8E14-9BA92AF96097}" type="sibTrans" cxnId="{C1C36E71-408B-4911-9A23-C3404F38E671}">
      <dgm:prSet/>
      <dgm:spPr/>
      <dgm:t>
        <a:bodyPr/>
        <a:lstStyle/>
        <a:p>
          <a:endParaRPr lang="pl-PL"/>
        </a:p>
      </dgm:t>
    </dgm:pt>
    <dgm:pt modelId="{780E35B2-9B32-4244-B1E0-8E3142B98007}">
      <dgm:prSet phldrT="[Tekst]"/>
      <dgm:spPr/>
      <dgm:t>
        <a:bodyPr/>
        <a:lstStyle/>
        <a:p>
          <a:r>
            <a:rPr lang="pl-PL" dirty="0"/>
            <a:t>funkcja </a:t>
          </a:r>
          <a:r>
            <a:rPr lang="pl-PL" dirty="0" err="1">
              <a:solidFill>
                <a:schemeClr val="accent4"/>
              </a:solidFill>
            </a:rPr>
            <a:t>merge</a:t>
          </a:r>
          <a:r>
            <a:rPr lang="pl-PL" dirty="0"/>
            <a:t> umożliwiła wyodrębnienie rekordów dla tych samych </a:t>
          </a:r>
          <a:r>
            <a:rPr lang="pl-PL" i="1" dirty="0" err="1"/>
            <a:t>locus</a:t>
          </a:r>
          <a:r>
            <a:rPr lang="pl-PL" dirty="0"/>
            <a:t> w obu tabelach, jednak praca na </a:t>
          </a:r>
          <a:r>
            <a:rPr lang="pl-PL" dirty="0">
              <a:solidFill>
                <a:srgbClr val="0070C0"/>
              </a:solidFill>
            </a:rPr>
            <a:t>połączonym pliku</a:t>
          </a:r>
          <a:r>
            <a:rPr lang="pl-PL" dirty="0"/>
            <a:t> byłaby </a:t>
          </a:r>
          <a:r>
            <a:rPr lang="pl-PL" dirty="0">
              <a:solidFill>
                <a:srgbClr val="FF0000"/>
              </a:solidFill>
            </a:rPr>
            <a:t>wolniejsza</a:t>
          </a:r>
        </a:p>
      </dgm:t>
    </dgm:pt>
    <dgm:pt modelId="{30344143-F508-470A-9536-EB0BD25C7CA8}" type="parTrans" cxnId="{37C5653A-CCE3-44D5-A5F0-0124C9C26B8C}">
      <dgm:prSet/>
      <dgm:spPr/>
      <dgm:t>
        <a:bodyPr/>
        <a:lstStyle/>
        <a:p>
          <a:endParaRPr lang="pl-PL"/>
        </a:p>
      </dgm:t>
    </dgm:pt>
    <dgm:pt modelId="{F6CE661F-C68C-4C25-9B20-709A0E8733B0}" type="sibTrans" cxnId="{37C5653A-CCE3-44D5-A5F0-0124C9C26B8C}">
      <dgm:prSet/>
      <dgm:spPr/>
      <dgm:t>
        <a:bodyPr/>
        <a:lstStyle/>
        <a:p>
          <a:endParaRPr lang="pl-PL"/>
        </a:p>
      </dgm:t>
    </dgm:pt>
    <dgm:pt modelId="{81BB0E15-157C-4D3E-9A52-4D7ED610A96B}">
      <dgm:prSet phldrT="[Tekst]"/>
      <dgm:spPr/>
      <dgm:t>
        <a:bodyPr/>
        <a:lstStyle/>
        <a:p>
          <a:r>
            <a:rPr lang="pl-PL" dirty="0"/>
            <a:t>decyzja: </a:t>
          </a:r>
          <a:r>
            <a:rPr lang="pl-PL" dirty="0">
              <a:solidFill>
                <a:srgbClr val="0070C0"/>
              </a:solidFill>
            </a:rPr>
            <a:t>pozostawienie podzielonych plików i dalsza praca na nich</a:t>
          </a:r>
        </a:p>
      </dgm:t>
    </dgm:pt>
    <dgm:pt modelId="{26A03FBE-4015-4A90-8625-B991C2F8DE77}" type="parTrans" cxnId="{CA39DF56-B103-4744-8804-F80768BEFCD1}">
      <dgm:prSet/>
      <dgm:spPr/>
      <dgm:t>
        <a:bodyPr/>
        <a:lstStyle/>
        <a:p>
          <a:endParaRPr lang="pl-PL"/>
        </a:p>
      </dgm:t>
    </dgm:pt>
    <dgm:pt modelId="{DC42F89C-F06B-4C1D-85A1-EB14045527A9}" type="sibTrans" cxnId="{CA39DF56-B103-4744-8804-F80768BEFCD1}">
      <dgm:prSet/>
      <dgm:spPr/>
      <dgm:t>
        <a:bodyPr/>
        <a:lstStyle/>
        <a:p>
          <a:endParaRPr lang="pl-PL"/>
        </a:p>
      </dgm:t>
    </dgm:pt>
    <dgm:pt modelId="{7644F6A8-2890-42A5-8AAA-D7151C000053}" type="pres">
      <dgm:prSet presAssocID="{C6E26D15-D638-43CA-80BE-F72A475CB61F}" presName="diagram" presStyleCnt="0">
        <dgm:presLayoutVars>
          <dgm:dir/>
          <dgm:resizeHandles val="exact"/>
        </dgm:presLayoutVars>
      </dgm:prSet>
      <dgm:spPr/>
    </dgm:pt>
    <dgm:pt modelId="{3C55B831-5532-4919-B79E-A8A4335138DD}" type="pres">
      <dgm:prSet presAssocID="{CE59EED4-6B3E-42D8-8515-3A7E4A907492}" presName="node" presStyleLbl="node1" presStyleIdx="0" presStyleCnt="3">
        <dgm:presLayoutVars>
          <dgm:bulletEnabled val="1"/>
        </dgm:presLayoutVars>
      </dgm:prSet>
      <dgm:spPr/>
    </dgm:pt>
    <dgm:pt modelId="{5FC7BFAA-5EB8-4574-854E-DE470046606B}" type="pres">
      <dgm:prSet presAssocID="{7B269699-EA23-4FF8-8E14-9BA92AF96097}" presName="sibTrans" presStyleCnt="0"/>
      <dgm:spPr/>
    </dgm:pt>
    <dgm:pt modelId="{02ED22E6-3715-4B83-BE33-AD1929452400}" type="pres">
      <dgm:prSet presAssocID="{780E35B2-9B32-4244-B1E0-8E3142B98007}" presName="node" presStyleLbl="node1" presStyleIdx="1" presStyleCnt="3">
        <dgm:presLayoutVars>
          <dgm:bulletEnabled val="1"/>
        </dgm:presLayoutVars>
      </dgm:prSet>
      <dgm:spPr/>
    </dgm:pt>
    <dgm:pt modelId="{A71A0CBE-C6F8-4335-82D3-1A3D93192E44}" type="pres">
      <dgm:prSet presAssocID="{F6CE661F-C68C-4C25-9B20-709A0E8733B0}" presName="sibTrans" presStyleCnt="0"/>
      <dgm:spPr/>
    </dgm:pt>
    <dgm:pt modelId="{4327CB75-9F8D-4397-8B42-9A61268F0F1E}" type="pres">
      <dgm:prSet presAssocID="{81BB0E15-157C-4D3E-9A52-4D7ED610A96B}" presName="node" presStyleLbl="node1" presStyleIdx="2" presStyleCnt="3">
        <dgm:presLayoutVars>
          <dgm:bulletEnabled val="1"/>
        </dgm:presLayoutVars>
      </dgm:prSet>
      <dgm:spPr/>
    </dgm:pt>
  </dgm:ptLst>
  <dgm:cxnLst>
    <dgm:cxn modelId="{41EF5C1D-F9F9-4003-AC88-9EDCA325A251}" type="presOf" srcId="{CE59EED4-6B3E-42D8-8515-3A7E4A907492}" destId="{3C55B831-5532-4919-B79E-A8A4335138DD}" srcOrd="0" destOrd="0" presId="urn:microsoft.com/office/officeart/2005/8/layout/default"/>
    <dgm:cxn modelId="{698E1B35-7EC5-4136-8449-FC2C46CEC864}" type="presOf" srcId="{81BB0E15-157C-4D3E-9A52-4D7ED610A96B}" destId="{4327CB75-9F8D-4397-8B42-9A61268F0F1E}" srcOrd="0" destOrd="0" presId="urn:microsoft.com/office/officeart/2005/8/layout/default"/>
    <dgm:cxn modelId="{37C5653A-CCE3-44D5-A5F0-0124C9C26B8C}" srcId="{C6E26D15-D638-43CA-80BE-F72A475CB61F}" destId="{780E35B2-9B32-4244-B1E0-8E3142B98007}" srcOrd="1" destOrd="0" parTransId="{30344143-F508-470A-9536-EB0BD25C7CA8}" sibTransId="{F6CE661F-C68C-4C25-9B20-709A0E8733B0}"/>
    <dgm:cxn modelId="{09B9AD4C-4F04-4096-9FD8-FCB385538069}" type="presOf" srcId="{780E35B2-9B32-4244-B1E0-8E3142B98007}" destId="{02ED22E6-3715-4B83-BE33-AD1929452400}" srcOrd="0" destOrd="0" presId="urn:microsoft.com/office/officeart/2005/8/layout/default"/>
    <dgm:cxn modelId="{C1C36E71-408B-4911-9A23-C3404F38E671}" srcId="{C6E26D15-D638-43CA-80BE-F72A475CB61F}" destId="{CE59EED4-6B3E-42D8-8515-3A7E4A907492}" srcOrd="0" destOrd="0" parTransId="{802AD258-7E43-41AE-96D7-DE50084DD429}" sibTransId="{7B269699-EA23-4FF8-8E14-9BA92AF96097}"/>
    <dgm:cxn modelId="{CA39DF56-B103-4744-8804-F80768BEFCD1}" srcId="{C6E26D15-D638-43CA-80BE-F72A475CB61F}" destId="{81BB0E15-157C-4D3E-9A52-4D7ED610A96B}" srcOrd="2" destOrd="0" parTransId="{26A03FBE-4015-4A90-8625-B991C2F8DE77}" sibTransId="{DC42F89C-F06B-4C1D-85A1-EB14045527A9}"/>
    <dgm:cxn modelId="{42413E95-9713-4CAB-8A0C-2A03A3F39EA7}" type="presOf" srcId="{C6E26D15-D638-43CA-80BE-F72A475CB61F}" destId="{7644F6A8-2890-42A5-8AAA-D7151C000053}" srcOrd="0" destOrd="0" presId="urn:microsoft.com/office/officeart/2005/8/layout/default"/>
    <dgm:cxn modelId="{59CFC3BA-108E-4FD1-9406-24ADE087032E}" type="presParOf" srcId="{7644F6A8-2890-42A5-8AAA-D7151C000053}" destId="{3C55B831-5532-4919-B79E-A8A4335138DD}" srcOrd="0" destOrd="0" presId="urn:microsoft.com/office/officeart/2005/8/layout/default"/>
    <dgm:cxn modelId="{2E58D37E-6428-410B-93CE-FB50A516551C}" type="presParOf" srcId="{7644F6A8-2890-42A5-8AAA-D7151C000053}" destId="{5FC7BFAA-5EB8-4574-854E-DE470046606B}" srcOrd="1" destOrd="0" presId="urn:microsoft.com/office/officeart/2005/8/layout/default"/>
    <dgm:cxn modelId="{77468409-873D-4E63-AEBB-ED28636BB2C0}" type="presParOf" srcId="{7644F6A8-2890-42A5-8AAA-D7151C000053}" destId="{02ED22E6-3715-4B83-BE33-AD1929452400}" srcOrd="2" destOrd="0" presId="urn:microsoft.com/office/officeart/2005/8/layout/default"/>
    <dgm:cxn modelId="{05A0EA0E-A43B-482C-830D-33FD5ECEE26B}" type="presParOf" srcId="{7644F6A8-2890-42A5-8AAA-D7151C000053}" destId="{A71A0CBE-C6F8-4335-82D3-1A3D93192E44}" srcOrd="3" destOrd="0" presId="urn:microsoft.com/office/officeart/2005/8/layout/default"/>
    <dgm:cxn modelId="{FA324AAE-81C0-4997-A62F-2767C7312E2D}" type="presParOf" srcId="{7644F6A8-2890-42A5-8AAA-D7151C000053}" destId="{4327CB75-9F8D-4397-8B42-9A61268F0F1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444D3-069B-4A52-A196-9FB2DEB23B0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D109D19-1044-4B98-AA92-81B62B436778}">
      <dgm:prSet phldrT="[Tekst]"/>
      <dgm:spPr/>
      <dgm:t>
        <a:bodyPr/>
        <a:lstStyle/>
        <a:p>
          <a:r>
            <a:rPr lang="pl-PL" b="0" i="0" dirty="0"/>
            <a:t>korzystano z </a:t>
          </a:r>
          <a:r>
            <a:rPr lang="pl-PL" b="0" i="0" dirty="0">
              <a:solidFill>
                <a:srgbClr val="0070C0"/>
              </a:solidFill>
            </a:rPr>
            <a:t>mniejszych danych</a:t>
          </a:r>
          <a:r>
            <a:rPr lang="pl-PL" b="0" i="0" dirty="0"/>
            <a:t> zawierających tylko genotypy - na więcej nie pozwoliła specyfikacja sprzętu</a:t>
          </a:r>
          <a:endParaRPr lang="pl-PL" dirty="0"/>
        </a:p>
      </dgm:t>
    </dgm:pt>
    <dgm:pt modelId="{DAC36CFE-2184-4552-BFCA-8803E5C1157A}" type="parTrans" cxnId="{088BB95B-A99D-46E0-A110-DD97F31D6445}">
      <dgm:prSet/>
      <dgm:spPr/>
      <dgm:t>
        <a:bodyPr/>
        <a:lstStyle/>
        <a:p>
          <a:endParaRPr lang="pl-PL"/>
        </a:p>
      </dgm:t>
    </dgm:pt>
    <dgm:pt modelId="{875DD8A2-46DE-480B-A042-8CC77156EB62}" type="sibTrans" cxnId="{088BB95B-A99D-46E0-A110-DD97F31D6445}">
      <dgm:prSet/>
      <dgm:spPr/>
      <dgm:t>
        <a:bodyPr/>
        <a:lstStyle/>
        <a:p>
          <a:endParaRPr lang="pl-PL"/>
        </a:p>
      </dgm:t>
    </dgm:pt>
    <dgm:pt modelId="{926249EC-A3A6-4F12-952F-317BF1D3C664}">
      <dgm:prSet phldrT="[Tekst]"/>
      <dgm:spPr/>
      <dgm:t>
        <a:bodyPr/>
        <a:lstStyle/>
        <a:p>
          <a:r>
            <a:rPr lang="pl-PL" b="0" i="0" dirty="0"/>
            <a:t>sposób wczytania danych za pomocą </a:t>
          </a:r>
          <a:r>
            <a:rPr lang="pl-PL" b="0" i="0" dirty="0" err="1">
              <a:solidFill>
                <a:srgbClr val="00B050"/>
              </a:solidFill>
            </a:rPr>
            <a:t>fread</a:t>
          </a:r>
          <a:r>
            <a:rPr lang="pl-PL" b="0" i="0" dirty="0"/>
            <a:t> był lepszym rozwiązaniem niż </a:t>
          </a:r>
          <a:r>
            <a:rPr lang="pl-PL" b="0" i="0" dirty="0" err="1">
              <a:solidFill>
                <a:srgbClr val="FF0000"/>
              </a:solidFill>
            </a:rPr>
            <a:t>read.table</a:t>
          </a:r>
          <a:endParaRPr lang="pl-PL" dirty="0">
            <a:solidFill>
              <a:srgbClr val="FF0000"/>
            </a:solidFill>
          </a:endParaRPr>
        </a:p>
      </dgm:t>
    </dgm:pt>
    <dgm:pt modelId="{FE3776AF-21C2-4D9D-84B5-B4C7A74E8600}" type="parTrans" cxnId="{847F5BD8-34D7-4ADB-979C-1A0DD140A8C2}">
      <dgm:prSet/>
      <dgm:spPr/>
      <dgm:t>
        <a:bodyPr/>
        <a:lstStyle/>
        <a:p>
          <a:endParaRPr lang="pl-PL"/>
        </a:p>
      </dgm:t>
    </dgm:pt>
    <dgm:pt modelId="{CD1779D0-F9D8-4040-A9AF-A9827051E0A9}" type="sibTrans" cxnId="{847F5BD8-34D7-4ADB-979C-1A0DD140A8C2}">
      <dgm:prSet/>
      <dgm:spPr/>
      <dgm:t>
        <a:bodyPr/>
        <a:lstStyle/>
        <a:p>
          <a:endParaRPr lang="pl-PL"/>
        </a:p>
      </dgm:t>
    </dgm:pt>
    <dgm:pt modelId="{7081FBBC-BEBF-41A9-8820-CD90B8B031B3}">
      <dgm:prSet phldrT="[Tekst]"/>
      <dgm:spPr/>
      <dgm:t>
        <a:bodyPr/>
        <a:lstStyle/>
        <a:p>
          <a:r>
            <a:rPr lang="pl-PL" dirty="0" err="1">
              <a:solidFill>
                <a:schemeClr val="accent4"/>
              </a:solidFill>
            </a:rPr>
            <a:t>merge</a:t>
          </a:r>
          <a:r>
            <a:rPr lang="pl-PL" dirty="0">
              <a:solidFill>
                <a:schemeClr val="accent4"/>
              </a:solidFill>
            </a:rPr>
            <a:t> (</a:t>
          </a:r>
          <a:r>
            <a:rPr lang="pl-PL" dirty="0" err="1">
              <a:solidFill>
                <a:schemeClr val="accent4"/>
              </a:solidFill>
            </a:rPr>
            <a:t>inner</a:t>
          </a:r>
          <a:r>
            <a:rPr lang="pl-PL" dirty="0">
              <a:solidFill>
                <a:schemeClr val="accent4"/>
              </a:solidFill>
            </a:rPr>
            <a:t>)</a:t>
          </a:r>
          <a:r>
            <a:rPr lang="pl-PL" dirty="0"/>
            <a:t> umożliwiło połączenie danych z dwóch </a:t>
          </a:r>
          <a:r>
            <a:rPr lang="pl-PL" dirty="0" err="1"/>
            <a:t>data.frame</a:t>
          </a:r>
          <a:r>
            <a:rPr lang="pl-PL" dirty="0"/>
            <a:t> dla odpowiadających sobie pozycji </a:t>
          </a:r>
          <a:r>
            <a:rPr lang="pl-PL" i="1" dirty="0" err="1"/>
            <a:t>locus</a:t>
          </a:r>
          <a:endParaRPr lang="pl-PL" i="1" dirty="0"/>
        </a:p>
      </dgm:t>
    </dgm:pt>
    <dgm:pt modelId="{73529DCA-6E2F-4920-BA58-4F08479969C0}" type="parTrans" cxnId="{AB9F4F37-C78A-490D-9189-9B4D4443F772}">
      <dgm:prSet/>
      <dgm:spPr/>
      <dgm:t>
        <a:bodyPr/>
        <a:lstStyle/>
        <a:p>
          <a:endParaRPr lang="pl-PL"/>
        </a:p>
      </dgm:t>
    </dgm:pt>
    <dgm:pt modelId="{95452557-7F00-4977-AA41-05693FCBBE60}" type="sibTrans" cxnId="{AB9F4F37-C78A-490D-9189-9B4D4443F772}">
      <dgm:prSet/>
      <dgm:spPr/>
      <dgm:t>
        <a:bodyPr/>
        <a:lstStyle/>
        <a:p>
          <a:endParaRPr lang="pl-PL"/>
        </a:p>
      </dgm:t>
    </dgm:pt>
    <dgm:pt modelId="{967E6D79-8378-4008-833D-20542EB6594E}">
      <dgm:prSet/>
      <dgm:spPr/>
      <dgm:t>
        <a:bodyPr/>
        <a:lstStyle/>
        <a:p>
          <a:r>
            <a:rPr lang="pl-PL" dirty="0"/>
            <a:t>przedstawiony został pomysł analizy </a:t>
          </a:r>
          <a:r>
            <a:rPr lang="pl-PL" dirty="0">
              <a:solidFill>
                <a:schemeClr val="accent1"/>
              </a:solidFill>
            </a:rPr>
            <a:t>na przykładzie Chr1 </a:t>
          </a:r>
          <a:r>
            <a:rPr lang="pl-PL" dirty="0"/>
            <a:t>- analogicznie kolejne kroki mogą być wykonane dla pozostałych chromosomów</a:t>
          </a:r>
        </a:p>
      </dgm:t>
    </dgm:pt>
    <dgm:pt modelId="{84BECFC0-4B18-4594-8636-3E6B78DB6A05}" type="parTrans" cxnId="{AC25C367-5A7F-46EC-AEDB-BD9B2A4B1086}">
      <dgm:prSet/>
      <dgm:spPr/>
      <dgm:t>
        <a:bodyPr/>
        <a:lstStyle/>
        <a:p>
          <a:endParaRPr lang="pl-PL"/>
        </a:p>
      </dgm:t>
    </dgm:pt>
    <dgm:pt modelId="{74428E36-A9DF-41C0-BDA7-DF907581451D}" type="sibTrans" cxnId="{AC25C367-5A7F-46EC-AEDB-BD9B2A4B1086}">
      <dgm:prSet/>
      <dgm:spPr/>
      <dgm:t>
        <a:bodyPr/>
        <a:lstStyle/>
        <a:p>
          <a:endParaRPr lang="pl-PL"/>
        </a:p>
      </dgm:t>
    </dgm:pt>
    <dgm:pt modelId="{3C5EEFF7-0DE9-403D-848E-46C09061FA14}">
      <dgm:prSet phldrT="[Tekst]"/>
      <dgm:spPr/>
      <dgm:t>
        <a:bodyPr/>
        <a:lstStyle/>
        <a:p>
          <a:r>
            <a:rPr lang="pl-PL" dirty="0"/>
            <a:t>w wyniku prowadzonych analiz dotarto do wniosku, iż </a:t>
          </a:r>
          <a:r>
            <a:rPr lang="pl-PL" dirty="0">
              <a:solidFill>
                <a:schemeClr val="accent1"/>
              </a:solidFill>
            </a:rPr>
            <a:t>mediany ilości heterozygot dla wszystkich</a:t>
          </a:r>
          <a:r>
            <a:rPr lang="pl-PL" i="1" dirty="0">
              <a:solidFill>
                <a:schemeClr val="accent1"/>
              </a:solidFill>
            </a:rPr>
            <a:t> </a:t>
          </a:r>
          <a:r>
            <a:rPr lang="pl-PL" i="1" dirty="0" err="1">
              <a:solidFill>
                <a:schemeClr val="accent1"/>
              </a:solidFill>
            </a:rPr>
            <a:t>locus</a:t>
          </a:r>
          <a:r>
            <a:rPr lang="pl-PL" i="1" dirty="0">
              <a:solidFill>
                <a:schemeClr val="accent1"/>
              </a:solidFill>
            </a:rPr>
            <a:t> </a:t>
          </a:r>
          <a:r>
            <a:rPr lang="pl-PL" dirty="0">
              <a:solidFill>
                <a:schemeClr val="accent1"/>
              </a:solidFill>
            </a:rPr>
            <a:t>osobników zdrowych i chorych nie są równe</a:t>
          </a:r>
        </a:p>
      </dgm:t>
    </dgm:pt>
    <dgm:pt modelId="{3BDB8F50-A249-4948-8FE3-CF13756B35EC}" type="parTrans" cxnId="{88646D17-91AC-4807-BE3B-6CB9AA99F9BA}">
      <dgm:prSet/>
      <dgm:spPr/>
      <dgm:t>
        <a:bodyPr/>
        <a:lstStyle/>
        <a:p>
          <a:endParaRPr lang="pl-PL"/>
        </a:p>
      </dgm:t>
    </dgm:pt>
    <dgm:pt modelId="{04A367B7-AF03-40EF-B6D6-26435195D2BB}" type="sibTrans" cxnId="{88646D17-91AC-4807-BE3B-6CB9AA99F9BA}">
      <dgm:prSet/>
      <dgm:spPr/>
      <dgm:t>
        <a:bodyPr/>
        <a:lstStyle/>
        <a:p>
          <a:endParaRPr lang="pl-PL"/>
        </a:p>
      </dgm:t>
    </dgm:pt>
    <dgm:pt modelId="{B6C6291C-8F83-4A51-87EF-9C28D8E03EE4}" type="pres">
      <dgm:prSet presAssocID="{2C8444D3-069B-4A52-A196-9FB2DEB23B0F}" presName="diagram" presStyleCnt="0">
        <dgm:presLayoutVars>
          <dgm:dir/>
          <dgm:resizeHandles val="exact"/>
        </dgm:presLayoutVars>
      </dgm:prSet>
      <dgm:spPr/>
    </dgm:pt>
    <dgm:pt modelId="{FE4D8E4C-1475-4C1F-8866-82DFF3B1BAB4}" type="pres">
      <dgm:prSet presAssocID="{BD109D19-1044-4B98-AA92-81B62B436778}" presName="node" presStyleLbl="node1" presStyleIdx="0" presStyleCnt="5">
        <dgm:presLayoutVars>
          <dgm:bulletEnabled val="1"/>
        </dgm:presLayoutVars>
      </dgm:prSet>
      <dgm:spPr/>
    </dgm:pt>
    <dgm:pt modelId="{3DC8F027-B2D7-4281-AA62-0D50F5561DA3}" type="pres">
      <dgm:prSet presAssocID="{875DD8A2-46DE-480B-A042-8CC77156EB62}" presName="sibTrans" presStyleCnt="0"/>
      <dgm:spPr/>
    </dgm:pt>
    <dgm:pt modelId="{2AA80588-044C-4A05-BF8C-28C85A15BAF6}" type="pres">
      <dgm:prSet presAssocID="{926249EC-A3A6-4F12-952F-317BF1D3C664}" presName="node" presStyleLbl="node1" presStyleIdx="1" presStyleCnt="5">
        <dgm:presLayoutVars>
          <dgm:bulletEnabled val="1"/>
        </dgm:presLayoutVars>
      </dgm:prSet>
      <dgm:spPr/>
    </dgm:pt>
    <dgm:pt modelId="{6E19CA7F-EFBE-4BE5-93BA-E1FD08C4AE50}" type="pres">
      <dgm:prSet presAssocID="{CD1779D0-F9D8-4040-A9AF-A9827051E0A9}" presName="sibTrans" presStyleCnt="0"/>
      <dgm:spPr/>
    </dgm:pt>
    <dgm:pt modelId="{7F89E3CB-2643-4227-9156-0692F4A60EDB}" type="pres">
      <dgm:prSet presAssocID="{967E6D79-8378-4008-833D-20542EB6594E}" presName="node" presStyleLbl="node1" presStyleIdx="2" presStyleCnt="5">
        <dgm:presLayoutVars>
          <dgm:bulletEnabled val="1"/>
        </dgm:presLayoutVars>
      </dgm:prSet>
      <dgm:spPr/>
    </dgm:pt>
    <dgm:pt modelId="{F488BD89-1232-40E6-A584-862DEAC1C8DD}" type="pres">
      <dgm:prSet presAssocID="{74428E36-A9DF-41C0-BDA7-DF907581451D}" presName="sibTrans" presStyleCnt="0"/>
      <dgm:spPr/>
    </dgm:pt>
    <dgm:pt modelId="{CF6C482E-9C2F-45B3-8E87-1ED099C7E2F6}" type="pres">
      <dgm:prSet presAssocID="{7081FBBC-BEBF-41A9-8820-CD90B8B031B3}" presName="node" presStyleLbl="node1" presStyleIdx="3" presStyleCnt="5">
        <dgm:presLayoutVars>
          <dgm:bulletEnabled val="1"/>
        </dgm:presLayoutVars>
      </dgm:prSet>
      <dgm:spPr/>
    </dgm:pt>
    <dgm:pt modelId="{ADF561AF-347D-41E1-9656-13BB07C565EC}" type="pres">
      <dgm:prSet presAssocID="{95452557-7F00-4977-AA41-05693FCBBE60}" presName="sibTrans" presStyleCnt="0"/>
      <dgm:spPr/>
    </dgm:pt>
    <dgm:pt modelId="{9087C906-8372-4471-9CFC-D099508BBDEA}" type="pres">
      <dgm:prSet presAssocID="{3C5EEFF7-0DE9-403D-848E-46C09061FA14}" presName="node" presStyleLbl="node1" presStyleIdx="4" presStyleCnt="5">
        <dgm:presLayoutVars>
          <dgm:bulletEnabled val="1"/>
        </dgm:presLayoutVars>
      </dgm:prSet>
      <dgm:spPr/>
    </dgm:pt>
  </dgm:ptLst>
  <dgm:cxnLst>
    <dgm:cxn modelId="{BC72A712-6800-4B7F-845F-0FAA7C5E6A73}" type="presOf" srcId="{7081FBBC-BEBF-41A9-8820-CD90B8B031B3}" destId="{CF6C482E-9C2F-45B3-8E87-1ED099C7E2F6}" srcOrd="0" destOrd="0" presId="urn:microsoft.com/office/officeart/2005/8/layout/default"/>
    <dgm:cxn modelId="{88646D17-91AC-4807-BE3B-6CB9AA99F9BA}" srcId="{2C8444D3-069B-4A52-A196-9FB2DEB23B0F}" destId="{3C5EEFF7-0DE9-403D-848E-46C09061FA14}" srcOrd="4" destOrd="0" parTransId="{3BDB8F50-A249-4948-8FE3-CF13756B35EC}" sibTransId="{04A367B7-AF03-40EF-B6D6-26435195D2BB}"/>
    <dgm:cxn modelId="{499AB52B-3494-47D5-BD2C-026BF462D541}" type="presOf" srcId="{BD109D19-1044-4B98-AA92-81B62B436778}" destId="{FE4D8E4C-1475-4C1F-8866-82DFF3B1BAB4}" srcOrd="0" destOrd="0" presId="urn:microsoft.com/office/officeart/2005/8/layout/default"/>
    <dgm:cxn modelId="{E0B65636-26DA-445A-93BD-60C9632C277D}" type="presOf" srcId="{967E6D79-8378-4008-833D-20542EB6594E}" destId="{7F89E3CB-2643-4227-9156-0692F4A60EDB}" srcOrd="0" destOrd="0" presId="urn:microsoft.com/office/officeart/2005/8/layout/default"/>
    <dgm:cxn modelId="{AB9F4F37-C78A-490D-9189-9B4D4443F772}" srcId="{2C8444D3-069B-4A52-A196-9FB2DEB23B0F}" destId="{7081FBBC-BEBF-41A9-8820-CD90B8B031B3}" srcOrd="3" destOrd="0" parTransId="{73529DCA-6E2F-4920-BA58-4F08479969C0}" sibTransId="{95452557-7F00-4977-AA41-05693FCBBE60}"/>
    <dgm:cxn modelId="{088BB95B-A99D-46E0-A110-DD97F31D6445}" srcId="{2C8444D3-069B-4A52-A196-9FB2DEB23B0F}" destId="{BD109D19-1044-4B98-AA92-81B62B436778}" srcOrd="0" destOrd="0" parTransId="{DAC36CFE-2184-4552-BFCA-8803E5C1157A}" sibTransId="{875DD8A2-46DE-480B-A042-8CC77156EB62}"/>
    <dgm:cxn modelId="{AC25C367-5A7F-46EC-AEDB-BD9B2A4B1086}" srcId="{2C8444D3-069B-4A52-A196-9FB2DEB23B0F}" destId="{967E6D79-8378-4008-833D-20542EB6594E}" srcOrd="2" destOrd="0" parTransId="{84BECFC0-4B18-4594-8636-3E6B78DB6A05}" sibTransId="{74428E36-A9DF-41C0-BDA7-DF907581451D}"/>
    <dgm:cxn modelId="{EBB03D78-FD7C-4EEF-B2E7-3F55BCC94F3C}" type="presOf" srcId="{3C5EEFF7-0DE9-403D-848E-46C09061FA14}" destId="{9087C906-8372-4471-9CFC-D099508BBDEA}" srcOrd="0" destOrd="0" presId="urn:microsoft.com/office/officeart/2005/8/layout/default"/>
    <dgm:cxn modelId="{E8DE02A1-764E-4B8F-944A-A5812EDC98DB}" type="presOf" srcId="{926249EC-A3A6-4F12-952F-317BF1D3C664}" destId="{2AA80588-044C-4A05-BF8C-28C85A15BAF6}" srcOrd="0" destOrd="0" presId="urn:microsoft.com/office/officeart/2005/8/layout/default"/>
    <dgm:cxn modelId="{847F5BD8-34D7-4ADB-979C-1A0DD140A8C2}" srcId="{2C8444D3-069B-4A52-A196-9FB2DEB23B0F}" destId="{926249EC-A3A6-4F12-952F-317BF1D3C664}" srcOrd="1" destOrd="0" parTransId="{FE3776AF-21C2-4D9D-84B5-B4C7A74E8600}" sibTransId="{CD1779D0-F9D8-4040-A9AF-A9827051E0A9}"/>
    <dgm:cxn modelId="{0C196EE4-039C-4C64-98B0-033FDC68A659}" type="presOf" srcId="{2C8444D3-069B-4A52-A196-9FB2DEB23B0F}" destId="{B6C6291C-8F83-4A51-87EF-9C28D8E03EE4}" srcOrd="0" destOrd="0" presId="urn:microsoft.com/office/officeart/2005/8/layout/default"/>
    <dgm:cxn modelId="{B52AEF70-C5EE-4C84-8313-333ED9963BA8}" type="presParOf" srcId="{B6C6291C-8F83-4A51-87EF-9C28D8E03EE4}" destId="{FE4D8E4C-1475-4C1F-8866-82DFF3B1BAB4}" srcOrd="0" destOrd="0" presId="urn:microsoft.com/office/officeart/2005/8/layout/default"/>
    <dgm:cxn modelId="{961A6457-04C5-418A-A51F-98EF78EF3946}" type="presParOf" srcId="{B6C6291C-8F83-4A51-87EF-9C28D8E03EE4}" destId="{3DC8F027-B2D7-4281-AA62-0D50F5561DA3}" srcOrd="1" destOrd="0" presId="urn:microsoft.com/office/officeart/2005/8/layout/default"/>
    <dgm:cxn modelId="{BC8BA1D9-9D9B-4980-94AC-EDB2A7FD2285}" type="presParOf" srcId="{B6C6291C-8F83-4A51-87EF-9C28D8E03EE4}" destId="{2AA80588-044C-4A05-BF8C-28C85A15BAF6}" srcOrd="2" destOrd="0" presId="urn:microsoft.com/office/officeart/2005/8/layout/default"/>
    <dgm:cxn modelId="{F4A83BEB-0188-4E18-A6E0-7A2C4C326871}" type="presParOf" srcId="{B6C6291C-8F83-4A51-87EF-9C28D8E03EE4}" destId="{6E19CA7F-EFBE-4BE5-93BA-E1FD08C4AE50}" srcOrd="3" destOrd="0" presId="urn:microsoft.com/office/officeart/2005/8/layout/default"/>
    <dgm:cxn modelId="{5115251B-9343-49BC-BE9E-438819564186}" type="presParOf" srcId="{B6C6291C-8F83-4A51-87EF-9C28D8E03EE4}" destId="{7F89E3CB-2643-4227-9156-0692F4A60EDB}" srcOrd="4" destOrd="0" presId="urn:microsoft.com/office/officeart/2005/8/layout/default"/>
    <dgm:cxn modelId="{17DB5FCB-551A-400A-818F-531CE31C6C11}" type="presParOf" srcId="{B6C6291C-8F83-4A51-87EF-9C28D8E03EE4}" destId="{F488BD89-1232-40E6-A584-862DEAC1C8DD}" srcOrd="5" destOrd="0" presId="urn:microsoft.com/office/officeart/2005/8/layout/default"/>
    <dgm:cxn modelId="{52573445-2696-4FE0-8D0E-740A973E1DA5}" type="presParOf" srcId="{B6C6291C-8F83-4A51-87EF-9C28D8E03EE4}" destId="{CF6C482E-9C2F-45B3-8E87-1ED099C7E2F6}" srcOrd="6" destOrd="0" presId="urn:microsoft.com/office/officeart/2005/8/layout/default"/>
    <dgm:cxn modelId="{6EB8519F-133D-4E54-91A9-74585C1C2405}" type="presParOf" srcId="{B6C6291C-8F83-4A51-87EF-9C28D8E03EE4}" destId="{ADF561AF-347D-41E1-9656-13BB07C565EC}" srcOrd="7" destOrd="0" presId="urn:microsoft.com/office/officeart/2005/8/layout/default"/>
    <dgm:cxn modelId="{494229C6-1FED-4029-82A9-0EE76D938627}" type="presParOf" srcId="{B6C6291C-8F83-4A51-87EF-9C28D8E03EE4}" destId="{9087C906-8372-4471-9CFC-D099508BBD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D2F35-94A9-4ED0-B335-23B66CA61F03}">
      <dsp:nvSpPr>
        <dsp:cNvPr id="0" name=""/>
        <dsp:cNvSpPr/>
      </dsp:nvSpPr>
      <dsp:spPr>
        <a:xfrm rot="10800000">
          <a:off x="2470642" y="309673"/>
          <a:ext cx="6667722" cy="335892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119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weryfikacja postawionych hipotez biologicznych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porównanie funkcji:                     wersji wysokowydajnych                oraz sekwencyjnych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analiza i interpretacja uzyskanych wyników</a:t>
          </a:r>
        </a:p>
      </dsp:txBody>
      <dsp:txXfrm rot="10800000">
        <a:off x="3310374" y="309673"/>
        <a:ext cx="5827990" cy="3358927"/>
      </dsp:txXfrm>
    </dsp:sp>
    <dsp:sp modelId="{10EC22C8-3295-4E22-9F44-E3EB36CCE070}">
      <dsp:nvSpPr>
        <dsp:cNvPr id="0" name=""/>
        <dsp:cNvSpPr/>
      </dsp:nvSpPr>
      <dsp:spPr>
        <a:xfrm>
          <a:off x="888285" y="469390"/>
          <a:ext cx="3164714" cy="30394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2B0E2-2B51-4141-8A1C-DC32021FF6C6}">
      <dsp:nvSpPr>
        <dsp:cNvPr id="0" name=""/>
        <dsp:cNvSpPr/>
      </dsp:nvSpPr>
      <dsp:spPr>
        <a:xfrm>
          <a:off x="5638457" y="2122166"/>
          <a:ext cx="4009740" cy="20559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wybieramy funkcję </a:t>
          </a:r>
          <a:r>
            <a:rPr lang="pl-PL" sz="3200" kern="1200" dirty="0" err="1">
              <a:solidFill>
                <a:srgbClr val="0070C0"/>
              </a:solidFill>
            </a:rPr>
            <a:t>fread</a:t>
          </a:r>
          <a:r>
            <a:rPr lang="pl-PL" sz="3200" kern="1200" dirty="0"/>
            <a:t>, gdyż w obu przypadkach jest ona szybsza </a:t>
          </a:r>
        </a:p>
      </dsp:txBody>
      <dsp:txXfrm>
        <a:off x="5638457" y="2122166"/>
        <a:ext cx="4009740" cy="2055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1FE87-D542-46F3-BDC7-C7B9782946DB}">
      <dsp:nvSpPr>
        <dsp:cNvPr id="0" name=""/>
        <dsp:cNvSpPr/>
      </dsp:nvSpPr>
      <dsp:spPr>
        <a:xfrm>
          <a:off x="1223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wyniki uzyskane za pomocą BASHA oraz R dały </a:t>
          </a:r>
          <a:r>
            <a:rPr lang="pl-PL" sz="3300" kern="1200" dirty="0">
              <a:solidFill>
                <a:srgbClr val="0070C0"/>
              </a:solidFill>
            </a:rPr>
            <a:t>zgodne wartości </a:t>
          </a:r>
        </a:p>
      </dsp:txBody>
      <dsp:txXfrm>
        <a:off x="1223" y="557108"/>
        <a:ext cx="4773429" cy="2864057"/>
      </dsp:txXfrm>
    </dsp:sp>
    <dsp:sp modelId="{28440BCD-B6B0-44D4-BD12-A58B9F164692}">
      <dsp:nvSpPr>
        <dsp:cNvPr id="0" name=""/>
        <dsp:cNvSpPr/>
      </dsp:nvSpPr>
      <dsp:spPr>
        <a:xfrm>
          <a:off x="5251996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wygodniejszy okazał się </a:t>
          </a:r>
          <a:r>
            <a:rPr lang="pl-PL" sz="3300" kern="1200" dirty="0">
              <a:solidFill>
                <a:srgbClr val="0070C0"/>
              </a:solidFill>
            </a:rPr>
            <a:t>pakiet R</a:t>
          </a:r>
          <a:r>
            <a:rPr lang="pl-PL" sz="3300" kern="1200" dirty="0"/>
            <a:t>, gdyż od razu wylistował chromosomy zaczynające się od cyfry, jak i litery</a:t>
          </a:r>
        </a:p>
      </dsp:txBody>
      <dsp:txXfrm>
        <a:off x="5251996" y="557108"/>
        <a:ext cx="4773429" cy="2864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EF23C-F8A6-4774-B54E-EF5E37BB3A31}">
      <dsp:nvSpPr>
        <dsp:cNvPr id="0" name=""/>
        <dsp:cNvSpPr/>
      </dsp:nvSpPr>
      <dsp:spPr>
        <a:xfrm>
          <a:off x="1223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część rekordów się </a:t>
          </a:r>
          <a:r>
            <a:rPr lang="pl-PL" sz="3600" kern="1200" dirty="0">
              <a:solidFill>
                <a:srgbClr val="0070C0"/>
              </a:solidFill>
            </a:rPr>
            <a:t>nie pokrywa</a:t>
          </a:r>
        </a:p>
      </dsp:txBody>
      <dsp:txXfrm>
        <a:off x="1223" y="557108"/>
        <a:ext cx="4773429" cy="2864057"/>
      </dsp:txXfrm>
    </dsp:sp>
    <dsp:sp modelId="{FC5349FE-9176-432D-A8BB-2F134BE7101A}">
      <dsp:nvSpPr>
        <dsp:cNvPr id="0" name=""/>
        <dsp:cNvSpPr/>
      </dsp:nvSpPr>
      <dsp:spPr>
        <a:xfrm>
          <a:off x="5251996" y="557108"/>
          <a:ext cx="4773429" cy="28640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w celu wykonania analizy porównawczej niezbędne jest </a:t>
          </a:r>
          <a:r>
            <a:rPr lang="pl-PL" sz="3600" kern="1200" dirty="0">
              <a:solidFill>
                <a:srgbClr val="0070C0"/>
              </a:solidFill>
            </a:rPr>
            <a:t>zestawienie tych samych </a:t>
          </a:r>
          <a:r>
            <a:rPr lang="pl-PL" sz="3600" kern="1200" dirty="0" err="1">
              <a:solidFill>
                <a:srgbClr val="0070C0"/>
              </a:solidFill>
            </a:rPr>
            <a:t>locus</a:t>
          </a:r>
          <a:endParaRPr lang="pl-PL" sz="3600" kern="1200" dirty="0">
            <a:solidFill>
              <a:srgbClr val="0070C0"/>
            </a:solidFill>
          </a:endParaRPr>
        </a:p>
      </dsp:txBody>
      <dsp:txXfrm>
        <a:off x="5251996" y="557108"/>
        <a:ext cx="4773429" cy="2864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5B831-5532-4919-B79E-A8A4335138DD}">
      <dsp:nvSpPr>
        <dsp:cNvPr id="0" name=""/>
        <dsp:cNvSpPr/>
      </dsp:nvSpPr>
      <dsp:spPr>
        <a:xfrm>
          <a:off x="646724" y="2093"/>
          <a:ext cx="2720161" cy="16320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dla </a:t>
          </a:r>
          <a:r>
            <a:rPr lang="pl-PL" sz="1700" kern="1200" dirty="0">
              <a:solidFill>
                <a:srgbClr val="0070C0"/>
              </a:solidFill>
            </a:rPr>
            <a:t>plików podzielonych </a:t>
          </a:r>
          <a:r>
            <a:rPr lang="pl-PL" sz="1700" kern="1200" dirty="0"/>
            <a:t>liczenie sumy trwało zdecydowanie </a:t>
          </a:r>
          <a:r>
            <a:rPr lang="pl-PL" sz="1700" kern="1200" dirty="0">
              <a:solidFill>
                <a:srgbClr val="00B050"/>
              </a:solidFill>
            </a:rPr>
            <a:t>szybciej</a:t>
          </a:r>
        </a:p>
      </dsp:txBody>
      <dsp:txXfrm>
        <a:off x="646724" y="2093"/>
        <a:ext cx="2720161" cy="1632096"/>
      </dsp:txXfrm>
    </dsp:sp>
    <dsp:sp modelId="{02ED22E6-3715-4B83-BE33-AD1929452400}">
      <dsp:nvSpPr>
        <dsp:cNvPr id="0" name=""/>
        <dsp:cNvSpPr/>
      </dsp:nvSpPr>
      <dsp:spPr>
        <a:xfrm>
          <a:off x="646724" y="1906206"/>
          <a:ext cx="2720161" cy="16320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funkcja </a:t>
          </a:r>
          <a:r>
            <a:rPr lang="pl-PL" sz="1700" kern="1200" dirty="0" err="1">
              <a:solidFill>
                <a:schemeClr val="accent4"/>
              </a:solidFill>
            </a:rPr>
            <a:t>merge</a:t>
          </a:r>
          <a:r>
            <a:rPr lang="pl-PL" sz="1700" kern="1200" dirty="0"/>
            <a:t> umożliwiła wyodrębnienie rekordów dla tych samych </a:t>
          </a:r>
          <a:r>
            <a:rPr lang="pl-PL" sz="1700" i="1" kern="1200" dirty="0" err="1"/>
            <a:t>locus</a:t>
          </a:r>
          <a:r>
            <a:rPr lang="pl-PL" sz="1700" kern="1200" dirty="0"/>
            <a:t> w obu tabelach, jednak praca na </a:t>
          </a:r>
          <a:r>
            <a:rPr lang="pl-PL" sz="1700" kern="1200" dirty="0">
              <a:solidFill>
                <a:srgbClr val="0070C0"/>
              </a:solidFill>
            </a:rPr>
            <a:t>połączonym pliku</a:t>
          </a:r>
          <a:r>
            <a:rPr lang="pl-PL" sz="1700" kern="1200" dirty="0"/>
            <a:t> byłaby </a:t>
          </a:r>
          <a:r>
            <a:rPr lang="pl-PL" sz="1700" kern="1200" dirty="0">
              <a:solidFill>
                <a:srgbClr val="FF0000"/>
              </a:solidFill>
            </a:rPr>
            <a:t>wolniejsza</a:t>
          </a:r>
        </a:p>
      </dsp:txBody>
      <dsp:txXfrm>
        <a:off x="646724" y="1906206"/>
        <a:ext cx="2720161" cy="1632096"/>
      </dsp:txXfrm>
    </dsp:sp>
    <dsp:sp modelId="{4327CB75-9F8D-4397-8B42-9A61268F0F1E}">
      <dsp:nvSpPr>
        <dsp:cNvPr id="0" name=""/>
        <dsp:cNvSpPr/>
      </dsp:nvSpPr>
      <dsp:spPr>
        <a:xfrm>
          <a:off x="646724" y="3810319"/>
          <a:ext cx="2720161" cy="16320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decyzja: </a:t>
          </a:r>
          <a:r>
            <a:rPr lang="pl-PL" sz="1700" kern="1200" dirty="0">
              <a:solidFill>
                <a:srgbClr val="0070C0"/>
              </a:solidFill>
            </a:rPr>
            <a:t>pozostawienie podzielonych plików i dalsza praca na nich</a:t>
          </a:r>
        </a:p>
      </dsp:txBody>
      <dsp:txXfrm>
        <a:off x="646724" y="3810319"/>
        <a:ext cx="2720161" cy="16320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D8E4C-1475-4C1F-8866-82DFF3B1BAB4}">
      <dsp:nvSpPr>
        <dsp:cNvPr id="0" name=""/>
        <dsp:cNvSpPr/>
      </dsp:nvSpPr>
      <dsp:spPr>
        <a:xfrm>
          <a:off x="117499" y="208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/>
            <a:t>korzystano z </a:t>
          </a:r>
          <a:r>
            <a:rPr lang="pl-PL" sz="1800" b="0" i="0" kern="1200" dirty="0">
              <a:solidFill>
                <a:srgbClr val="0070C0"/>
              </a:solidFill>
            </a:rPr>
            <a:t>mniejszych danych</a:t>
          </a:r>
          <a:r>
            <a:rPr lang="pl-PL" sz="1800" b="0" i="0" kern="1200" dirty="0"/>
            <a:t> zawierających tylko genotypy - na więcej nie pozwoliła specyfikacja sprzętu</a:t>
          </a:r>
          <a:endParaRPr lang="pl-PL" sz="1800" kern="1200" dirty="0"/>
        </a:p>
      </dsp:txBody>
      <dsp:txXfrm>
        <a:off x="117499" y="208"/>
        <a:ext cx="3059890" cy="1835934"/>
      </dsp:txXfrm>
    </dsp:sp>
    <dsp:sp modelId="{2AA80588-044C-4A05-BF8C-28C85A15BAF6}">
      <dsp:nvSpPr>
        <dsp:cNvPr id="0" name=""/>
        <dsp:cNvSpPr/>
      </dsp:nvSpPr>
      <dsp:spPr>
        <a:xfrm>
          <a:off x="3483379" y="208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/>
            <a:t>sposób wczytania danych za pomocą </a:t>
          </a:r>
          <a:r>
            <a:rPr lang="pl-PL" sz="1800" b="0" i="0" kern="1200" dirty="0" err="1">
              <a:solidFill>
                <a:srgbClr val="00B050"/>
              </a:solidFill>
            </a:rPr>
            <a:t>fread</a:t>
          </a:r>
          <a:r>
            <a:rPr lang="pl-PL" sz="1800" b="0" i="0" kern="1200" dirty="0"/>
            <a:t> był lepszym rozwiązaniem niż </a:t>
          </a:r>
          <a:r>
            <a:rPr lang="pl-PL" sz="1800" b="0" i="0" kern="1200" dirty="0" err="1">
              <a:solidFill>
                <a:srgbClr val="FF0000"/>
              </a:solidFill>
            </a:rPr>
            <a:t>read.table</a:t>
          </a:r>
          <a:endParaRPr lang="pl-PL" sz="1800" kern="1200" dirty="0">
            <a:solidFill>
              <a:srgbClr val="FF0000"/>
            </a:solidFill>
          </a:endParaRPr>
        </a:p>
      </dsp:txBody>
      <dsp:txXfrm>
        <a:off x="3483379" y="208"/>
        <a:ext cx="3059890" cy="1835934"/>
      </dsp:txXfrm>
    </dsp:sp>
    <dsp:sp modelId="{7F89E3CB-2643-4227-9156-0692F4A60EDB}">
      <dsp:nvSpPr>
        <dsp:cNvPr id="0" name=""/>
        <dsp:cNvSpPr/>
      </dsp:nvSpPr>
      <dsp:spPr>
        <a:xfrm>
          <a:off x="6849259" y="208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przedstawiony został pomysł analizy </a:t>
          </a:r>
          <a:r>
            <a:rPr lang="pl-PL" sz="1800" kern="1200" dirty="0">
              <a:solidFill>
                <a:schemeClr val="accent1"/>
              </a:solidFill>
            </a:rPr>
            <a:t>na przykładzie Chr1 </a:t>
          </a:r>
          <a:r>
            <a:rPr lang="pl-PL" sz="1800" kern="1200" dirty="0"/>
            <a:t>- analogicznie kolejne kroki mogą być wykonane dla pozostałych chromosomów</a:t>
          </a:r>
        </a:p>
      </dsp:txBody>
      <dsp:txXfrm>
        <a:off x="6849259" y="208"/>
        <a:ext cx="3059890" cy="1835934"/>
      </dsp:txXfrm>
    </dsp:sp>
    <dsp:sp modelId="{CF6C482E-9C2F-45B3-8E87-1ED099C7E2F6}">
      <dsp:nvSpPr>
        <dsp:cNvPr id="0" name=""/>
        <dsp:cNvSpPr/>
      </dsp:nvSpPr>
      <dsp:spPr>
        <a:xfrm>
          <a:off x="1800439" y="2142132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>
              <a:solidFill>
                <a:schemeClr val="accent4"/>
              </a:solidFill>
            </a:rPr>
            <a:t>merge</a:t>
          </a:r>
          <a:r>
            <a:rPr lang="pl-PL" sz="1800" kern="1200" dirty="0">
              <a:solidFill>
                <a:schemeClr val="accent4"/>
              </a:solidFill>
            </a:rPr>
            <a:t> (</a:t>
          </a:r>
          <a:r>
            <a:rPr lang="pl-PL" sz="1800" kern="1200" dirty="0" err="1">
              <a:solidFill>
                <a:schemeClr val="accent4"/>
              </a:solidFill>
            </a:rPr>
            <a:t>inner</a:t>
          </a:r>
          <a:r>
            <a:rPr lang="pl-PL" sz="1800" kern="1200" dirty="0">
              <a:solidFill>
                <a:schemeClr val="accent4"/>
              </a:solidFill>
            </a:rPr>
            <a:t>)</a:t>
          </a:r>
          <a:r>
            <a:rPr lang="pl-PL" sz="1800" kern="1200" dirty="0"/>
            <a:t> umożliwiło połączenie danych z dwóch </a:t>
          </a:r>
          <a:r>
            <a:rPr lang="pl-PL" sz="1800" kern="1200" dirty="0" err="1"/>
            <a:t>data.frame</a:t>
          </a:r>
          <a:r>
            <a:rPr lang="pl-PL" sz="1800" kern="1200" dirty="0"/>
            <a:t> dla odpowiadających sobie pozycji </a:t>
          </a:r>
          <a:r>
            <a:rPr lang="pl-PL" sz="1800" i="1" kern="1200" dirty="0" err="1"/>
            <a:t>locus</a:t>
          </a:r>
          <a:endParaRPr lang="pl-PL" sz="1800" i="1" kern="1200" dirty="0"/>
        </a:p>
      </dsp:txBody>
      <dsp:txXfrm>
        <a:off x="1800439" y="2142132"/>
        <a:ext cx="3059890" cy="1835934"/>
      </dsp:txXfrm>
    </dsp:sp>
    <dsp:sp modelId="{9087C906-8372-4471-9CFC-D099508BBDEA}">
      <dsp:nvSpPr>
        <dsp:cNvPr id="0" name=""/>
        <dsp:cNvSpPr/>
      </dsp:nvSpPr>
      <dsp:spPr>
        <a:xfrm>
          <a:off x="5166319" y="2142132"/>
          <a:ext cx="3059890" cy="183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 wyniku prowadzonych analiz dotarto do wniosku, iż </a:t>
          </a:r>
          <a:r>
            <a:rPr lang="pl-PL" sz="1800" kern="1200" dirty="0">
              <a:solidFill>
                <a:schemeClr val="accent1"/>
              </a:solidFill>
            </a:rPr>
            <a:t>mediany ilości heterozygot dla wszystkich</a:t>
          </a:r>
          <a:r>
            <a:rPr lang="pl-PL" sz="1800" i="1" kern="1200" dirty="0">
              <a:solidFill>
                <a:schemeClr val="accent1"/>
              </a:solidFill>
            </a:rPr>
            <a:t> </a:t>
          </a:r>
          <a:r>
            <a:rPr lang="pl-PL" sz="1800" i="1" kern="1200" dirty="0" err="1">
              <a:solidFill>
                <a:schemeClr val="accent1"/>
              </a:solidFill>
            </a:rPr>
            <a:t>locus</a:t>
          </a:r>
          <a:r>
            <a:rPr lang="pl-PL" sz="1800" i="1" kern="1200" dirty="0">
              <a:solidFill>
                <a:schemeClr val="accent1"/>
              </a:solidFill>
            </a:rPr>
            <a:t> </a:t>
          </a:r>
          <a:r>
            <a:rPr lang="pl-PL" sz="1800" kern="1200" dirty="0">
              <a:solidFill>
                <a:schemeClr val="accent1"/>
              </a:solidFill>
            </a:rPr>
            <a:t>osobników zdrowych i chorych nie są równe</a:t>
          </a:r>
        </a:p>
      </dsp:txBody>
      <dsp:txXfrm>
        <a:off x="5166319" y="2142132"/>
        <a:ext cx="3059890" cy="18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5:30:01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01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1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1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8A7486-9C74-4BAB-BB3C-EBF9BD23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 fontScale="90000"/>
          </a:bodyPr>
          <a:lstStyle/>
          <a:p>
            <a:r>
              <a:rPr lang="pl-PL" sz="1600" b="1" dirty="0"/>
              <a:t>ANALIZA DANYCH  </a:t>
            </a:r>
            <a:br>
              <a:rPr lang="pl-PL" sz="1600" b="1" dirty="0"/>
            </a:br>
            <a:br>
              <a:rPr lang="pl-PL" sz="1600" dirty="0"/>
            </a:br>
            <a:r>
              <a:rPr lang="pl-PL" sz="1600" dirty="0"/>
              <a:t>– porównanie median ilości heterozygot dla wszystkich </a:t>
            </a:r>
            <a:r>
              <a:rPr lang="pl-PL" sz="1600" i="1" dirty="0" err="1"/>
              <a:t>locus</a:t>
            </a:r>
            <a:r>
              <a:rPr lang="pl-PL" sz="1600" dirty="0"/>
              <a:t> osobników zdrowych </a:t>
            </a:r>
            <a:br>
              <a:rPr lang="pl-PL" sz="1600" dirty="0"/>
            </a:br>
            <a:r>
              <a:rPr lang="pl-PL" sz="1600" dirty="0"/>
              <a:t>i chorych krów rasy holsztyńsko-fryzyjskiej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CFC91A-83C7-4517-BB38-A0B95AB9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pl-PL" b="1" dirty="0"/>
              <a:t>Autor:</a:t>
            </a:r>
            <a:r>
              <a:rPr lang="pl-PL" dirty="0"/>
              <a:t> </a:t>
            </a:r>
          </a:p>
          <a:p>
            <a:r>
              <a:rPr lang="pl-PL" dirty="0"/>
              <a:t>Szymon Armata (117360)</a:t>
            </a:r>
          </a:p>
        </p:txBody>
      </p:sp>
      <p:pic>
        <p:nvPicPr>
          <p:cNvPr id="4" name="Picture 3" descr="Abstrakcyjny deseń geometryczny w nakładające się sześciokąty na biało-szarym tle">
            <a:extLst>
              <a:ext uri="{FF2B5EF4-FFF2-40B4-BE49-F238E27FC236}">
                <a16:creationId xmlns:a16="http://schemas.microsoft.com/office/drawing/2014/main" id="{AAB0D6B8-C621-4E43-AE7A-4616EAC09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7" b="27553"/>
          <a:stretch/>
        </p:blipFill>
        <p:spPr>
          <a:xfrm>
            <a:off x="0" y="-78648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928319"/>
            <a:ext cx="3884962" cy="1348678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r"/>
            <a:r>
              <a:rPr lang="pl-PL" dirty="0"/>
              <a:t>SPRAWDZE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chromosomów</a:t>
            </a:r>
            <a:br>
              <a:rPr lang="pl-PL" dirty="0"/>
            </a:br>
            <a:r>
              <a:rPr lang="pl-PL" dirty="0"/>
              <a:t> - </a:t>
            </a:r>
            <a:r>
              <a:rPr lang="pl-PL" dirty="0" err="1"/>
              <a:t>bash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7766050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algn="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C7D825A-5515-4FCC-B3AC-67F0FDC0CA5E}"/>
              </a:ext>
            </a:extLst>
          </p:cNvPr>
          <p:cNvSpPr txBox="1"/>
          <p:nvPr/>
        </p:nvSpPr>
        <p:spPr>
          <a:xfrm>
            <a:off x="8794301" y="25641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sp>
        <p:nvSpPr>
          <p:cNvPr id="34" name="Symbol zastępczy zawartości 33">
            <a:extLst>
              <a:ext uri="{FF2B5EF4-FFF2-40B4-BE49-F238E27FC236}">
                <a16:creationId xmlns:a16="http://schemas.microsoft.com/office/drawing/2014/main" id="{9707CE5D-E928-4FBB-9FC1-672EAE42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6335057"/>
            <a:ext cx="10026650" cy="397827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2" name="Obraz 31" descr="Obraz zawierający tekst&#10;&#10;Opis wygenerowany automatycznie">
            <a:extLst>
              <a:ext uri="{FF2B5EF4-FFF2-40B4-BE49-F238E27FC236}">
                <a16:creationId xmlns:a16="http://schemas.microsoft.com/office/drawing/2014/main" id="{918F9F5C-9119-4E34-9968-A896EB73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" y="909305"/>
            <a:ext cx="7871493" cy="50203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11C73F0-D39C-46F7-9FB8-20B28F6785CD}"/>
              </a:ext>
            </a:extLst>
          </p:cNvPr>
          <p:cNvCxnSpPr/>
          <p:nvPr/>
        </p:nvCxnSpPr>
        <p:spPr>
          <a:xfrm>
            <a:off x="639097" y="1120877"/>
            <a:ext cx="3234813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1DBCF6E-55A9-4DBF-9C99-C6DBE4E9B493}"/>
              </a:ext>
            </a:extLst>
          </p:cNvPr>
          <p:cNvCxnSpPr/>
          <p:nvPr/>
        </p:nvCxnSpPr>
        <p:spPr>
          <a:xfrm>
            <a:off x="639097" y="1278194"/>
            <a:ext cx="3234813" cy="7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A33C48E4-133C-489C-A2EB-4B2EBD05068B}"/>
              </a:ext>
            </a:extLst>
          </p:cNvPr>
          <p:cNvCxnSpPr/>
          <p:nvPr/>
        </p:nvCxnSpPr>
        <p:spPr>
          <a:xfrm>
            <a:off x="639097" y="1415845"/>
            <a:ext cx="3156155" cy="114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49D5631-9033-4349-9EB5-359691F01F54}"/>
              </a:ext>
            </a:extLst>
          </p:cNvPr>
          <p:cNvCxnSpPr/>
          <p:nvPr/>
        </p:nvCxnSpPr>
        <p:spPr>
          <a:xfrm>
            <a:off x="639096" y="5401515"/>
            <a:ext cx="315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7E1ECB3-64D5-4E21-8528-DB787D606C81}"/>
              </a:ext>
            </a:extLst>
          </p:cNvPr>
          <p:cNvSpPr txBox="1"/>
          <p:nvPr/>
        </p:nvSpPr>
        <p:spPr>
          <a:xfrm>
            <a:off x="3917714" y="1466195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1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E5A094E-15BE-4D97-8814-90DC5E210DCD}"/>
              </a:ext>
            </a:extLst>
          </p:cNvPr>
          <p:cNvSpPr txBox="1"/>
          <p:nvPr/>
        </p:nvSpPr>
        <p:spPr>
          <a:xfrm>
            <a:off x="3917714" y="1888680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F82D08F-72D3-443B-8F2A-93ACD3272EA3}"/>
              </a:ext>
            </a:extLst>
          </p:cNvPr>
          <p:cNvSpPr txBox="1"/>
          <p:nvPr/>
        </p:nvSpPr>
        <p:spPr>
          <a:xfrm>
            <a:off x="3917714" y="2371721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3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A580D04-F61E-448E-B8E9-E165A40A4B58}"/>
              </a:ext>
            </a:extLst>
          </p:cNvPr>
          <p:cNvSpPr txBox="1"/>
          <p:nvPr/>
        </p:nvSpPr>
        <p:spPr>
          <a:xfrm>
            <a:off x="4605971" y="3518327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19C3D408-FF56-49F7-80F8-A7036765E6BA}"/>
              </a:ext>
            </a:extLst>
          </p:cNvPr>
          <p:cNvSpPr txBox="1"/>
          <p:nvPr/>
        </p:nvSpPr>
        <p:spPr>
          <a:xfrm>
            <a:off x="3917714" y="5218932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29</a:t>
            </a:r>
          </a:p>
        </p:txBody>
      </p:sp>
    </p:spTree>
    <p:extLst>
      <p:ext uri="{BB962C8B-B14F-4D97-AF65-F5344CB8AC3E}">
        <p14:creationId xmlns:p14="http://schemas.microsoft.com/office/powerpoint/2010/main" val="289389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Zliczanie ilości chromosomów - </a:t>
            </a:r>
            <a:r>
              <a:rPr lang="pl-PL" dirty="0" err="1"/>
              <a:t>bash</a:t>
            </a:r>
            <a:endParaRPr lang="pl-PL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4DC6D1B4-5BBD-4CB5-9DE8-46409EC34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65" y="2390468"/>
            <a:ext cx="8278119" cy="3978275"/>
          </a:xfr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427AD37-F0A4-4257-83D5-2E72B9A5BA31}"/>
              </a:ext>
            </a:extLst>
          </p:cNvPr>
          <p:cNvCxnSpPr/>
          <p:nvPr/>
        </p:nvCxnSpPr>
        <p:spPr>
          <a:xfrm>
            <a:off x="2133600" y="2595716"/>
            <a:ext cx="3087329" cy="43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7DB5C5E-B007-42ED-82F8-BD54B08FB95C}"/>
              </a:ext>
            </a:extLst>
          </p:cNvPr>
          <p:cNvCxnSpPr/>
          <p:nvPr/>
        </p:nvCxnSpPr>
        <p:spPr>
          <a:xfrm>
            <a:off x="2133600" y="2753032"/>
            <a:ext cx="3087329" cy="67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0ED1380-C00C-4135-AB3B-8E19AA5263B6}"/>
              </a:ext>
            </a:extLst>
          </p:cNvPr>
          <p:cNvCxnSpPr/>
          <p:nvPr/>
        </p:nvCxnSpPr>
        <p:spPr>
          <a:xfrm>
            <a:off x="2428568" y="5978013"/>
            <a:ext cx="279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19F1E0-0131-4199-9706-9E09DF092537}"/>
              </a:ext>
            </a:extLst>
          </p:cNvPr>
          <p:cNvSpPr txBox="1"/>
          <p:nvPr/>
        </p:nvSpPr>
        <p:spPr>
          <a:xfrm>
            <a:off x="5309419" y="2843669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D6E4EA9-41A1-4425-9BE4-A23431FA23FC}"/>
              </a:ext>
            </a:extLst>
          </p:cNvPr>
          <p:cNvSpPr txBox="1"/>
          <p:nvPr/>
        </p:nvSpPr>
        <p:spPr>
          <a:xfrm>
            <a:off x="5309419" y="3244334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4446AEB-D07D-4CCC-A1C6-DAC109B6886E}"/>
              </a:ext>
            </a:extLst>
          </p:cNvPr>
          <p:cNvSpPr txBox="1"/>
          <p:nvPr/>
        </p:nvSpPr>
        <p:spPr>
          <a:xfrm>
            <a:off x="5309418" y="5793347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968817D-CD7D-4A6A-82D4-CF49682BB2B3}"/>
              </a:ext>
            </a:extLst>
          </p:cNvPr>
          <p:cNvSpPr txBox="1"/>
          <p:nvPr/>
        </p:nvSpPr>
        <p:spPr>
          <a:xfrm>
            <a:off x="5309418" y="4172789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20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741C1BE0-3481-4DB8-8723-ADD5764DE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" y="914049"/>
            <a:ext cx="7924730" cy="5029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40084"/>
            <a:ext cx="3884962" cy="1331637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r"/>
            <a:r>
              <a:rPr lang="pl-PL" dirty="0"/>
              <a:t>SPRAWDZE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chromosomów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bash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7766050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algn="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11C73F0-D39C-46F7-9FB8-20B28F6785CD}"/>
              </a:ext>
            </a:extLst>
          </p:cNvPr>
          <p:cNvCxnSpPr/>
          <p:nvPr/>
        </p:nvCxnSpPr>
        <p:spPr>
          <a:xfrm>
            <a:off x="639097" y="1120877"/>
            <a:ext cx="3234813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1DBCF6E-55A9-4DBF-9C99-C6DBE4E9B493}"/>
              </a:ext>
            </a:extLst>
          </p:cNvPr>
          <p:cNvCxnSpPr/>
          <p:nvPr/>
        </p:nvCxnSpPr>
        <p:spPr>
          <a:xfrm>
            <a:off x="639097" y="1278194"/>
            <a:ext cx="3234813" cy="7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A33C48E4-133C-489C-A2EB-4B2EBD05068B}"/>
              </a:ext>
            </a:extLst>
          </p:cNvPr>
          <p:cNvCxnSpPr/>
          <p:nvPr/>
        </p:nvCxnSpPr>
        <p:spPr>
          <a:xfrm>
            <a:off x="639097" y="1415845"/>
            <a:ext cx="3156155" cy="114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49D5631-9033-4349-9EB5-359691F01F54}"/>
              </a:ext>
            </a:extLst>
          </p:cNvPr>
          <p:cNvCxnSpPr/>
          <p:nvPr/>
        </p:nvCxnSpPr>
        <p:spPr>
          <a:xfrm>
            <a:off x="639096" y="5423621"/>
            <a:ext cx="315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7E1ECB3-64D5-4E21-8528-DB787D606C81}"/>
              </a:ext>
            </a:extLst>
          </p:cNvPr>
          <p:cNvSpPr txBox="1"/>
          <p:nvPr/>
        </p:nvSpPr>
        <p:spPr>
          <a:xfrm>
            <a:off x="3917714" y="1466195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1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F82D08F-72D3-443B-8F2A-93ACD3272EA3}"/>
              </a:ext>
            </a:extLst>
          </p:cNvPr>
          <p:cNvSpPr txBox="1"/>
          <p:nvPr/>
        </p:nvSpPr>
        <p:spPr>
          <a:xfrm>
            <a:off x="3917714" y="2371721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Chromosom 3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E5A094E-15BE-4D97-8814-90DC5E210DCD}"/>
              </a:ext>
            </a:extLst>
          </p:cNvPr>
          <p:cNvSpPr txBox="1"/>
          <p:nvPr/>
        </p:nvSpPr>
        <p:spPr>
          <a:xfrm>
            <a:off x="3917714" y="1888680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19C3D408-FF56-49F7-80F8-A7036765E6BA}"/>
              </a:ext>
            </a:extLst>
          </p:cNvPr>
          <p:cNvSpPr txBox="1"/>
          <p:nvPr/>
        </p:nvSpPr>
        <p:spPr>
          <a:xfrm>
            <a:off x="3917714" y="5238955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Chromosom 29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A580D04-F61E-448E-B8E9-E165A40A4B58}"/>
              </a:ext>
            </a:extLst>
          </p:cNvPr>
          <p:cNvSpPr txBox="1"/>
          <p:nvPr/>
        </p:nvSpPr>
        <p:spPr>
          <a:xfrm>
            <a:off x="4605971" y="3528339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C7D825A-5515-4FCC-B3AC-67F0FDC0CA5E}"/>
              </a:ext>
            </a:extLst>
          </p:cNvPr>
          <p:cNvSpPr txBox="1"/>
          <p:nvPr/>
        </p:nvSpPr>
        <p:spPr>
          <a:xfrm>
            <a:off x="8971282" y="25744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dane osobników chorych</a:t>
            </a:r>
          </a:p>
        </p:txBody>
      </p:sp>
    </p:spTree>
    <p:extLst>
      <p:ext uri="{BB962C8B-B14F-4D97-AF65-F5344CB8AC3E}">
        <p14:creationId xmlns:p14="http://schemas.microsoft.com/office/powerpoint/2010/main" val="321387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426F9F81-B8EA-4160-9931-52DAC195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38" y="2359853"/>
            <a:ext cx="8124373" cy="397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8C4B707-EE2B-4A6B-A493-F927F419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sprawdzenie ilości chromosomów - </a:t>
            </a:r>
            <a:r>
              <a:rPr lang="pl-PL" dirty="0" err="1"/>
              <a:t>bash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58BF6B-61FF-42B1-9E0B-73E9C94BC5B0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427AD37-F0A4-4257-83D5-2E72B9A5BA31}"/>
              </a:ext>
            </a:extLst>
          </p:cNvPr>
          <p:cNvCxnSpPr/>
          <p:nvPr/>
        </p:nvCxnSpPr>
        <p:spPr>
          <a:xfrm>
            <a:off x="2133600" y="2595716"/>
            <a:ext cx="3087329" cy="43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7DB5C5E-B007-42ED-82F8-BD54B08FB95C}"/>
              </a:ext>
            </a:extLst>
          </p:cNvPr>
          <p:cNvCxnSpPr/>
          <p:nvPr/>
        </p:nvCxnSpPr>
        <p:spPr>
          <a:xfrm>
            <a:off x="2133600" y="2753032"/>
            <a:ext cx="3087329" cy="67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0ED1380-C00C-4135-AB3B-8E19AA5263B6}"/>
              </a:ext>
            </a:extLst>
          </p:cNvPr>
          <p:cNvCxnSpPr>
            <a:cxnSpLocks/>
          </p:cNvCxnSpPr>
          <p:nvPr/>
        </p:nvCxnSpPr>
        <p:spPr>
          <a:xfrm>
            <a:off x="2597727" y="5978013"/>
            <a:ext cx="262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19F1E0-0131-4199-9706-9E09DF092537}"/>
              </a:ext>
            </a:extLst>
          </p:cNvPr>
          <p:cNvSpPr txBox="1"/>
          <p:nvPr/>
        </p:nvSpPr>
        <p:spPr>
          <a:xfrm>
            <a:off x="5309419" y="2843669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D6E4EA9-41A1-4425-9BE4-A23431FA23FC}"/>
              </a:ext>
            </a:extLst>
          </p:cNvPr>
          <p:cNvSpPr txBox="1"/>
          <p:nvPr/>
        </p:nvSpPr>
        <p:spPr>
          <a:xfrm>
            <a:off x="5309419" y="3244334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4446AEB-D07D-4CCC-A1C6-DAC109B6886E}"/>
              </a:ext>
            </a:extLst>
          </p:cNvPr>
          <p:cNvSpPr txBox="1"/>
          <p:nvPr/>
        </p:nvSpPr>
        <p:spPr>
          <a:xfrm>
            <a:off x="5309418" y="5793347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968817D-CD7D-4A6A-82D4-CF49682BB2B3}"/>
              </a:ext>
            </a:extLst>
          </p:cNvPr>
          <p:cNvSpPr txBox="1"/>
          <p:nvPr/>
        </p:nvSpPr>
        <p:spPr>
          <a:xfrm>
            <a:off x="5309418" y="4172789"/>
            <a:ext cx="46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F1018E5-7329-4795-8E55-F214A6B3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2" y="2477730"/>
            <a:ext cx="9483827" cy="3291245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568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671DA6-F2F0-45E5-A5B5-EB74CDD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sprawdzenie ilości chromosomów - 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2170E5D-1274-4E3B-8D32-958BAC944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3350948"/>
            <a:ext cx="5713183" cy="582561"/>
          </a:xfrm>
        </p:spPr>
      </p:pic>
      <p:pic>
        <p:nvPicPr>
          <p:cNvPr id="7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9B7446BC-73DA-48D5-B0D8-55A32874E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36" y="1666875"/>
            <a:ext cx="1590897" cy="502037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98EBB32-6841-46E3-BF1B-D8EF2E1192FD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</p:spTree>
    <p:extLst>
      <p:ext uri="{BB962C8B-B14F-4D97-AF65-F5344CB8AC3E}">
        <p14:creationId xmlns:p14="http://schemas.microsoft.com/office/powerpoint/2010/main" val="379264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E80DE-A31B-4415-9008-A54C5978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sprawdzenie ilości chromosomów - R</a:t>
            </a: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1E88CF9C-EC98-4BD5-88A7-724E18568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478" y="1666875"/>
            <a:ext cx="1510814" cy="5045552"/>
          </a:xfr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B540C14-9488-45F4-8649-E92B5297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3316105"/>
            <a:ext cx="5479256" cy="65563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065F2E8-7379-4365-9DB9-7D1DE50DD546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</p:spTree>
    <p:extLst>
      <p:ext uri="{BB962C8B-B14F-4D97-AF65-F5344CB8AC3E}">
        <p14:creationId xmlns:p14="http://schemas.microsoft.com/office/powerpoint/2010/main" val="259462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B04DBB-E99C-461F-B771-F0B540F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sprawdzenie ilości chromosomów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C2A3AB7-083B-47D2-A537-CCD3E2DA0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257273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4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8BDE5-789F-43A9-A5F7-536A1219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i grupowanie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14A12682-8C18-4F61-AD16-A54FAA53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/>
          <a:stretch/>
        </p:blipFill>
        <p:spPr>
          <a:xfrm>
            <a:off x="1639266" y="2568091"/>
            <a:ext cx="8907118" cy="336591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C46EBD0-5885-43A0-9A6E-BD109B3158A3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1F59462-F907-4AC5-A19C-1B892B720E9C}"/>
              </a:ext>
            </a:extLst>
          </p:cNvPr>
          <p:cNvSpPr/>
          <p:nvPr/>
        </p:nvSpPr>
        <p:spPr>
          <a:xfrm>
            <a:off x="2536722" y="3567862"/>
            <a:ext cx="560439" cy="22788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AA21CEA-8B21-44D4-B0D1-EA59C60F5EA1}"/>
              </a:ext>
            </a:extLst>
          </p:cNvPr>
          <p:cNvCxnSpPr/>
          <p:nvPr/>
        </p:nvCxnSpPr>
        <p:spPr>
          <a:xfrm flipH="1">
            <a:off x="5588810" y="3165988"/>
            <a:ext cx="137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A6EBA43-760B-468F-981D-A2747C2CDD3C}"/>
              </a:ext>
            </a:extLst>
          </p:cNvPr>
          <p:cNvSpPr txBox="1"/>
          <p:nvPr/>
        </p:nvSpPr>
        <p:spPr>
          <a:xfrm>
            <a:off x="6965326" y="298132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zmienna grupująca</a:t>
            </a:r>
          </a:p>
        </p:txBody>
      </p:sp>
      <p:sp>
        <p:nvSpPr>
          <p:cNvPr id="13" name="Znak minus 12">
            <a:extLst>
              <a:ext uri="{FF2B5EF4-FFF2-40B4-BE49-F238E27FC236}">
                <a16:creationId xmlns:a16="http://schemas.microsoft.com/office/drawing/2014/main" id="{75AE0D5C-77E9-4513-A02D-51E63F20DABA}"/>
              </a:ext>
            </a:extLst>
          </p:cNvPr>
          <p:cNvSpPr/>
          <p:nvPr/>
        </p:nvSpPr>
        <p:spPr>
          <a:xfrm>
            <a:off x="5243629" y="3215151"/>
            <a:ext cx="314632" cy="961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62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45A61E-19F4-45EC-94DC-F9DDE6BC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i grupowanie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7ED7AC28-D060-4227-9C64-C40B68F27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50" y="2464915"/>
            <a:ext cx="9135750" cy="3381847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388077E-31B3-4885-B679-77D8AF5ADE44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CFE4031-B5F8-4F37-9149-524D6A1651ED}"/>
              </a:ext>
            </a:extLst>
          </p:cNvPr>
          <p:cNvSpPr/>
          <p:nvPr/>
        </p:nvSpPr>
        <p:spPr>
          <a:xfrm>
            <a:off x="2526890" y="3573161"/>
            <a:ext cx="540776" cy="21787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25220E0-0164-4193-91C4-55514FC3E2E4}"/>
              </a:ext>
            </a:extLst>
          </p:cNvPr>
          <p:cNvCxnSpPr/>
          <p:nvPr/>
        </p:nvCxnSpPr>
        <p:spPr>
          <a:xfrm flipH="1">
            <a:off x="5211096" y="3057833"/>
            <a:ext cx="137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684661D-2DFF-4151-8B61-BB04210BADDC}"/>
              </a:ext>
            </a:extLst>
          </p:cNvPr>
          <p:cNvSpPr txBox="1"/>
          <p:nvPr/>
        </p:nvSpPr>
        <p:spPr>
          <a:xfrm>
            <a:off x="6587612" y="2873167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zmienna grupująca</a:t>
            </a:r>
          </a:p>
        </p:txBody>
      </p:sp>
      <p:sp>
        <p:nvSpPr>
          <p:cNvPr id="11" name="Znak minus 10">
            <a:extLst>
              <a:ext uri="{FF2B5EF4-FFF2-40B4-BE49-F238E27FC236}">
                <a16:creationId xmlns:a16="http://schemas.microsoft.com/office/drawing/2014/main" id="{64195D92-3961-47F6-B63B-D89928D94E40}"/>
              </a:ext>
            </a:extLst>
          </p:cNvPr>
          <p:cNvSpPr/>
          <p:nvPr/>
        </p:nvSpPr>
        <p:spPr>
          <a:xfrm>
            <a:off x="4824930" y="3144178"/>
            <a:ext cx="314632" cy="961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47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0B31BC-F6B1-4133-80F8-C98467B4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ŁĄCZENIE DATA.FRAME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4959C1-D719-40E6-ACC3-7FDB1957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F5EDB80-3D4A-433E-939F-04B796120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2813" r="74353" b="2643"/>
          <a:stretch/>
        </p:blipFill>
        <p:spPr>
          <a:xfrm>
            <a:off x="1550831" y="2382609"/>
            <a:ext cx="3092860" cy="386568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2A76CC-48C5-4490-8C63-3F188247D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0" t="11324" r="74332"/>
          <a:stretch/>
        </p:blipFill>
        <p:spPr>
          <a:xfrm>
            <a:off x="6661455" y="2382609"/>
            <a:ext cx="3092860" cy="386568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EF7F748-1E65-46E3-8F4B-DE77FD7E55B5}"/>
              </a:ext>
            </a:extLst>
          </p:cNvPr>
          <p:cNvSpPr txBox="1"/>
          <p:nvPr/>
        </p:nvSpPr>
        <p:spPr>
          <a:xfrm>
            <a:off x="1550831" y="168865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DF05164-41E9-4D17-AFBE-C55AF201590C}"/>
              </a:ext>
            </a:extLst>
          </p:cNvPr>
          <p:cNvSpPr txBox="1"/>
          <p:nvPr/>
        </p:nvSpPr>
        <p:spPr>
          <a:xfrm>
            <a:off x="6661455" y="168865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0435D9E-20AF-43AC-AFE4-57008C82ACD2}"/>
              </a:ext>
            </a:extLst>
          </p:cNvPr>
          <p:cNvSpPr/>
          <p:nvPr/>
        </p:nvSpPr>
        <p:spPr>
          <a:xfrm>
            <a:off x="1691248" y="3567862"/>
            <a:ext cx="2812026" cy="260679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4894FC4-E3F3-4A7D-B4FA-BE8B7E7EC20D}"/>
              </a:ext>
            </a:extLst>
          </p:cNvPr>
          <p:cNvSpPr/>
          <p:nvPr/>
        </p:nvSpPr>
        <p:spPr>
          <a:xfrm>
            <a:off x="6801872" y="4503174"/>
            <a:ext cx="2812026" cy="167148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31B064F-BEC1-4D3D-8C9F-18DD9E4FC76E}"/>
              </a:ext>
            </a:extLst>
          </p:cNvPr>
          <p:cNvSpPr/>
          <p:nvPr/>
        </p:nvSpPr>
        <p:spPr>
          <a:xfrm>
            <a:off x="6801872" y="3667431"/>
            <a:ext cx="2812026" cy="784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8AC8F-448D-45B1-98E1-FD3066BF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6093702-E8E9-4B4A-BC38-F25FFDF26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6733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a 4" descr="Strzał w dziesiątkę z wypełnieniem pełnym">
            <a:extLst>
              <a:ext uri="{FF2B5EF4-FFF2-40B4-BE49-F238E27FC236}">
                <a16:creationId xmlns:a16="http://schemas.microsoft.com/office/drawing/2014/main" id="{D4E736C1-D940-48F7-BDDA-0D80066A9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2825" y="2254046"/>
            <a:ext cx="479323" cy="479323"/>
          </a:xfrm>
          <a:prstGeom prst="rect">
            <a:avLst/>
          </a:prstGeom>
        </p:spPr>
      </p:pic>
      <p:pic>
        <p:nvPicPr>
          <p:cNvPr id="6" name="Grafika 5" descr="Strzał w dziesiątkę z wypełnieniem pełnym">
            <a:extLst>
              <a:ext uri="{FF2B5EF4-FFF2-40B4-BE49-F238E27FC236}">
                <a16:creationId xmlns:a16="http://schemas.microsoft.com/office/drawing/2014/main" id="{E68722DD-716A-4E5E-BF8C-089E2E148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2822" y="3429000"/>
            <a:ext cx="479323" cy="479323"/>
          </a:xfrm>
          <a:prstGeom prst="rect">
            <a:avLst/>
          </a:prstGeom>
        </p:spPr>
      </p:pic>
      <p:pic>
        <p:nvPicPr>
          <p:cNvPr id="7" name="Grafika 6" descr="Strzał w dziesiątkę z wypełnieniem pełnym">
            <a:extLst>
              <a:ext uri="{FF2B5EF4-FFF2-40B4-BE49-F238E27FC236}">
                <a16:creationId xmlns:a16="http://schemas.microsoft.com/office/drawing/2014/main" id="{3BAE0632-DD93-481B-AB81-9D6446B1A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2823" y="4587976"/>
            <a:ext cx="479323" cy="479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Pismo odręczne 12">
                <a:extLst>
                  <a:ext uri="{FF2B5EF4-FFF2-40B4-BE49-F238E27FC236}">
                    <a16:creationId xmlns:a16="http://schemas.microsoft.com/office/drawing/2014/main" id="{75575938-5173-41A8-9BE5-87E2A1074D60}"/>
                  </a:ext>
                </a:extLst>
              </p14:cNvPr>
              <p14:cNvContentPartPr/>
              <p14:nvPr/>
            </p14:nvContentPartPr>
            <p14:xfrm>
              <a:off x="4748737" y="2418573"/>
              <a:ext cx="360" cy="360"/>
            </p14:xfrm>
          </p:contentPart>
        </mc:Choice>
        <mc:Fallback xmlns="">
          <p:pic>
            <p:nvPicPr>
              <p:cNvPr id="13" name="Pismo odręczne 12">
                <a:extLst>
                  <a:ext uri="{FF2B5EF4-FFF2-40B4-BE49-F238E27FC236}">
                    <a16:creationId xmlns:a16="http://schemas.microsoft.com/office/drawing/2014/main" id="{75575938-5173-41A8-9BE5-87E2A1074D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5097" y="231057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0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E24B7-CD15-49B7-93B0-7D996A53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ŁĄCZENIE DATA.FRAME 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7ABEEF3-C224-4FE5-B1B9-069D81ABF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774740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13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F47F4A-A113-4D63-AE1B-A51F117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ŁĄCZENIE DATA.FRAME - MERGE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3004F834-AA0D-483E-96B1-0975E300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>
          <a:xfrm>
            <a:off x="1300931" y="1946786"/>
            <a:ext cx="9583788" cy="4227871"/>
          </a:xfr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5D0194D-D1EA-4AF2-90C0-1A6AE14B1BFF}"/>
              </a:ext>
            </a:extLst>
          </p:cNvPr>
          <p:cNvSpPr/>
          <p:nvPr/>
        </p:nvSpPr>
        <p:spPr>
          <a:xfrm>
            <a:off x="2789286" y="3205306"/>
            <a:ext cx="3303539" cy="306041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A6C2C60-69B4-41D9-9CC4-2CC4720A5449}"/>
              </a:ext>
            </a:extLst>
          </p:cNvPr>
          <p:cNvSpPr/>
          <p:nvPr/>
        </p:nvSpPr>
        <p:spPr>
          <a:xfrm>
            <a:off x="6329122" y="3205306"/>
            <a:ext cx="4207260" cy="306041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AB9F63A-5267-4C9D-8FFE-0A61FF4FBC3A}"/>
              </a:ext>
            </a:extLst>
          </p:cNvPr>
          <p:cNvSpPr/>
          <p:nvPr/>
        </p:nvSpPr>
        <p:spPr>
          <a:xfrm>
            <a:off x="2862024" y="2126031"/>
            <a:ext cx="1148867" cy="3000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38025D-2224-4A01-B43F-4CA10A024954}"/>
              </a:ext>
            </a:extLst>
          </p:cNvPr>
          <p:cNvSpPr/>
          <p:nvPr/>
        </p:nvSpPr>
        <p:spPr>
          <a:xfrm>
            <a:off x="4104410" y="2126031"/>
            <a:ext cx="997526" cy="3000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  <p:sp>
        <p:nvSpPr>
          <p:cNvPr id="10" name="Znak minus 9">
            <a:extLst>
              <a:ext uri="{FF2B5EF4-FFF2-40B4-BE49-F238E27FC236}">
                <a16:creationId xmlns:a16="http://schemas.microsoft.com/office/drawing/2014/main" id="{421ABB52-6B77-4EE2-8746-E73486722E8A}"/>
              </a:ext>
            </a:extLst>
          </p:cNvPr>
          <p:cNvSpPr/>
          <p:nvPr/>
        </p:nvSpPr>
        <p:spPr>
          <a:xfrm flipV="1">
            <a:off x="5390143" y="2276036"/>
            <a:ext cx="363681" cy="186233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A66F8C8-799E-4043-B7E3-45B4993AFBD1}"/>
              </a:ext>
            </a:extLst>
          </p:cNvPr>
          <p:cNvSpPr txBox="1"/>
          <p:nvPr/>
        </p:nvSpPr>
        <p:spPr>
          <a:xfrm>
            <a:off x="7065818" y="22760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współna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11FEEF93-4D85-4A72-B784-A9AAF2112580}"/>
              </a:ext>
            </a:extLst>
          </p:cNvPr>
          <p:cNvSpPr/>
          <p:nvPr/>
        </p:nvSpPr>
        <p:spPr>
          <a:xfrm>
            <a:off x="1995141" y="3205306"/>
            <a:ext cx="354768" cy="306041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5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FAD5D6-9B27-4253-A057-C3DF9D45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połączony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D6B631F-00FA-4711-9C52-8CB112B9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7" y="2516916"/>
            <a:ext cx="11826665" cy="388388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3D0407-1E7A-42D3-AF90-A3C53AE69FCB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</p:spTree>
    <p:extLst>
      <p:ext uri="{BB962C8B-B14F-4D97-AF65-F5344CB8AC3E}">
        <p14:creationId xmlns:p14="http://schemas.microsoft.com/office/powerpoint/2010/main" val="428106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FAD5D6-9B27-4253-A057-C3DF9D45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połączony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D6B631F-00FA-4711-9C52-8CB112B9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7" y="2516916"/>
            <a:ext cx="11826665" cy="388388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3D0407-1E7A-42D3-AF90-A3C53AE69FCB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29E321D-64E2-4DCE-B436-C8CBA1367497}"/>
              </a:ext>
            </a:extLst>
          </p:cNvPr>
          <p:cNvSpPr/>
          <p:nvPr/>
        </p:nvSpPr>
        <p:spPr>
          <a:xfrm>
            <a:off x="1622322" y="3863612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80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AE0783-E006-4F57-8C4E-8480A0A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połączony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3964B35-049F-4979-B64B-1C14CBF9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7" y="2866338"/>
            <a:ext cx="11722295" cy="323949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37E332B-3C6E-45E8-9B61-66F54D49C9E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</p:spTree>
    <p:extLst>
      <p:ext uri="{BB962C8B-B14F-4D97-AF65-F5344CB8AC3E}">
        <p14:creationId xmlns:p14="http://schemas.microsoft.com/office/powerpoint/2010/main" val="192748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AE0783-E006-4F57-8C4E-8480A0A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połączony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3964B35-049F-4979-B64B-1C14CBF9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7" y="2866338"/>
            <a:ext cx="11722295" cy="323949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37E332B-3C6E-45E8-9B61-66F54D49C9E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174B0DB-7B67-433F-8600-97D93EBC3CD5}"/>
              </a:ext>
            </a:extLst>
          </p:cNvPr>
          <p:cNvSpPr/>
          <p:nvPr/>
        </p:nvSpPr>
        <p:spPr>
          <a:xfrm>
            <a:off x="1671483" y="3529316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C522D-75B9-4C14-81C6-0FA50FB2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podzielony</a:t>
            </a:r>
            <a:endParaRPr lang="pl-PL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1AB51913-FC56-4E31-8274-797594501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8" y="2385684"/>
            <a:ext cx="11586863" cy="2487612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D424525-98B6-4C5B-B9FB-2301108C7D11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BB05576-54C8-4366-8C8F-FA392BC6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3" y="5156288"/>
            <a:ext cx="11547494" cy="11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4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C522D-75B9-4C14-81C6-0FA50FB2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podzielony</a:t>
            </a:r>
            <a:endParaRPr lang="pl-PL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1AB51913-FC56-4E31-8274-797594501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8" y="2385684"/>
            <a:ext cx="11586863" cy="2487612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D424525-98B6-4C5B-B9FB-2301108C7D11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BB05576-54C8-4366-8C8F-FA392BC6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3" y="5156288"/>
            <a:ext cx="11547494" cy="1136357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45AC701-38C8-4A89-955C-0D7900329320}"/>
              </a:ext>
            </a:extLst>
          </p:cNvPr>
          <p:cNvSpPr/>
          <p:nvPr/>
        </p:nvSpPr>
        <p:spPr>
          <a:xfrm>
            <a:off x="1759973" y="5750531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86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E8D1A9-B97D-427F-9ABA-67690A7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podzielony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7C9B8FF-27A7-4220-9993-D042B660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2370590"/>
            <a:ext cx="11540278" cy="250476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E0C42E8-E17D-4926-8E88-66236A94836D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C874D5D-D2D7-4EED-BA58-E1AB9CF2B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5143252"/>
            <a:ext cx="11540278" cy="11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0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E8D1A9-B97D-427F-9ABA-67690A7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 – </a:t>
            </a:r>
            <a:r>
              <a:rPr lang="pl-PL" cap="none" dirty="0"/>
              <a:t>plik podzielony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7C9B8FF-27A7-4220-9993-D042B660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2370590"/>
            <a:ext cx="11540278" cy="250476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E0C42E8-E17D-4926-8E88-66236A94836D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C874D5D-D2D7-4EED-BA58-E1AB9CF2B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" y="5143252"/>
            <a:ext cx="11540278" cy="115731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6A43893F-9880-474F-B482-D13ED41DFE75}"/>
              </a:ext>
            </a:extLst>
          </p:cNvPr>
          <p:cNvSpPr/>
          <p:nvPr/>
        </p:nvSpPr>
        <p:spPr>
          <a:xfrm>
            <a:off x="1759973" y="5721909"/>
            <a:ext cx="698091" cy="41295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1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6B49BA-BCA5-4A0F-AD22-34D1076F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WCZYTANIE BIBLIOTEK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152CB0-5139-4240-8CC7-63FB8E7C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863D31-8896-4DE3-BACB-D1A255413A34}"/>
              </a:ext>
            </a:extLst>
          </p:cNvPr>
          <p:cNvSpPr txBox="1"/>
          <p:nvPr/>
        </p:nvSpPr>
        <p:spPr>
          <a:xfrm>
            <a:off x="1553498" y="29026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library(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data.table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library(parallel)</a:t>
            </a: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library(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dplyr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pl-PL" dirty="0">
              <a:solidFill>
                <a:schemeClr val="tx1">
                  <a:lumMod val="9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900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511F1C-50AC-46A5-B005-6B404477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 heterozygot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9F26EC-1D6D-48EC-A2CC-B2FFBE4582F8}"/>
              </a:ext>
            </a:extLst>
          </p:cNvPr>
          <p:cNvSpPr txBox="1"/>
          <p:nvPr/>
        </p:nvSpPr>
        <p:spPr>
          <a:xfrm>
            <a:off x="1079497" y="18714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999687E-774E-433C-B722-6602BC666C3B}"/>
              </a:ext>
            </a:extLst>
          </p:cNvPr>
          <p:cNvSpPr txBox="1"/>
          <p:nvPr/>
        </p:nvSpPr>
        <p:spPr>
          <a:xfrm>
            <a:off x="1085850" y="3820232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9F028DD-BD56-4578-B570-03CFD666ABDE}"/>
              </a:ext>
            </a:extLst>
          </p:cNvPr>
          <p:cNvSpPr txBox="1"/>
          <p:nvPr/>
        </p:nvSpPr>
        <p:spPr>
          <a:xfrm>
            <a:off x="1079496" y="2558281"/>
            <a:ext cx="47686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plik połączony        plik podzielony</a:t>
            </a:r>
          </a:p>
          <a:p>
            <a:r>
              <a:rPr lang="pl-PL" sz="2000" dirty="0"/>
              <a:t>                  </a:t>
            </a:r>
            <a:r>
              <a:rPr lang="pl-PL" sz="2000" dirty="0">
                <a:solidFill>
                  <a:srgbClr val="FF0000"/>
                </a:solidFill>
              </a:rPr>
              <a:t>0.44</a:t>
            </a:r>
            <a:r>
              <a:rPr lang="pl-PL" sz="2000" dirty="0"/>
              <a:t>   &gt;  </a:t>
            </a:r>
            <a:r>
              <a:rPr lang="pl-PL" sz="2000" dirty="0">
                <a:solidFill>
                  <a:srgbClr val="00B050"/>
                </a:solidFill>
              </a:rPr>
              <a:t>0.25</a:t>
            </a:r>
          </a:p>
          <a:p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97992FF-673F-4619-8F47-47951274638C}"/>
              </a:ext>
            </a:extLst>
          </p:cNvPr>
          <p:cNvSpPr txBox="1"/>
          <p:nvPr/>
        </p:nvSpPr>
        <p:spPr>
          <a:xfrm>
            <a:off x="1079495" y="4466630"/>
            <a:ext cx="47686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plik połączony        plik podzielony</a:t>
            </a:r>
          </a:p>
          <a:p>
            <a:r>
              <a:rPr lang="pl-PL" sz="2000" dirty="0"/>
              <a:t>                  </a:t>
            </a:r>
            <a:r>
              <a:rPr lang="pl-PL" sz="2000" dirty="0">
                <a:solidFill>
                  <a:srgbClr val="FF0000"/>
                </a:solidFill>
              </a:rPr>
              <a:t>0.56</a:t>
            </a:r>
            <a:r>
              <a:rPr lang="pl-PL" sz="2000" dirty="0"/>
              <a:t>   &gt;  </a:t>
            </a:r>
            <a:r>
              <a:rPr lang="pl-PL" sz="2000" dirty="0">
                <a:solidFill>
                  <a:srgbClr val="00B050"/>
                </a:solidFill>
              </a:rPr>
              <a:t>0.20</a:t>
            </a:r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DC24276-8B00-4512-A423-C9F402AD2CA3}"/>
              </a:ext>
            </a:extLst>
          </p:cNvPr>
          <p:cNvSpPr txBox="1"/>
          <p:nvPr/>
        </p:nvSpPr>
        <p:spPr>
          <a:xfrm>
            <a:off x="4444177" y="393872"/>
            <a:ext cx="11798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FD287644-B348-40FB-980B-E501809A8BE1}"/>
                  </a:ext>
                </a:extLst>
              </p:cNvPr>
              <p:cNvSpPr txBox="1"/>
              <p:nvPr/>
            </p:nvSpPr>
            <p:spPr>
              <a:xfrm>
                <a:off x="6383117" y="2989302"/>
                <a:ext cx="137377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96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l-PL" sz="9600" dirty="0"/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FD287644-B348-40FB-980B-E501809A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17" y="2989302"/>
                <a:ext cx="1373774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Symbol zastępczy zawartości 13">
            <a:extLst>
              <a:ext uri="{FF2B5EF4-FFF2-40B4-BE49-F238E27FC236}">
                <a16:creationId xmlns:a16="http://schemas.microsoft.com/office/drawing/2014/main" id="{F6915E34-269B-4142-8157-E2BF61BED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35237"/>
              </p:ext>
            </p:extLst>
          </p:nvPr>
        </p:nvGraphicFramePr>
        <p:xfrm>
          <a:off x="7627516" y="820911"/>
          <a:ext cx="4013610" cy="5444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41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HIPOTEZ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Sprawdzenie równoliczności grup</a:t>
            </a:r>
          </a:p>
          <a:p>
            <a:endParaRPr lang="pl-PL" dirty="0"/>
          </a:p>
          <a:p>
            <a:r>
              <a:rPr lang="pl-PL" dirty="0"/>
              <a:t>Sprawdzenie normalności rozkładu</a:t>
            </a:r>
          </a:p>
          <a:p>
            <a:endParaRPr lang="pl-PL" dirty="0"/>
          </a:p>
          <a:p>
            <a:r>
              <a:rPr lang="pl-PL" dirty="0"/>
              <a:t>Sprawdzenie homogeniczności wariancji</a:t>
            </a:r>
          </a:p>
          <a:p>
            <a:endParaRPr lang="pl-PL" dirty="0"/>
          </a:p>
          <a:p>
            <a:r>
              <a:rPr lang="pl-PL" dirty="0"/>
              <a:t>Dobór testu dla grup niezależnych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3553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HIPOTEZ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>
                <a:solidFill>
                  <a:srgbClr val="0070C0">
                    <a:alpha val="70000"/>
                  </a:srgbClr>
                </a:solidFill>
              </a:rPr>
              <a:t>Sprawdzenie równoliczności grup</a:t>
            </a:r>
          </a:p>
          <a:p>
            <a:endParaRPr lang="pl-PL" dirty="0"/>
          </a:p>
          <a:p>
            <a:r>
              <a:rPr lang="pl-PL" dirty="0"/>
              <a:t>Sprawdzenie normalności rozkładu</a:t>
            </a:r>
          </a:p>
          <a:p>
            <a:endParaRPr lang="pl-PL" dirty="0"/>
          </a:p>
          <a:p>
            <a:r>
              <a:rPr lang="pl-PL" dirty="0"/>
              <a:t>Sprawdzenie homogeniczności wariancji</a:t>
            </a:r>
          </a:p>
          <a:p>
            <a:endParaRPr lang="pl-PL" dirty="0"/>
          </a:p>
          <a:p>
            <a:r>
              <a:rPr lang="pl-PL" dirty="0"/>
              <a:t>Dobór testu dla grup niezależnych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6776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7935F2-9E43-49E3-95ED-A9F56C0E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Równoliczność grup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CF517CEA-37C8-4EC0-8A68-9E5A9C697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5" y="2461176"/>
            <a:ext cx="4566953" cy="1255418"/>
          </a:xfr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7A797DCF-FA8C-43F6-95F3-FBBECDC2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00" y="2461176"/>
            <a:ext cx="4616378" cy="125541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E2F6CA1-28AF-4169-BE90-A245322CBB7A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9F6C08E-B45A-4B38-88FB-ED8BA4C049AF}"/>
              </a:ext>
            </a:extLst>
          </p:cNvPr>
          <p:cNvSpPr txBox="1"/>
          <p:nvPr/>
        </p:nvSpPr>
        <p:spPr>
          <a:xfrm>
            <a:off x="6328400" y="169469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0BD8F2B-D4D8-461E-8458-E6E539EECFF2}"/>
              </a:ext>
            </a:extLst>
          </p:cNvPr>
          <p:cNvSpPr txBox="1"/>
          <p:nvPr/>
        </p:nvSpPr>
        <p:spPr>
          <a:xfrm>
            <a:off x="4375785" y="4085927"/>
            <a:ext cx="343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00B050"/>
                </a:solidFill>
              </a:rPr>
              <a:t>721347 </a:t>
            </a:r>
            <a:r>
              <a:rPr lang="pl-PL" sz="2800" dirty="0"/>
              <a:t>= </a:t>
            </a:r>
            <a:r>
              <a:rPr lang="pl-PL" sz="2800" dirty="0">
                <a:solidFill>
                  <a:srgbClr val="00B050"/>
                </a:solidFill>
              </a:rPr>
              <a:t>721347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EF1CBB6-1B8F-4093-A571-6D3DA07CEDE2}"/>
              </a:ext>
            </a:extLst>
          </p:cNvPr>
          <p:cNvSpPr txBox="1"/>
          <p:nvPr/>
        </p:nvSpPr>
        <p:spPr>
          <a:xfrm>
            <a:off x="1070098" y="5621904"/>
            <a:ext cx="544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Grupy są równoliczne.</a:t>
            </a:r>
          </a:p>
        </p:txBody>
      </p:sp>
    </p:spTree>
    <p:extLst>
      <p:ext uri="{BB962C8B-B14F-4D97-AF65-F5344CB8AC3E}">
        <p14:creationId xmlns:p14="http://schemas.microsoft.com/office/powerpoint/2010/main" val="440685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HIPOTEZ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Sprawdzenie równoliczności grup</a:t>
            </a:r>
          </a:p>
          <a:p>
            <a:endParaRPr lang="pl-PL" dirty="0"/>
          </a:p>
          <a:p>
            <a:r>
              <a:rPr lang="pl-PL" dirty="0">
                <a:solidFill>
                  <a:srgbClr val="0070C0">
                    <a:alpha val="70000"/>
                  </a:srgbClr>
                </a:solidFill>
              </a:rPr>
              <a:t>Sprawdzenie normalności rozkładu</a:t>
            </a:r>
          </a:p>
          <a:p>
            <a:endParaRPr lang="pl-PL" dirty="0"/>
          </a:p>
          <a:p>
            <a:r>
              <a:rPr lang="pl-PL" dirty="0"/>
              <a:t>Sprawdzenie homogeniczności wariancji</a:t>
            </a:r>
          </a:p>
          <a:p>
            <a:endParaRPr lang="pl-PL" dirty="0"/>
          </a:p>
          <a:p>
            <a:r>
              <a:rPr lang="pl-PL" dirty="0"/>
              <a:t>Dobór testu dla grup niezależnych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Grafika 4" descr="Znaczek — znacznik wyboru 1 z wypełnieniem pełnym">
            <a:extLst>
              <a:ext uri="{FF2B5EF4-FFF2-40B4-BE49-F238E27FC236}">
                <a16:creationId xmlns:a16="http://schemas.microsoft.com/office/drawing/2014/main" id="{60E337B1-8F51-40CB-AD9F-9B0FF224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981" y="1662266"/>
            <a:ext cx="801022" cy="80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1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NORMALNOŚĆ ROZKŁADU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865239" y="2201199"/>
            <a:ext cx="453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Dane mają rozkład normalny.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Dane mają rozkład inny niż normalny.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zdrowych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C35270C-60E6-47F8-8F26-6445CEA8DBDF}"/>
              </a:ext>
            </a:extLst>
          </p:cNvPr>
          <p:cNvSpPr txBox="1"/>
          <p:nvPr/>
        </p:nvSpPr>
        <p:spPr>
          <a:xfrm>
            <a:off x="861664" y="408097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chorych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F88950-4185-4C05-8633-9D08E1FF727C}"/>
              </a:ext>
            </a:extLst>
          </p:cNvPr>
          <p:cNvSpPr txBox="1"/>
          <p:nvPr/>
        </p:nvSpPr>
        <p:spPr>
          <a:xfrm>
            <a:off x="861664" y="4507932"/>
            <a:ext cx="453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Dane mają rozkład normalny.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Dane mają rozkład inny niż normalny.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1079500" y="3048000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2DB9CE7-B65B-4CBE-A460-0150F2F6DBA9}"/>
              </a:ext>
            </a:extLst>
          </p:cNvPr>
          <p:cNvSpPr txBox="1"/>
          <p:nvPr/>
        </p:nvSpPr>
        <p:spPr>
          <a:xfrm>
            <a:off x="1005758" y="5288292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6B1208F-AB62-4CFE-B0E1-67746B46A5D4}"/>
              </a:ext>
            </a:extLst>
          </p:cNvPr>
          <p:cNvSpPr txBox="1"/>
          <p:nvPr/>
        </p:nvSpPr>
        <p:spPr>
          <a:xfrm>
            <a:off x="1005757" y="3557848"/>
            <a:ext cx="438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Odrzucamy H</a:t>
            </a:r>
            <a:r>
              <a:rPr lang="pl-PL" sz="1200" dirty="0"/>
              <a:t>0, </a:t>
            </a:r>
            <a:r>
              <a:rPr lang="pl-PL" dirty="0"/>
              <a:t> przyjmujemy H</a:t>
            </a:r>
            <a:r>
              <a:rPr lang="pl-PL" sz="1200" dirty="0"/>
              <a:t>1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C89AF99-DACA-47E5-9140-F10F031480CD}"/>
              </a:ext>
            </a:extLst>
          </p:cNvPr>
          <p:cNvSpPr txBox="1"/>
          <p:nvPr/>
        </p:nvSpPr>
        <p:spPr>
          <a:xfrm>
            <a:off x="861664" y="5731644"/>
            <a:ext cx="438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Odrzucamy H</a:t>
            </a:r>
            <a:r>
              <a:rPr lang="pl-PL" sz="1200" dirty="0"/>
              <a:t>0, </a:t>
            </a:r>
            <a:r>
              <a:rPr lang="pl-PL" dirty="0"/>
              <a:t> przyjmujemy H</a:t>
            </a:r>
            <a:r>
              <a:rPr lang="pl-PL" sz="1200" dirty="0"/>
              <a:t>1</a:t>
            </a:r>
            <a:endParaRPr lang="pl-PL" dirty="0"/>
          </a:p>
          <a:p>
            <a:endParaRPr lang="pl-PL" dirty="0"/>
          </a:p>
        </p:txBody>
      </p:sp>
      <p:pic>
        <p:nvPicPr>
          <p:cNvPr id="15" name="Symbol zastępczy zawartości 14" descr="Obraz zawierający tekst&#10;&#10;Opis wygenerowany automatycznie">
            <a:extLst>
              <a:ext uri="{FF2B5EF4-FFF2-40B4-BE49-F238E27FC236}">
                <a16:creationId xmlns:a16="http://schemas.microsoft.com/office/drawing/2014/main" id="{D0B02695-DC55-4523-A1E6-A2E58ACC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1929861"/>
            <a:ext cx="5243820" cy="1835337"/>
          </a:xfrm>
        </p:spPr>
      </p:pic>
      <p:pic>
        <p:nvPicPr>
          <p:cNvPr id="17" name="Obraz 16" descr="Obraz zawierający tekst&#10;&#10;Opis wygenerowany automatycznie">
            <a:extLst>
              <a:ext uri="{FF2B5EF4-FFF2-40B4-BE49-F238E27FC236}">
                <a16:creationId xmlns:a16="http://schemas.microsoft.com/office/drawing/2014/main" id="{62D91136-6B17-4658-9906-166E8339A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4424200"/>
            <a:ext cx="5274903" cy="14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4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NORMALNOŚĆ ROZKŁADU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865239" y="2201199"/>
            <a:ext cx="453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pl-PL" dirty="0">
                <a:solidFill>
                  <a:srgbClr val="FF0000"/>
                </a:solidFill>
              </a:rPr>
              <a:t>Dane mają rozkład normalny.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Dane mają rozkład inny niż normalny.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zdrowych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C35270C-60E6-47F8-8F26-6445CEA8DBDF}"/>
              </a:ext>
            </a:extLst>
          </p:cNvPr>
          <p:cNvSpPr txBox="1"/>
          <p:nvPr/>
        </p:nvSpPr>
        <p:spPr>
          <a:xfrm>
            <a:off x="861664" y="4080973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chorych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F88950-4185-4C05-8633-9D08E1FF727C}"/>
              </a:ext>
            </a:extLst>
          </p:cNvPr>
          <p:cNvSpPr txBox="1"/>
          <p:nvPr/>
        </p:nvSpPr>
        <p:spPr>
          <a:xfrm>
            <a:off x="861664" y="4507932"/>
            <a:ext cx="453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pl-PL" dirty="0">
                <a:solidFill>
                  <a:srgbClr val="FF0000"/>
                </a:solidFill>
              </a:rPr>
              <a:t>Dane mają rozkład normalny.</a:t>
            </a:r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Dane mają rozkład inny niż normalny.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1079500" y="3048000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2DB9CE7-B65B-4CBE-A460-0150F2F6DBA9}"/>
              </a:ext>
            </a:extLst>
          </p:cNvPr>
          <p:cNvSpPr txBox="1"/>
          <p:nvPr/>
        </p:nvSpPr>
        <p:spPr>
          <a:xfrm>
            <a:off x="1005758" y="5288292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&lt; 2.2e-16 &lt; 0.05</a:t>
            </a:r>
          </a:p>
        </p:txBody>
      </p:sp>
      <p:pic>
        <p:nvPicPr>
          <p:cNvPr id="15" name="Symbol zastępczy zawartości 14" descr="Obraz zawierający tekst&#10;&#10;Opis wygenerowany automatycznie">
            <a:extLst>
              <a:ext uri="{FF2B5EF4-FFF2-40B4-BE49-F238E27FC236}">
                <a16:creationId xmlns:a16="http://schemas.microsoft.com/office/drawing/2014/main" id="{D0B02695-DC55-4523-A1E6-A2E58ACC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1929861"/>
            <a:ext cx="5243820" cy="1835337"/>
          </a:xfrm>
        </p:spPr>
      </p:pic>
      <p:pic>
        <p:nvPicPr>
          <p:cNvPr id="17" name="Obraz 16" descr="Obraz zawierający tekst&#10;&#10;Opis wygenerowany automatycznie">
            <a:extLst>
              <a:ext uri="{FF2B5EF4-FFF2-40B4-BE49-F238E27FC236}">
                <a16:creationId xmlns:a16="http://schemas.microsoft.com/office/drawing/2014/main" id="{62D91136-6B17-4658-9906-166E8339A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02" y="4424200"/>
            <a:ext cx="5274903" cy="14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7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D172B5-DEFF-4CE6-A8B3-1990AA99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NORMALNOŚĆ ROZKŁADU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471C770-0F0B-4979-A38D-78FAFC32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5" y="2162344"/>
            <a:ext cx="3909398" cy="437388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823824B-687D-46FC-934C-520BF8018586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zdrowych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251754C-0E8A-43DC-92C8-2AAA28BDDC47}"/>
              </a:ext>
            </a:extLst>
          </p:cNvPr>
          <p:cNvSpPr txBox="1"/>
          <p:nvPr/>
        </p:nvSpPr>
        <p:spPr>
          <a:xfrm>
            <a:off x="609282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chorych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B8CE6FD-41C4-4D6A-A492-74FF05845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5" y="2162344"/>
            <a:ext cx="3909399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HIPOTEZ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Sprawdzenie równoliczności grup</a:t>
            </a:r>
          </a:p>
          <a:p>
            <a:endParaRPr lang="pl-PL" dirty="0"/>
          </a:p>
          <a:p>
            <a:r>
              <a:rPr lang="pl-PL" dirty="0"/>
              <a:t>Sprawdzenie normalności rozkładu</a:t>
            </a:r>
          </a:p>
          <a:p>
            <a:endParaRPr lang="pl-PL" dirty="0"/>
          </a:p>
          <a:p>
            <a:r>
              <a:rPr lang="pl-PL" dirty="0">
                <a:solidFill>
                  <a:schemeClr val="accent1">
                    <a:alpha val="70000"/>
                  </a:schemeClr>
                </a:solidFill>
              </a:rPr>
              <a:t>Sprawdzenie homogeniczności wariancji</a:t>
            </a:r>
          </a:p>
          <a:p>
            <a:endParaRPr lang="pl-PL" dirty="0"/>
          </a:p>
          <a:p>
            <a:r>
              <a:rPr lang="pl-PL" dirty="0"/>
              <a:t>Dobór testu dla grup niezależnych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Grafika 4" descr="Znaczek — znacznik wyboru 1 z wypełnieniem pełnym">
            <a:extLst>
              <a:ext uri="{FF2B5EF4-FFF2-40B4-BE49-F238E27FC236}">
                <a16:creationId xmlns:a16="http://schemas.microsoft.com/office/drawing/2014/main" id="{60E337B1-8F51-40CB-AD9F-9B0FF224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981" y="1662266"/>
            <a:ext cx="801022" cy="801022"/>
          </a:xfrm>
          <a:prstGeom prst="rect">
            <a:avLst/>
          </a:prstGeom>
        </p:spPr>
      </p:pic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2" y="26571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02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HIPOTEZ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Sprawdzenie równoliczności grup</a:t>
            </a:r>
          </a:p>
          <a:p>
            <a:endParaRPr lang="pl-PL" dirty="0"/>
          </a:p>
          <a:p>
            <a:r>
              <a:rPr lang="pl-PL" dirty="0"/>
              <a:t>Sprawdzenie normalności rozkładu</a:t>
            </a:r>
          </a:p>
          <a:p>
            <a:endParaRPr lang="pl-PL" dirty="0"/>
          </a:p>
          <a:p>
            <a:r>
              <a:rPr lang="pl-PL" dirty="0">
                <a:solidFill>
                  <a:schemeClr val="accent1">
                    <a:alpha val="70000"/>
                  </a:schemeClr>
                </a:solidFill>
              </a:rPr>
              <a:t>Sprawdzenie homogeniczności wariancji</a:t>
            </a:r>
          </a:p>
          <a:p>
            <a:endParaRPr lang="pl-PL" dirty="0"/>
          </a:p>
          <a:p>
            <a:r>
              <a:rPr lang="pl-PL" dirty="0"/>
              <a:t>Dobór testu dla grup niezależnych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Grafika 4" descr="Znaczek — znacznik wyboru 1 z wypełnieniem pełnym">
            <a:extLst>
              <a:ext uri="{FF2B5EF4-FFF2-40B4-BE49-F238E27FC236}">
                <a16:creationId xmlns:a16="http://schemas.microsoft.com/office/drawing/2014/main" id="{60E337B1-8F51-40CB-AD9F-9B0FF224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981" y="1662266"/>
            <a:ext cx="801022" cy="801022"/>
          </a:xfrm>
          <a:prstGeom prst="rect">
            <a:avLst/>
          </a:prstGeom>
        </p:spPr>
      </p:pic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2" y="2657116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4D846B6-F150-4DF9-89F4-A7846572D517}"/>
              </a:ext>
            </a:extLst>
          </p:cNvPr>
          <p:cNvSpPr txBox="1"/>
          <p:nvPr/>
        </p:nvSpPr>
        <p:spPr>
          <a:xfrm>
            <a:off x="6978292" y="3890500"/>
            <a:ext cx="531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FF0000"/>
                </a:solidFill>
              </a:rPr>
              <a:t>brak normalności rozkładu - nie wykonujemy</a:t>
            </a:r>
          </a:p>
        </p:txBody>
      </p:sp>
    </p:spTree>
    <p:extLst>
      <p:ext uri="{BB962C8B-B14F-4D97-AF65-F5344CB8AC3E}">
        <p14:creationId xmlns:p14="http://schemas.microsoft.com/office/powerpoint/2010/main" val="90799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WCZYTANIE DANYCH</a:t>
            </a:r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7B1362D0-FBD8-49B5-A1A9-81377BEA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2169178"/>
            <a:ext cx="10121391" cy="1766147"/>
          </a:xfr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272A8FA0-BBEA-48B5-91C9-DE06B954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4614606"/>
            <a:ext cx="10121391" cy="1766147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zdrowych:</a:t>
            </a:r>
          </a:p>
        </p:txBody>
      </p:sp>
    </p:spTree>
    <p:extLst>
      <p:ext uri="{BB962C8B-B14F-4D97-AF65-F5344CB8AC3E}">
        <p14:creationId xmlns:p14="http://schemas.microsoft.com/office/powerpoint/2010/main" val="1716219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HIPOTEZ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Sprawdzenie równoliczności grup</a:t>
            </a:r>
          </a:p>
          <a:p>
            <a:endParaRPr lang="pl-PL" dirty="0"/>
          </a:p>
          <a:p>
            <a:r>
              <a:rPr lang="pl-PL" dirty="0"/>
              <a:t>Sprawdzenie normalności rozkładu</a:t>
            </a:r>
          </a:p>
          <a:p>
            <a:endParaRPr lang="pl-PL" dirty="0"/>
          </a:p>
          <a:p>
            <a:r>
              <a:rPr lang="pl-PL" dirty="0"/>
              <a:t>Sprawdzenie homogeniczności wariancji</a:t>
            </a:r>
          </a:p>
          <a:p>
            <a:endParaRPr lang="pl-PL" dirty="0"/>
          </a:p>
          <a:p>
            <a:r>
              <a:rPr lang="pl-PL" dirty="0">
                <a:solidFill>
                  <a:schemeClr val="accent1">
                    <a:alpha val="70000"/>
                  </a:schemeClr>
                </a:solidFill>
              </a:rPr>
              <a:t>Dobór testu dla grup niezależnych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Grafika 4" descr="Znaczek — znacznik wyboru 1 z wypełnieniem pełnym">
            <a:extLst>
              <a:ext uri="{FF2B5EF4-FFF2-40B4-BE49-F238E27FC236}">
                <a16:creationId xmlns:a16="http://schemas.microsoft.com/office/drawing/2014/main" id="{60E337B1-8F51-40CB-AD9F-9B0FF224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981" y="1662266"/>
            <a:ext cx="801022" cy="801022"/>
          </a:xfrm>
          <a:prstGeom prst="rect">
            <a:avLst/>
          </a:prstGeom>
        </p:spPr>
      </p:pic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2" y="2657116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4D846B6-F150-4DF9-89F4-A7846572D517}"/>
              </a:ext>
            </a:extLst>
          </p:cNvPr>
          <p:cNvSpPr txBox="1"/>
          <p:nvPr/>
        </p:nvSpPr>
        <p:spPr>
          <a:xfrm>
            <a:off x="6978292" y="3890500"/>
            <a:ext cx="531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FF0000"/>
                </a:solidFill>
              </a:rPr>
              <a:t>brak normalności rozkładu - nie wykonujemy</a:t>
            </a:r>
          </a:p>
        </p:txBody>
      </p:sp>
    </p:spTree>
    <p:extLst>
      <p:ext uri="{BB962C8B-B14F-4D97-AF65-F5344CB8AC3E}">
        <p14:creationId xmlns:p14="http://schemas.microsoft.com/office/powerpoint/2010/main" val="1180084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DA830-37A2-45C9-B1F9-A7F7EE9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HIPOTEZ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508F5-EE68-46E7-A586-389DE2A8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868487"/>
            <a:ext cx="10026650" cy="3978275"/>
          </a:xfrm>
        </p:spPr>
        <p:txBody>
          <a:bodyPr/>
          <a:lstStyle/>
          <a:p>
            <a:r>
              <a:rPr lang="pl-PL" dirty="0"/>
              <a:t>Sprawdzenie równoliczności grup</a:t>
            </a:r>
          </a:p>
          <a:p>
            <a:endParaRPr lang="pl-PL" dirty="0"/>
          </a:p>
          <a:p>
            <a:r>
              <a:rPr lang="pl-PL" dirty="0"/>
              <a:t>Sprawdzenie normalności rozkładu</a:t>
            </a:r>
          </a:p>
          <a:p>
            <a:endParaRPr lang="pl-PL" dirty="0"/>
          </a:p>
          <a:p>
            <a:r>
              <a:rPr lang="pl-PL" dirty="0"/>
              <a:t>Sprawdzenie homogeniczności wariancji</a:t>
            </a:r>
          </a:p>
          <a:p>
            <a:endParaRPr lang="pl-PL" dirty="0"/>
          </a:p>
          <a:p>
            <a:r>
              <a:rPr lang="pl-PL" dirty="0">
                <a:solidFill>
                  <a:schemeClr val="accent1">
                    <a:alpha val="70000"/>
                  </a:schemeClr>
                </a:solidFill>
              </a:rPr>
              <a:t>Dobór testu dla grup niezależnych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Grafika 4" descr="Znaczek — znacznik wyboru 1 z wypełnieniem pełnym">
            <a:extLst>
              <a:ext uri="{FF2B5EF4-FFF2-40B4-BE49-F238E27FC236}">
                <a16:creationId xmlns:a16="http://schemas.microsoft.com/office/drawing/2014/main" id="{60E337B1-8F51-40CB-AD9F-9B0FF224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981" y="1662266"/>
            <a:ext cx="801022" cy="801022"/>
          </a:xfrm>
          <a:prstGeom prst="rect">
            <a:avLst/>
          </a:prstGeom>
        </p:spPr>
      </p:pic>
      <p:pic>
        <p:nvPicPr>
          <p:cNvPr id="7" name="Grafika 6" descr="Znaczek — krzyżyk z wypełnieniem pełnym">
            <a:extLst>
              <a:ext uri="{FF2B5EF4-FFF2-40B4-BE49-F238E27FC236}">
                <a16:creationId xmlns:a16="http://schemas.microsoft.com/office/drawing/2014/main" id="{5DDB64CD-6682-4930-918D-300014696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92" y="2657116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4D846B6-F150-4DF9-89F4-A7846572D517}"/>
              </a:ext>
            </a:extLst>
          </p:cNvPr>
          <p:cNvSpPr txBox="1"/>
          <p:nvPr/>
        </p:nvSpPr>
        <p:spPr>
          <a:xfrm>
            <a:off x="6978292" y="3890500"/>
            <a:ext cx="531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FF0000"/>
                </a:solidFill>
              </a:rPr>
              <a:t>brak normalności rozkładu - nie wykonujemy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5226672-0E19-4107-9412-7FAF4AA9FFE4}"/>
              </a:ext>
            </a:extLst>
          </p:cNvPr>
          <p:cNvSpPr txBox="1"/>
          <p:nvPr/>
        </p:nvSpPr>
        <p:spPr>
          <a:xfrm>
            <a:off x="6978292" y="4868631"/>
            <a:ext cx="331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00B050"/>
                </a:solidFill>
              </a:rPr>
              <a:t>Test Manna - </a:t>
            </a:r>
            <a:r>
              <a:rPr lang="pl-PL" sz="2000" b="1" dirty="0" err="1">
                <a:solidFill>
                  <a:srgbClr val="00B050"/>
                </a:solidFill>
              </a:rPr>
              <a:t>Whitneya</a:t>
            </a:r>
            <a:endParaRPr lang="pl-PL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84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manna-whitneya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3030075" y="2308104"/>
            <a:ext cx="6125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Mediany ilości heterozygot dla wszystkich </a:t>
            </a:r>
            <a:r>
              <a:rPr lang="pl-PL" i="1" dirty="0" err="1"/>
              <a:t>locus</a:t>
            </a:r>
            <a:r>
              <a:rPr lang="pl-PL" dirty="0"/>
              <a:t> osobników zdrowych i chorych są równe.</a:t>
            </a:r>
          </a:p>
          <a:p>
            <a:endParaRPr lang="pl-PL" dirty="0"/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Mediany ilości heterozygot dla wszystkich</a:t>
            </a:r>
            <a:r>
              <a:rPr lang="pl-PL" i="1" dirty="0"/>
              <a:t> </a:t>
            </a:r>
            <a:r>
              <a:rPr lang="pl-PL" i="1" dirty="0" err="1"/>
              <a:t>locus</a:t>
            </a:r>
            <a:r>
              <a:rPr lang="pl-PL" i="1" dirty="0"/>
              <a:t> </a:t>
            </a:r>
            <a:r>
              <a:rPr lang="pl-PL" dirty="0"/>
              <a:t>osobników zdrowych i chorych nie są równe.</a:t>
            </a:r>
          </a:p>
          <a:p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zdrowych i chorych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4223672" y="5525951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7.46e-07 &lt; 0.05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8DDE8FE-2E6B-4ACE-9139-E7E6ABFEB2B6}"/>
              </a:ext>
            </a:extLst>
          </p:cNvPr>
          <p:cNvSpPr txBox="1"/>
          <p:nvPr/>
        </p:nvSpPr>
        <p:spPr>
          <a:xfrm>
            <a:off x="3898536" y="6123212"/>
            <a:ext cx="438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Odrzucamy H</a:t>
            </a:r>
            <a:r>
              <a:rPr lang="pl-PL" sz="1200" dirty="0"/>
              <a:t>0, </a:t>
            </a:r>
            <a:r>
              <a:rPr lang="pl-PL" dirty="0"/>
              <a:t> przyjmujemy H</a:t>
            </a:r>
            <a:r>
              <a:rPr lang="pl-PL" sz="1200" dirty="0"/>
              <a:t>1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9FFE007D-DB3F-4C2A-AFF1-35ADF61E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92" y="3918164"/>
            <a:ext cx="8742815" cy="1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27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BE566-F2E0-4EB1-BAB6-CD5A99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manna-whitneya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EE54D10-7065-4D07-A62C-46E4961444E9}"/>
              </a:ext>
            </a:extLst>
          </p:cNvPr>
          <p:cNvSpPr txBox="1"/>
          <p:nvPr/>
        </p:nvSpPr>
        <p:spPr>
          <a:xfrm>
            <a:off x="3030075" y="2308104"/>
            <a:ext cx="612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</a:t>
            </a:r>
            <a:r>
              <a:rPr lang="pl-PL" sz="1200" dirty="0"/>
              <a:t>0</a:t>
            </a:r>
            <a:r>
              <a:rPr lang="pl-PL" dirty="0"/>
              <a:t>: </a:t>
            </a:r>
            <a:r>
              <a:rPr lang="pl-PL" dirty="0">
                <a:solidFill>
                  <a:srgbClr val="FF0000"/>
                </a:solidFill>
              </a:rPr>
              <a:t>Mediany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ilości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heterozygot dla wszystkich </a:t>
            </a:r>
            <a:r>
              <a:rPr lang="pl-PL" i="1" dirty="0" err="1">
                <a:solidFill>
                  <a:srgbClr val="FF0000"/>
                </a:solidFill>
              </a:rPr>
              <a:t>locus</a:t>
            </a:r>
            <a:r>
              <a:rPr lang="pl-PL" dirty="0">
                <a:solidFill>
                  <a:srgbClr val="FF0000"/>
                </a:solidFill>
              </a:rPr>
              <a:t> osobników zdrowych i chorych są równe.</a:t>
            </a:r>
          </a:p>
          <a:p>
            <a:endParaRPr lang="pl-PL" dirty="0"/>
          </a:p>
          <a:p>
            <a:r>
              <a:rPr lang="pl-PL" dirty="0"/>
              <a:t>H</a:t>
            </a:r>
            <a:r>
              <a:rPr lang="pl-PL" sz="1200" dirty="0"/>
              <a:t>1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Mediany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ilości heterozygot dla wszystkich</a:t>
            </a:r>
            <a:r>
              <a:rPr lang="pl-PL" i="1" dirty="0">
                <a:solidFill>
                  <a:srgbClr val="00B050"/>
                </a:solidFill>
              </a:rPr>
              <a:t> </a:t>
            </a:r>
            <a:r>
              <a:rPr lang="pl-PL" i="1" dirty="0" err="1">
                <a:solidFill>
                  <a:srgbClr val="00B050"/>
                </a:solidFill>
              </a:rPr>
              <a:t>locus</a:t>
            </a:r>
            <a:r>
              <a:rPr lang="pl-PL" i="1" dirty="0">
                <a:solidFill>
                  <a:srgbClr val="00B050"/>
                </a:solidFill>
              </a:rPr>
              <a:t> </a:t>
            </a:r>
            <a:r>
              <a:rPr lang="pl-PL" dirty="0">
                <a:solidFill>
                  <a:srgbClr val="00B050"/>
                </a:solidFill>
              </a:rPr>
              <a:t>osobników zdrowych i chorych nie są równe.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75CCDC0-9694-4DE5-B3E1-13BBA13768FC}"/>
              </a:ext>
            </a:extLst>
          </p:cNvPr>
          <p:cNvSpPr txBox="1"/>
          <p:nvPr/>
        </p:nvSpPr>
        <p:spPr>
          <a:xfrm>
            <a:off x="861665" y="1722511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dane osobników zdrowych i chorych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CC8E6A3-77D4-4EF7-B499-C6DD83C5C902}"/>
              </a:ext>
            </a:extLst>
          </p:cNvPr>
          <p:cNvSpPr txBox="1"/>
          <p:nvPr/>
        </p:nvSpPr>
        <p:spPr>
          <a:xfrm>
            <a:off x="4223672" y="5525951"/>
            <a:ext cx="37383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7.46e-07 &lt; 0.05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9FFE007D-DB3F-4C2A-AFF1-35ADF61E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92" y="3918164"/>
            <a:ext cx="8742815" cy="1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1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487248-5698-4FA6-8B9E-7084003D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I WNIOSKI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661A495-E016-4879-B12B-0870D88A8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470225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43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A72A93-96DD-4374-BFFC-0DFBDD91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58E545-6558-418F-AB1C-570CB758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590435"/>
          </a:xfrm>
        </p:spPr>
        <p:txBody>
          <a:bodyPr>
            <a:normAutofit/>
          </a:bodyPr>
          <a:lstStyle/>
          <a:p>
            <a:endParaRPr lang="pl-PL" b="0" i="0" dirty="0">
              <a:solidFill>
                <a:schemeClr val="tx1">
                  <a:lumMod val="75000"/>
                </a:schemeClr>
              </a:solidFill>
              <a:effectLst/>
            </a:endParaRPr>
          </a:p>
          <a:p>
            <a:endParaRPr lang="pl-PL" dirty="0"/>
          </a:p>
          <a:p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65F37A-91CE-45CC-8C1A-8F1EA4216B83}"/>
              </a:ext>
            </a:extLst>
          </p:cNvPr>
          <p:cNvSpPr txBox="1"/>
          <p:nvPr/>
        </p:nvSpPr>
        <p:spPr>
          <a:xfrm>
            <a:off x="1085850" y="2675604"/>
            <a:ext cx="101524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P. </a:t>
            </a:r>
            <a:r>
              <a:rPr lang="pl-PL" dirty="0" err="1"/>
              <a:t>Biecek</a:t>
            </a:r>
            <a:r>
              <a:rPr lang="pl-PL" dirty="0"/>
              <a:t>, </a:t>
            </a:r>
            <a:r>
              <a:rPr lang="pl-PL" i="1" dirty="0"/>
              <a:t>Przewodnik po pakiecie R</a:t>
            </a:r>
            <a:r>
              <a:rPr lang="pl-PL" dirty="0"/>
              <a:t>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P. </a:t>
            </a:r>
            <a:r>
              <a:rPr lang="pl-PL" dirty="0" err="1"/>
              <a:t>Biecek</a:t>
            </a:r>
            <a:r>
              <a:rPr lang="pl-PL" dirty="0"/>
              <a:t>, </a:t>
            </a:r>
            <a:r>
              <a:rPr lang="pl-PL" b="0" i="1" dirty="0">
                <a:solidFill>
                  <a:schemeClr val="tx1">
                    <a:lumMod val="95000"/>
                  </a:schemeClr>
                </a:solidFill>
                <a:effectLst/>
              </a:rPr>
              <a:t>Analiza danych z programem R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,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i="1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J. Bartos, W. Dyczka, K. Królikowska, M. Wasilewski, W. </a:t>
            </a:r>
            <a:r>
              <a:rPr lang="pl-PL" b="0" dirty="0" err="1">
                <a:solidFill>
                  <a:schemeClr val="tx1">
                    <a:lumMod val="95000"/>
                  </a:schemeClr>
                </a:solidFill>
                <a:effectLst/>
              </a:rPr>
              <a:t>Krysicki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, </a:t>
            </a:r>
          </a:p>
          <a:p>
            <a:r>
              <a:rPr lang="pl-PL" b="0" i="1" dirty="0">
                <a:solidFill>
                  <a:schemeClr val="tx1">
                    <a:lumMod val="95000"/>
                  </a:schemeClr>
                </a:solidFill>
                <a:effectLst/>
              </a:rPr>
              <a:t>     Rachunek prawdopodobieństwa i statystyka matematyczna w zadaniach 2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,</a:t>
            </a:r>
            <a:r>
              <a:rPr lang="pl-PL" b="0" i="1" dirty="0">
                <a:solidFill>
                  <a:schemeClr val="tx1">
                    <a:lumMod val="95000"/>
                  </a:schemeClr>
                </a:solidFill>
                <a:effectLst/>
              </a:rPr>
              <a:t> </a:t>
            </a:r>
            <a:r>
              <a:rPr lang="pl-PL" b="0" dirty="0">
                <a:solidFill>
                  <a:schemeClr val="tx1">
                    <a:lumMod val="95000"/>
                  </a:schemeClr>
                </a:solidFill>
                <a:effectLst/>
              </a:rPr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0" i="1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219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A7486-9C74-4BAB-BB3C-EBF9BD23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7749858" cy="1720850"/>
          </a:xfrm>
        </p:spPr>
        <p:txBody>
          <a:bodyPr anchor="ctr">
            <a:normAutofit/>
          </a:bodyPr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CFC91A-83C7-4517-BB38-A0B95AB9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endParaRPr lang="pl-PL" dirty="0"/>
          </a:p>
        </p:txBody>
      </p:sp>
      <p:pic>
        <p:nvPicPr>
          <p:cNvPr id="4" name="Picture 3" descr="Abstrakcyjny deseń geometryczny w nakładające się sześciokąty na biało-szarym tle">
            <a:extLst>
              <a:ext uri="{FF2B5EF4-FFF2-40B4-BE49-F238E27FC236}">
                <a16:creationId xmlns:a16="http://schemas.microsoft.com/office/drawing/2014/main" id="{AAB0D6B8-C621-4E43-AE7A-4616EAC09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7" b="27553"/>
          <a:stretch/>
        </p:blipFill>
        <p:spPr>
          <a:xfrm>
            <a:off x="0" y="-78648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WCZYTANIE DANYCH</a:t>
            </a:r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7B1362D0-FBD8-49B5-A1A9-81377BEA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2169178"/>
            <a:ext cx="10121391" cy="1766147"/>
          </a:xfr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272A8FA0-BBEA-48B5-91C9-DE06B954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4614606"/>
            <a:ext cx="10121391" cy="1766147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zdrowych: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D68BB4A4-E2DF-4FDE-909C-EFD690D177E4}"/>
              </a:ext>
            </a:extLst>
          </p:cNvPr>
          <p:cNvSpPr/>
          <p:nvPr/>
        </p:nvSpPr>
        <p:spPr>
          <a:xfrm>
            <a:off x="2605548" y="2521109"/>
            <a:ext cx="1150374" cy="16662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8328A9C-7345-4B45-9227-8B6822D2BFAA}"/>
              </a:ext>
            </a:extLst>
          </p:cNvPr>
          <p:cNvSpPr/>
          <p:nvPr/>
        </p:nvSpPr>
        <p:spPr>
          <a:xfrm>
            <a:off x="2605548" y="4885385"/>
            <a:ext cx="1150374" cy="16662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03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WCZYTANIE DANYCH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516CF3D-C796-4991-B884-2DD1AFDC6710}"/>
              </a:ext>
            </a:extLst>
          </p:cNvPr>
          <p:cNvSpPr txBox="1"/>
          <p:nvPr/>
        </p:nvSpPr>
        <p:spPr>
          <a:xfrm>
            <a:off x="1509250" y="263231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226.73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26.13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236AEE-1886-4A63-BA6E-FF0F4ABB1042}"/>
              </a:ext>
            </a:extLst>
          </p:cNvPr>
          <p:cNvSpPr txBox="1"/>
          <p:nvPr/>
        </p:nvSpPr>
        <p:spPr>
          <a:xfrm>
            <a:off x="1509249" y="510925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155.04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29.10</a:t>
            </a:r>
          </a:p>
        </p:txBody>
      </p:sp>
    </p:spTree>
    <p:extLst>
      <p:ext uri="{BB962C8B-B14F-4D97-AF65-F5344CB8AC3E}">
        <p14:creationId xmlns:p14="http://schemas.microsoft.com/office/powerpoint/2010/main" val="323539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WCZYTANIE DANYCH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39ADCC-70AB-4BC2-B766-4552EA8CD9F8}"/>
              </a:ext>
            </a:extLst>
          </p:cNvPr>
          <p:cNvSpPr txBox="1"/>
          <p:nvPr/>
        </p:nvSpPr>
        <p:spPr>
          <a:xfrm>
            <a:off x="1079498" y="4225689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516CF3D-C796-4991-B884-2DD1AFDC6710}"/>
              </a:ext>
            </a:extLst>
          </p:cNvPr>
          <p:cNvSpPr txBox="1"/>
          <p:nvPr/>
        </p:nvSpPr>
        <p:spPr>
          <a:xfrm>
            <a:off x="1509250" y="263231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226.73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26.13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236AEE-1886-4A63-BA6E-FF0F4ABB1042}"/>
              </a:ext>
            </a:extLst>
          </p:cNvPr>
          <p:cNvSpPr txBox="1"/>
          <p:nvPr/>
        </p:nvSpPr>
        <p:spPr>
          <a:xfrm>
            <a:off x="1509249" y="5109251"/>
            <a:ext cx="7049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read.table</a:t>
            </a:r>
            <a:r>
              <a:rPr lang="pl-PL" sz="2000" dirty="0"/>
              <a:t>         </a:t>
            </a:r>
            <a:r>
              <a:rPr lang="pl-PL" sz="2000" dirty="0" err="1"/>
              <a:t>fread</a:t>
            </a:r>
            <a:endParaRPr lang="pl-PL" sz="2000" dirty="0"/>
          </a:p>
          <a:p>
            <a:r>
              <a:rPr lang="pl-PL" sz="2000" dirty="0">
                <a:solidFill>
                  <a:srgbClr val="FF0000"/>
                </a:solidFill>
              </a:rPr>
              <a:t>155.04</a:t>
            </a:r>
            <a:r>
              <a:rPr lang="pl-PL" sz="2000" dirty="0"/>
              <a:t>         &gt;   </a:t>
            </a:r>
            <a:r>
              <a:rPr lang="pl-PL" sz="2000" dirty="0">
                <a:solidFill>
                  <a:srgbClr val="00B050"/>
                </a:solidFill>
              </a:rPr>
              <a:t>29.10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0E01862A-FD8B-484F-9274-0265F38CDA1C}"/>
                  </a:ext>
                </a:extLst>
              </p:cNvPr>
              <p:cNvSpPr txBox="1"/>
              <p:nvPr/>
            </p:nvSpPr>
            <p:spPr>
              <a:xfrm>
                <a:off x="6092825" y="2967667"/>
                <a:ext cx="182101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96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l-PL" sz="96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0E01862A-FD8B-484F-9274-0265F38CD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825" y="2967667"/>
                <a:ext cx="1821018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>
            <a:extLst>
              <a:ext uri="{FF2B5EF4-FFF2-40B4-BE49-F238E27FC236}">
                <a16:creationId xmlns:a16="http://schemas.microsoft.com/office/drawing/2014/main" id="{08593324-82C0-4FA1-B079-980A4DDF0B9F}"/>
              </a:ext>
            </a:extLst>
          </p:cNvPr>
          <p:cNvSpPr txBox="1"/>
          <p:nvPr/>
        </p:nvSpPr>
        <p:spPr>
          <a:xfrm>
            <a:off x="4444177" y="393872"/>
            <a:ext cx="11798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0" dirty="0"/>
              <a:t>}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F7DEF84-AFC9-4F02-8545-950AC0476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236245"/>
              </p:ext>
            </p:extLst>
          </p:nvPr>
        </p:nvGraphicFramePr>
        <p:xfrm>
          <a:off x="2032000" y="719666"/>
          <a:ext cx="98650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51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WCZYTANIE DANYCH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zdrowych: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1C26313-2D06-4577-B169-80BCAC2E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33" y="2493859"/>
            <a:ext cx="7754784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CB353-5855-4304-B3EE-15EFD83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WCZYTANIE DANYCH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256D78-2854-449E-8B39-682259D7F43E}"/>
              </a:ext>
            </a:extLst>
          </p:cNvPr>
          <p:cNvSpPr txBox="1"/>
          <p:nvPr/>
        </p:nvSpPr>
        <p:spPr>
          <a:xfrm>
            <a:off x="1079498" y="1733360"/>
            <a:ext cx="71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osobników chorych:</a:t>
            </a:r>
          </a:p>
        </p:txBody>
      </p:sp>
      <p:pic>
        <p:nvPicPr>
          <p:cNvPr id="7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4B478A6B-EB32-459F-9B1A-7A09FF05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33" y="2484027"/>
            <a:ext cx="7754784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309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955</Words>
  <Application>Microsoft Office PowerPoint</Application>
  <PresentationFormat>Panoramiczny</PresentationFormat>
  <Paragraphs>242</Paragraphs>
  <Slides>46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53" baseType="lpstr">
      <vt:lpstr>Arial</vt:lpstr>
      <vt:lpstr>Avenir Next LT Pro Light</vt:lpstr>
      <vt:lpstr>Cambria Math</vt:lpstr>
      <vt:lpstr>Roboto</vt:lpstr>
      <vt:lpstr>Rockwell Nova Light</vt:lpstr>
      <vt:lpstr>Wingdings</vt:lpstr>
      <vt:lpstr>LeafVTI</vt:lpstr>
      <vt:lpstr>ANALIZA DANYCH    – porównanie median ilości heterozygot dla wszystkich locus osobników zdrowych  i chorych krów rasy holsztyńsko-fryzyjskiej </vt:lpstr>
      <vt:lpstr>CEL PRACY</vt:lpstr>
      <vt:lpstr>WCZYTANIE BIBLIOTEK</vt:lpstr>
      <vt:lpstr>WCZYTANIE DANYCH</vt:lpstr>
      <vt:lpstr>WCZYTANIE DANYCH</vt:lpstr>
      <vt:lpstr>WCZYTANIE DANYCH</vt:lpstr>
      <vt:lpstr>WCZYTANIE DANYCH</vt:lpstr>
      <vt:lpstr>WCZYTANIE DANYCH</vt:lpstr>
      <vt:lpstr>WCZYTANIE DANYCH</vt:lpstr>
      <vt:lpstr>SPRAWDZEnie ilości chromosomów  - bash</vt:lpstr>
      <vt:lpstr>Zliczanie ilości chromosomów - bash</vt:lpstr>
      <vt:lpstr>SPRAWDZEnie ilości chromosomów - bash</vt:lpstr>
      <vt:lpstr>sprawdzenie ilości chromosomów - bash</vt:lpstr>
      <vt:lpstr>sprawdzenie ilości chromosomów - R</vt:lpstr>
      <vt:lpstr>sprawdzenie ilości chromosomów - R</vt:lpstr>
      <vt:lpstr>sprawdzenie ilości chromosomów</vt:lpstr>
      <vt:lpstr>SORTOWANIE i grupowanie</vt:lpstr>
      <vt:lpstr>Sortowanie i grupowanie</vt:lpstr>
      <vt:lpstr>ŁĄCZENIE DATA.FRAME</vt:lpstr>
      <vt:lpstr>ŁĄCZENIE DATA.FRAME </vt:lpstr>
      <vt:lpstr>ŁĄCZENIE DATA.FRAME - MERGE</vt:lpstr>
      <vt:lpstr>SUMA HETEROZYGOT – plik połączony</vt:lpstr>
      <vt:lpstr>SUMA HETEROZYGOT – plik połączony</vt:lpstr>
      <vt:lpstr>SUMA HETEROZYGOT – plik połączony</vt:lpstr>
      <vt:lpstr>SUMA HETEROZYGOT – plik połączony</vt:lpstr>
      <vt:lpstr>SUMA HETEROZYGOT – plik podzielony</vt:lpstr>
      <vt:lpstr>SUMA HETEROZYGOT – plik podzielony</vt:lpstr>
      <vt:lpstr>SUMA HETEROZYGOT – plik podzielony</vt:lpstr>
      <vt:lpstr>SUMA HETEROZYGOT – plik podzielony</vt:lpstr>
      <vt:lpstr>Suma heterozygot</vt:lpstr>
      <vt:lpstr>TESTOWANIE HIPOTEZ</vt:lpstr>
      <vt:lpstr>TESTOWANIE HIPOTEZ</vt:lpstr>
      <vt:lpstr>Równoliczność grup</vt:lpstr>
      <vt:lpstr>TESTOWANIE HIPOTEZ</vt:lpstr>
      <vt:lpstr>NORMALNOŚĆ ROZKŁADU</vt:lpstr>
      <vt:lpstr>NORMALNOŚĆ ROZKŁADU</vt:lpstr>
      <vt:lpstr>NORMALNOŚĆ ROZKŁADU</vt:lpstr>
      <vt:lpstr>TESTOWANIE HIPOTEZ</vt:lpstr>
      <vt:lpstr>TESTOWANIE HIPOTEZ</vt:lpstr>
      <vt:lpstr>TESTOWANIE HIPOTEZ</vt:lpstr>
      <vt:lpstr>TESTOWANIE HIPOTEZ</vt:lpstr>
      <vt:lpstr>Test manna-whitneya</vt:lpstr>
      <vt:lpstr>Test manna-whitneya</vt:lpstr>
      <vt:lpstr>PODSUMOWANIE I WNIOSKI</vt:lpstr>
      <vt:lpstr>BIBLIOGRAFIA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biologii molekularnej służące do oceny wieku OSÓB zmarłych </dc:title>
  <dc:creator>Paweł Chlipała</dc:creator>
  <cp:lastModifiedBy>Szymon Armata</cp:lastModifiedBy>
  <cp:revision>20</cp:revision>
  <dcterms:created xsi:type="dcterms:W3CDTF">2022-02-01T09:43:58Z</dcterms:created>
  <dcterms:modified xsi:type="dcterms:W3CDTF">2023-04-17T12:25:17Z</dcterms:modified>
</cp:coreProperties>
</file>