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352" r:id="rId2"/>
    <p:sldId id="375" r:id="rId3"/>
    <p:sldId id="376" r:id="rId4"/>
    <p:sldId id="387" r:id="rId5"/>
    <p:sldId id="378" r:id="rId6"/>
    <p:sldId id="408" r:id="rId7"/>
    <p:sldId id="409" r:id="rId8"/>
    <p:sldId id="380" r:id="rId9"/>
    <p:sldId id="381" r:id="rId10"/>
    <p:sldId id="382" r:id="rId11"/>
    <p:sldId id="383" r:id="rId12"/>
    <p:sldId id="406" r:id="rId13"/>
    <p:sldId id="410" r:id="rId14"/>
    <p:sldId id="388" r:id="rId15"/>
    <p:sldId id="386" r:id="rId16"/>
    <p:sldId id="389" r:id="rId17"/>
    <p:sldId id="384" r:id="rId18"/>
    <p:sldId id="385" r:id="rId19"/>
    <p:sldId id="390" r:id="rId20"/>
    <p:sldId id="391" r:id="rId21"/>
    <p:sldId id="358" r:id="rId22"/>
    <p:sldId id="393" r:id="rId23"/>
    <p:sldId id="396" r:id="rId24"/>
    <p:sldId id="397" r:id="rId25"/>
    <p:sldId id="404" r:id="rId26"/>
    <p:sldId id="400" r:id="rId27"/>
    <p:sldId id="398" r:id="rId28"/>
    <p:sldId id="405" r:id="rId29"/>
    <p:sldId id="394" r:id="rId30"/>
    <p:sldId id="395" r:id="rId31"/>
    <p:sldId id="392" r:id="rId32"/>
    <p:sldId id="407" r:id="rId33"/>
    <p:sldId id="401" r:id="rId34"/>
    <p:sldId id="402" r:id="rId35"/>
    <p:sldId id="399" r:id="rId36"/>
    <p:sldId id="40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7824" autoAdjust="0"/>
  </p:normalViewPr>
  <p:slideViewPr>
    <p:cSldViewPr snapToGrid="0">
      <p:cViewPr varScale="1">
        <p:scale>
          <a:sx n="77" d="100"/>
          <a:sy n="77" d="100"/>
        </p:scale>
        <p:origin x="54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6T09:41:04.41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9653 0,'-4'11,"1"-1,-2 0,1-1,-1 1,-3 2,4-6,-1 0,1-1,-2 0,1 0,0 0,-1 0,0-1,-4 2,-30 17,-1-1,-1-3,0-1,-26 6,-35 6,-44 5,-367 67,211-51,-47 9,183-25,-10 10,17 5,3 7,2 6,4 8,-21 19,-511 303,166-46,19 29,395-297,-412 340,15 16,-96 98,194-155,-48 88,182-162,-24 59,126-136,11 7,-4 31,-56 135,17 10,-53 191,-44 218,45 14,172-501,-23 263,19 344,73-644,16 74,9-140,41 202,-10-197,10-2,9-2,82 180,11-47,90 133,-123-272,9-5,10-7,9-7,9-6,8-8,8-7,37 18,-112-114,3-3,4-6,4-4,2-6,17 3,43 9,114 33,190 41,110-3,10-38,829 161,-1359-259,527 117,5-26,184-15,-473-58,1537 101,-729-116,-2-59,-1080 37,640-54,-4-34,-469 46,-2-8,-2-9,64-35,578-269,-823 355,499-243,-361 165,-4-7,20-24,-12-4,-4-8,-7-7,-6-6,-6-6,-8-7,13-29,-29 17,-7-4,-5-11,20-59,20-76,155-431,-193 443,27-155,-56 111,-16-4,5-207,0-302,-36-1,-38 524,-15 1,-35-145,-99-526,-43 9,139 773,-9 4,-10 3,-43-70,-270-529,267 588,-36-37,-164-209,240 368,-5 4,-4 5,-78-65,-134-103,154 148,-20-3,-252-157,-89-26,-139-48,382 212,21 18,-123-39,-272-72,517 195,-203-66,201 72,-78-10,-20 14,-22 9,25 2,143 12,-9-6,50 7,0-1,1-3,-6-3,31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09:00:05.55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9653 0,'-4'11,"1"-1,-2 0,1-1,-1 1,-3 2,4-6,-1 0,1-1,-2 0,1 0,0 0,-1 0,0-1,-4 2,-30 17,-1-1,-1-3,0-1,-26 6,-35 6,-44 5,-367 67,211-51,-47 9,183-25,-10 10,17 5,3 7,2 6,4 8,-21 19,-511 303,166-46,19 29,395-297,-412 340,15 16,-96 98,194-155,-48 88,182-162,-24 59,126-136,11 7,-4 31,-56 135,17 10,-53 191,-44 218,45 14,172-501,-23 263,19 344,73-644,16 74,9-140,41 202,-10-197,10-2,9-2,82 180,11-47,90 133,-123-272,9-5,10-7,9-7,9-6,8-8,8-7,37 18,-112-114,3-3,4-6,4-4,2-6,17 3,43 9,114 33,190 41,110-3,10-38,829 161,-1359-259,527 117,5-26,184-15,-473-58,1537 101,-729-116,-2-59,-1080 37,640-54,-4-34,-469 46,-2-8,-2-9,64-35,578-269,-823 355,499-243,-361 165,-4-7,20-24,-12-4,-4-8,-7-7,-6-6,-6-6,-8-7,13-29,-29 17,-7-4,-5-11,20-59,20-76,155-431,-193 443,27-155,-56 111,-16-4,5-207,0-302,-36-1,-38 524,-15 1,-35-145,-99-526,-43 9,139 773,-9 4,-10 3,-43-70,-270-529,267 588,-36-37,-164-209,240 368,-5 4,-4 5,-78-65,-134-103,154 148,-20-3,-252-157,-89-26,-139-48,382 212,21 18,-123-39,-272-72,517 195,-203-66,201 72,-78-10,-20 14,-22 9,25 2,143 12,-9-6,50 7,0-1,1-3,-6-3,31 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5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43695" y="3095738"/>
            <a:ext cx="4800402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Web Server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338BAC74-0068-4F83-9E98-EBC28FDA10A8}"/>
              </a:ext>
            </a:extLst>
          </p:cNvPr>
          <p:cNvSpPr/>
          <p:nvPr/>
        </p:nvSpPr>
        <p:spPr>
          <a:xfrm rot="10800000">
            <a:off x="6700507" y="5228234"/>
            <a:ext cx="231504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6792" y="5228234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280552" y="2158881"/>
            <a:ext cx="292668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28320"/>
            <a:ext cx="1574800" cy="1574800"/>
          </a:xfrm>
          <a:prstGeom prst="rect">
            <a:avLst/>
          </a:prstGeom>
        </p:spPr>
      </p:pic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7013" y="366691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28D3D25B-CFAF-453C-AAD7-146BA57FDC04}"/>
              </a:ext>
            </a:extLst>
          </p:cNvPr>
          <p:cNvSpPr/>
          <p:nvPr/>
        </p:nvSpPr>
        <p:spPr>
          <a:xfrm rot="16200000">
            <a:off x="6541671" y="2158881"/>
            <a:ext cx="292668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Batch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job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3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73124" y="2878024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1991820" y="214272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92" y="4410606"/>
            <a:ext cx="1574800" cy="1574800"/>
          </a:xfrm>
          <a:prstGeom prst="rect">
            <a:avLst/>
          </a:prstGeom>
        </p:spPr>
      </p:pic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3807" y="852361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1532297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52CF399F-A33A-41D5-A1A0-5860DAC1E384}"/>
              </a:ext>
            </a:extLst>
          </p:cNvPr>
          <p:cNvSpPr/>
          <p:nvPr/>
        </p:nvSpPr>
        <p:spPr>
          <a:xfrm rot="16200000">
            <a:off x="8565903" y="1941167"/>
            <a:ext cx="2926687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34FB6580-DFEB-4934-97D8-2D6FD18C0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846" y="4410606"/>
            <a:ext cx="1574800" cy="1574800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0122B9BF-CAAB-44F8-A8D2-19EB398E6B16}"/>
              </a:ext>
            </a:extLst>
          </p:cNvPr>
          <p:cNvSpPr/>
          <p:nvPr/>
        </p:nvSpPr>
        <p:spPr>
          <a:xfrm>
            <a:off x="5355318" y="2142727"/>
            <a:ext cx="373337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a 13" descr="Koperta">
            <a:extLst>
              <a:ext uri="{FF2B5EF4-FFF2-40B4-BE49-F238E27FC236}">
                <a16:creationId xmlns:a16="http://schemas.microsoft.com/office/drawing/2014/main" id="{6145E785-2B36-4F6D-9DB1-C4148C737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8828" y="852361"/>
            <a:ext cx="1419752" cy="1419752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E95519-F46D-4D99-A1C5-19B645EB396C}"/>
              </a:ext>
            </a:extLst>
          </p:cNvPr>
          <p:cNvSpPr txBox="1"/>
          <p:nvPr/>
        </p:nvSpPr>
        <p:spPr>
          <a:xfrm>
            <a:off x="7177318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56370643-DD4B-4DC1-81F6-296FF7D090EA}"/>
              </a:ext>
            </a:extLst>
          </p:cNvPr>
          <p:cNvSpPr/>
          <p:nvPr/>
        </p:nvSpPr>
        <p:spPr>
          <a:xfrm rot="16200000">
            <a:off x="3301388" y="1576727"/>
            <a:ext cx="2197805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75111956-9E6C-495A-9910-8016C6BEF395}"/>
              </a:ext>
            </a:extLst>
          </p:cNvPr>
          <p:cNvSpPr/>
          <p:nvPr/>
        </p:nvSpPr>
        <p:spPr>
          <a:xfrm rot="10800000">
            <a:off x="1983693" y="2866446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B0D2F816-04A0-4B21-840C-1E7C0861165F}"/>
              </a:ext>
            </a:extLst>
          </p:cNvPr>
          <p:cNvSpPr/>
          <p:nvPr/>
        </p:nvSpPr>
        <p:spPr>
          <a:xfrm rot="3636606">
            <a:off x="4705615" y="3846028"/>
            <a:ext cx="89997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73124" y="2878024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1991820" y="214272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01387" y="1576727"/>
            <a:ext cx="2197805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92" y="4410606"/>
            <a:ext cx="1574800" cy="1574800"/>
          </a:xfrm>
          <a:prstGeom prst="rect">
            <a:avLst/>
          </a:prstGeom>
        </p:spPr>
      </p:pic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3807" y="852361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1532297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1983693" y="2866446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28D3D25B-CFAF-453C-AAD7-146BA57FDC04}"/>
              </a:ext>
            </a:extLst>
          </p:cNvPr>
          <p:cNvSpPr/>
          <p:nvPr/>
        </p:nvSpPr>
        <p:spPr>
          <a:xfrm rot="16200000">
            <a:off x="5562504" y="1576727"/>
            <a:ext cx="2197806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Batch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job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52CF399F-A33A-41D5-A1A0-5860DAC1E384}"/>
              </a:ext>
            </a:extLst>
          </p:cNvPr>
          <p:cNvSpPr/>
          <p:nvPr/>
        </p:nvSpPr>
        <p:spPr>
          <a:xfrm rot="16200000">
            <a:off x="8565903" y="1941167"/>
            <a:ext cx="2926687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34FB6580-DFEB-4934-97D8-2D6FD18C0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846" y="4410606"/>
            <a:ext cx="1574800" cy="1574800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0122B9BF-CAAB-44F8-A8D2-19EB398E6B16}"/>
              </a:ext>
            </a:extLst>
          </p:cNvPr>
          <p:cNvSpPr/>
          <p:nvPr/>
        </p:nvSpPr>
        <p:spPr>
          <a:xfrm>
            <a:off x="7636841" y="214272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a 13" descr="Koperta">
            <a:extLst>
              <a:ext uri="{FF2B5EF4-FFF2-40B4-BE49-F238E27FC236}">
                <a16:creationId xmlns:a16="http://schemas.microsoft.com/office/drawing/2014/main" id="{6145E785-2B36-4F6D-9DB1-C4148C737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8828" y="852361"/>
            <a:ext cx="1419752" cy="1419752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E95519-F46D-4D99-A1C5-19B645EB396C}"/>
              </a:ext>
            </a:extLst>
          </p:cNvPr>
          <p:cNvSpPr txBox="1"/>
          <p:nvPr/>
        </p:nvSpPr>
        <p:spPr>
          <a:xfrm>
            <a:off x="7177318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B34D9781-EE16-4A10-8BB6-A5952FA78C63}"/>
              </a:ext>
            </a:extLst>
          </p:cNvPr>
          <p:cNvSpPr/>
          <p:nvPr/>
        </p:nvSpPr>
        <p:spPr>
          <a:xfrm rot="3636606">
            <a:off x="4705615" y="3846028"/>
            <a:ext cx="89997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5AB58CC7-A75C-4F77-8133-A11A3E2470CB}"/>
              </a:ext>
            </a:extLst>
          </p:cNvPr>
          <p:cNvSpPr/>
          <p:nvPr/>
        </p:nvSpPr>
        <p:spPr>
          <a:xfrm rot="17963394" flipV="1">
            <a:off x="5483504" y="3846028"/>
            <a:ext cx="89997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9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73124" y="2878024"/>
            <a:ext cx="4800404" cy="1414360"/>
          </a:xfrm>
          <a:prstGeom prst="round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1991821" y="214272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01390" y="1576727"/>
            <a:ext cx="2197805" cy="1414360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48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  <a:alpha val="48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6">
                <a:alpha val="47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chemeClr val="lt1">
                    <a:alpha val="48000"/>
                  </a:schemeClr>
                </a:solidFill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solidFill>
                  <a:schemeClr val="lt1">
                    <a:alpha val="48000"/>
                  </a:schemeClr>
                </a:solidFill>
                <a:latin typeface="Arial Black" panose="020B0A04020102020204" pitchFamily="34" charset="0"/>
              </a:rPr>
              <a:t>cart</a:t>
            </a:r>
            <a:endParaRPr lang="en-US" sz="2800" dirty="0">
              <a:solidFill>
                <a:schemeClr val="lt1">
                  <a:alpha val="48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92" y="4410606"/>
            <a:ext cx="1574800" cy="1574800"/>
          </a:xfrm>
          <a:prstGeom prst="rect">
            <a:avLst/>
          </a:prstGeom>
        </p:spPr>
      </p:pic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3807" y="852361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1532297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1983693" y="2866446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28D3D25B-CFAF-453C-AAD7-146BA57FDC04}"/>
              </a:ext>
            </a:extLst>
          </p:cNvPr>
          <p:cNvSpPr/>
          <p:nvPr/>
        </p:nvSpPr>
        <p:spPr>
          <a:xfrm rot="16200000">
            <a:off x="5562504" y="1576727"/>
            <a:ext cx="2197806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Batch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job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52CF399F-A33A-41D5-A1A0-5860DAC1E384}"/>
              </a:ext>
            </a:extLst>
          </p:cNvPr>
          <p:cNvSpPr/>
          <p:nvPr/>
        </p:nvSpPr>
        <p:spPr>
          <a:xfrm rot="16200000">
            <a:off x="8565903" y="1941167"/>
            <a:ext cx="2926687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34FB6580-DFEB-4934-97D8-2D6FD18C0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846" y="4410606"/>
            <a:ext cx="1574800" cy="1574800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0122B9BF-CAAB-44F8-A8D2-19EB398E6B16}"/>
              </a:ext>
            </a:extLst>
          </p:cNvPr>
          <p:cNvSpPr/>
          <p:nvPr/>
        </p:nvSpPr>
        <p:spPr>
          <a:xfrm>
            <a:off x="7636841" y="214272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a 13" descr="Koperta">
            <a:extLst>
              <a:ext uri="{FF2B5EF4-FFF2-40B4-BE49-F238E27FC236}">
                <a16:creationId xmlns:a16="http://schemas.microsoft.com/office/drawing/2014/main" id="{6145E785-2B36-4F6D-9DB1-C4148C737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8828" y="852361"/>
            <a:ext cx="1419752" cy="1419752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E95519-F46D-4D99-A1C5-19B645EB396C}"/>
              </a:ext>
            </a:extLst>
          </p:cNvPr>
          <p:cNvSpPr txBox="1"/>
          <p:nvPr/>
        </p:nvSpPr>
        <p:spPr>
          <a:xfrm>
            <a:off x="7177318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B34D9781-EE16-4A10-8BB6-A5952FA78C63}"/>
              </a:ext>
            </a:extLst>
          </p:cNvPr>
          <p:cNvSpPr/>
          <p:nvPr/>
        </p:nvSpPr>
        <p:spPr>
          <a:xfrm rot="3636606">
            <a:off x="4705615" y="3846028"/>
            <a:ext cx="89997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5AB58CC7-A75C-4F77-8133-A11A3E2470CB}"/>
              </a:ext>
            </a:extLst>
          </p:cNvPr>
          <p:cNvSpPr/>
          <p:nvPr/>
        </p:nvSpPr>
        <p:spPr>
          <a:xfrm rot="17963394" flipV="1">
            <a:off x="5483504" y="3846028"/>
            <a:ext cx="89997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Pismo odręczne 16">
                <a:extLst>
                  <a:ext uri="{FF2B5EF4-FFF2-40B4-BE49-F238E27FC236}">
                    <a16:creationId xmlns:a16="http://schemas.microsoft.com/office/drawing/2014/main" id="{3E73E7CC-5AC8-4B19-A0E6-AC0B48E67988}"/>
                  </a:ext>
                </a:extLst>
              </p14:cNvPr>
              <p14:cNvContentPartPr/>
              <p14:nvPr/>
            </p14:nvContentPartPr>
            <p14:xfrm>
              <a:off x="4468673" y="429299"/>
              <a:ext cx="7009560" cy="6290280"/>
            </p14:xfrm>
          </p:contentPart>
        </mc:Choice>
        <mc:Fallback>
          <p:pic>
            <p:nvPicPr>
              <p:cNvPr id="17" name="Pismo odręczne 16">
                <a:extLst>
                  <a:ext uri="{FF2B5EF4-FFF2-40B4-BE49-F238E27FC236}">
                    <a16:creationId xmlns:a16="http://schemas.microsoft.com/office/drawing/2014/main" id="{3E73E7CC-5AC8-4B19-A0E6-AC0B48E679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5673" y="366299"/>
                <a:ext cx="7135200" cy="64159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Prostokąt zaokrąglony 7">
            <a:extLst>
              <a:ext uri="{FF2B5EF4-FFF2-40B4-BE49-F238E27FC236}">
                <a16:creationId xmlns:a16="http://schemas.microsoft.com/office/drawing/2014/main" id="{FB5D1D7B-906C-456A-A344-964B11F62234}"/>
              </a:ext>
            </a:extLst>
          </p:cNvPr>
          <p:cNvSpPr/>
          <p:nvPr/>
        </p:nvSpPr>
        <p:spPr>
          <a:xfrm rot="16200000">
            <a:off x="3301391" y="1576727"/>
            <a:ext cx="2197805" cy="1414360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48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  <a:alpha val="48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6">
                <a:alpha val="47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chemeClr val="lt1">
                    <a:alpha val="48000"/>
                  </a:schemeClr>
                </a:solidFill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solidFill>
                  <a:schemeClr val="lt1">
                    <a:alpha val="48000"/>
                  </a:schemeClr>
                </a:solidFill>
                <a:latin typeface="Arial Black" panose="020B0A04020102020204" pitchFamily="34" charset="0"/>
              </a:rPr>
              <a:t>cart</a:t>
            </a:r>
            <a:endParaRPr lang="en-US" sz="2800" dirty="0">
              <a:solidFill>
                <a:schemeClr val="lt1">
                  <a:alpha val="48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Prostokąt zaokrąglony 7">
            <a:extLst>
              <a:ext uri="{FF2B5EF4-FFF2-40B4-BE49-F238E27FC236}">
                <a16:creationId xmlns:a16="http://schemas.microsoft.com/office/drawing/2014/main" id="{2478B212-625D-45D5-A68B-6D34818B35D1}"/>
              </a:ext>
            </a:extLst>
          </p:cNvPr>
          <p:cNvSpPr/>
          <p:nvPr/>
        </p:nvSpPr>
        <p:spPr>
          <a:xfrm rot="16200000">
            <a:off x="5562505" y="1576727"/>
            <a:ext cx="2197806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Batch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job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7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7575" y="2297590"/>
            <a:ext cx="315896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1657347" y="705253"/>
            <a:ext cx="4693381" cy="2457956"/>
          </a:xfrm>
          <a:prstGeom prst="wedgeRoundRectCallout">
            <a:avLst>
              <a:gd name="adj1" fmla="val 55860"/>
              <a:gd name="adj2" fmla="val 73468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So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decided</a:t>
            </a:r>
            <a:r>
              <a:rPr lang="pl-PL" sz="2800" dirty="0">
                <a:latin typeface="Arial Black" panose="020B0A04020102020204" pitchFamily="34" charset="0"/>
              </a:rPr>
              <a:t> to </a:t>
            </a:r>
            <a:r>
              <a:rPr lang="pl-PL" sz="2800" dirty="0" err="1">
                <a:latin typeface="Arial Black" panose="020B0A04020102020204" pitchFamily="34" charset="0"/>
              </a:rPr>
              <a:t>build</a:t>
            </a:r>
            <a:r>
              <a:rPr lang="pl-PL" sz="2800" dirty="0">
                <a:latin typeface="Arial Black" panose="020B0A04020102020204" pitchFamily="34" charset="0"/>
              </a:rPr>
              <a:t> a </a:t>
            </a:r>
            <a:r>
              <a:rPr lang="pl-PL" sz="2800" dirty="0" err="1">
                <a:latin typeface="Arial Black" panose="020B0A04020102020204" pitchFamily="34" charset="0"/>
              </a:rPr>
              <a:t>poor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pony’s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queue</a:t>
            </a:r>
            <a:r>
              <a:rPr lang="pl-PL" sz="2800" dirty="0">
                <a:latin typeface="Arial Black" panose="020B0A04020102020204" pitchFamily="34" charset="0"/>
              </a:rPr>
              <a:t>?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6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73124" y="2878024"/>
            <a:ext cx="4800404" cy="1414360"/>
          </a:xfrm>
          <a:prstGeom prst="round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46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49000"/>
                </a:schemeClr>
              </a:gs>
            </a:gsLst>
          </a:gradFill>
          <a:ln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solidFill>
                  <a:schemeClr val="lt1">
                    <a:alpha val="48000"/>
                  </a:schemeClr>
                </a:solidFill>
                <a:latin typeface="Arial Black" panose="020B0A04020102020204" pitchFamily="34" charset="0"/>
              </a:rPr>
              <a:t>UI</a:t>
            </a:r>
            <a:endParaRPr lang="en-US" sz="2800" dirty="0">
              <a:solidFill>
                <a:schemeClr val="lt1">
                  <a:alpha val="48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1991820" y="2142727"/>
            <a:ext cx="1451854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1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0000"/>
                </a:schemeClr>
              </a:gs>
            </a:gsLst>
          </a:gradFill>
          <a:ln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92" y="4410606"/>
            <a:ext cx="1574800" cy="1574800"/>
          </a:xfrm>
          <a:prstGeom prst="rect">
            <a:avLst/>
          </a:prstGeom>
        </p:spPr>
      </p:pic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3807" y="852361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1532297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>
                    <a:alpha val="46000"/>
                  </a:schemeClr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1991820" y="2866446"/>
            <a:ext cx="1451854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1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0000"/>
                </a:schemeClr>
              </a:gs>
            </a:gsLst>
          </a:gradFill>
          <a:ln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52CF399F-A33A-41D5-A1A0-5860DAC1E384}"/>
              </a:ext>
            </a:extLst>
          </p:cNvPr>
          <p:cNvSpPr/>
          <p:nvPr/>
        </p:nvSpPr>
        <p:spPr>
          <a:xfrm rot="16200000">
            <a:off x="8565903" y="1941167"/>
            <a:ext cx="2926687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34FB6580-DFEB-4934-97D8-2D6FD18C0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846" y="4410606"/>
            <a:ext cx="1574800" cy="1574800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0122B9BF-CAAB-44F8-A8D2-19EB398E6B16}"/>
              </a:ext>
            </a:extLst>
          </p:cNvPr>
          <p:cNvSpPr/>
          <p:nvPr/>
        </p:nvSpPr>
        <p:spPr>
          <a:xfrm>
            <a:off x="7636841" y="214272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a 13" descr="Koperta">
            <a:extLst>
              <a:ext uri="{FF2B5EF4-FFF2-40B4-BE49-F238E27FC236}">
                <a16:creationId xmlns:a16="http://schemas.microsoft.com/office/drawing/2014/main" id="{6145E785-2B36-4F6D-9DB1-C4148C737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8828" y="852361"/>
            <a:ext cx="1419752" cy="1419752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E95519-F46D-4D99-A1C5-19B645EB396C}"/>
              </a:ext>
            </a:extLst>
          </p:cNvPr>
          <p:cNvSpPr txBox="1"/>
          <p:nvPr/>
        </p:nvSpPr>
        <p:spPr>
          <a:xfrm>
            <a:off x="7177318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DA86F9C3-3F2D-4AC5-A8CC-36D68E3A966E}"/>
              </a:ext>
            </a:extLst>
          </p:cNvPr>
          <p:cNvSpPr/>
          <p:nvPr/>
        </p:nvSpPr>
        <p:spPr>
          <a:xfrm rot="3636606">
            <a:off x="4705615" y="3846028"/>
            <a:ext cx="89997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24523714-6A01-4564-9423-B1F75C09AFFE}"/>
              </a:ext>
            </a:extLst>
          </p:cNvPr>
          <p:cNvSpPr/>
          <p:nvPr/>
        </p:nvSpPr>
        <p:spPr>
          <a:xfrm rot="17963394" flipV="1">
            <a:off x="5483504" y="3846028"/>
            <a:ext cx="899977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AB185F8D-E2D2-4CA7-8A60-86F09B73C60D}"/>
              </a:ext>
            </a:extLst>
          </p:cNvPr>
          <p:cNvSpPr/>
          <p:nvPr/>
        </p:nvSpPr>
        <p:spPr>
          <a:xfrm rot="16200000">
            <a:off x="3301391" y="1576727"/>
            <a:ext cx="2197805" cy="1414360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48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  <a:alpha val="48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  <a:alpha val="52000"/>
                </a:schemeClr>
              </a:gs>
            </a:gsLst>
          </a:gradFill>
          <a:ln>
            <a:solidFill>
              <a:schemeClr val="accent6">
                <a:alpha val="47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chemeClr val="lt1">
                    <a:alpha val="48000"/>
                  </a:schemeClr>
                </a:solidFill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solidFill>
                  <a:schemeClr val="lt1">
                    <a:alpha val="48000"/>
                  </a:schemeClr>
                </a:solidFill>
                <a:latin typeface="Arial Black" panose="020B0A04020102020204" pitchFamily="34" charset="0"/>
              </a:rPr>
              <a:t>cart</a:t>
            </a:r>
            <a:endParaRPr lang="en-US" sz="2800" dirty="0">
              <a:solidFill>
                <a:schemeClr val="lt1">
                  <a:alpha val="48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Prostokąt zaokrąglony 7">
            <a:extLst>
              <a:ext uri="{FF2B5EF4-FFF2-40B4-BE49-F238E27FC236}">
                <a16:creationId xmlns:a16="http://schemas.microsoft.com/office/drawing/2014/main" id="{48C42771-4EF2-43F6-911D-6534294B796B}"/>
              </a:ext>
            </a:extLst>
          </p:cNvPr>
          <p:cNvSpPr/>
          <p:nvPr/>
        </p:nvSpPr>
        <p:spPr>
          <a:xfrm rot="16200000">
            <a:off x="5562505" y="1576727"/>
            <a:ext cx="2197806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Batch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job</a:t>
            </a:r>
            <a:endParaRPr lang="en-US" sz="28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B976025B-7181-4C29-B15B-CEFD9B7CDE0C}"/>
                  </a:ext>
                </a:extLst>
              </p14:cNvPr>
              <p14:cNvContentPartPr/>
              <p14:nvPr/>
            </p14:nvContentPartPr>
            <p14:xfrm>
              <a:off x="4468673" y="429299"/>
              <a:ext cx="7009560" cy="629028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B976025B-7181-4C29-B15B-CEFD9B7CDE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6033" y="366299"/>
                <a:ext cx="7135200" cy="64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17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360851"/>
            <a:ext cx="3270408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I </a:t>
            </a:r>
            <a:r>
              <a:rPr lang="pl-PL" sz="2800" dirty="0" err="1">
                <a:latin typeface="Arial Black" panose="020B0A04020102020204" pitchFamily="34" charset="0"/>
              </a:rPr>
              <a:t>have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an</a:t>
            </a:r>
            <a:r>
              <a:rPr lang="pl-PL" sz="2800" dirty="0">
                <a:latin typeface="Arial Black" panose="020B0A04020102020204" pitchFamily="34" charset="0"/>
              </a:rPr>
              <a:t> idea!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01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665016" y="1774417"/>
            <a:ext cx="2157760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96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5565" y="4019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5428" y="2921620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5D0A54E7-EEC9-4321-B330-61032CFB35EC}"/>
              </a:ext>
            </a:extLst>
          </p:cNvPr>
          <p:cNvSpPr/>
          <p:nvPr/>
        </p:nvSpPr>
        <p:spPr>
          <a:xfrm rot="5400000">
            <a:off x="5386708" y="401981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9AB2707-456D-4784-897B-59B21D904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2" y="4628319"/>
            <a:ext cx="1574800" cy="1574800"/>
          </a:xfrm>
          <a:prstGeom prst="rect">
            <a:avLst/>
          </a:prstGeom>
        </p:spPr>
      </p:pic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201F0AA5-4BDD-4F44-84D3-51B15FC915D4}"/>
              </a:ext>
            </a:extLst>
          </p:cNvPr>
          <p:cNvSpPr/>
          <p:nvPr/>
        </p:nvSpPr>
        <p:spPr>
          <a:xfrm rot="16200000">
            <a:off x="-50733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6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DE9B1241-AE5C-42B3-881C-09BA015E578C}"/>
              </a:ext>
            </a:extLst>
          </p:cNvPr>
          <p:cNvSpPr/>
          <p:nvPr/>
        </p:nvSpPr>
        <p:spPr>
          <a:xfrm>
            <a:off x="7041502" y="593342"/>
            <a:ext cx="4049486" cy="5934269"/>
          </a:xfrm>
          <a:prstGeom prst="roundRect">
            <a:avLst>
              <a:gd name="adj" fmla="val 6211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3200" b="1" dirty="0" err="1">
                <a:latin typeface="Arial Black" panose="020B0A04020102020204" pitchFamily="34" charset="0"/>
              </a:rPr>
              <a:t>Async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552BDC66-6D7D-4965-B50B-E7B5DFC3DE59}"/>
              </a:ext>
            </a:extLst>
          </p:cNvPr>
          <p:cNvSpPr/>
          <p:nvPr/>
        </p:nvSpPr>
        <p:spPr>
          <a:xfrm>
            <a:off x="1231640" y="622041"/>
            <a:ext cx="5609839" cy="5934269"/>
          </a:xfrm>
          <a:prstGeom prst="roundRect">
            <a:avLst>
              <a:gd name="adj" fmla="val 6211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3200" b="1" dirty="0" err="1">
                <a:latin typeface="Arial Black" panose="020B0A04020102020204" pitchFamily="34" charset="0"/>
              </a:rPr>
              <a:t>Sync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665016" y="1774417"/>
            <a:ext cx="2157760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96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5565" y="4019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5428" y="2921620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5D0A54E7-EEC9-4321-B330-61032CFB35EC}"/>
              </a:ext>
            </a:extLst>
          </p:cNvPr>
          <p:cNvSpPr/>
          <p:nvPr/>
        </p:nvSpPr>
        <p:spPr>
          <a:xfrm rot="5400000">
            <a:off x="5386708" y="401981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9AB2707-456D-4784-897B-59B21D904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2" y="4628319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514296"/>
            <a:ext cx="3270408" cy="3122109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How </a:t>
            </a:r>
            <a:r>
              <a:rPr lang="pl-PL" sz="2800" dirty="0" err="1">
                <a:latin typeface="Arial Black" panose="020B0A04020102020204" pitchFamily="34" charset="0"/>
              </a:rPr>
              <a:t>are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going</a:t>
            </a:r>
            <a:r>
              <a:rPr lang="pl-PL" sz="2800" dirty="0">
                <a:latin typeface="Arial Black" panose="020B0A04020102020204" pitchFamily="34" charset="0"/>
              </a:rPr>
              <a:t> to </a:t>
            </a:r>
            <a:r>
              <a:rPr lang="pl-PL" sz="2800" dirty="0" err="1">
                <a:latin typeface="Arial Black" panose="020B0A04020102020204" pitchFamily="34" charset="0"/>
              </a:rPr>
              <a:t>send</a:t>
            </a:r>
            <a:r>
              <a:rPr lang="pl-PL" sz="2800" dirty="0">
                <a:latin typeface="Arial Black" panose="020B0A04020102020204" pitchFamily="34" charset="0"/>
              </a:rPr>
              <a:t> a </a:t>
            </a:r>
            <a:r>
              <a:rPr lang="pl-PL" sz="2800" dirty="0" err="1">
                <a:latin typeface="Arial Black" panose="020B0A04020102020204" pitchFamily="34" charset="0"/>
              </a:rPr>
              <a:t>message</a:t>
            </a:r>
            <a:r>
              <a:rPr lang="pl-PL" sz="2800" dirty="0">
                <a:latin typeface="Arial Black" panose="020B0A04020102020204" pitchFamily="34" charset="0"/>
              </a:rPr>
              <a:t> and update DB in a </a:t>
            </a:r>
            <a:r>
              <a:rPr lang="pl-PL" sz="2800" dirty="0" err="1">
                <a:latin typeface="Arial Black" panose="020B0A04020102020204" pitchFamily="34" charset="0"/>
              </a:rPr>
              <a:t>transaction</a:t>
            </a:r>
            <a:r>
              <a:rPr lang="pl-PL" sz="2800" dirty="0">
                <a:latin typeface="Arial Black" panose="020B0A04020102020204" pitchFamily="34" charset="0"/>
              </a:rPr>
              <a:t>?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1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43695" y="3095738"/>
            <a:ext cx="4800402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Web Server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3462FFB1-F924-4431-9BB1-720471872B26}"/>
              </a:ext>
            </a:extLst>
          </p:cNvPr>
          <p:cNvSpPr/>
          <p:nvPr/>
        </p:nvSpPr>
        <p:spPr>
          <a:xfrm rot="10800000">
            <a:off x="3336792" y="420909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1808E173-8A89-4C51-8B85-2EE823914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586245" y="3567940"/>
            <a:ext cx="1657274" cy="1657274"/>
          </a:xfrm>
          <a:prstGeom prst="rect">
            <a:avLst/>
          </a:prstGeom>
        </p:spPr>
      </p:pic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149A67F4-24E9-4198-AC37-D31A7A66932B}"/>
              </a:ext>
            </a:extLst>
          </p:cNvPr>
          <p:cNvSpPr/>
          <p:nvPr/>
        </p:nvSpPr>
        <p:spPr>
          <a:xfrm rot="8391892">
            <a:off x="8007436" y="3787809"/>
            <a:ext cx="1192688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3ECB3764-FC9A-47DE-B1BD-E19D9174E5E6}"/>
              </a:ext>
            </a:extLst>
          </p:cNvPr>
          <p:cNvSpPr txBox="1"/>
          <p:nvPr/>
        </p:nvSpPr>
        <p:spPr>
          <a:xfrm>
            <a:off x="2933624" y="351878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WebSockets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85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40" y="2360851"/>
            <a:ext cx="446198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NServiceBus.Router</a:t>
            </a:r>
            <a:endParaRPr lang="pl-PL" sz="2800" dirty="0">
              <a:latin typeface="Arial Black" panose="020B0A04020102020204" pitchFamily="34" charset="0"/>
            </a:endParaRPr>
          </a:p>
          <a:p>
            <a:pPr algn="ctr"/>
            <a:endParaRPr lang="pl-PL" sz="2800" dirty="0">
              <a:latin typeface="Arial Black" panose="020B0A04020102020204" pitchFamily="34" charset="0"/>
            </a:endParaRPr>
          </a:p>
          <a:p>
            <a:pPr algn="ctr"/>
            <a:r>
              <a:rPr lang="en-US" sz="2800" dirty="0" err="1">
                <a:latin typeface="Arial Black" panose="020B0A04020102020204" pitchFamily="34" charset="0"/>
              </a:rPr>
              <a:t>Qpid</a:t>
            </a:r>
            <a:r>
              <a:rPr lang="en-US" sz="2800" dirty="0">
                <a:latin typeface="Arial Black" panose="020B0A04020102020204" pitchFamily="34" charset="0"/>
              </a:rPr>
              <a:t> Dispatch</a:t>
            </a:r>
          </a:p>
        </p:txBody>
      </p:sp>
    </p:spTree>
    <p:extLst>
      <p:ext uri="{BB962C8B-B14F-4D97-AF65-F5344CB8AC3E}">
        <p14:creationId xmlns:p14="http://schemas.microsoft.com/office/powerpoint/2010/main" val="9139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6606447" y="1491858"/>
            <a:ext cx="2826081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1" y="3926700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2164054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1108201" y="149185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87" y="3913253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7662298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4161341" y="201155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9686137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C30EA08-4C80-4100-A921-6857EAE59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5564" y="1417779"/>
            <a:ext cx="1657274" cy="16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9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4313340" y="1657682"/>
            <a:ext cx="2826081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80" y="4079077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5369191" y="35374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7393030" y="21059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C30EA08-4C80-4100-A921-6857EAE59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2457" y="1583603"/>
            <a:ext cx="1657274" cy="16572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3DAFBC3D-FC40-4F0A-831E-3D18B5B45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7405" y="1583603"/>
            <a:ext cx="1657274" cy="1657274"/>
          </a:xfrm>
          <a:prstGeom prst="rect">
            <a:avLst/>
          </a:prstGeom>
        </p:spPr>
      </p:pic>
      <p:pic>
        <p:nvPicPr>
          <p:cNvPr id="5" name="Grafika 4" descr="Koperta">
            <a:extLst>
              <a:ext uri="{FF2B5EF4-FFF2-40B4-BE49-F238E27FC236}">
                <a16:creationId xmlns:a16="http://schemas.microsoft.com/office/drawing/2014/main" id="{37AB34EF-7DB4-419C-B92D-62CDBDCC8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894" y="3159924"/>
            <a:ext cx="914400" cy="914400"/>
          </a:xfrm>
          <a:prstGeom prst="rect">
            <a:avLst/>
          </a:prstGeom>
        </p:spPr>
      </p:pic>
      <p:pic>
        <p:nvPicPr>
          <p:cNvPr id="15" name="Grafika 14" descr="Koperta">
            <a:extLst>
              <a:ext uri="{FF2B5EF4-FFF2-40B4-BE49-F238E27FC236}">
                <a16:creationId xmlns:a16="http://schemas.microsoft.com/office/drawing/2014/main" id="{1C2D70BF-8411-4C47-B416-A369986CD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842" y="31599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9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7575" y="2297590"/>
            <a:ext cx="315896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1657347" y="705253"/>
            <a:ext cx="4693381" cy="2457956"/>
          </a:xfrm>
          <a:prstGeom prst="wedgeRoundRectCallout">
            <a:avLst>
              <a:gd name="adj1" fmla="val 55860"/>
              <a:gd name="adj2" fmla="val 73468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Let’s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try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commands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7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514296"/>
            <a:ext cx="3270408" cy="3122109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How </a:t>
            </a:r>
            <a:r>
              <a:rPr lang="pl-PL" sz="2800" dirty="0" err="1">
                <a:latin typeface="Arial Black" panose="020B0A04020102020204" pitchFamily="34" charset="0"/>
              </a:rPr>
              <a:t>does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your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app</a:t>
            </a:r>
            <a:r>
              <a:rPr lang="pl-PL" sz="2800" dirty="0">
                <a:latin typeface="Arial Black" panose="020B0A04020102020204" pitchFamily="34" charset="0"/>
              </a:rPr>
              <a:t> service </a:t>
            </a:r>
            <a:r>
              <a:rPr lang="pl-PL" sz="2800" dirty="0" err="1">
                <a:latin typeface="Arial Black" panose="020B0A04020102020204" pitchFamily="34" charset="0"/>
              </a:rPr>
              <a:t>know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what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message</a:t>
            </a:r>
            <a:r>
              <a:rPr lang="pl-PL" sz="2800" dirty="0">
                <a:latin typeface="Arial Black" panose="020B0A04020102020204" pitchFamily="34" charset="0"/>
              </a:rPr>
              <a:t> to </a:t>
            </a:r>
            <a:r>
              <a:rPr lang="pl-PL" sz="2800" dirty="0" err="1">
                <a:latin typeface="Arial Black" panose="020B0A04020102020204" pitchFamily="34" charset="0"/>
              </a:rPr>
              <a:t>send</a:t>
            </a:r>
            <a:r>
              <a:rPr lang="pl-PL" sz="2800" dirty="0">
                <a:latin typeface="Arial Black" panose="020B0A04020102020204" pitchFamily="34" charset="0"/>
              </a:rPr>
              <a:t>?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2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514296"/>
            <a:ext cx="3270408" cy="3122109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 err="1">
                <a:latin typeface="Arial Black" panose="020B0A04020102020204" pitchFamily="34" charset="0"/>
              </a:rPr>
              <a:t>You</a:t>
            </a:r>
            <a:r>
              <a:rPr lang="pl-PL" sz="3600" dirty="0">
                <a:latin typeface="Arial Black" panose="020B0A04020102020204" pitchFamily="34" charset="0"/>
              </a:rPr>
              <a:t> </a:t>
            </a:r>
            <a:r>
              <a:rPr lang="pl-PL" sz="3600" dirty="0" err="1">
                <a:latin typeface="Arial Black" panose="020B0A04020102020204" pitchFamily="34" charset="0"/>
              </a:rPr>
              <a:t>ruined</a:t>
            </a:r>
            <a:r>
              <a:rPr lang="pl-PL" sz="3600" dirty="0">
                <a:latin typeface="Arial Black" panose="020B0A04020102020204" pitchFamily="34" charset="0"/>
              </a:rPr>
              <a:t> my </a:t>
            </a:r>
            <a:r>
              <a:rPr lang="pl-PL" sz="3600" dirty="0" err="1">
                <a:latin typeface="Arial Black" panose="020B0A04020102020204" pitchFamily="34" charset="0"/>
              </a:rPr>
              <a:t>encapsulation</a:t>
            </a:r>
            <a:r>
              <a:rPr lang="pl-PL" sz="3600" dirty="0">
                <a:latin typeface="Arial Black" panose="020B0A04020102020204" pitchFamily="34" charset="0"/>
              </a:rPr>
              <a:t>!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8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360851"/>
            <a:ext cx="3270408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rial Black" panose="020B0A04020102020204" pitchFamily="34" charset="0"/>
              </a:rPr>
              <a:t>Messages </a:t>
            </a:r>
            <a:r>
              <a:rPr lang="pl-PL" sz="2800" b="1" dirty="0">
                <a:latin typeface="Arial Black" panose="020B0A04020102020204" pitchFamily="34" charset="0"/>
              </a:rPr>
              <a:t>a</a:t>
            </a:r>
            <a:r>
              <a:rPr lang="en-GB" sz="2800" b="1" dirty="0">
                <a:latin typeface="Arial Black" panose="020B0A04020102020204" pitchFamily="34" charset="0"/>
              </a:rPr>
              <a:t>re </a:t>
            </a:r>
            <a:r>
              <a:rPr lang="pl-PL" sz="2800" b="1" dirty="0">
                <a:latin typeface="Arial Black" panose="020B0A04020102020204" pitchFamily="34" charset="0"/>
              </a:rPr>
              <a:t>a</a:t>
            </a:r>
            <a:r>
              <a:rPr lang="en-GB" sz="2800" b="1" dirty="0" err="1">
                <a:latin typeface="Arial Black" panose="020B0A04020102020204" pitchFamily="34" charset="0"/>
              </a:rPr>
              <a:t>ddressed</a:t>
            </a:r>
            <a:r>
              <a:rPr lang="en-GB" sz="2800" b="1" dirty="0">
                <a:latin typeface="Arial Black" panose="020B0A04020102020204" pitchFamily="34" charset="0"/>
              </a:rPr>
              <a:t> to </a:t>
            </a:r>
            <a:r>
              <a:rPr lang="pl-PL" sz="2800" b="1" dirty="0">
                <a:latin typeface="Arial Black" panose="020B0A04020102020204" pitchFamily="34" charset="0"/>
              </a:rPr>
              <a:t>e</a:t>
            </a:r>
            <a:r>
              <a:rPr lang="en-GB" sz="2800" b="1" dirty="0" err="1">
                <a:latin typeface="Arial Black" panose="020B0A04020102020204" pitchFamily="34" charset="0"/>
              </a:rPr>
              <a:t>ntities</a:t>
            </a:r>
            <a:endParaRPr lang="pl-PL" sz="2800" b="1" dirty="0">
              <a:latin typeface="Arial Black" panose="020B0A04020102020204" pitchFamily="34" charset="0"/>
            </a:endParaRPr>
          </a:p>
          <a:p>
            <a:pPr algn="r"/>
            <a:r>
              <a:rPr lang="pl-PL" sz="2000" b="1" dirty="0">
                <a:latin typeface="Arial Black" panose="020B0A04020102020204" pitchFamily="34" charset="0"/>
              </a:rPr>
              <a:t>- Pat </a:t>
            </a:r>
            <a:r>
              <a:rPr lang="pl-PL" sz="2000" b="1" dirty="0" err="1">
                <a:latin typeface="Arial Black" panose="020B0A04020102020204" pitchFamily="34" charset="0"/>
              </a:rPr>
              <a:t>Helland</a:t>
            </a:r>
            <a:endParaRPr lang="en-GB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1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40" y="2360851"/>
            <a:ext cx="446198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What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happens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if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get</a:t>
            </a:r>
            <a:r>
              <a:rPr lang="pl-PL" sz="2800" dirty="0">
                <a:latin typeface="Arial Black" panose="020B0A04020102020204" pitchFamily="34" charset="0"/>
              </a:rPr>
              <a:t> a </a:t>
            </a:r>
            <a:r>
              <a:rPr lang="pl-PL" sz="2800" dirty="0" err="1">
                <a:latin typeface="Arial Black" panose="020B0A04020102020204" pitchFamily="34" charset="0"/>
              </a:rPr>
              <a:t>duplicate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message</a:t>
            </a:r>
            <a:r>
              <a:rPr lang="pl-PL" sz="2800" dirty="0">
                <a:latin typeface="Arial Black" panose="020B0A04020102020204" pitchFamily="34" charset="0"/>
              </a:rPr>
              <a:t>?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4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360851"/>
            <a:ext cx="3270408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 err="1">
                <a:latin typeface="Arial Black" panose="020B0A04020102020204" pitchFamily="34" charset="0"/>
              </a:rPr>
              <a:t>Outbox</a:t>
            </a:r>
            <a:r>
              <a:rPr lang="pl-PL" sz="4000" b="1" dirty="0">
                <a:latin typeface="Arial Black" panose="020B0A04020102020204" pitchFamily="34" charset="0"/>
              </a:rPr>
              <a:t>?</a:t>
            </a:r>
            <a:endParaRPr lang="en-GB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75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4313340" y="1657682"/>
            <a:ext cx="2826081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80" y="4079077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5369191" y="35374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7393030" y="21059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DAFBC3D-FC40-4F0A-831E-3D18B5B45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7405" y="1583603"/>
            <a:ext cx="1657274" cy="1657274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A28910D1-67B5-42C2-807B-E23FBF024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3030" y="1119612"/>
            <a:ext cx="762000" cy="838200"/>
          </a:xfrm>
          <a:prstGeom prst="rect">
            <a:avLst/>
          </a:prstGeom>
        </p:spPr>
      </p:pic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D9A0F055-A077-4856-9A45-48DD6D71749C}"/>
              </a:ext>
            </a:extLst>
          </p:cNvPr>
          <p:cNvSpPr/>
          <p:nvPr/>
        </p:nvSpPr>
        <p:spPr>
          <a:xfrm>
            <a:off x="3288283" y="21059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a 14">
            <a:extLst>
              <a:ext uri="{FF2B5EF4-FFF2-40B4-BE49-F238E27FC236}">
                <a16:creationId xmlns:a16="http://schemas.microsoft.com/office/drawing/2014/main" id="{7F2598E9-39C5-4512-85CB-FFF2A453B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8283" y="1119612"/>
            <a:ext cx="76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698394" y="2367828"/>
            <a:ext cx="3344583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43695" y="3095738"/>
            <a:ext cx="4800402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Web Server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6792" y="420909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7EBD71AB-9CB1-4DD2-9D48-ED5D81976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586245" y="3567940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CC729D49-3F7A-4C30-B731-7BC9DF038720}"/>
              </a:ext>
            </a:extLst>
          </p:cNvPr>
          <p:cNvSpPr/>
          <p:nvPr/>
        </p:nvSpPr>
        <p:spPr>
          <a:xfrm rot="8391892">
            <a:off x="8007436" y="3787809"/>
            <a:ext cx="1192688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FD57625-200A-4A45-99EC-55665C4C8E68}"/>
              </a:ext>
            </a:extLst>
          </p:cNvPr>
          <p:cNvSpPr txBox="1"/>
          <p:nvPr/>
        </p:nvSpPr>
        <p:spPr>
          <a:xfrm>
            <a:off x="2933624" y="351878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WebSockets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4" name="Grafika 3" descr="Lista kontrolna (od prawej do lewej)">
            <a:extLst>
              <a:ext uri="{FF2B5EF4-FFF2-40B4-BE49-F238E27FC236}">
                <a16:creationId xmlns:a16="http://schemas.microsoft.com/office/drawing/2014/main" id="{C924D456-28C0-411C-AD64-244A367A8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031" y="3251367"/>
            <a:ext cx="1439873" cy="1439873"/>
          </a:xfrm>
          <a:prstGeom prst="rect">
            <a:avLst/>
          </a:prstGeom>
        </p:spPr>
      </p:pic>
      <p:pic>
        <p:nvPicPr>
          <p:cNvPr id="23" name="Obraz 2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262C9CC-4CEB-4546-ADE5-AB4D487F0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05" y="5193139"/>
            <a:ext cx="929927" cy="9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3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4313340" y="1657682"/>
            <a:ext cx="2826081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80" y="4079077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5369191" y="35374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7393030" y="21059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DAFBC3D-FC40-4F0A-831E-3D18B5B45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7405" y="1583603"/>
            <a:ext cx="1657274" cy="1657274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A28910D1-67B5-42C2-807B-E23FBF024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93030" y="1119612"/>
            <a:ext cx="762000" cy="838200"/>
          </a:xfrm>
          <a:prstGeom prst="rect">
            <a:avLst/>
          </a:prstGeom>
        </p:spPr>
      </p:pic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D9A0F055-A077-4856-9A45-48DD6D71749C}"/>
              </a:ext>
            </a:extLst>
          </p:cNvPr>
          <p:cNvSpPr/>
          <p:nvPr/>
        </p:nvSpPr>
        <p:spPr>
          <a:xfrm>
            <a:off x="3288283" y="21059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a 14">
            <a:extLst>
              <a:ext uri="{FF2B5EF4-FFF2-40B4-BE49-F238E27FC236}">
                <a16:creationId xmlns:a16="http://schemas.microsoft.com/office/drawing/2014/main" id="{7F2598E9-39C5-4512-85CB-FFF2A453B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288283" y="1119612"/>
            <a:ext cx="76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5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6606447" y="149185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09" y="3926700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613222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557369" y="1491858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87" y="3913253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7662298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5637761" y="201155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BA7EAB6-497B-4FDE-8C16-62402BB47B40}"/>
              </a:ext>
            </a:extLst>
          </p:cNvPr>
          <p:cNvSpPr/>
          <p:nvPr/>
        </p:nvSpPr>
        <p:spPr>
          <a:xfrm>
            <a:off x="1615935" y="193954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9686137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6DAF6D0-06BE-4E3A-A7BC-47FF21954CBB}"/>
              </a:ext>
            </a:extLst>
          </p:cNvPr>
          <p:cNvSpPr/>
          <p:nvPr/>
        </p:nvSpPr>
        <p:spPr>
          <a:xfrm>
            <a:off x="1615935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ka 24">
            <a:extLst>
              <a:ext uri="{FF2B5EF4-FFF2-40B4-BE49-F238E27FC236}">
                <a16:creationId xmlns:a16="http://schemas.microsoft.com/office/drawing/2014/main" id="{DCC082A9-0CEB-44A6-8C42-B339782F6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520" y="5016071"/>
            <a:ext cx="762000" cy="8382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8992E8C3-103D-4577-9508-A61D8E1FC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2122" y="927924"/>
            <a:ext cx="762000" cy="838200"/>
          </a:xfrm>
          <a:prstGeom prst="rect">
            <a:avLst/>
          </a:prstGeom>
        </p:spPr>
      </p:pic>
      <p:pic>
        <p:nvPicPr>
          <p:cNvPr id="28" name="Grafika 27">
            <a:extLst>
              <a:ext uri="{FF2B5EF4-FFF2-40B4-BE49-F238E27FC236}">
                <a16:creationId xmlns:a16="http://schemas.microsoft.com/office/drawing/2014/main" id="{B746E38E-8692-4E9F-BEB4-9353E3827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5554" y="927924"/>
            <a:ext cx="76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1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40" y="2360851"/>
            <a:ext cx="446198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You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can’t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distinguish</a:t>
            </a:r>
            <a:r>
              <a:rPr lang="pl-PL" sz="2800" dirty="0">
                <a:latin typeface="Arial Black" panose="020B0A04020102020204" pitchFamily="34" charset="0"/>
              </a:rPr>
              <a:t> a </a:t>
            </a:r>
            <a:r>
              <a:rPr lang="pl-PL" sz="2800" dirty="0" err="1">
                <a:latin typeface="Arial Black" panose="020B0A04020102020204" pitchFamily="34" charset="0"/>
              </a:rPr>
              <a:t>duplicate</a:t>
            </a:r>
            <a:r>
              <a:rPr lang="pl-PL" sz="2800" dirty="0">
                <a:latin typeface="Arial Black" panose="020B0A04020102020204" pitchFamily="34" charset="0"/>
              </a:rPr>
              <a:t> from a </a:t>
            </a:r>
            <a:r>
              <a:rPr lang="pl-PL" sz="2800" dirty="0" err="1">
                <a:latin typeface="Arial Black" panose="020B0A04020102020204" pitchFamily="34" charset="0"/>
              </a:rPr>
              <a:t>retry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after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failed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publish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11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7575" y="2297590"/>
            <a:ext cx="315896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1657347" y="705253"/>
            <a:ext cx="4693381" cy="2457956"/>
          </a:xfrm>
          <a:prstGeom prst="wedgeRoundRectCallout">
            <a:avLst>
              <a:gd name="adj1" fmla="val 55860"/>
              <a:gd name="adj2" fmla="val 73468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See</a:t>
            </a:r>
            <a:r>
              <a:rPr lang="pl-PL" sz="2800" dirty="0">
                <a:latin typeface="Arial Black" panose="020B0A04020102020204" pitchFamily="34" charset="0"/>
              </a:rPr>
              <a:t>? </a:t>
            </a:r>
            <a:r>
              <a:rPr lang="pl-PL" sz="2800" dirty="0" err="1">
                <a:latin typeface="Arial Black" panose="020B0A04020102020204" pitchFamily="34" charset="0"/>
              </a:rPr>
              <a:t>Told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it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can</a:t>
            </a:r>
            <a:r>
              <a:rPr lang="pl-PL" sz="2800" dirty="0">
                <a:latin typeface="Arial Black" panose="020B0A04020102020204" pitchFamily="34" charset="0"/>
              </a:rPr>
              <a:t> be </a:t>
            </a:r>
            <a:r>
              <a:rPr lang="pl-PL" sz="2800" dirty="0" err="1">
                <a:latin typeface="Arial Black" panose="020B0A04020102020204" pitchFamily="34" charset="0"/>
              </a:rPr>
              <a:t>simpler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than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your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Outbox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80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360851"/>
            <a:ext cx="3270408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You</a:t>
            </a:r>
            <a:r>
              <a:rPr lang="pl-PL" sz="2800" b="1" dirty="0">
                <a:latin typeface="Arial Black" panose="020B0A04020102020204" pitchFamily="34" charset="0"/>
              </a:rPr>
              <a:t> </a:t>
            </a:r>
            <a:r>
              <a:rPr lang="pl-PL" sz="2800" b="1" dirty="0" err="1">
                <a:latin typeface="Arial Black" panose="020B0A04020102020204" pitchFamily="34" charset="0"/>
              </a:rPr>
              <a:t>need</a:t>
            </a:r>
            <a:r>
              <a:rPr lang="pl-PL" sz="2800" b="1" dirty="0">
                <a:latin typeface="Arial Black" panose="020B0A04020102020204" pitchFamily="34" charset="0"/>
              </a:rPr>
              <a:t> to </a:t>
            </a:r>
            <a:r>
              <a:rPr lang="pl-PL" sz="2800" b="1" dirty="0" err="1">
                <a:latin typeface="Arial Black" panose="020B0A04020102020204" pitchFamily="34" charset="0"/>
              </a:rPr>
              <a:t>make</a:t>
            </a:r>
            <a:r>
              <a:rPr lang="pl-PL" sz="2800" b="1">
                <a:latin typeface="Arial Black" panose="020B0A04020102020204" pitchFamily="34" charset="0"/>
              </a:rPr>
              <a:t> ALL </a:t>
            </a:r>
            <a:r>
              <a:rPr lang="pl-PL" sz="2800" b="1" dirty="0" err="1">
                <a:latin typeface="Arial Black" panose="020B0A04020102020204" pitchFamily="34" charset="0"/>
              </a:rPr>
              <a:t>side</a:t>
            </a:r>
            <a:r>
              <a:rPr lang="pl-PL" sz="2800" b="1" dirty="0">
                <a:latin typeface="Arial Black" panose="020B0A04020102020204" pitchFamily="34" charset="0"/>
              </a:rPr>
              <a:t> </a:t>
            </a:r>
            <a:r>
              <a:rPr lang="pl-PL" sz="2800" b="1" dirty="0" err="1">
                <a:latin typeface="Arial Black" panose="020B0A04020102020204" pitchFamily="34" charset="0"/>
              </a:rPr>
              <a:t>effects</a:t>
            </a:r>
            <a:r>
              <a:rPr lang="pl-PL" sz="2800" b="1" dirty="0">
                <a:latin typeface="Arial Black" panose="020B0A04020102020204" pitchFamily="34" charset="0"/>
              </a:rPr>
              <a:t> </a:t>
            </a:r>
            <a:r>
              <a:rPr lang="pl-PL" sz="2800" b="1" dirty="0" err="1">
                <a:latin typeface="Arial Black" panose="020B0A04020102020204" pitchFamily="34" charset="0"/>
              </a:rPr>
              <a:t>idempotent</a:t>
            </a:r>
            <a:r>
              <a:rPr lang="pl-PL" sz="2800" b="1" dirty="0">
                <a:latin typeface="Arial Black" panose="020B0A04020102020204" pitchFamily="34" charset="0"/>
              </a:rPr>
              <a:t>, not </a:t>
            </a:r>
            <a:r>
              <a:rPr lang="pl-PL" sz="2800" b="1" dirty="0" err="1">
                <a:latin typeface="Arial Black" panose="020B0A04020102020204" pitchFamily="34" charset="0"/>
              </a:rPr>
              <a:t>only</a:t>
            </a:r>
            <a:r>
              <a:rPr lang="pl-PL" sz="2800" b="1" dirty="0">
                <a:latin typeface="Arial Black" panose="020B0A04020102020204" pitchFamily="34" charset="0"/>
              </a:rPr>
              <a:t> the </a:t>
            </a:r>
            <a:r>
              <a:rPr lang="pl-PL" sz="2800" b="1" dirty="0" err="1">
                <a:latin typeface="Arial Black" panose="020B0A04020102020204" pitchFamily="34" charset="0"/>
              </a:rPr>
              <a:t>state</a:t>
            </a:r>
            <a:r>
              <a:rPr lang="pl-PL" sz="2800" b="1" dirty="0">
                <a:latin typeface="Arial Black" panose="020B0A04020102020204" pitchFamily="34" charset="0"/>
              </a:rPr>
              <a:t> </a:t>
            </a:r>
            <a:r>
              <a:rPr lang="pl-PL" sz="2800" b="1" dirty="0" err="1">
                <a:latin typeface="Arial Black" panose="020B0A04020102020204" pitchFamily="34" charset="0"/>
              </a:rPr>
              <a:t>change</a:t>
            </a:r>
            <a:endParaRPr lang="en-GB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45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3902911" y="384655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Process</a:t>
            </a:r>
            <a:r>
              <a:rPr lang="pl-PL" sz="2000" dirty="0">
                <a:latin typeface="Arial Black" panose="020B0A04020102020204" pitchFamily="34" charset="0"/>
              </a:rPr>
              <a:t> Manager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902911" y="1596090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Aggregate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6983303" y="211578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BA7EAB6-497B-4FDE-8C16-62402BB47B40}"/>
              </a:ext>
            </a:extLst>
          </p:cNvPr>
          <p:cNvSpPr/>
          <p:nvPr/>
        </p:nvSpPr>
        <p:spPr>
          <a:xfrm>
            <a:off x="2961477" y="204378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6DAF6D0-06BE-4E3A-A7BC-47FF21954CBB}"/>
              </a:ext>
            </a:extLst>
          </p:cNvPr>
          <p:cNvSpPr/>
          <p:nvPr/>
        </p:nvSpPr>
        <p:spPr>
          <a:xfrm>
            <a:off x="2961477" y="204433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ka 24">
            <a:extLst>
              <a:ext uri="{FF2B5EF4-FFF2-40B4-BE49-F238E27FC236}">
                <a16:creationId xmlns:a16="http://schemas.microsoft.com/office/drawing/2014/main" id="{DCC082A9-0CEB-44A6-8C42-B339782F6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89" y="1812166"/>
            <a:ext cx="762000" cy="8382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8992E8C3-103D-4577-9508-A61D8E1FC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2418" y="1812166"/>
            <a:ext cx="762000" cy="838200"/>
          </a:xfrm>
          <a:prstGeom prst="rect">
            <a:avLst/>
          </a:prstGeom>
        </p:spPr>
      </p:pic>
      <p:pic>
        <p:nvPicPr>
          <p:cNvPr id="28" name="Grafika 27">
            <a:extLst>
              <a:ext uri="{FF2B5EF4-FFF2-40B4-BE49-F238E27FC236}">
                <a16:creationId xmlns:a16="http://schemas.microsoft.com/office/drawing/2014/main" id="{B746E38E-8692-4E9F-BEB4-9353E382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1989" y="4134636"/>
            <a:ext cx="762000" cy="8382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EE40FB0C-48E1-4DD6-8510-DAEE081498BB}"/>
              </a:ext>
            </a:extLst>
          </p:cNvPr>
          <p:cNvSpPr/>
          <p:nvPr/>
        </p:nvSpPr>
        <p:spPr>
          <a:xfrm>
            <a:off x="6983303" y="430070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18DD93EE-BD49-4EA5-A8AE-43BBBD9C0A17}"/>
              </a:ext>
            </a:extLst>
          </p:cNvPr>
          <p:cNvSpPr/>
          <p:nvPr/>
        </p:nvSpPr>
        <p:spPr>
          <a:xfrm>
            <a:off x="2961477" y="436625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a 17">
            <a:extLst>
              <a:ext uri="{FF2B5EF4-FFF2-40B4-BE49-F238E27FC236}">
                <a16:creationId xmlns:a16="http://schemas.microsoft.com/office/drawing/2014/main" id="{15679EA4-7A3F-488F-B31E-332D8AE4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2418" y="4134636"/>
            <a:ext cx="76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0C59E73-1B2C-4C7A-8E96-3D4D5D37DECC}"/>
              </a:ext>
            </a:extLst>
          </p:cNvPr>
          <p:cNvSpPr/>
          <p:nvPr/>
        </p:nvSpPr>
        <p:spPr>
          <a:xfrm>
            <a:off x="2057401" y="966788"/>
            <a:ext cx="1757363" cy="47958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Input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3B5757D-4C43-4152-98B1-CD5218E9D132}"/>
              </a:ext>
            </a:extLst>
          </p:cNvPr>
          <p:cNvSpPr/>
          <p:nvPr/>
        </p:nvSpPr>
        <p:spPr>
          <a:xfrm>
            <a:off x="4533900" y="966788"/>
            <a:ext cx="2609849" cy="47958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Core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BC6DE45-3858-4B67-AB2E-5EC951A213F9}"/>
              </a:ext>
            </a:extLst>
          </p:cNvPr>
          <p:cNvSpPr/>
          <p:nvPr/>
        </p:nvSpPr>
        <p:spPr>
          <a:xfrm>
            <a:off x="7862885" y="966788"/>
            <a:ext cx="1757363" cy="47958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Output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Grafika 4" descr="Pudełko">
            <a:extLst>
              <a:ext uri="{FF2B5EF4-FFF2-40B4-BE49-F238E27FC236}">
                <a16:creationId xmlns:a16="http://schemas.microsoft.com/office/drawing/2014/main" id="{75996EAD-C8C3-4AC9-9C22-E1B0AB6C5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691" y="1950532"/>
            <a:ext cx="1003551" cy="1003551"/>
          </a:xfrm>
          <a:prstGeom prst="rect">
            <a:avLst/>
          </a:prstGeom>
        </p:spPr>
      </p:pic>
      <p:pic>
        <p:nvPicPr>
          <p:cNvPr id="6" name="Grafika 5" descr="Kontrakt (od prawej do lewej)">
            <a:extLst>
              <a:ext uri="{FF2B5EF4-FFF2-40B4-BE49-F238E27FC236}">
                <a16:creationId xmlns:a16="http://schemas.microsoft.com/office/drawing/2014/main" id="{DFA5E514-5790-4980-85A0-70957C6CF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68" y="2777089"/>
            <a:ext cx="1345904" cy="1345904"/>
          </a:xfrm>
          <a:prstGeom prst="rect">
            <a:avLst/>
          </a:prstGeom>
        </p:spPr>
      </p:pic>
      <p:pic>
        <p:nvPicPr>
          <p:cNvPr id="7" name="Grafika 6" descr="Pojedyncze koło zębate">
            <a:extLst>
              <a:ext uri="{FF2B5EF4-FFF2-40B4-BE49-F238E27FC236}">
                <a16:creationId xmlns:a16="http://schemas.microsoft.com/office/drawing/2014/main" id="{AEFF742E-B474-405F-884D-B1793C133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8882" y="2077783"/>
            <a:ext cx="914400" cy="914400"/>
          </a:xfrm>
          <a:prstGeom prst="rect">
            <a:avLst/>
          </a:prstGeom>
        </p:spPr>
      </p:pic>
      <p:pic>
        <p:nvPicPr>
          <p:cNvPr id="8" name="Grafika 7" descr="Pojedyncze koło zębate">
            <a:extLst>
              <a:ext uri="{FF2B5EF4-FFF2-40B4-BE49-F238E27FC236}">
                <a16:creationId xmlns:a16="http://schemas.microsoft.com/office/drawing/2014/main" id="{890AB9E1-2312-49F7-8E97-17CEC9C58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4366" y="2039683"/>
            <a:ext cx="914400" cy="914400"/>
          </a:xfrm>
          <a:prstGeom prst="rect">
            <a:avLst/>
          </a:prstGeom>
        </p:spPr>
      </p:pic>
      <p:pic>
        <p:nvPicPr>
          <p:cNvPr id="9" name="Grafika 8" descr="Pojedyncze koło zębate">
            <a:extLst>
              <a:ext uri="{FF2B5EF4-FFF2-40B4-BE49-F238E27FC236}">
                <a16:creationId xmlns:a16="http://schemas.microsoft.com/office/drawing/2014/main" id="{D9464B03-2934-4064-ADF8-4306DDF81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4366" y="4026978"/>
            <a:ext cx="914400" cy="914400"/>
          </a:xfrm>
          <a:prstGeom prst="rect">
            <a:avLst/>
          </a:prstGeom>
        </p:spPr>
      </p:pic>
      <p:pic>
        <p:nvPicPr>
          <p:cNvPr id="10" name="Grafika 9" descr="Pojedyncze koło zębate">
            <a:extLst>
              <a:ext uri="{FF2B5EF4-FFF2-40B4-BE49-F238E27FC236}">
                <a16:creationId xmlns:a16="http://schemas.microsoft.com/office/drawing/2014/main" id="{5AFC8A0F-14AB-4EC5-877D-6753DC0F0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8882" y="4056886"/>
            <a:ext cx="914400" cy="914400"/>
          </a:xfrm>
          <a:prstGeom prst="rect">
            <a:avLst/>
          </a:prstGeom>
        </p:spPr>
      </p:pic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58572CAB-B78E-4C85-8534-C756842DA603}"/>
              </a:ext>
            </a:extLst>
          </p:cNvPr>
          <p:cNvSpPr/>
          <p:nvPr/>
        </p:nvSpPr>
        <p:spPr>
          <a:xfrm>
            <a:off x="3414714" y="2296858"/>
            <a:ext cx="1481136" cy="40005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9D2C55D3-B2E4-4F01-9763-7B87D153A1F1}"/>
              </a:ext>
            </a:extLst>
          </p:cNvPr>
          <p:cNvSpPr/>
          <p:nvPr/>
        </p:nvSpPr>
        <p:spPr>
          <a:xfrm rot="5400000">
            <a:off x="4787219" y="3299223"/>
            <a:ext cx="1055461" cy="40005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B3B30334-7D12-4F41-9570-12D779C9656C}"/>
              </a:ext>
            </a:extLst>
          </p:cNvPr>
          <p:cNvSpPr/>
          <p:nvPr/>
        </p:nvSpPr>
        <p:spPr>
          <a:xfrm rot="2088048">
            <a:off x="5723192" y="2724842"/>
            <a:ext cx="466707" cy="40005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FAA1A08B-EABA-40B8-9FF6-0EFE5B560BEB}"/>
              </a:ext>
            </a:extLst>
          </p:cNvPr>
          <p:cNvSpPr/>
          <p:nvPr/>
        </p:nvSpPr>
        <p:spPr>
          <a:xfrm>
            <a:off x="3414714" y="4284153"/>
            <a:ext cx="1481136" cy="40005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: w prawo 14">
            <a:extLst>
              <a:ext uri="{FF2B5EF4-FFF2-40B4-BE49-F238E27FC236}">
                <a16:creationId xmlns:a16="http://schemas.microsoft.com/office/drawing/2014/main" id="{9942800F-9FE1-4D3A-8281-70ABA6F625E4}"/>
              </a:ext>
            </a:extLst>
          </p:cNvPr>
          <p:cNvSpPr/>
          <p:nvPr/>
        </p:nvSpPr>
        <p:spPr>
          <a:xfrm>
            <a:off x="5762624" y="4284153"/>
            <a:ext cx="2521742" cy="40005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: w prawo 15">
            <a:extLst>
              <a:ext uri="{FF2B5EF4-FFF2-40B4-BE49-F238E27FC236}">
                <a16:creationId xmlns:a16="http://schemas.microsoft.com/office/drawing/2014/main" id="{55B13507-EA61-4B8D-A44E-50FBCF279B63}"/>
              </a:ext>
            </a:extLst>
          </p:cNvPr>
          <p:cNvSpPr/>
          <p:nvPr/>
        </p:nvSpPr>
        <p:spPr>
          <a:xfrm rot="18844160" flipH="1">
            <a:off x="5572205" y="3765143"/>
            <a:ext cx="468446" cy="40005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a 16" descr="Baza danych">
            <a:extLst>
              <a:ext uri="{FF2B5EF4-FFF2-40B4-BE49-F238E27FC236}">
                <a16:creationId xmlns:a16="http://schemas.microsoft.com/office/drawing/2014/main" id="{3E9F8EB0-4ABE-438A-9A19-92CE7E9BA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9266" y="3997639"/>
            <a:ext cx="914400" cy="914400"/>
          </a:xfrm>
          <a:prstGeom prst="rect">
            <a:avLst/>
          </a:prstGeom>
        </p:spPr>
      </p:pic>
      <p:pic>
        <p:nvPicPr>
          <p:cNvPr id="18" name="Grafika 17" descr="Diagram decyzji">
            <a:extLst>
              <a:ext uri="{FF2B5EF4-FFF2-40B4-BE49-F238E27FC236}">
                <a16:creationId xmlns:a16="http://schemas.microsoft.com/office/drawing/2014/main" id="{5F20F40D-A3BC-46D6-BF2B-2D8B3DCDFC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57750" y="1995107"/>
            <a:ext cx="914400" cy="914400"/>
          </a:xfrm>
          <a:prstGeom prst="rect">
            <a:avLst/>
          </a:prstGeom>
        </p:spPr>
      </p:pic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B91C3F10-D6E9-4DAD-BE45-65BF1D1EE81C}"/>
              </a:ext>
            </a:extLst>
          </p:cNvPr>
          <p:cNvSpPr/>
          <p:nvPr/>
        </p:nvSpPr>
        <p:spPr>
          <a:xfrm>
            <a:off x="5762624" y="2290763"/>
            <a:ext cx="2521742" cy="40005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529DF2F8-C995-4555-910D-D670449EE182}"/>
              </a:ext>
            </a:extLst>
          </p:cNvPr>
          <p:cNvSpPr/>
          <p:nvPr/>
        </p:nvSpPr>
        <p:spPr>
          <a:xfrm>
            <a:off x="9151140" y="2286666"/>
            <a:ext cx="1003551" cy="40005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120F8EA3-5108-4A21-9165-C66F630665EC}"/>
              </a:ext>
            </a:extLst>
          </p:cNvPr>
          <p:cNvSpPr/>
          <p:nvPr/>
        </p:nvSpPr>
        <p:spPr>
          <a:xfrm>
            <a:off x="9151140" y="2287333"/>
            <a:ext cx="1003551" cy="400050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15E4F56D-B635-419D-B44B-4322302FB7D0}"/>
              </a:ext>
            </a:extLst>
          </p:cNvPr>
          <p:cNvSpPr/>
          <p:nvPr/>
        </p:nvSpPr>
        <p:spPr>
          <a:xfrm>
            <a:off x="9151140" y="4280009"/>
            <a:ext cx="1003551" cy="400050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fika 22" descr="Diagram decyzji">
            <a:extLst>
              <a:ext uri="{FF2B5EF4-FFF2-40B4-BE49-F238E27FC236}">
                <a16:creationId xmlns:a16="http://schemas.microsoft.com/office/drawing/2014/main" id="{DD9AA498-EBE4-4835-820A-11F0B6AB05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2890" y="2954083"/>
            <a:ext cx="914400" cy="914400"/>
          </a:xfrm>
          <a:prstGeom prst="rect">
            <a:avLst/>
          </a:prstGeom>
        </p:spPr>
      </p:pic>
      <p:pic>
        <p:nvPicPr>
          <p:cNvPr id="24" name="Grafika 23" descr="Diagram decyzji">
            <a:extLst>
              <a:ext uri="{FF2B5EF4-FFF2-40B4-BE49-F238E27FC236}">
                <a16:creationId xmlns:a16="http://schemas.microsoft.com/office/drawing/2014/main" id="{ECE0CB1F-EF98-49CE-82EC-3681E2642D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1860" y="4055989"/>
            <a:ext cx="914400" cy="914400"/>
          </a:xfrm>
          <a:prstGeom prst="rect">
            <a:avLst/>
          </a:prstGeom>
        </p:spPr>
      </p:pic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B793D9B1-4A3E-4744-B45A-A24E05A22CE4}"/>
              </a:ext>
            </a:extLst>
          </p:cNvPr>
          <p:cNvSpPr/>
          <p:nvPr/>
        </p:nvSpPr>
        <p:spPr>
          <a:xfrm rot="19867325">
            <a:off x="1508426" y="2671097"/>
            <a:ext cx="1003551" cy="400050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: w prawo 25">
            <a:extLst>
              <a:ext uri="{FF2B5EF4-FFF2-40B4-BE49-F238E27FC236}">
                <a16:creationId xmlns:a16="http://schemas.microsoft.com/office/drawing/2014/main" id="{4331F465-94FA-4EC1-99D0-B3C6BE0A10EF}"/>
              </a:ext>
            </a:extLst>
          </p:cNvPr>
          <p:cNvSpPr/>
          <p:nvPr/>
        </p:nvSpPr>
        <p:spPr>
          <a:xfrm rot="1732675" flipV="1">
            <a:off x="1533338" y="3837332"/>
            <a:ext cx="1003551" cy="400050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fika 26" descr="Pieniądze">
            <a:extLst>
              <a:ext uri="{FF2B5EF4-FFF2-40B4-BE49-F238E27FC236}">
                <a16:creationId xmlns:a16="http://schemas.microsoft.com/office/drawing/2014/main" id="{16342C30-237F-4DF1-932D-32E6E2B9B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3842" y="2924867"/>
            <a:ext cx="914400" cy="914400"/>
          </a:xfrm>
          <a:prstGeom prst="rect">
            <a:avLst/>
          </a:prstGeom>
        </p:spPr>
      </p:pic>
      <p:pic>
        <p:nvPicPr>
          <p:cNvPr id="28" name="Grafika 27" descr="Pojedyncze koło zębate">
            <a:extLst>
              <a:ext uri="{FF2B5EF4-FFF2-40B4-BE49-F238E27FC236}">
                <a16:creationId xmlns:a16="http://schemas.microsoft.com/office/drawing/2014/main" id="{A1B9F862-1ED3-4D6D-A6A5-220622452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3892" y="3029900"/>
            <a:ext cx="914400" cy="914400"/>
          </a:xfrm>
          <a:prstGeom prst="rect">
            <a:avLst/>
          </a:prstGeom>
        </p:spPr>
      </p:pic>
      <p:sp>
        <p:nvSpPr>
          <p:cNvPr id="29" name="Strzałka: w prawo 28">
            <a:extLst>
              <a:ext uri="{FF2B5EF4-FFF2-40B4-BE49-F238E27FC236}">
                <a16:creationId xmlns:a16="http://schemas.microsoft.com/office/drawing/2014/main" id="{3E96B1E4-7D1E-4C83-AAA5-43D23CC752C6}"/>
              </a:ext>
            </a:extLst>
          </p:cNvPr>
          <p:cNvSpPr/>
          <p:nvPr/>
        </p:nvSpPr>
        <p:spPr>
          <a:xfrm>
            <a:off x="6897290" y="3280980"/>
            <a:ext cx="1396602" cy="40005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załka: w prawo 29">
            <a:extLst>
              <a:ext uri="{FF2B5EF4-FFF2-40B4-BE49-F238E27FC236}">
                <a16:creationId xmlns:a16="http://schemas.microsoft.com/office/drawing/2014/main" id="{2F6E9801-61FC-41BE-8ACD-808F638F2EAB}"/>
              </a:ext>
            </a:extLst>
          </p:cNvPr>
          <p:cNvSpPr/>
          <p:nvPr/>
        </p:nvSpPr>
        <p:spPr>
          <a:xfrm>
            <a:off x="9160666" y="3277550"/>
            <a:ext cx="1003551" cy="400050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a 30" descr="Baza danych">
            <a:extLst>
              <a:ext uri="{FF2B5EF4-FFF2-40B4-BE49-F238E27FC236}">
                <a16:creationId xmlns:a16="http://schemas.microsoft.com/office/drawing/2014/main" id="{FBA1219F-2CD5-4025-A228-F00CEF66A7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81101" y="3016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0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40" y="2360851"/>
            <a:ext cx="446198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What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value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does</a:t>
            </a:r>
            <a:r>
              <a:rPr lang="pl-PL" sz="2800" dirty="0">
                <a:latin typeface="Arial Black" panose="020B0A04020102020204" pitchFamily="34" charset="0"/>
              </a:rPr>
              <a:t> the Web Server </a:t>
            </a:r>
            <a:r>
              <a:rPr lang="pl-PL" sz="2800" dirty="0" err="1">
                <a:latin typeface="Arial Black" panose="020B0A04020102020204" pitchFamily="34" charset="0"/>
              </a:rPr>
              <a:t>add</a:t>
            </a:r>
            <a:r>
              <a:rPr lang="pl-PL" sz="2800" dirty="0">
                <a:latin typeface="Arial Black" panose="020B0A04020102020204" pitchFamily="34" charset="0"/>
              </a:rPr>
              <a:t>, </a:t>
            </a:r>
            <a:r>
              <a:rPr lang="pl-PL" sz="2800" dirty="0" err="1">
                <a:latin typeface="Arial Black" panose="020B0A04020102020204" pitchFamily="34" charset="0"/>
              </a:rPr>
              <a:t>anyway</a:t>
            </a:r>
            <a:r>
              <a:rPr lang="pl-PL" sz="2800" dirty="0">
                <a:latin typeface="Arial Black" panose="020B0A04020102020204" pitchFamily="34" charset="0"/>
              </a:rPr>
              <a:t>?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4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698394" y="2367828"/>
            <a:ext cx="3344583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43695" y="3095738"/>
            <a:ext cx="4800402" cy="1414360"/>
          </a:xfrm>
          <a:prstGeom prst="round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46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43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44000"/>
                </a:schemeClr>
              </a:gs>
            </a:gsLst>
          </a:gradFill>
          <a:ln>
            <a:solidFill>
              <a:schemeClr val="accent4">
                <a:alpha val="4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chemeClr val="lt1">
                    <a:alpha val="49000"/>
                  </a:schemeClr>
                </a:solidFill>
                <a:latin typeface="Arial Black" panose="020B0A04020102020204" pitchFamily="34" charset="0"/>
              </a:rPr>
              <a:t>Web Server</a:t>
            </a:r>
            <a:endParaRPr lang="en-US" sz="2800" dirty="0">
              <a:solidFill>
                <a:schemeClr val="lt1">
                  <a:alpha val="49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3604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6792" y="420909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7EBD71AB-9CB1-4DD2-9D48-ED5D81976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586245" y="3567940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CC729D49-3F7A-4C30-B731-7BC9DF038720}"/>
              </a:ext>
            </a:extLst>
          </p:cNvPr>
          <p:cNvSpPr/>
          <p:nvPr/>
        </p:nvSpPr>
        <p:spPr>
          <a:xfrm rot="8391892">
            <a:off x="8007436" y="3787809"/>
            <a:ext cx="1192688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FD57625-200A-4A45-99EC-55665C4C8E68}"/>
              </a:ext>
            </a:extLst>
          </p:cNvPr>
          <p:cNvSpPr txBox="1"/>
          <p:nvPr/>
        </p:nvSpPr>
        <p:spPr>
          <a:xfrm>
            <a:off x="2933624" y="351878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WebSockets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4" name="Grafika 3" descr="Lista kontrolna (od prawej do lewej)">
            <a:extLst>
              <a:ext uri="{FF2B5EF4-FFF2-40B4-BE49-F238E27FC236}">
                <a16:creationId xmlns:a16="http://schemas.microsoft.com/office/drawing/2014/main" id="{C924D456-28C0-411C-AD64-244A367A8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031" y="3251367"/>
            <a:ext cx="1439873" cy="1439873"/>
          </a:xfrm>
          <a:prstGeom prst="rect">
            <a:avLst/>
          </a:prstGeom>
        </p:spPr>
      </p:pic>
      <p:pic>
        <p:nvPicPr>
          <p:cNvPr id="23" name="Obraz 2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262C9CC-4CEB-4546-ADE5-AB4D487F0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05" y="5193139"/>
            <a:ext cx="929927" cy="9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9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40794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698394" y="2367828"/>
            <a:ext cx="3344583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6791" y="4209092"/>
            <a:ext cx="321041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7EBD71AB-9CB1-4DD2-9D48-ED5D81976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586245" y="3567940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CC729D49-3F7A-4C30-B731-7BC9DF038720}"/>
              </a:ext>
            </a:extLst>
          </p:cNvPr>
          <p:cNvSpPr/>
          <p:nvPr/>
        </p:nvSpPr>
        <p:spPr>
          <a:xfrm rot="8391892">
            <a:off x="8007436" y="3787809"/>
            <a:ext cx="1192688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FD57625-200A-4A45-99EC-55665C4C8E68}"/>
              </a:ext>
            </a:extLst>
          </p:cNvPr>
          <p:cNvSpPr txBox="1"/>
          <p:nvPr/>
        </p:nvSpPr>
        <p:spPr>
          <a:xfrm>
            <a:off x="2933624" y="351878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WebSockets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4" name="Grafika 3" descr="Lista kontrolna (od prawej do lewej)">
            <a:extLst>
              <a:ext uri="{FF2B5EF4-FFF2-40B4-BE49-F238E27FC236}">
                <a16:creationId xmlns:a16="http://schemas.microsoft.com/office/drawing/2014/main" id="{C924D456-28C0-411C-AD64-244A367A8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031" y="3251367"/>
            <a:ext cx="1439873" cy="1439873"/>
          </a:xfrm>
          <a:prstGeom prst="rect">
            <a:avLst/>
          </a:prstGeom>
        </p:spPr>
      </p:pic>
      <p:pic>
        <p:nvPicPr>
          <p:cNvPr id="23" name="Obraz 2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262C9CC-4CEB-4546-ADE5-AB4D487F0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05" y="5193139"/>
            <a:ext cx="929927" cy="9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6790" y="1955497"/>
            <a:ext cx="40794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3481" y="1314345"/>
            <a:ext cx="1657274" cy="1657274"/>
          </a:xfrm>
          <a:prstGeom prst="rect">
            <a:avLst/>
          </a:prstGeom>
        </p:spPr>
      </p:pic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779761" y="1838531"/>
            <a:ext cx="228598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5565" y="414499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3103" y="1104602"/>
            <a:ext cx="892937" cy="892937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7EBD71AB-9CB1-4DD2-9D48-ED5D81976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231156" y="2218890"/>
            <a:ext cx="1657274" cy="1657274"/>
          </a:xfrm>
          <a:prstGeom prst="rect">
            <a:avLst/>
          </a:prstGeom>
        </p:spPr>
      </p:pic>
      <p:sp>
        <p:nvSpPr>
          <p:cNvPr id="20" name="Prostokąt zaokrąglony 7">
            <a:extLst>
              <a:ext uri="{FF2B5EF4-FFF2-40B4-BE49-F238E27FC236}">
                <a16:creationId xmlns:a16="http://schemas.microsoft.com/office/drawing/2014/main" id="{99743973-14CD-48EA-922C-B4E1D0F2B366}"/>
              </a:ext>
            </a:extLst>
          </p:cNvPr>
          <p:cNvSpPr/>
          <p:nvPr/>
        </p:nvSpPr>
        <p:spPr>
          <a:xfrm rot="16200000">
            <a:off x="1227692" y="1838531"/>
            <a:ext cx="2285988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5" name="Grafika 24" descr="Lista kontrolna (od prawej do lewej)">
            <a:extLst>
              <a:ext uri="{FF2B5EF4-FFF2-40B4-BE49-F238E27FC236}">
                <a16:creationId xmlns:a16="http://schemas.microsoft.com/office/drawing/2014/main" id="{69B6FEB2-0E94-41D2-8C6B-CACC727D4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031" y="2111059"/>
            <a:ext cx="1439873" cy="1439873"/>
          </a:xfrm>
          <a:prstGeom prst="rect">
            <a:avLst/>
          </a:prstGeom>
        </p:spPr>
      </p:pic>
      <p:pic>
        <p:nvPicPr>
          <p:cNvPr id="26" name="Obraz 2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10BC7E71-60AA-4C01-B85C-51A55CD249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86" y="4628319"/>
            <a:ext cx="1574800" cy="1574800"/>
          </a:xfrm>
          <a:prstGeom prst="rect">
            <a:avLst/>
          </a:prstGeom>
        </p:spPr>
      </p:pic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AFB94732-ECC0-4AFD-BB65-2138D97C7A55}"/>
              </a:ext>
            </a:extLst>
          </p:cNvPr>
          <p:cNvSpPr/>
          <p:nvPr/>
        </p:nvSpPr>
        <p:spPr>
          <a:xfrm rot="5400000">
            <a:off x="2039779" y="414282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5C1ED660-F461-4A34-89AF-33194655584F}"/>
              </a:ext>
            </a:extLst>
          </p:cNvPr>
          <p:cNvSpPr/>
          <p:nvPr/>
        </p:nvSpPr>
        <p:spPr>
          <a:xfrm flipH="1">
            <a:off x="4815667" y="2915830"/>
            <a:ext cx="40794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1227692" y="1838531"/>
            <a:ext cx="2285988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4953007" y="1838531"/>
            <a:ext cx="2285988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</a:p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4713971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2039779" y="416929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459083" y="5126401"/>
            <a:ext cx="157480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 descr="Lista kontrolna (od prawej do lewej)">
            <a:extLst>
              <a:ext uri="{FF2B5EF4-FFF2-40B4-BE49-F238E27FC236}">
                <a16:creationId xmlns:a16="http://schemas.microsoft.com/office/drawing/2014/main" id="{C924D456-28C0-411C-AD64-244A367A8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7031" y="2111059"/>
            <a:ext cx="1439873" cy="1439873"/>
          </a:xfrm>
          <a:prstGeom prst="rect">
            <a:avLst/>
          </a:prstGeom>
        </p:spPr>
      </p:pic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E06FD65C-CD6C-45BD-95E8-CE4E4C49736E}"/>
              </a:ext>
            </a:extLst>
          </p:cNvPr>
          <p:cNvSpPr/>
          <p:nvPr/>
        </p:nvSpPr>
        <p:spPr>
          <a:xfrm rot="16200000">
            <a:off x="8639284" y="1838531"/>
            <a:ext cx="2285987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Lista kontrolna (od prawej do lewej)">
            <a:extLst>
              <a:ext uri="{FF2B5EF4-FFF2-40B4-BE49-F238E27FC236}">
                <a16:creationId xmlns:a16="http://schemas.microsoft.com/office/drawing/2014/main" id="{3E13E158-98B1-48B5-9F56-54C3E44E4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84" y="2111059"/>
            <a:ext cx="1439873" cy="1439873"/>
          </a:xfrm>
          <a:prstGeom prst="rect">
            <a:avLst/>
          </a:prstGeom>
        </p:spPr>
      </p:pic>
      <p:pic>
        <p:nvPicPr>
          <p:cNvPr id="22" name="Obraz 21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D7887E18-434B-4B3B-A897-B4488E50B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67" y="4713971"/>
            <a:ext cx="1574800" cy="1574800"/>
          </a:xfrm>
          <a:prstGeom prst="rect">
            <a:avLst/>
          </a:prstGeom>
        </p:spPr>
      </p:pic>
      <p:pic>
        <p:nvPicPr>
          <p:cNvPr id="25" name="Obraz 2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696E33D-6B65-4DCC-8D14-A79F96192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875" y="4713971"/>
            <a:ext cx="1574800" cy="1574800"/>
          </a:xfrm>
          <a:prstGeom prst="rect">
            <a:avLst/>
          </a:prstGeom>
        </p:spPr>
      </p:pic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FEFFF1D9-0310-4663-A8EE-9FE193E78D09}"/>
              </a:ext>
            </a:extLst>
          </p:cNvPr>
          <p:cNvSpPr/>
          <p:nvPr/>
        </p:nvSpPr>
        <p:spPr>
          <a:xfrm>
            <a:off x="7158116" y="5054866"/>
            <a:ext cx="157480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załka w prawo 7">
            <a:extLst>
              <a:ext uri="{FF2B5EF4-FFF2-40B4-BE49-F238E27FC236}">
                <a16:creationId xmlns:a16="http://schemas.microsoft.com/office/drawing/2014/main" id="{5B4F1C98-625E-4622-BE57-FB1D7A7B121D}"/>
              </a:ext>
            </a:extLst>
          </p:cNvPr>
          <p:cNvSpPr/>
          <p:nvPr/>
        </p:nvSpPr>
        <p:spPr>
          <a:xfrm rot="5400000">
            <a:off x="9428277" y="41571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załka w prawo 7">
            <a:extLst>
              <a:ext uri="{FF2B5EF4-FFF2-40B4-BE49-F238E27FC236}">
                <a16:creationId xmlns:a16="http://schemas.microsoft.com/office/drawing/2014/main" id="{82181149-232C-4F39-A7AE-800B22A12D1D}"/>
              </a:ext>
            </a:extLst>
          </p:cNvPr>
          <p:cNvSpPr/>
          <p:nvPr/>
        </p:nvSpPr>
        <p:spPr>
          <a:xfrm>
            <a:off x="3465461" y="2358224"/>
            <a:ext cx="157480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88A8DA07-A670-415C-9151-993A34726C63}"/>
              </a:ext>
            </a:extLst>
          </p:cNvPr>
          <p:cNvSpPr/>
          <p:nvPr/>
        </p:nvSpPr>
        <p:spPr>
          <a:xfrm rot="10800000">
            <a:off x="7158116" y="2354344"/>
            <a:ext cx="157480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DFB209D1-430F-458B-83E1-1EBE77EB8534}"/>
              </a:ext>
            </a:extLst>
          </p:cNvPr>
          <p:cNvSpPr/>
          <p:nvPr/>
        </p:nvSpPr>
        <p:spPr>
          <a:xfrm rot="5400000">
            <a:off x="5735623" y="416508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280552" y="2158881"/>
            <a:ext cx="292668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95" y="4628320"/>
            <a:ext cx="1574800" cy="1574800"/>
          </a:xfrm>
          <a:prstGeom prst="rect">
            <a:avLst/>
          </a:prstGeom>
        </p:spPr>
      </p:pic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7013" y="366691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45409</TotalTime>
  <Words>232</Words>
  <Application>Microsoft Office PowerPoint</Application>
  <PresentationFormat>Panoramiczny</PresentationFormat>
  <Paragraphs>101</Paragraphs>
  <Slides>36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169</cp:revision>
  <dcterms:created xsi:type="dcterms:W3CDTF">2017-08-25T06:45:18Z</dcterms:created>
  <dcterms:modified xsi:type="dcterms:W3CDTF">2020-03-16T10:56:04Z</dcterms:modified>
</cp:coreProperties>
</file>