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9" r:id="rId6"/>
    <p:sldId id="260" r:id="rId7"/>
    <p:sldId id="268" r:id="rId8"/>
    <p:sldId id="261" r:id="rId9"/>
    <p:sldId id="263" r:id="rId10"/>
    <p:sldId id="262" r:id="rId11"/>
    <p:sldId id="264" r:id="rId12"/>
    <p:sldId id="266" r:id="rId13"/>
    <p:sldId id="265" r:id="rId14"/>
    <p:sldId id="267" r:id="rId15"/>
    <p:sldId id="272" r:id="rId16"/>
    <p:sldId id="270" r:id="rId17"/>
    <p:sldId id="271" r:id="rId1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Arkusz_programu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Arkusz1!$B$1</c:f>
              <c:strCache>
                <c:ptCount val="1"/>
                <c:pt idx="0">
                  <c:v>Procentowa istotność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F10-46FB-B3B5-A481C65AA0D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F10-46FB-B3B5-A481C65AA0D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9F10-46FB-B3B5-A481C65AA0D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9F10-46FB-B3B5-A481C65AA0D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9F10-46FB-B3B5-A481C65AA0D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9F10-46FB-B3B5-A481C65AA0D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9F10-46FB-B3B5-A481C65AA0D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9F10-46FB-B3B5-A481C65AA0D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1-9F10-46FB-B3B5-A481C65AA0D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3-9F10-46FB-B3B5-A481C65AA0DF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5-9F10-46FB-B3B5-A481C65AA0DF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7-9F10-46FB-B3B5-A481C65AA0DF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9-9F10-46FB-B3B5-A481C65AA0DF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B-9F10-46FB-B3B5-A481C65AA0DF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D-9F10-46FB-B3B5-A481C65AA0DF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F-9F10-46FB-B3B5-A481C65AA0DF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1-9F10-46FB-B3B5-A481C65AA0DF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3-9F10-46FB-B3B5-A481C65AA0DF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5-9F10-46FB-B3B5-A481C65AA0DF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7-9F10-46FB-B3B5-A481C65AA0DF}"/>
              </c:ext>
            </c:extLst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9-9F10-46FB-B3B5-A481C65AA0DF}"/>
              </c:ext>
            </c:extLst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B-9F10-46FB-B3B5-A481C65AA0DF}"/>
              </c:ext>
            </c:extLst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D-9F10-46FB-B3B5-A481C65AA0DF}"/>
              </c:ext>
            </c:extLst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F-9F10-46FB-B3B5-A481C65AA0DF}"/>
              </c:ext>
            </c:extLst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1-9F10-46FB-B3B5-A481C65AA0DF}"/>
              </c:ext>
            </c:extLst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3-9F10-46FB-B3B5-A481C65AA0DF}"/>
              </c:ext>
            </c:extLst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5-9F10-46FB-B3B5-A481C65AA0DF}"/>
              </c:ext>
            </c:extLst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7-9F10-46FB-B3B5-A481C65AA0DF}"/>
              </c:ext>
            </c:extLst>
          </c:dPt>
          <c:dLbls>
            <c:dLbl>
              <c:idx val="1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l-PL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l-PL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l-PL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1"/>
              <c:layout/>
              <c:tx>
                <c:rich>
                  <a:bodyPr/>
                  <a:lstStyle/>
                  <a:p>
                    <a:fld id="{FBF402DD-1057-4A75-9259-ABA3F916447B}" type="VALUE">
                      <a:rPr lang="en-US">
                        <a:solidFill>
                          <a:schemeClr val="tx1"/>
                        </a:solidFill>
                      </a:rPr>
                      <a:pPr/>
                      <a:t>[WARTOŚĆ]</a:t>
                    </a:fld>
                    <a:endParaRPr lang="pl-PL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2B-9F10-46FB-B3B5-A481C65AA0DF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2"/>
              <c:layout/>
              <c:tx>
                <c:rich>
                  <a:bodyPr/>
                  <a:lstStyle/>
                  <a:p>
                    <a:fld id="{21B39B46-D6D5-4774-91A0-BD01A0A3E96C}" type="VALUE">
                      <a:rPr lang="en-US">
                        <a:solidFill>
                          <a:schemeClr val="tx1"/>
                        </a:solidFill>
                      </a:rPr>
                      <a:pPr/>
                      <a:t>[WARTOŚĆ]</a:t>
                    </a:fld>
                    <a:endParaRPr lang="pl-PL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2D-9F10-46FB-B3B5-A481C65AA0DF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3"/>
              <c:layout/>
              <c:tx>
                <c:rich>
                  <a:bodyPr/>
                  <a:lstStyle/>
                  <a:p>
                    <a:fld id="{DFC91F0A-C356-4487-8B5A-6BEAA90E43CE}" type="VALUE">
                      <a:rPr lang="en-US">
                        <a:solidFill>
                          <a:schemeClr val="tx1"/>
                        </a:solidFill>
                      </a:rPr>
                      <a:pPr/>
                      <a:t>[WARTOŚĆ]</a:t>
                    </a:fld>
                    <a:endParaRPr lang="pl-PL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2F-9F10-46FB-B3B5-A481C65AA0DF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4"/>
              <c:layout/>
              <c:tx>
                <c:rich>
                  <a:bodyPr/>
                  <a:lstStyle/>
                  <a:p>
                    <a:fld id="{553A6574-9A4D-498A-B689-DD1240F7B96F}" type="VALUE">
                      <a:rPr lang="en-US">
                        <a:solidFill>
                          <a:schemeClr val="tx1"/>
                        </a:solidFill>
                      </a:rPr>
                      <a:pPr/>
                      <a:t>[WARTOŚĆ]</a:t>
                    </a:fld>
                    <a:endParaRPr lang="pl-PL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31-9F10-46FB-B3B5-A481C65AA0DF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5"/>
              <c:layout/>
              <c:tx>
                <c:rich>
                  <a:bodyPr/>
                  <a:lstStyle/>
                  <a:p>
                    <a:fld id="{6D96C691-F6E5-40C7-BC8E-E7BC58FCB0D2}" type="VALUE">
                      <a:rPr lang="en-US">
                        <a:solidFill>
                          <a:schemeClr val="tx1"/>
                        </a:solidFill>
                      </a:rPr>
                      <a:pPr/>
                      <a:t>[WARTOŚĆ]</a:t>
                    </a:fld>
                    <a:endParaRPr lang="pl-PL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33-9F10-46FB-B3B5-A481C65AA0DF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Arkusz1!$A$2:$A$29</c:f>
              <c:strCache>
                <c:ptCount val="26"/>
                <c:pt idx="0">
                  <c:v>LastPaymentAmount_avg</c:v>
                </c:pt>
                <c:pt idx="1">
                  <c:v>M_LastPaymentToImportDate_WOE_avg</c:v>
                </c:pt>
                <c:pt idx="2">
                  <c:v>LoanAmount_avg</c:v>
                </c:pt>
                <c:pt idx="3">
                  <c:v>LoanAmount_sd</c:v>
                </c:pt>
                <c:pt idx="4">
                  <c:v>Principal_avg</c:v>
                </c:pt>
                <c:pt idx="5">
                  <c:v>Female_pshare</c:v>
                </c:pt>
                <c:pt idx="6">
                  <c:v>DPD_med</c:v>
                </c:pt>
                <c:pt idx="7">
                  <c:v>MeanSalary_avg</c:v>
                </c:pt>
                <c:pt idx="8">
                  <c:v>ClosedExecution_pshare</c:v>
                </c:pt>
                <c:pt idx="9">
                  <c:v>ExternalAgency_pshare</c:v>
                </c:pt>
                <c:pt idx="10">
                  <c:v>TOA_sum</c:v>
                </c:pt>
                <c:pt idx="11">
                  <c:v>PopulationInCity_avg</c:v>
                </c:pt>
                <c:pt idx="12">
                  <c:v>TOA_avg</c:v>
                </c:pt>
                <c:pt idx="13">
                  <c:v>D_ContractDateToImportDate_med</c:v>
                </c:pt>
                <c:pt idx="14">
                  <c:v>GDPPerCapita_avg</c:v>
                </c:pt>
                <c:pt idx="15">
                  <c:v>Bailiff_pshare</c:v>
                </c:pt>
                <c:pt idx="16">
                  <c:v>TOA_skew</c:v>
                </c:pt>
                <c:pt idx="17">
                  <c:v>Interest_avg</c:v>
                </c:pt>
                <c:pt idx="18">
                  <c:v>Age_avg</c:v>
                </c:pt>
                <c:pt idx="19">
                  <c:v>Other_avg</c:v>
                </c:pt>
                <c:pt idx="20">
                  <c:v>LoanAmount_kurt</c:v>
                </c:pt>
                <c:pt idx="21">
                  <c:v>Land_WOE_avg</c:v>
                </c:pt>
                <c:pt idx="22">
                  <c:v>TOA_sd</c:v>
                </c:pt>
                <c:pt idx="23">
                  <c:v>Credit_pshare</c:v>
                </c:pt>
                <c:pt idx="24">
                  <c:v>TOA_kurt</c:v>
                </c:pt>
                <c:pt idx="25">
                  <c:v>LoanAmount_skew</c:v>
                </c:pt>
              </c:strCache>
            </c:strRef>
          </c:cat>
          <c:val>
            <c:numRef>
              <c:f>Arkusz1!$B$2:$B$29</c:f>
              <c:numCache>
                <c:formatCode>0.00%</c:formatCode>
                <c:ptCount val="28"/>
                <c:pt idx="0">
                  <c:v>8.6499999999999994E-2</c:v>
                </c:pt>
                <c:pt idx="1">
                  <c:v>8.3500000000000005E-2</c:v>
                </c:pt>
                <c:pt idx="2">
                  <c:v>5.8999999999999997E-2</c:v>
                </c:pt>
                <c:pt idx="3">
                  <c:v>5.5199999999999999E-2</c:v>
                </c:pt>
                <c:pt idx="4">
                  <c:v>5.3600000000000002E-2</c:v>
                </c:pt>
                <c:pt idx="5">
                  <c:v>5.3100000000000001E-2</c:v>
                </c:pt>
                <c:pt idx="6">
                  <c:v>4.65E-2</c:v>
                </c:pt>
                <c:pt idx="7">
                  <c:v>4.1700000000000001E-2</c:v>
                </c:pt>
                <c:pt idx="8">
                  <c:v>4.1399999999999999E-2</c:v>
                </c:pt>
                <c:pt idx="9">
                  <c:v>4.0300000000000002E-2</c:v>
                </c:pt>
                <c:pt idx="10">
                  <c:v>4.02E-2</c:v>
                </c:pt>
                <c:pt idx="11">
                  <c:v>4.02E-2</c:v>
                </c:pt>
                <c:pt idx="12">
                  <c:v>3.6799999999999999E-2</c:v>
                </c:pt>
                <c:pt idx="13">
                  <c:v>3.6700000000000003E-2</c:v>
                </c:pt>
                <c:pt idx="14">
                  <c:v>3.2099999999999997E-2</c:v>
                </c:pt>
                <c:pt idx="15">
                  <c:v>3.1300000000000001E-2</c:v>
                </c:pt>
                <c:pt idx="16">
                  <c:v>3.1E-2</c:v>
                </c:pt>
                <c:pt idx="17">
                  <c:v>3.04E-2</c:v>
                </c:pt>
                <c:pt idx="18">
                  <c:v>3.0300000000000001E-2</c:v>
                </c:pt>
                <c:pt idx="19">
                  <c:v>2.3099999999999999E-2</c:v>
                </c:pt>
                <c:pt idx="20">
                  <c:v>2.18E-2</c:v>
                </c:pt>
                <c:pt idx="21">
                  <c:v>2.1700000000000001E-2</c:v>
                </c:pt>
                <c:pt idx="22">
                  <c:v>1.9099999999999999E-2</c:v>
                </c:pt>
                <c:pt idx="23">
                  <c:v>1.8700000000000001E-2</c:v>
                </c:pt>
                <c:pt idx="24">
                  <c:v>1.3899999999999999E-2</c:v>
                </c:pt>
                <c:pt idx="25">
                  <c:v>1.2E-2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38-9F10-46FB-B3B5-A481C65AA0D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26"/>
        <c:delete val="1"/>
      </c:legendEntry>
      <c:legendEntry>
        <c:idx val="27"/>
        <c:delete val="1"/>
      </c:legendEntry>
      <c:layout>
        <c:manualLayout>
          <c:xMode val="edge"/>
          <c:yMode val="edge"/>
          <c:x val="0.44681833944388988"/>
          <c:y val="4.9354655410340854E-4"/>
          <c:w val="0.54644287866286334"/>
          <c:h val="0.9986133208864356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BF49C6-42DC-4537-BB8C-A12D806A124D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9699BC35-E267-4378-A0A5-E98D6D2D0E28}">
      <dgm:prSet phldrT="[Tekst]"/>
      <dgm:spPr/>
      <dgm:t>
        <a:bodyPr/>
        <a:lstStyle/>
        <a:p>
          <a:r>
            <a:rPr lang="pl-PL" dirty="0"/>
            <a:t>Tabele </a:t>
          </a:r>
          <a:r>
            <a:rPr lang="pl-PL" dirty="0" err="1"/>
            <a:t>cases</a:t>
          </a:r>
          <a:r>
            <a:rPr lang="pl-PL" dirty="0"/>
            <a:t> i </a:t>
          </a:r>
          <a:r>
            <a:rPr lang="pl-PL" dirty="0" err="1"/>
            <a:t>events</a:t>
          </a:r>
          <a:endParaRPr lang="pl-PL" dirty="0"/>
        </a:p>
      </dgm:t>
    </dgm:pt>
    <dgm:pt modelId="{E659BC69-B0C8-47E0-A409-A203BDD8CCF3}" type="parTrans" cxnId="{8DB955DC-4408-4136-9912-DC287DF7939F}">
      <dgm:prSet/>
      <dgm:spPr/>
      <dgm:t>
        <a:bodyPr/>
        <a:lstStyle/>
        <a:p>
          <a:endParaRPr lang="pl-PL"/>
        </a:p>
      </dgm:t>
    </dgm:pt>
    <dgm:pt modelId="{78BDD7EE-9E5A-4DF9-A0CC-8A5B72F470FD}" type="sibTrans" cxnId="{8DB955DC-4408-4136-9912-DC287DF7939F}">
      <dgm:prSet/>
      <dgm:spPr/>
      <dgm:t>
        <a:bodyPr/>
        <a:lstStyle/>
        <a:p>
          <a:endParaRPr lang="pl-PL"/>
        </a:p>
      </dgm:t>
    </dgm:pt>
    <dgm:pt modelId="{19E6B829-9F02-49D9-9CB0-6991962EE844}">
      <dgm:prSet phldrT="[Tekst]"/>
      <dgm:spPr/>
      <dgm:t>
        <a:bodyPr/>
        <a:lstStyle/>
        <a:p>
          <a:r>
            <a:rPr lang="pl-PL" dirty="0"/>
            <a:t>Uzupełnianie braków danych</a:t>
          </a:r>
        </a:p>
      </dgm:t>
    </dgm:pt>
    <dgm:pt modelId="{D61E8F5E-AC0C-4876-90B8-159EF3275BA0}" type="parTrans" cxnId="{3AF9C5DA-666F-4A55-BF19-D5C23A6316EC}">
      <dgm:prSet/>
      <dgm:spPr/>
      <dgm:t>
        <a:bodyPr/>
        <a:lstStyle/>
        <a:p>
          <a:endParaRPr lang="pl-PL"/>
        </a:p>
      </dgm:t>
    </dgm:pt>
    <dgm:pt modelId="{A33E2EF7-BF59-49F4-B588-671F3BF44336}" type="sibTrans" cxnId="{3AF9C5DA-666F-4A55-BF19-D5C23A6316EC}">
      <dgm:prSet/>
      <dgm:spPr/>
      <dgm:t>
        <a:bodyPr/>
        <a:lstStyle/>
        <a:p>
          <a:endParaRPr lang="pl-PL"/>
        </a:p>
      </dgm:t>
    </dgm:pt>
    <dgm:pt modelId="{7D99CAAF-0700-4C9A-BD4C-2D810D196B60}">
      <dgm:prSet phldrT="[Tekst]"/>
      <dgm:spPr/>
      <dgm:t>
        <a:bodyPr/>
        <a:lstStyle/>
        <a:p>
          <a:r>
            <a:rPr lang="pl-PL" dirty="0"/>
            <a:t>Agregacja cech na portfele</a:t>
          </a:r>
        </a:p>
      </dgm:t>
    </dgm:pt>
    <dgm:pt modelId="{D2201A70-54DE-4D20-AFC9-E3D497912F14}" type="parTrans" cxnId="{B1A24E3D-3CD8-4ACB-878C-DC12B010F57A}">
      <dgm:prSet/>
      <dgm:spPr/>
      <dgm:t>
        <a:bodyPr/>
        <a:lstStyle/>
        <a:p>
          <a:endParaRPr lang="pl-PL"/>
        </a:p>
      </dgm:t>
    </dgm:pt>
    <dgm:pt modelId="{06372C24-A08A-4B5A-97DA-982F16DDF192}" type="sibTrans" cxnId="{B1A24E3D-3CD8-4ACB-878C-DC12B010F57A}">
      <dgm:prSet/>
      <dgm:spPr/>
      <dgm:t>
        <a:bodyPr/>
        <a:lstStyle/>
        <a:p>
          <a:endParaRPr lang="pl-PL"/>
        </a:p>
      </dgm:t>
    </dgm:pt>
    <dgm:pt modelId="{25A50C64-8EAD-4E4E-953B-EAB9857FE554}">
      <dgm:prSet phldrT="[Tekst]"/>
      <dgm:spPr/>
      <dgm:t>
        <a:bodyPr/>
        <a:lstStyle/>
        <a:p>
          <a:r>
            <a:rPr lang="pl-PL" dirty="0"/>
            <a:t>Dyskontowanie wpłat</a:t>
          </a:r>
        </a:p>
      </dgm:t>
    </dgm:pt>
    <dgm:pt modelId="{F6BEC72F-5C7D-4B27-907D-161A3489AA21}" type="parTrans" cxnId="{B004A3B4-D7CE-43AB-A9AE-2E828921E12C}">
      <dgm:prSet/>
      <dgm:spPr/>
      <dgm:t>
        <a:bodyPr/>
        <a:lstStyle/>
        <a:p>
          <a:endParaRPr lang="pl-PL"/>
        </a:p>
      </dgm:t>
    </dgm:pt>
    <dgm:pt modelId="{7483CFD0-4A23-4E35-A0EE-C8092A6DFE42}" type="sibTrans" cxnId="{B004A3B4-D7CE-43AB-A9AE-2E828921E12C}">
      <dgm:prSet/>
      <dgm:spPr/>
      <dgm:t>
        <a:bodyPr/>
        <a:lstStyle/>
        <a:p>
          <a:endParaRPr lang="pl-PL"/>
        </a:p>
      </dgm:t>
    </dgm:pt>
    <dgm:pt modelId="{4BB14671-D6A4-45FA-AB3E-4D4677B46947}">
      <dgm:prSet phldrT="[Tekst]"/>
      <dgm:spPr/>
      <dgm:t>
        <a:bodyPr/>
        <a:lstStyle/>
        <a:p>
          <a:r>
            <a:rPr lang="pl-PL" dirty="0"/>
            <a:t>Losowanie portfeli</a:t>
          </a:r>
        </a:p>
      </dgm:t>
    </dgm:pt>
    <dgm:pt modelId="{1F2D6780-612C-4DB6-927B-574196FA84DE}" type="parTrans" cxnId="{4816BB35-C68F-4B02-BA68-17B616E2D679}">
      <dgm:prSet/>
      <dgm:spPr/>
      <dgm:t>
        <a:bodyPr/>
        <a:lstStyle/>
        <a:p>
          <a:endParaRPr lang="pl-PL"/>
        </a:p>
      </dgm:t>
    </dgm:pt>
    <dgm:pt modelId="{EC6836A9-D89B-46FC-8646-60D90E2B8084}" type="sibTrans" cxnId="{4816BB35-C68F-4B02-BA68-17B616E2D679}">
      <dgm:prSet/>
      <dgm:spPr/>
      <dgm:t>
        <a:bodyPr/>
        <a:lstStyle/>
        <a:p>
          <a:endParaRPr lang="pl-PL"/>
        </a:p>
      </dgm:t>
    </dgm:pt>
    <dgm:pt modelId="{AE024192-6BA9-46B4-89F6-937A3E61B279}">
      <dgm:prSet phldrT="[Tekst]"/>
      <dgm:spPr/>
      <dgm:t>
        <a:bodyPr/>
        <a:lstStyle/>
        <a:p>
          <a:r>
            <a:rPr lang="pl-PL" dirty="0"/>
            <a:t>Benchmark per </a:t>
          </a:r>
          <a:r>
            <a:rPr lang="pl-PL" dirty="0" err="1"/>
            <a:t>case</a:t>
          </a:r>
          <a:endParaRPr lang="pl-PL" dirty="0"/>
        </a:p>
      </dgm:t>
    </dgm:pt>
    <dgm:pt modelId="{CEC6AE25-A6DD-4275-AF2A-0E8D4671F61C}" type="parTrans" cxnId="{66E0B3E2-928D-41A7-AFDD-CEAFF2B90F27}">
      <dgm:prSet/>
      <dgm:spPr/>
      <dgm:t>
        <a:bodyPr/>
        <a:lstStyle/>
        <a:p>
          <a:endParaRPr lang="pl-PL"/>
        </a:p>
      </dgm:t>
    </dgm:pt>
    <dgm:pt modelId="{659F4678-C2BA-4CFB-A46A-B304F56D8C6B}" type="sibTrans" cxnId="{66E0B3E2-928D-41A7-AFDD-CEAFF2B90F27}">
      <dgm:prSet/>
      <dgm:spPr/>
      <dgm:t>
        <a:bodyPr/>
        <a:lstStyle/>
        <a:p>
          <a:endParaRPr lang="pl-PL"/>
        </a:p>
      </dgm:t>
    </dgm:pt>
    <dgm:pt modelId="{EF527875-1194-404B-AFA1-08C65360BDDF}">
      <dgm:prSet phldrT="[Tekst]"/>
      <dgm:spPr/>
      <dgm:t>
        <a:bodyPr/>
        <a:lstStyle/>
        <a:p>
          <a:r>
            <a:rPr lang="pl-PL" dirty="0"/>
            <a:t>Benchmark per portfel</a:t>
          </a:r>
        </a:p>
      </dgm:t>
    </dgm:pt>
    <dgm:pt modelId="{F24F5EB0-0F7A-4472-B142-D1A2D1ACB0CD}" type="parTrans" cxnId="{DE096F98-B370-414D-8F3A-3E67FBE5209B}">
      <dgm:prSet/>
      <dgm:spPr/>
      <dgm:t>
        <a:bodyPr/>
        <a:lstStyle/>
        <a:p>
          <a:endParaRPr lang="pl-PL"/>
        </a:p>
      </dgm:t>
    </dgm:pt>
    <dgm:pt modelId="{B37413B1-E9A2-490C-9B7D-352325F354FA}" type="sibTrans" cxnId="{DE096F98-B370-414D-8F3A-3E67FBE5209B}">
      <dgm:prSet/>
      <dgm:spPr/>
      <dgm:t>
        <a:bodyPr/>
        <a:lstStyle/>
        <a:p>
          <a:endParaRPr lang="pl-PL"/>
        </a:p>
      </dgm:t>
    </dgm:pt>
    <dgm:pt modelId="{32939948-828F-4E7D-BAAD-9C7DB4DC24A0}" type="pres">
      <dgm:prSet presAssocID="{AABF49C6-42DC-4537-BB8C-A12D806A124D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pl-PL"/>
        </a:p>
      </dgm:t>
    </dgm:pt>
    <dgm:pt modelId="{12466954-55C1-4195-9BF2-D0A5A7E110D9}" type="pres">
      <dgm:prSet presAssocID="{9699BC35-E267-4378-A0A5-E98D6D2D0E28}" presName="compNode" presStyleCnt="0"/>
      <dgm:spPr/>
    </dgm:pt>
    <dgm:pt modelId="{C9318A81-EB9A-41BC-B19D-5891B0D897D3}" type="pres">
      <dgm:prSet presAssocID="{9699BC35-E267-4378-A0A5-E98D6D2D0E28}" presName="dummyConnPt" presStyleCnt="0"/>
      <dgm:spPr/>
    </dgm:pt>
    <dgm:pt modelId="{AB09EADC-000A-408E-91B2-F37B366B6778}" type="pres">
      <dgm:prSet presAssocID="{9699BC35-E267-4378-A0A5-E98D6D2D0E28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CDAB73E0-3605-4242-A3A3-97011B0B4001}" type="pres">
      <dgm:prSet presAssocID="{78BDD7EE-9E5A-4DF9-A0CC-8A5B72F470FD}" presName="sibTrans" presStyleLbl="bgSibTrans2D1" presStyleIdx="0" presStyleCnt="6"/>
      <dgm:spPr/>
      <dgm:t>
        <a:bodyPr/>
        <a:lstStyle/>
        <a:p>
          <a:endParaRPr lang="pl-PL"/>
        </a:p>
      </dgm:t>
    </dgm:pt>
    <dgm:pt modelId="{F4767600-A053-4FE0-AC71-5275E0188706}" type="pres">
      <dgm:prSet presAssocID="{19E6B829-9F02-49D9-9CB0-6991962EE844}" presName="compNode" presStyleCnt="0"/>
      <dgm:spPr/>
    </dgm:pt>
    <dgm:pt modelId="{86FDEF84-D7E9-442D-9161-6FB5264CE318}" type="pres">
      <dgm:prSet presAssocID="{19E6B829-9F02-49D9-9CB0-6991962EE844}" presName="dummyConnPt" presStyleCnt="0"/>
      <dgm:spPr/>
    </dgm:pt>
    <dgm:pt modelId="{E05CD009-A2DE-41AF-96F7-983989936236}" type="pres">
      <dgm:prSet presAssocID="{19E6B829-9F02-49D9-9CB0-6991962EE844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8259FD6D-2EFE-49BE-A74F-6EABB1B4F653}" type="pres">
      <dgm:prSet presAssocID="{A33E2EF7-BF59-49F4-B588-671F3BF44336}" presName="sibTrans" presStyleLbl="bgSibTrans2D1" presStyleIdx="1" presStyleCnt="6"/>
      <dgm:spPr/>
      <dgm:t>
        <a:bodyPr/>
        <a:lstStyle/>
        <a:p>
          <a:endParaRPr lang="pl-PL"/>
        </a:p>
      </dgm:t>
    </dgm:pt>
    <dgm:pt modelId="{5B6B02DA-7FB5-4923-9AF6-878A5BC5BD31}" type="pres">
      <dgm:prSet presAssocID="{25A50C64-8EAD-4E4E-953B-EAB9857FE554}" presName="compNode" presStyleCnt="0"/>
      <dgm:spPr/>
    </dgm:pt>
    <dgm:pt modelId="{CB49E691-4089-45D3-8B81-D4EC67F15DB7}" type="pres">
      <dgm:prSet presAssocID="{25A50C64-8EAD-4E4E-953B-EAB9857FE554}" presName="dummyConnPt" presStyleCnt="0"/>
      <dgm:spPr/>
    </dgm:pt>
    <dgm:pt modelId="{073E66BE-BA58-45AC-A80B-64D68062300B}" type="pres">
      <dgm:prSet presAssocID="{25A50C64-8EAD-4E4E-953B-EAB9857FE554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EE0159A2-93D5-4777-A165-BC7103B376D5}" type="pres">
      <dgm:prSet presAssocID="{7483CFD0-4A23-4E35-A0EE-C8092A6DFE42}" presName="sibTrans" presStyleLbl="bgSibTrans2D1" presStyleIdx="2" presStyleCnt="6"/>
      <dgm:spPr/>
      <dgm:t>
        <a:bodyPr/>
        <a:lstStyle/>
        <a:p>
          <a:endParaRPr lang="pl-PL"/>
        </a:p>
      </dgm:t>
    </dgm:pt>
    <dgm:pt modelId="{EAECC1DD-F4BD-48FB-8A3A-ADF386EB1DF8}" type="pres">
      <dgm:prSet presAssocID="{AE024192-6BA9-46B4-89F6-937A3E61B279}" presName="compNode" presStyleCnt="0"/>
      <dgm:spPr/>
    </dgm:pt>
    <dgm:pt modelId="{7E2391E4-B74A-45E2-8ECB-83541AA82D65}" type="pres">
      <dgm:prSet presAssocID="{AE024192-6BA9-46B4-89F6-937A3E61B279}" presName="dummyConnPt" presStyleCnt="0"/>
      <dgm:spPr/>
    </dgm:pt>
    <dgm:pt modelId="{EE61A965-4347-49C0-BCD8-FE56F7B246C6}" type="pres">
      <dgm:prSet presAssocID="{AE024192-6BA9-46B4-89F6-937A3E61B279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7F012500-45AA-4704-B516-74CFA762366E}" type="pres">
      <dgm:prSet presAssocID="{659F4678-C2BA-4CFB-A46A-B304F56D8C6B}" presName="sibTrans" presStyleLbl="bgSibTrans2D1" presStyleIdx="3" presStyleCnt="6"/>
      <dgm:spPr/>
      <dgm:t>
        <a:bodyPr/>
        <a:lstStyle/>
        <a:p>
          <a:endParaRPr lang="pl-PL"/>
        </a:p>
      </dgm:t>
    </dgm:pt>
    <dgm:pt modelId="{59C67AD1-0EB6-4045-B124-77D7AAA75DB6}" type="pres">
      <dgm:prSet presAssocID="{4BB14671-D6A4-45FA-AB3E-4D4677B46947}" presName="compNode" presStyleCnt="0"/>
      <dgm:spPr/>
    </dgm:pt>
    <dgm:pt modelId="{98445E00-6588-42BE-A868-D63140417F21}" type="pres">
      <dgm:prSet presAssocID="{4BB14671-D6A4-45FA-AB3E-4D4677B46947}" presName="dummyConnPt" presStyleCnt="0"/>
      <dgm:spPr/>
    </dgm:pt>
    <dgm:pt modelId="{3BE6585C-81FE-4FFD-8B90-3E13B4DA2E3F}" type="pres">
      <dgm:prSet presAssocID="{4BB14671-D6A4-45FA-AB3E-4D4677B46947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5AB0A814-1062-44B1-AE25-2CC282D4F0E5}" type="pres">
      <dgm:prSet presAssocID="{EC6836A9-D89B-46FC-8646-60D90E2B8084}" presName="sibTrans" presStyleLbl="bgSibTrans2D1" presStyleIdx="4" presStyleCnt="6"/>
      <dgm:spPr/>
      <dgm:t>
        <a:bodyPr/>
        <a:lstStyle/>
        <a:p>
          <a:endParaRPr lang="pl-PL"/>
        </a:p>
      </dgm:t>
    </dgm:pt>
    <dgm:pt modelId="{DD4F66BB-0426-480E-A9A6-84258484578A}" type="pres">
      <dgm:prSet presAssocID="{7D99CAAF-0700-4C9A-BD4C-2D810D196B60}" presName="compNode" presStyleCnt="0"/>
      <dgm:spPr/>
    </dgm:pt>
    <dgm:pt modelId="{C8D6E2A0-49E5-440F-8511-75CDA4BF0F6A}" type="pres">
      <dgm:prSet presAssocID="{7D99CAAF-0700-4C9A-BD4C-2D810D196B60}" presName="dummyConnPt" presStyleCnt="0"/>
      <dgm:spPr/>
    </dgm:pt>
    <dgm:pt modelId="{BA7A9244-7666-47F7-95AC-52A67C0368DB}" type="pres">
      <dgm:prSet presAssocID="{7D99CAAF-0700-4C9A-BD4C-2D810D196B60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238144A7-5451-4BCA-A0C8-1CD826F49E8B}" type="pres">
      <dgm:prSet presAssocID="{06372C24-A08A-4B5A-97DA-982F16DDF192}" presName="sibTrans" presStyleLbl="bgSibTrans2D1" presStyleIdx="5" presStyleCnt="6"/>
      <dgm:spPr/>
      <dgm:t>
        <a:bodyPr/>
        <a:lstStyle/>
        <a:p>
          <a:endParaRPr lang="pl-PL"/>
        </a:p>
      </dgm:t>
    </dgm:pt>
    <dgm:pt modelId="{D133A654-CB2D-40E3-A3D6-0829E829F723}" type="pres">
      <dgm:prSet presAssocID="{EF527875-1194-404B-AFA1-08C65360BDDF}" presName="compNode" presStyleCnt="0"/>
      <dgm:spPr/>
    </dgm:pt>
    <dgm:pt modelId="{EE1E64D0-4905-4DB1-B029-A485057F7802}" type="pres">
      <dgm:prSet presAssocID="{EF527875-1194-404B-AFA1-08C65360BDDF}" presName="dummyConnPt" presStyleCnt="0"/>
      <dgm:spPr/>
    </dgm:pt>
    <dgm:pt modelId="{C8FB2200-DA1C-467E-B0DA-10A9E1E47480}" type="pres">
      <dgm:prSet presAssocID="{EF527875-1194-404B-AFA1-08C65360BDDF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1C13E9A7-1731-4982-97DE-10FAC8A8464D}" type="presOf" srcId="{7483CFD0-4A23-4E35-A0EE-C8092A6DFE42}" destId="{EE0159A2-93D5-4777-A165-BC7103B376D5}" srcOrd="0" destOrd="0" presId="urn:microsoft.com/office/officeart/2005/8/layout/bProcess4"/>
    <dgm:cxn modelId="{3E8091B4-E20B-492B-A795-5DBF3B805DCE}" type="presOf" srcId="{A33E2EF7-BF59-49F4-B588-671F3BF44336}" destId="{8259FD6D-2EFE-49BE-A74F-6EABB1B4F653}" srcOrd="0" destOrd="0" presId="urn:microsoft.com/office/officeart/2005/8/layout/bProcess4"/>
    <dgm:cxn modelId="{09125901-0DB6-4AD7-A6AC-9B0D2F45D998}" type="presOf" srcId="{25A50C64-8EAD-4E4E-953B-EAB9857FE554}" destId="{073E66BE-BA58-45AC-A80B-64D68062300B}" srcOrd="0" destOrd="0" presId="urn:microsoft.com/office/officeart/2005/8/layout/bProcess4"/>
    <dgm:cxn modelId="{BF873391-9DBC-4476-AA47-95661906AF99}" type="presOf" srcId="{7D99CAAF-0700-4C9A-BD4C-2D810D196B60}" destId="{BA7A9244-7666-47F7-95AC-52A67C0368DB}" srcOrd="0" destOrd="0" presId="urn:microsoft.com/office/officeart/2005/8/layout/bProcess4"/>
    <dgm:cxn modelId="{BD83420E-25BD-49C1-81D3-FCDCDF9045F5}" type="presOf" srcId="{06372C24-A08A-4B5A-97DA-982F16DDF192}" destId="{238144A7-5451-4BCA-A0C8-1CD826F49E8B}" srcOrd="0" destOrd="0" presId="urn:microsoft.com/office/officeart/2005/8/layout/bProcess4"/>
    <dgm:cxn modelId="{A046423F-804A-4E19-97FB-B309B2B011D5}" type="presOf" srcId="{659F4678-C2BA-4CFB-A46A-B304F56D8C6B}" destId="{7F012500-45AA-4704-B516-74CFA762366E}" srcOrd="0" destOrd="0" presId="urn:microsoft.com/office/officeart/2005/8/layout/bProcess4"/>
    <dgm:cxn modelId="{DC8D9E47-AB71-4505-9F76-A2BB60A5681F}" type="presOf" srcId="{AABF49C6-42DC-4537-BB8C-A12D806A124D}" destId="{32939948-828F-4E7D-BAAD-9C7DB4DC24A0}" srcOrd="0" destOrd="0" presId="urn:microsoft.com/office/officeart/2005/8/layout/bProcess4"/>
    <dgm:cxn modelId="{1F9DC3C2-ED30-4C5A-83E3-CB455E2AF5A3}" type="presOf" srcId="{4BB14671-D6A4-45FA-AB3E-4D4677B46947}" destId="{3BE6585C-81FE-4FFD-8B90-3E13B4DA2E3F}" srcOrd="0" destOrd="0" presId="urn:microsoft.com/office/officeart/2005/8/layout/bProcess4"/>
    <dgm:cxn modelId="{C08E91CF-AE67-4A24-BB90-AC660D3203EC}" type="presOf" srcId="{19E6B829-9F02-49D9-9CB0-6991962EE844}" destId="{E05CD009-A2DE-41AF-96F7-983989936236}" srcOrd="0" destOrd="0" presId="urn:microsoft.com/office/officeart/2005/8/layout/bProcess4"/>
    <dgm:cxn modelId="{DE096F98-B370-414D-8F3A-3E67FBE5209B}" srcId="{AABF49C6-42DC-4537-BB8C-A12D806A124D}" destId="{EF527875-1194-404B-AFA1-08C65360BDDF}" srcOrd="6" destOrd="0" parTransId="{F24F5EB0-0F7A-4472-B142-D1A2D1ACB0CD}" sibTransId="{B37413B1-E9A2-490C-9B7D-352325F354FA}"/>
    <dgm:cxn modelId="{4816BB35-C68F-4B02-BA68-17B616E2D679}" srcId="{AABF49C6-42DC-4537-BB8C-A12D806A124D}" destId="{4BB14671-D6A4-45FA-AB3E-4D4677B46947}" srcOrd="4" destOrd="0" parTransId="{1F2D6780-612C-4DB6-927B-574196FA84DE}" sibTransId="{EC6836A9-D89B-46FC-8646-60D90E2B8084}"/>
    <dgm:cxn modelId="{66E0B3E2-928D-41A7-AFDD-CEAFF2B90F27}" srcId="{AABF49C6-42DC-4537-BB8C-A12D806A124D}" destId="{AE024192-6BA9-46B4-89F6-937A3E61B279}" srcOrd="3" destOrd="0" parTransId="{CEC6AE25-A6DD-4275-AF2A-0E8D4671F61C}" sibTransId="{659F4678-C2BA-4CFB-A46A-B304F56D8C6B}"/>
    <dgm:cxn modelId="{B1A24E3D-3CD8-4ACB-878C-DC12B010F57A}" srcId="{AABF49C6-42DC-4537-BB8C-A12D806A124D}" destId="{7D99CAAF-0700-4C9A-BD4C-2D810D196B60}" srcOrd="5" destOrd="0" parTransId="{D2201A70-54DE-4D20-AFC9-E3D497912F14}" sibTransId="{06372C24-A08A-4B5A-97DA-982F16DDF192}"/>
    <dgm:cxn modelId="{B004A3B4-D7CE-43AB-A9AE-2E828921E12C}" srcId="{AABF49C6-42DC-4537-BB8C-A12D806A124D}" destId="{25A50C64-8EAD-4E4E-953B-EAB9857FE554}" srcOrd="2" destOrd="0" parTransId="{F6BEC72F-5C7D-4B27-907D-161A3489AA21}" sibTransId="{7483CFD0-4A23-4E35-A0EE-C8092A6DFE42}"/>
    <dgm:cxn modelId="{711EF2B7-30FC-4F0D-9867-12A66E1CF66C}" type="presOf" srcId="{EC6836A9-D89B-46FC-8646-60D90E2B8084}" destId="{5AB0A814-1062-44B1-AE25-2CC282D4F0E5}" srcOrd="0" destOrd="0" presId="urn:microsoft.com/office/officeart/2005/8/layout/bProcess4"/>
    <dgm:cxn modelId="{8DB955DC-4408-4136-9912-DC287DF7939F}" srcId="{AABF49C6-42DC-4537-BB8C-A12D806A124D}" destId="{9699BC35-E267-4378-A0A5-E98D6D2D0E28}" srcOrd="0" destOrd="0" parTransId="{E659BC69-B0C8-47E0-A409-A203BDD8CCF3}" sibTransId="{78BDD7EE-9E5A-4DF9-A0CC-8A5B72F470FD}"/>
    <dgm:cxn modelId="{3AF9C5DA-666F-4A55-BF19-D5C23A6316EC}" srcId="{AABF49C6-42DC-4537-BB8C-A12D806A124D}" destId="{19E6B829-9F02-49D9-9CB0-6991962EE844}" srcOrd="1" destOrd="0" parTransId="{D61E8F5E-AC0C-4876-90B8-159EF3275BA0}" sibTransId="{A33E2EF7-BF59-49F4-B588-671F3BF44336}"/>
    <dgm:cxn modelId="{CDFBA8D8-C57D-4AF2-9A16-028B5DFCC198}" type="presOf" srcId="{AE024192-6BA9-46B4-89F6-937A3E61B279}" destId="{EE61A965-4347-49C0-BCD8-FE56F7B246C6}" srcOrd="0" destOrd="0" presId="urn:microsoft.com/office/officeart/2005/8/layout/bProcess4"/>
    <dgm:cxn modelId="{2F800FCF-7BBB-4308-882D-F58ACA82A13B}" type="presOf" srcId="{9699BC35-E267-4378-A0A5-E98D6D2D0E28}" destId="{AB09EADC-000A-408E-91B2-F37B366B6778}" srcOrd="0" destOrd="0" presId="urn:microsoft.com/office/officeart/2005/8/layout/bProcess4"/>
    <dgm:cxn modelId="{C97C8E36-579E-4018-B9E2-E062909C7615}" type="presOf" srcId="{EF527875-1194-404B-AFA1-08C65360BDDF}" destId="{C8FB2200-DA1C-467E-B0DA-10A9E1E47480}" srcOrd="0" destOrd="0" presId="urn:microsoft.com/office/officeart/2005/8/layout/bProcess4"/>
    <dgm:cxn modelId="{3EA7A7CD-4ACE-40B7-9949-15E0597D753D}" type="presOf" srcId="{78BDD7EE-9E5A-4DF9-A0CC-8A5B72F470FD}" destId="{CDAB73E0-3605-4242-A3A3-97011B0B4001}" srcOrd="0" destOrd="0" presId="urn:microsoft.com/office/officeart/2005/8/layout/bProcess4"/>
    <dgm:cxn modelId="{729791EA-18F5-4CEF-877E-591752BB15BA}" type="presParOf" srcId="{32939948-828F-4E7D-BAAD-9C7DB4DC24A0}" destId="{12466954-55C1-4195-9BF2-D0A5A7E110D9}" srcOrd="0" destOrd="0" presId="urn:microsoft.com/office/officeart/2005/8/layout/bProcess4"/>
    <dgm:cxn modelId="{65ED1A17-9D53-4E2F-AF2C-8956CBA8C49A}" type="presParOf" srcId="{12466954-55C1-4195-9BF2-D0A5A7E110D9}" destId="{C9318A81-EB9A-41BC-B19D-5891B0D897D3}" srcOrd="0" destOrd="0" presId="urn:microsoft.com/office/officeart/2005/8/layout/bProcess4"/>
    <dgm:cxn modelId="{AFD39C22-946C-4F5A-81D1-12F2BA71C3A5}" type="presParOf" srcId="{12466954-55C1-4195-9BF2-D0A5A7E110D9}" destId="{AB09EADC-000A-408E-91B2-F37B366B6778}" srcOrd="1" destOrd="0" presId="urn:microsoft.com/office/officeart/2005/8/layout/bProcess4"/>
    <dgm:cxn modelId="{8F7F35CE-79F0-4F40-8F35-9A90D2F5594F}" type="presParOf" srcId="{32939948-828F-4E7D-BAAD-9C7DB4DC24A0}" destId="{CDAB73E0-3605-4242-A3A3-97011B0B4001}" srcOrd="1" destOrd="0" presId="urn:microsoft.com/office/officeart/2005/8/layout/bProcess4"/>
    <dgm:cxn modelId="{AA734A4F-CAFA-4C6C-820C-0C2EEB1E0FD6}" type="presParOf" srcId="{32939948-828F-4E7D-BAAD-9C7DB4DC24A0}" destId="{F4767600-A053-4FE0-AC71-5275E0188706}" srcOrd="2" destOrd="0" presId="urn:microsoft.com/office/officeart/2005/8/layout/bProcess4"/>
    <dgm:cxn modelId="{48EBCAEB-8E2A-4F05-9374-24E9FD8E8320}" type="presParOf" srcId="{F4767600-A053-4FE0-AC71-5275E0188706}" destId="{86FDEF84-D7E9-442D-9161-6FB5264CE318}" srcOrd="0" destOrd="0" presId="urn:microsoft.com/office/officeart/2005/8/layout/bProcess4"/>
    <dgm:cxn modelId="{9DB81B66-08B2-4FFF-83B5-785E32ECF5E2}" type="presParOf" srcId="{F4767600-A053-4FE0-AC71-5275E0188706}" destId="{E05CD009-A2DE-41AF-96F7-983989936236}" srcOrd="1" destOrd="0" presId="urn:microsoft.com/office/officeart/2005/8/layout/bProcess4"/>
    <dgm:cxn modelId="{83B31C15-4591-4DCE-8B56-8B8EBD4FBAC6}" type="presParOf" srcId="{32939948-828F-4E7D-BAAD-9C7DB4DC24A0}" destId="{8259FD6D-2EFE-49BE-A74F-6EABB1B4F653}" srcOrd="3" destOrd="0" presId="urn:microsoft.com/office/officeart/2005/8/layout/bProcess4"/>
    <dgm:cxn modelId="{26EF48B1-DA60-4213-9CD4-F14988B0CB3D}" type="presParOf" srcId="{32939948-828F-4E7D-BAAD-9C7DB4DC24A0}" destId="{5B6B02DA-7FB5-4923-9AF6-878A5BC5BD31}" srcOrd="4" destOrd="0" presId="urn:microsoft.com/office/officeart/2005/8/layout/bProcess4"/>
    <dgm:cxn modelId="{2971D7C5-03C2-48DD-83BA-61354F836FD7}" type="presParOf" srcId="{5B6B02DA-7FB5-4923-9AF6-878A5BC5BD31}" destId="{CB49E691-4089-45D3-8B81-D4EC67F15DB7}" srcOrd="0" destOrd="0" presId="urn:microsoft.com/office/officeart/2005/8/layout/bProcess4"/>
    <dgm:cxn modelId="{95899845-A30E-43BE-A244-11A5C67941E2}" type="presParOf" srcId="{5B6B02DA-7FB5-4923-9AF6-878A5BC5BD31}" destId="{073E66BE-BA58-45AC-A80B-64D68062300B}" srcOrd="1" destOrd="0" presId="urn:microsoft.com/office/officeart/2005/8/layout/bProcess4"/>
    <dgm:cxn modelId="{CF1D77D6-7798-4F69-9637-EF7F41B50CE4}" type="presParOf" srcId="{32939948-828F-4E7D-BAAD-9C7DB4DC24A0}" destId="{EE0159A2-93D5-4777-A165-BC7103B376D5}" srcOrd="5" destOrd="0" presId="urn:microsoft.com/office/officeart/2005/8/layout/bProcess4"/>
    <dgm:cxn modelId="{B0B7E392-6542-4C30-8A08-5BB2BDEF879B}" type="presParOf" srcId="{32939948-828F-4E7D-BAAD-9C7DB4DC24A0}" destId="{EAECC1DD-F4BD-48FB-8A3A-ADF386EB1DF8}" srcOrd="6" destOrd="0" presId="urn:microsoft.com/office/officeart/2005/8/layout/bProcess4"/>
    <dgm:cxn modelId="{E2B2A98E-7E43-4A4E-A6A8-939709AE601D}" type="presParOf" srcId="{EAECC1DD-F4BD-48FB-8A3A-ADF386EB1DF8}" destId="{7E2391E4-B74A-45E2-8ECB-83541AA82D65}" srcOrd="0" destOrd="0" presId="urn:microsoft.com/office/officeart/2005/8/layout/bProcess4"/>
    <dgm:cxn modelId="{4012C689-6588-4F0D-8C46-06F71AF52BF6}" type="presParOf" srcId="{EAECC1DD-F4BD-48FB-8A3A-ADF386EB1DF8}" destId="{EE61A965-4347-49C0-BCD8-FE56F7B246C6}" srcOrd="1" destOrd="0" presId="urn:microsoft.com/office/officeart/2005/8/layout/bProcess4"/>
    <dgm:cxn modelId="{76EF093B-2CB4-418D-920A-F889FFEA8E29}" type="presParOf" srcId="{32939948-828F-4E7D-BAAD-9C7DB4DC24A0}" destId="{7F012500-45AA-4704-B516-74CFA762366E}" srcOrd="7" destOrd="0" presId="urn:microsoft.com/office/officeart/2005/8/layout/bProcess4"/>
    <dgm:cxn modelId="{C1FE10A2-68D6-49DE-8C73-A1B4F81F276C}" type="presParOf" srcId="{32939948-828F-4E7D-BAAD-9C7DB4DC24A0}" destId="{59C67AD1-0EB6-4045-B124-77D7AAA75DB6}" srcOrd="8" destOrd="0" presId="urn:microsoft.com/office/officeart/2005/8/layout/bProcess4"/>
    <dgm:cxn modelId="{2BD6D739-1F77-49BF-AF35-D95E2F984358}" type="presParOf" srcId="{59C67AD1-0EB6-4045-B124-77D7AAA75DB6}" destId="{98445E00-6588-42BE-A868-D63140417F21}" srcOrd="0" destOrd="0" presId="urn:microsoft.com/office/officeart/2005/8/layout/bProcess4"/>
    <dgm:cxn modelId="{75B6F0A9-D0B7-4DCA-8125-0FB97D2C8DB3}" type="presParOf" srcId="{59C67AD1-0EB6-4045-B124-77D7AAA75DB6}" destId="{3BE6585C-81FE-4FFD-8B90-3E13B4DA2E3F}" srcOrd="1" destOrd="0" presId="urn:microsoft.com/office/officeart/2005/8/layout/bProcess4"/>
    <dgm:cxn modelId="{0A5C3FC6-46D7-4A65-97B9-2248A400CDB4}" type="presParOf" srcId="{32939948-828F-4E7D-BAAD-9C7DB4DC24A0}" destId="{5AB0A814-1062-44B1-AE25-2CC282D4F0E5}" srcOrd="9" destOrd="0" presId="urn:microsoft.com/office/officeart/2005/8/layout/bProcess4"/>
    <dgm:cxn modelId="{A3174E9D-5264-48FC-A279-3AAE892112A2}" type="presParOf" srcId="{32939948-828F-4E7D-BAAD-9C7DB4DC24A0}" destId="{DD4F66BB-0426-480E-A9A6-84258484578A}" srcOrd="10" destOrd="0" presId="urn:microsoft.com/office/officeart/2005/8/layout/bProcess4"/>
    <dgm:cxn modelId="{8EBF259E-0C52-46A2-B4E0-DBB3C448B164}" type="presParOf" srcId="{DD4F66BB-0426-480E-A9A6-84258484578A}" destId="{C8D6E2A0-49E5-440F-8511-75CDA4BF0F6A}" srcOrd="0" destOrd="0" presId="urn:microsoft.com/office/officeart/2005/8/layout/bProcess4"/>
    <dgm:cxn modelId="{384B93DA-15B2-4F4F-BDDF-705897A67700}" type="presParOf" srcId="{DD4F66BB-0426-480E-A9A6-84258484578A}" destId="{BA7A9244-7666-47F7-95AC-52A67C0368DB}" srcOrd="1" destOrd="0" presId="urn:microsoft.com/office/officeart/2005/8/layout/bProcess4"/>
    <dgm:cxn modelId="{7CB15BA6-18DC-4366-8C11-83C50206DB13}" type="presParOf" srcId="{32939948-828F-4E7D-BAAD-9C7DB4DC24A0}" destId="{238144A7-5451-4BCA-A0C8-1CD826F49E8B}" srcOrd="11" destOrd="0" presId="urn:microsoft.com/office/officeart/2005/8/layout/bProcess4"/>
    <dgm:cxn modelId="{0E50C0A1-B103-4A22-84ED-7C14C0143B9C}" type="presParOf" srcId="{32939948-828F-4E7D-BAAD-9C7DB4DC24A0}" destId="{D133A654-CB2D-40E3-A3D6-0829E829F723}" srcOrd="12" destOrd="0" presId="urn:microsoft.com/office/officeart/2005/8/layout/bProcess4"/>
    <dgm:cxn modelId="{096C3E52-5A66-4646-84C4-DBDEA1DF90A2}" type="presParOf" srcId="{D133A654-CB2D-40E3-A3D6-0829E829F723}" destId="{EE1E64D0-4905-4DB1-B029-A485057F7802}" srcOrd="0" destOrd="0" presId="urn:microsoft.com/office/officeart/2005/8/layout/bProcess4"/>
    <dgm:cxn modelId="{646BDF43-806A-442B-869C-F69AFDA1D1D8}" type="presParOf" srcId="{D133A654-CB2D-40E3-A3D6-0829E829F723}" destId="{C8FB2200-DA1C-467E-B0DA-10A9E1E47480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AB73E0-3605-4242-A3A3-97011B0B4001}">
      <dsp:nvSpPr>
        <dsp:cNvPr id="0" name=""/>
        <dsp:cNvSpPr/>
      </dsp:nvSpPr>
      <dsp:spPr>
        <a:xfrm rot="5400000">
          <a:off x="602928" y="882638"/>
          <a:ext cx="1377413" cy="16621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09EADC-000A-408E-91B2-F37B366B6778}">
      <dsp:nvSpPr>
        <dsp:cNvPr id="0" name=""/>
        <dsp:cNvSpPr/>
      </dsp:nvSpPr>
      <dsp:spPr>
        <a:xfrm>
          <a:off x="918395" y="1511"/>
          <a:ext cx="1846863" cy="1108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900" kern="1200" dirty="0"/>
            <a:t>Tabele </a:t>
          </a:r>
          <a:r>
            <a:rPr lang="pl-PL" sz="1900" kern="1200" dirty="0" err="1"/>
            <a:t>cases</a:t>
          </a:r>
          <a:r>
            <a:rPr lang="pl-PL" sz="1900" kern="1200" dirty="0"/>
            <a:t> i </a:t>
          </a:r>
          <a:r>
            <a:rPr lang="pl-PL" sz="1900" kern="1200" dirty="0" err="1"/>
            <a:t>events</a:t>
          </a:r>
          <a:endParaRPr lang="pl-PL" sz="1900" kern="1200" dirty="0"/>
        </a:p>
      </dsp:txBody>
      <dsp:txXfrm>
        <a:off x="950851" y="33967"/>
        <a:ext cx="1781951" cy="1043206"/>
      </dsp:txXfrm>
    </dsp:sp>
    <dsp:sp modelId="{8259FD6D-2EFE-49BE-A74F-6EABB1B4F653}">
      <dsp:nvSpPr>
        <dsp:cNvPr id="0" name=""/>
        <dsp:cNvSpPr/>
      </dsp:nvSpPr>
      <dsp:spPr>
        <a:xfrm rot="5400000">
          <a:off x="602928" y="2267786"/>
          <a:ext cx="1377413" cy="16621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CD009-A2DE-41AF-96F7-983989936236}">
      <dsp:nvSpPr>
        <dsp:cNvPr id="0" name=""/>
        <dsp:cNvSpPr/>
      </dsp:nvSpPr>
      <dsp:spPr>
        <a:xfrm>
          <a:off x="918395" y="1386659"/>
          <a:ext cx="1846863" cy="1108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900" kern="1200" dirty="0"/>
            <a:t>Uzupełnianie braków danych</a:t>
          </a:r>
        </a:p>
      </dsp:txBody>
      <dsp:txXfrm>
        <a:off x="950851" y="1419115"/>
        <a:ext cx="1781951" cy="1043206"/>
      </dsp:txXfrm>
    </dsp:sp>
    <dsp:sp modelId="{EE0159A2-93D5-4777-A165-BC7103B376D5}">
      <dsp:nvSpPr>
        <dsp:cNvPr id="0" name=""/>
        <dsp:cNvSpPr/>
      </dsp:nvSpPr>
      <dsp:spPr>
        <a:xfrm>
          <a:off x="1295502" y="2960360"/>
          <a:ext cx="2448594" cy="16621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3E66BE-BA58-45AC-A80B-64D68062300B}">
      <dsp:nvSpPr>
        <dsp:cNvPr id="0" name=""/>
        <dsp:cNvSpPr/>
      </dsp:nvSpPr>
      <dsp:spPr>
        <a:xfrm>
          <a:off x="918395" y="2771807"/>
          <a:ext cx="1846863" cy="1108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900" kern="1200" dirty="0"/>
            <a:t>Dyskontowanie wpłat</a:t>
          </a:r>
        </a:p>
      </dsp:txBody>
      <dsp:txXfrm>
        <a:off x="950851" y="2804263"/>
        <a:ext cx="1781951" cy="1043206"/>
      </dsp:txXfrm>
    </dsp:sp>
    <dsp:sp modelId="{7F012500-45AA-4704-B516-74CFA762366E}">
      <dsp:nvSpPr>
        <dsp:cNvPr id="0" name=""/>
        <dsp:cNvSpPr/>
      </dsp:nvSpPr>
      <dsp:spPr>
        <a:xfrm rot="16200000">
          <a:off x="3059257" y="2267786"/>
          <a:ext cx="1377413" cy="16621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61A965-4347-49C0-BCD8-FE56F7B246C6}">
      <dsp:nvSpPr>
        <dsp:cNvPr id="0" name=""/>
        <dsp:cNvSpPr/>
      </dsp:nvSpPr>
      <dsp:spPr>
        <a:xfrm>
          <a:off x="3374724" y="2771807"/>
          <a:ext cx="1846863" cy="1108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900" kern="1200" dirty="0"/>
            <a:t>Benchmark per </a:t>
          </a:r>
          <a:r>
            <a:rPr lang="pl-PL" sz="1900" kern="1200" dirty="0" err="1"/>
            <a:t>case</a:t>
          </a:r>
          <a:endParaRPr lang="pl-PL" sz="1900" kern="1200" dirty="0"/>
        </a:p>
      </dsp:txBody>
      <dsp:txXfrm>
        <a:off x="3407180" y="2804263"/>
        <a:ext cx="1781951" cy="1043206"/>
      </dsp:txXfrm>
    </dsp:sp>
    <dsp:sp modelId="{5AB0A814-1062-44B1-AE25-2CC282D4F0E5}">
      <dsp:nvSpPr>
        <dsp:cNvPr id="0" name=""/>
        <dsp:cNvSpPr/>
      </dsp:nvSpPr>
      <dsp:spPr>
        <a:xfrm rot="16200000">
          <a:off x="3059257" y="882638"/>
          <a:ext cx="1377413" cy="16621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E6585C-81FE-4FFD-8B90-3E13B4DA2E3F}">
      <dsp:nvSpPr>
        <dsp:cNvPr id="0" name=""/>
        <dsp:cNvSpPr/>
      </dsp:nvSpPr>
      <dsp:spPr>
        <a:xfrm>
          <a:off x="3374724" y="1386659"/>
          <a:ext cx="1846863" cy="1108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900" kern="1200" dirty="0"/>
            <a:t>Losowanie portfeli</a:t>
          </a:r>
        </a:p>
      </dsp:txBody>
      <dsp:txXfrm>
        <a:off x="3407180" y="1419115"/>
        <a:ext cx="1781951" cy="1043206"/>
      </dsp:txXfrm>
    </dsp:sp>
    <dsp:sp modelId="{238144A7-5451-4BCA-A0C8-1CD826F49E8B}">
      <dsp:nvSpPr>
        <dsp:cNvPr id="0" name=""/>
        <dsp:cNvSpPr/>
      </dsp:nvSpPr>
      <dsp:spPr>
        <a:xfrm>
          <a:off x="3751831" y="190064"/>
          <a:ext cx="2448594" cy="16621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7A9244-7666-47F7-95AC-52A67C0368DB}">
      <dsp:nvSpPr>
        <dsp:cNvPr id="0" name=""/>
        <dsp:cNvSpPr/>
      </dsp:nvSpPr>
      <dsp:spPr>
        <a:xfrm>
          <a:off x="3374724" y="1511"/>
          <a:ext cx="1846863" cy="1108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900" kern="1200" dirty="0"/>
            <a:t>Agregacja cech na portfele</a:t>
          </a:r>
        </a:p>
      </dsp:txBody>
      <dsp:txXfrm>
        <a:off x="3407180" y="33967"/>
        <a:ext cx="1781951" cy="1043206"/>
      </dsp:txXfrm>
    </dsp:sp>
    <dsp:sp modelId="{C8FB2200-DA1C-467E-B0DA-10A9E1E47480}">
      <dsp:nvSpPr>
        <dsp:cNvPr id="0" name=""/>
        <dsp:cNvSpPr/>
      </dsp:nvSpPr>
      <dsp:spPr>
        <a:xfrm>
          <a:off x="5831053" y="1511"/>
          <a:ext cx="1846863" cy="1108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900" kern="1200" dirty="0"/>
            <a:t>Benchmark per portfel</a:t>
          </a:r>
        </a:p>
      </dsp:txBody>
      <dsp:txXfrm>
        <a:off x="5863509" y="33967"/>
        <a:ext cx="1781951" cy="1043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601F5-BB20-45BB-8821-BCDC8BAE72BB}" type="datetimeFigureOut">
              <a:rPr lang="pl-PL" smtClean="0"/>
              <a:t>2020-01-26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2855B5-8425-4781-9DC8-17A36CC2F7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80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2855B5-8425-4781-9DC8-17A36CC2F77A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8561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2855B5-8425-4781-9DC8-17A36CC2F77A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6345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2855B5-8425-4781-9DC8-17A36CC2F77A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0649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2020-01-29</a:t>
            </a:r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K. Bazner, P. Dzierza, S. Sowiński - Prognoza NPV portfela wierzytelności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0987-C5F6-44C2-BC74-8C67A1B81E5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7432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2020-01-29</a:t>
            </a:r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K. Bazner, P. Dzierza, S. Sowiński - Prognoza NPV portfela wierzytelności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0987-C5F6-44C2-BC74-8C67A1B81E5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53252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2020-01-29</a:t>
            </a:r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K. Bazner, P. Dzierza, S. Sowiński - Prognoza NPV portfela wierzytelności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0987-C5F6-44C2-BC74-8C67A1B81E53}" type="slidenum">
              <a:rPr lang="pl-PL" smtClean="0"/>
              <a:t>‹#›</a:t>
            </a:fld>
            <a:endParaRPr lang="pl-P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1284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2020-01-29</a:t>
            </a:r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K. Bazner, P. Dzierza, S. Sowiński - Prognoza NPV portfela wierzytelności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0987-C5F6-44C2-BC74-8C67A1B81E5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1729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2020-01-29</a:t>
            </a:r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K. Bazner, P. Dzierza, S. Sowiński - Prognoza NPV portfela wierzytelności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0987-C5F6-44C2-BC74-8C67A1B81E53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2079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2020-01-29</a:t>
            </a:r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K. Bazner, P. Dzierza, S. Sowiński - Prognoza NPV portfela wierzytelności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0987-C5F6-44C2-BC74-8C67A1B81E5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54030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2020-01-29</a:t>
            </a:r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K. Bazner, P. Dzierza, S. Sowiński - Prognoza NPV portfela wierzytelności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0987-C5F6-44C2-BC74-8C67A1B81E5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4615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2020-01-29</a:t>
            </a:r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K. Bazner, P. Dzierza, S. Sowiński - Prognoza NPV portfela wierzytelności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0987-C5F6-44C2-BC74-8C67A1B81E5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7159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2020-01-29</a:t>
            </a:r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K. Bazner, P. Dzierza, S. Sowiński - Prognoza NPV portfela wierzytelności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0987-C5F6-44C2-BC74-8C67A1B81E5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829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2020-01-29</a:t>
            </a:r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K. Bazner, P. Dzierza, S. Sowiński - Prognoza NPV portfela wierzytelności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0987-C5F6-44C2-BC74-8C67A1B81E5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265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2020-01-29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K. Bazner, P. Dzierza, S. Sowiński - Prognoza NPV portfela wierzytelności</a:t>
            </a: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0987-C5F6-44C2-BC74-8C67A1B81E5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7172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2020-01-29</a:t>
            </a:r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K. Bazner, P. Dzierza, S. Sowiński - Prognoza NPV portfela wierzytelności</a:t>
            </a:r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0987-C5F6-44C2-BC74-8C67A1B81E5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7502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2020-01-29</a:t>
            </a:r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K. Bazner, P. Dzierza, S. Sowiński - Prognoza NPV portfela wierzytelności</a:t>
            </a:r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0987-C5F6-44C2-BC74-8C67A1B81E5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5708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2020-01-29</a:t>
            </a:r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K. Bazner, P. Dzierza, S. Sowiński - Prognoza NPV portfela wierzytelności</a:t>
            </a:r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0987-C5F6-44C2-BC74-8C67A1B81E5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4659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2020-01-29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K. Bazner, P. Dzierza, S. Sowiński - Prognoza NPV portfela wierzytelności</a:t>
            </a: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0987-C5F6-44C2-BC74-8C67A1B81E5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7311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2020-01-29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K. Bazner, P. Dzierza, S. Sowiński - Prognoza NPV portfela wierzytelności</a:t>
            </a: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0987-C5F6-44C2-BC74-8C67A1B81E5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1127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 smtClean="0"/>
              <a:t>2020-01-29</a:t>
            </a:r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 smtClean="0"/>
              <a:t>K. Bazner, P. Dzierza, S. Sowiński - Prognoza NPV portfela wierzytelności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9460987-C5F6-44C2-BC74-8C67A1B81E5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84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Prognoza NPV portfela wierzytelności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sz="2000" dirty="0"/>
              <a:t>Krzysztof Bazner, Piotr </a:t>
            </a:r>
            <a:r>
              <a:rPr lang="pl-PL" sz="2000" dirty="0" err="1"/>
              <a:t>Dzierza</a:t>
            </a:r>
            <a:r>
              <a:rPr lang="pl-PL" sz="2000" dirty="0"/>
              <a:t>, Szymon Sowiński</a:t>
            </a:r>
          </a:p>
          <a:p>
            <a:r>
              <a:rPr lang="pl-PL" sz="1700" dirty="0"/>
              <a:t>Modelowanie Statystyczne w Zarządzaniu Wierzytelnościami Masowymi</a:t>
            </a:r>
          </a:p>
          <a:p>
            <a:r>
              <a:rPr lang="pl-PL" dirty="0"/>
              <a:t>Uniwersytet Wrocławski, Instytut Matematyki</a:t>
            </a:r>
          </a:p>
        </p:txBody>
      </p:sp>
    </p:spTree>
    <p:extLst>
      <p:ext uri="{BB962C8B-B14F-4D97-AF65-F5344CB8AC3E}">
        <p14:creationId xmlns:p14="http://schemas.microsoft.com/office/powerpoint/2010/main" val="416507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 drzewa regresyjnego</a:t>
            </a:r>
            <a:br>
              <a:rPr lang="pl-PL" dirty="0"/>
            </a:br>
            <a:r>
              <a:rPr lang="pl-PL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Przeszukiwanie siatki parametrów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400" dirty="0">
                <a:solidFill>
                  <a:schemeClr val="accent1"/>
                </a:solidFill>
              </a:rPr>
              <a:t>Przeszukiwana siatka:</a:t>
            </a:r>
          </a:p>
          <a:p>
            <a:pPr lvl="1"/>
            <a:r>
              <a:rPr lang="pl-PL" sz="1800" dirty="0"/>
              <a:t>Maksymalna głębokość drzewa: 2, 3, 4, 5</a:t>
            </a:r>
          </a:p>
          <a:p>
            <a:pPr lvl="1"/>
            <a:r>
              <a:rPr lang="pl-PL" sz="1800" dirty="0"/>
              <a:t>Minimalna ilość obserwacji do podziału: 10, 30, 50, 100</a:t>
            </a:r>
          </a:p>
          <a:p>
            <a:pPr indent="-285750"/>
            <a:r>
              <a:rPr lang="pl-PL" sz="2400" dirty="0">
                <a:solidFill>
                  <a:schemeClr val="accent1"/>
                </a:solidFill>
              </a:rPr>
              <a:t>Wybrane parametry:</a:t>
            </a:r>
          </a:p>
          <a:p>
            <a:pPr lvl="1"/>
            <a:r>
              <a:rPr lang="pl-PL" sz="1800" dirty="0"/>
              <a:t>Maksymalna głębokość drzewa: 3</a:t>
            </a:r>
          </a:p>
          <a:p>
            <a:pPr lvl="1"/>
            <a:r>
              <a:rPr lang="pl-PL" sz="1800" dirty="0"/>
              <a:t>Minimalna ilość obserwacji do podziału: 50</a:t>
            </a:r>
          </a:p>
          <a:p>
            <a:pPr lvl="1"/>
            <a:endParaRPr lang="pl-PL" dirty="0"/>
          </a:p>
          <a:p>
            <a:pPr lvl="1"/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0987-C5F6-44C2-BC74-8C67A1B81E53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354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 drzewa regresyjnego</a:t>
            </a:r>
          </a:p>
        </p:txBody>
      </p:sp>
      <p:pic>
        <p:nvPicPr>
          <p:cNvPr id="15" name="Obraz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15" y="1270000"/>
            <a:ext cx="7994469" cy="5128105"/>
          </a:xfrm>
          <a:prstGeom prst="rect">
            <a:avLst/>
          </a:prstGeom>
        </p:spPr>
      </p:pic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0987-C5F6-44C2-BC74-8C67A1B81E53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17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 drzewa regresyjnego</a:t>
            </a:r>
            <a:br>
              <a:rPr lang="pl-PL" dirty="0"/>
            </a:br>
            <a:r>
              <a:rPr lang="pl-PL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Odchylenia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0276364"/>
              </p:ext>
            </p:extLst>
          </p:nvPr>
        </p:nvGraphicFramePr>
        <p:xfrm>
          <a:off x="677691" y="2369593"/>
          <a:ext cx="8596311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654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86543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Zbiór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 err="1"/>
                        <a:t>dev</a:t>
                      </a:r>
                      <a:endParaRPr lang="pl-P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MAE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2800" dirty="0"/>
                        <a:t>Treningowy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>
                          <a:effectLst/>
                        </a:rPr>
                        <a:t>7,39%</a:t>
                      </a:r>
                      <a:endParaRPr lang="pl-P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>
                          <a:effectLst/>
                        </a:rPr>
                        <a:t>27398,03</a:t>
                      </a:r>
                      <a:endParaRPr lang="pl-PL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2800" dirty="0"/>
                        <a:t>Walidacyjny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>
                          <a:effectLst/>
                        </a:rPr>
                        <a:t>10,17%</a:t>
                      </a:r>
                      <a:endParaRPr lang="pl-P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>
                          <a:effectLst/>
                        </a:rPr>
                        <a:t>35494,11</a:t>
                      </a:r>
                      <a:endParaRPr lang="pl-PL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2800" dirty="0"/>
                        <a:t>Testowy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>
                          <a:effectLst/>
                        </a:rPr>
                        <a:t>12,90%</a:t>
                      </a:r>
                      <a:endParaRPr lang="pl-P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>
                          <a:effectLst/>
                        </a:rPr>
                        <a:t>44332,20</a:t>
                      </a:r>
                      <a:endParaRPr lang="pl-PL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0987-C5F6-44C2-BC74-8C67A1B81E53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914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Rozkład </a:t>
            </a:r>
            <a:r>
              <a:rPr lang="pl-PL" dirty="0" err="1"/>
              <a:t>dev</a:t>
            </a:r>
            <a:r>
              <a:rPr lang="pl-PL" dirty="0"/>
              <a:t> </a:t>
            </a:r>
            <a:r>
              <a:rPr lang="pl-PL" dirty="0" smtClean="0"/>
              <a:t>dla </a:t>
            </a:r>
            <a:r>
              <a:rPr lang="pl-PL" dirty="0"/>
              <a:t>obu </a:t>
            </a:r>
            <a:r>
              <a:rPr lang="pl-PL" dirty="0" smtClean="0"/>
              <a:t>modeli</a:t>
            </a:r>
            <a:br>
              <a:rPr lang="pl-PL" dirty="0" smtClean="0"/>
            </a:br>
            <a:r>
              <a:rPr lang="pl-PL" sz="31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Na zbiorze testowym</a:t>
            </a:r>
            <a:endParaRPr lang="pl-PL" sz="3100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820953"/>
            <a:ext cx="7480851" cy="4798642"/>
          </a:xfrm>
          <a:prstGeom prst="rect">
            <a:avLst/>
          </a:prstGeom>
        </p:spPr>
      </p:pic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0987-C5F6-44C2-BC74-8C67A1B81E53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94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Porównanie odchyleń na zbiorze testowym</a:t>
            </a:r>
          </a:p>
        </p:txBody>
      </p:sp>
      <p:graphicFrame>
        <p:nvGraphicFramePr>
          <p:cNvPr id="6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7547122"/>
              </p:ext>
            </p:extLst>
          </p:nvPr>
        </p:nvGraphicFramePr>
        <p:xfrm>
          <a:off x="677334" y="2748416"/>
          <a:ext cx="8977629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6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654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86543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 err="1"/>
                        <a:t>dev</a:t>
                      </a:r>
                      <a:endParaRPr lang="pl-P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MAE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2800" dirty="0"/>
                        <a:t>Sieci</a:t>
                      </a:r>
                      <a:r>
                        <a:rPr lang="pl-PL" sz="2800" baseline="0" dirty="0"/>
                        <a:t> neuronowe</a:t>
                      </a:r>
                      <a:endParaRPr lang="pl-P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>
                          <a:effectLst/>
                        </a:rPr>
                        <a:t>11,21%</a:t>
                      </a:r>
                      <a:endParaRPr lang="pl-P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>
                          <a:effectLst/>
                        </a:rPr>
                        <a:t>40564,65</a:t>
                      </a:r>
                      <a:endParaRPr lang="pl-PL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2800" dirty="0"/>
                        <a:t>Drzewo regresyjne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>
                          <a:effectLst/>
                        </a:rPr>
                        <a:t>12,90%</a:t>
                      </a:r>
                      <a:endParaRPr lang="pl-P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>
                          <a:effectLst/>
                        </a:rPr>
                        <a:t>44332,20</a:t>
                      </a:r>
                      <a:endParaRPr lang="pl-PL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0987-C5F6-44C2-BC74-8C67A1B81E53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774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Wnioski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000" dirty="0" smtClean="0"/>
              <a:t>Mimo gorszego wyniku na zbiorze treningowym sieć neuronowa wypada lepiej na zbiorze walidacyjnym i testowym (przeuczenie modelu drzewa regresyjnego</a:t>
            </a:r>
            <a:r>
              <a:rPr lang="pl-PL" sz="2000" dirty="0" smtClean="0"/>
              <a:t>).</a:t>
            </a:r>
            <a:endParaRPr lang="pl-PL" sz="2000" dirty="0" smtClean="0"/>
          </a:p>
          <a:p>
            <a:r>
              <a:rPr lang="pl-PL" sz="2000" dirty="0" smtClean="0"/>
              <a:t>Najbardziej </a:t>
            </a:r>
            <a:r>
              <a:rPr lang="pl-PL" sz="2000" dirty="0" smtClean="0"/>
              <a:t>istotne cechy to średnia wysokość ostatnich wpłat oraz pośrednio odległość w miesiącach od tych </a:t>
            </a:r>
            <a:r>
              <a:rPr lang="pl-PL" sz="2000" dirty="0" smtClean="0"/>
              <a:t>wpłat.</a:t>
            </a:r>
            <a:endParaRPr lang="pl-PL" sz="2000" dirty="0" smtClean="0"/>
          </a:p>
          <a:p>
            <a:r>
              <a:rPr lang="pl-PL" sz="2000" dirty="0"/>
              <a:t>M</a:t>
            </a:r>
            <a:r>
              <a:rPr lang="pl-PL" sz="2000" dirty="0" smtClean="0"/>
              <a:t>odel sieci neuronowych dla wybranych parametrów </a:t>
            </a:r>
            <a:r>
              <a:rPr lang="pl-PL" sz="2000" dirty="0" smtClean="0"/>
              <a:t>ma </a:t>
            </a:r>
            <a:r>
              <a:rPr lang="pl-PL" sz="2000" dirty="0" smtClean="0"/>
              <a:t>małą </a:t>
            </a:r>
            <a:r>
              <a:rPr lang="pl-PL" sz="2000" dirty="0" smtClean="0"/>
              <a:t>wariancję.</a:t>
            </a:r>
            <a:endParaRPr lang="pl-PL" sz="200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0987-C5F6-44C2-BC74-8C67A1B81E53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242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Ocena Modelu</a:t>
            </a:r>
            <a:br>
              <a:rPr lang="pl-PL" dirty="0"/>
            </a:br>
            <a:r>
              <a:rPr lang="pl-PL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Analiza SWOT</a:t>
            </a:r>
            <a:endParaRPr lang="pl-PL" dirty="0"/>
          </a:p>
        </p:txBody>
      </p:sp>
      <p:graphicFrame>
        <p:nvGraphicFramePr>
          <p:cNvPr id="6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6403353"/>
              </p:ext>
            </p:extLst>
          </p:nvPr>
        </p:nvGraphicFramePr>
        <p:xfrm>
          <a:off x="454933" y="1679305"/>
          <a:ext cx="8596668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33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29833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2400" dirty="0"/>
                        <a:t>Mocne strony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dirty="0"/>
                        <a:t>Słabe strony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l-PL" sz="1600" dirty="0" smtClean="0">
                          <a:effectLst/>
                        </a:rPr>
                        <a:t>Brak </a:t>
                      </a:r>
                      <a:r>
                        <a:rPr lang="pl-PL" sz="1600" dirty="0">
                          <a:effectLst/>
                        </a:rPr>
                        <a:t>dodatkowego modelu predykcji procesu spłat w czasie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l-PL" sz="1600" dirty="0" smtClean="0">
                          <a:effectLst/>
                        </a:rPr>
                        <a:t>Zachowanie </a:t>
                      </a:r>
                      <a:r>
                        <a:rPr lang="pl-PL" sz="1600" dirty="0">
                          <a:effectLst/>
                        </a:rPr>
                        <a:t>wrażliwości modelu na proces spłat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l-PL" sz="1600" dirty="0" smtClean="0">
                          <a:effectLst/>
                        </a:rPr>
                        <a:t>Branie </a:t>
                      </a:r>
                      <a:r>
                        <a:rPr lang="pl-PL" sz="1600" dirty="0">
                          <a:effectLst/>
                        </a:rPr>
                        <a:t>pod uwagę wielu różnych postaci modelu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l-PL" sz="1600" dirty="0" smtClean="0">
                          <a:effectLst/>
                        </a:rPr>
                        <a:t>Łatwość </a:t>
                      </a:r>
                      <a:r>
                        <a:rPr lang="pl-PL" sz="1600" dirty="0">
                          <a:effectLst/>
                        </a:rPr>
                        <a:t>w implementacji i użyciu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l-PL" sz="1600" dirty="0" smtClean="0">
                          <a:effectLst/>
                        </a:rPr>
                        <a:t>Brak </a:t>
                      </a:r>
                      <a:r>
                        <a:rPr lang="pl-PL" sz="1600" dirty="0">
                          <a:effectLst/>
                        </a:rPr>
                        <a:t>dodatkowych założeń dla danych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l-PL" sz="1600" dirty="0" smtClean="0">
                          <a:effectLst/>
                        </a:rPr>
                        <a:t>Brak </a:t>
                      </a:r>
                      <a:r>
                        <a:rPr lang="pl-PL" sz="1600" dirty="0">
                          <a:effectLst/>
                        </a:rPr>
                        <a:t>możliwości wglądu w sposób działania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l-PL" sz="1600" dirty="0" smtClean="0">
                          <a:effectLst/>
                        </a:rPr>
                        <a:t>Problem </a:t>
                      </a:r>
                      <a:r>
                        <a:rPr lang="pl-PL" sz="1600" dirty="0">
                          <a:effectLst/>
                        </a:rPr>
                        <a:t>w planowaniu działań biznesowych w krótszych horyzontach  czasowych niż rok</a:t>
                      </a:r>
                      <a:endParaRPr lang="pl-PL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="" xmlns:a16="http://schemas.microsoft.com/office/drawing/2014/main" id="{50CA0E82-A6FA-4A54-BDF2-FF9BAB5C3A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552577"/>
              </p:ext>
            </p:extLst>
          </p:nvPr>
        </p:nvGraphicFramePr>
        <p:xfrm>
          <a:off x="454933" y="4178665"/>
          <a:ext cx="8596668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334">
                  <a:extLst>
                    <a:ext uri="{9D8B030D-6E8A-4147-A177-3AD203B41FA5}">
                      <a16:colId xmlns="" xmlns:a16="http://schemas.microsoft.com/office/drawing/2014/main" val="515097555"/>
                    </a:ext>
                  </a:extLst>
                </a:gridCol>
                <a:gridCol w="4298334">
                  <a:extLst>
                    <a:ext uri="{9D8B030D-6E8A-4147-A177-3AD203B41FA5}">
                      <a16:colId xmlns="" xmlns:a16="http://schemas.microsoft.com/office/drawing/2014/main" val="2848411473"/>
                    </a:ext>
                  </a:extLst>
                </a:gridCol>
              </a:tblGrid>
              <a:tr h="397369">
                <a:tc>
                  <a:txBody>
                    <a:bodyPr/>
                    <a:lstStyle/>
                    <a:p>
                      <a:pPr algn="ctr"/>
                      <a:r>
                        <a:rPr lang="pl-PL" sz="2400" dirty="0"/>
                        <a:t>Szanse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dirty="0"/>
                        <a:t>Zagrożenie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40194749"/>
                  </a:ext>
                </a:extLst>
              </a:tr>
              <a:tr h="1774917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l-PL" sz="1600" dirty="0" smtClean="0">
                          <a:effectLst/>
                        </a:rPr>
                        <a:t>Użyteczność modelu w przypadku danych </a:t>
                      </a:r>
                      <a:r>
                        <a:rPr lang="pl-PL" sz="1600" dirty="0" smtClean="0">
                          <a:effectLst/>
                        </a:rPr>
                        <a:t>niespełniających </a:t>
                      </a:r>
                      <a:r>
                        <a:rPr lang="pl-PL" sz="1600" dirty="0" smtClean="0">
                          <a:effectLst/>
                        </a:rPr>
                        <a:t>typowych założeń (np. normalność)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l-PL" sz="1600" dirty="0" smtClean="0">
                          <a:effectLst/>
                        </a:rPr>
                        <a:t>Nieodporność</a:t>
                      </a:r>
                      <a:r>
                        <a:rPr lang="pl-PL" sz="1600" baseline="0" dirty="0" smtClean="0">
                          <a:effectLst/>
                        </a:rPr>
                        <a:t> modelu</a:t>
                      </a:r>
                      <a:r>
                        <a:rPr lang="pl-PL" sz="1600" dirty="0" smtClean="0">
                          <a:effectLst/>
                        </a:rPr>
                        <a:t> </a:t>
                      </a:r>
                      <a:r>
                        <a:rPr lang="pl-PL" sz="1600" dirty="0">
                          <a:effectLst/>
                        </a:rPr>
                        <a:t>na zmianę stóp procentowych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l-PL" sz="1600" dirty="0" smtClean="0">
                          <a:effectLst/>
                        </a:rPr>
                        <a:t>Przeoczenie </a:t>
                      </a:r>
                      <a:r>
                        <a:rPr lang="pl-PL" sz="1600" dirty="0">
                          <a:effectLst/>
                        </a:rPr>
                        <a:t>lub niewykorzystanie znanych związków między zmiennymi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l-PL" sz="1600" dirty="0" smtClean="0">
                          <a:effectLst/>
                        </a:rPr>
                        <a:t>Losowe </a:t>
                      </a:r>
                      <a:r>
                        <a:rPr lang="pl-PL" sz="1600" dirty="0">
                          <a:effectLst/>
                        </a:rPr>
                        <a:t>przeszukiwanie parametrów może pominąć znacznie lepszy model</a:t>
                      </a:r>
                    </a:p>
                    <a:p>
                      <a:pPr algn="l"/>
                      <a:endParaRPr lang="pl-PL" sz="1600" dirty="0"/>
                    </a:p>
                    <a:p>
                      <a:pPr algn="l"/>
                      <a:endParaRPr lang="pl-PL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68438054"/>
                  </a:ext>
                </a:extLst>
              </a:tr>
            </a:tbl>
          </a:graphicData>
        </a:graphic>
      </p:graphicFrame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0987-C5F6-44C2-BC74-8C67A1B81E53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694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Dalsze analizy</a:t>
            </a:r>
            <a:br>
              <a:rPr lang="pl-PL" dirty="0"/>
            </a:br>
            <a:endParaRPr lang="pl-PL" dirty="0"/>
          </a:p>
        </p:txBody>
      </p:sp>
      <p:sp>
        <p:nvSpPr>
          <p:cNvPr id="5" name="Symbol zastępczy zawartości 4">
            <a:extLst>
              <a:ext uri="{FF2B5EF4-FFF2-40B4-BE49-F238E27FC236}">
                <a16:creationId xmlns="" xmlns:a16="http://schemas.microsoft.com/office/drawing/2014/main" id="{64038F6D-A68B-4379-BD34-2A9901F95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000" dirty="0" smtClean="0"/>
              <a:t>Szersze i </a:t>
            </a:r>
            <a:r>
              <a:rPr lang="pl-PL" sz="2000" dirty="0"/>
              <a:t>dokładniejsze przeszukiwanie </a:t>
            </a:r>
            <a:r>
              <a:rPr lang="pl-PL" sz="2000" dirty="0" err="1" smtClean="0"/>
              <a:t>hiperparametrów</a:t>
            </a:r>
            <a:endParaRPr lang="pl-PL" sz="2000" dirty="0"/>
          </a:p>
          <a:p>
            <a:r>
              <a:rPr lang="pl-PL" sz="2000" dirty="0"/>
              <a:t>Określenie przybliżonego procesu spłat (jego estymacja</a:t>
            </a:r>
            <a:r>
              <a:rPr lang="pl-PL" sz="2000" dirty="0" smtClean="0"/>
              <a:t>)</a:t>
            </a:r>
            <a:endParaRPr lang="pl-PL" sz="2000" dirty="0"/>
          </a:p>
          <a:p>
            <a:r>
              <a:rPr lang="pl-PL" sz="2000" dirty="0"/>
              <a:t>Stworzenie konkurencyjnych modeli </a:t>
            </a:r>
            <a:endParaRPr lang="pl" sz="2000" dirty="0"/>
          </a:p>
          <a:p>
            <a:pPr lvl="1"/>
            <a:r>
              <a:rPr lang="pl" sz="1800" dirty="0"/>
              <a:t>Prognozowanie wpłat w każdym miesiącu oddzielnie, na przykład przy pomocy sieci neuronowych z 12 neuronami wynikowymi</a:t>
            </a:r>
          </a:p>
          <a:p>
            <a:pPr lvl="1"/>
            <a:r>
              <a:rPr lang="pl" sz="1800" dirty="0" smtClean="0"/>
              <a:t>Dodatkowe modelowanie procesu </a:t>
            </a:r>
            <a:r>
              <a:rPr lang="pl" sz="1800" dirty="0"/>
              <a:t>spłat</a:t>
            </a:r>
            <a:endParaRPr lang="pl-PL" sz="180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0987-C5F6-44C2-BC74-8C67A1B81E53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6732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Zarys problemu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Prognoza NPV (wartości bieżącej netto) portfela wierzytelności przed zakupem zakładając stały poziom kosztów wynoszący 20% wpłat od klientów.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0987-C5F6-44C2-BC74-8C67A1B81E53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159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 dirty="0"/>
              <a:t>Dane i podejście</a:t>
            </a:r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754406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Symbol zastępczy zawartości 5">
            <a:extLst>
              <a:ext uri="{FF2B5EF4-FFF2-40B4-BE49-F238E27FC236}">
                <a16:creationId xmlns="" xmlns:a16="http://schemas.microsoft.com/office/drawing/2014/main" id="{6788A651-37B1-431A-9F28-1FA0B57936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0922102"/>
              </p:ext>
            </p:extLst>
          </p:nvPr>
        </p:nvGraphicFramePr>
        <p:xfrm>
          <a:off x="1225293" y="1548500"/>
          <a:ext cx="7500750" cy="51036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755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5319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42554"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Benchmark per </a:t>
                      </a:r>
                      <a:r>
                        <a:rPr lang="pl-PL" sz="1600" u="none" strike="noStrike" dirty="0" err="1">
                          <a:effectLst/>
                        </a:rPr>
                        <a:t>case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Benchmark per portfel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3342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 dirty="0">
                          <a:effectLst/>
                        </a:rPr>
                        <a:t>NPV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 dirty="0">
                          <a:effectLst/>
                        </a:rPr>
                        <a:t>NPV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7826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 dirty="0" err="1">
                          <a:effectLst/>
                        </a:rPr>
                        <a:t>LoanAmount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 dirty="0" err="1">
                          <a:effectLst/>
                        </a:rPr>
                        <a:t>LoanAmount_avg</a:t>
                      </a:r>
                      <a:r>
                        <a:rPr lang="pl-PL" sz="1400" u="none" strike="noStrike" dirty="0">
                          <a:effectLst/>
                        </a:rPr>
                        <a:t>, </a:t>
                      </a:r>
                      <a:r>
                        <a:rPr lang="pl-PL" sz="1400" u="none" strike="noStrike" dirty="0" err="1">
                          <a:effectLst/>
                        </a:rPr>
                        <a:t>LoanAmount_sd</a:t>
                      </a:r>
                      <a:r>
                        <a:rPr lang="pl-PL" sz="1400" u="none" strike="noStrike" dirty="0">
                          <a:effectLst/>
                        </a:rPr>
                        <a:t>, </a:t>
                      </a:r>
                      <a:r>
                        <a:rPr lang="pl-PL" sz="1400" u="none" strike="noStrike" dirty="0" err="1">
                          <a:effectLst/>
                        </a:rPr>
                        <a:t>LoanAmount_skew</a:t>
                      </a:r>
                      <a:r>
                        <a:rPr lang="pl-PL" sz="1400" u="none" strike="noStrike" dirty="0">
                          <a:effectLst/>
                        </a:rPr>
                        <a:t>, </a:t>
                      </a:r>
                      <a:r>
                        <a:rPr lang="pl-PL" sz="1400" u="none" strike="noStrike" dirty="0" err="1">
                          <a:effectLst/>
                        </a:rPr>
                        <a:t>LoanAmount_kurt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3342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 dirty="0">
                          <a:effectLst/>
                        </a:rPr>
                        <a:t>TOA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400" u="none" strike="noStrike" dirty="0">
                          <a:effectLst/>
                        </a:rPr>
                        <a:t>TOA_sum, TOA_avg, TOA_sd, TOA_skew, TOA_kurt</a:t>
                      </a:r>
                      <a:endParaRPr lang="fi-F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3342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 dirty="0">
                          <a:effectLst/>
                        </a:rPr>
                        <a:t>Principal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 dirty="0" err="1">
                          <a:effectLst/>
                        </a:rPr>
                        <a:t>Principal_avg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3342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 dirty="0" err="1">
                          <a:effectLst/>
                        </a:rPr>
                        <a:t>Interest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 dirty="0" err="1">
                          <a:effectLst/>
                        </a:rPr>
                        <a:t>Interest_avg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13342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 dirty="0" err="1">
                          <a:effectLst/>
                        </a:rPr>
                        <a:t>Other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 dirty="0" err="1">
                          <a:effectLst/>
                        </a:rPr>
                        <a:t>Other_avg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13342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 dirty="0" err="1">
                          <a:effectLst/>
                        </a:rPr>
                        <a:t>D_ContractDateToImportDate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 dirty="0" err="1">
                          <a:effectLst/>
                        </a:rPr>
                        <a:t>D_ContractDateToImportDate_med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13342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 dirty="0">
                          <a:effectLst/>
                        </a:rPr>
                        <a:t>DPD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 dirty="0" err="1">
                          <a:effectLst/>
                        </a:rPr>
                        <a:t>DPD_med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13342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 dirty="0" err="1">
                          <a:effectLst/>
                        </a:rPr>
                        <a:t>ExternalAgency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 dirty="0" err="1">
                          <a:effectLst/>
                        </a:rPr>
                        <a:t>ExternalAgency_pshare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13342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 dirty="0" err="1">
                          <a:effectLst/>
                        </a:rPr>
                        <a:t>Bailiff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 dirty="0" err="1">
                          <a:effectLst/>
                        </a:rPr>
                        <a:t>Bailiff_pshare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13342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 dirty="0" err="1">
                          <a:effectLst/>
                        </a:rPr>
                        <a:t>ClosedExecution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 dirty="0" err="1">
                          <a:effectLst/>
                        </a:rPr>
                        <a:t>ClosedExecution_pshare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13342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 dirty="0" err="1">
                          <a:effectLst/>
                        </a:rPr>
                        <a:t>PopulationInCity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 dirty="0" err="1">
                          <a:effectLst/>
                        </a:rPr>
                        <a:t>PopulationInCity_avg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13342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 dirty="0">
                          <a:effectLst/>
                        </a:rPr>
                        <a:t>Age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 dirty="0" err="1">
                          <a:effectLst/>
                        </a:rPr>
                        <a:t>Age_avg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13342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 dirty="0" err="1">
                          <a:effectLst/>
                        </a:rPr>
                        <a:t>LastPaymentAmount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 dirty="0" err="1">
                          <a:effectLst/>
                        </a:rPr>
                        <a:t>LastPaymentAmount_avg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13342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 dirty="0" err="1">
                          <a:effectLst/>
                        </a:rPr>
                        <a:t>GDPPerCapita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 dirty="0" err="1">
                          <a:effectLst/>
                        </a:rPr>
                        <a:t>GDPPerCapita_avg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13342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 dirty="0" err="1">
                          <a:effectLst/>
                        </a:rPr>
                        <a:t>MeanSalary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 dirty="0" err="1">
                          <a:effectLst/>
                        </a:rPr>
                        <a:t>MeanSalary_avg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13342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 dirty="0" err="1">
                          <a:effectLst/>
                        </a:rPr>
                        <a:t>Credit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 dirty="0" err="1">
                          <a:effectLst/>
                        </a:rPr>
                        <a:t>Credit_pshare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213342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 dirty="0" err="1">
                          <a:effectLst/>
                        </a:rPr>
                        <a:t>Female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 dirty="0" err="1">
                          <a:effectLst/>
                        </a:rPr>
                        <a:t>Female_pshare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  <a:tr h="213342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 dirty="0" err="1">
                          <a:effectLst/>
                        </a:rPr>
                        <a:t>Land_WOE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 dirty="0" err="1">
                          <a:effectLst/>
                        </a:rPr>
                        <a:t>Land_WOE_avg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  <a:extLst>
                  <a:ext uri="{0D108BD9-81ED-4DB2-BD59-A6C34878D82A}">
                    <a16:rowId xmlns="" xmlns:a16="http://schemas.microsoft.com/office/drawing/2014/main" val="10019"/>
                  </a:ext>
                </a:extLst>
              </a:tr>
              <a:tr h="407749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 dirty="0" err="1">
                          <a:effectLst/>
                        </a:rPr>
                        <a:t>M_LastPaymentToImportDate_WOE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 dirty="0" err="1">
                          <a:effectLst/>
                        </a:rPr>
                        <a:t>M_LastPaymentToImportDate_WOE_avg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  <a:extLst>
                  <a:ext uri="{0D108BD9-81ED-4DB2-BD59-A6C34878D82A}">
                    <a16:rowId xmlns="" xmlns:a16="http://schemas.microsoft.com/office/drawing/2014/main" val="10020"/>
                  </a:ext>
                </a:extLst>
              </a:tr>
            </a:tbl>
          </a:graphicData>
        </a:graphic>
      </p:graphicFrame>
      <p:grpSp>
        <p:nvGrpSpPr>
          <p:cNvPr id="5" name="Grupa 4"/>
          <p:cNvGrpSpPr/>
          <p:nvPr/>
        </p:nvGrpSpPr>
        <p:grpSpPr>
          <a:xfrm>
            <a:off x="2738532" y="1270000"/>
            <a:ext cx="4939992" cy="3855747"/>
            <a:chOff x="950851" y="33967"/>
            <a:chExt cx="2302711" cy="1421163"/>
          </a:xfrm>
        </p:grpSpPr>
        <p:sp>
          <p:nvSpPr>
            <p:cNvPr id="6" name="Prostokąt zaokrąglony 5"/>
            <p:cNvSpPr/>
            <p:nvPr/>
          </p:nvSpPr>
          <p:spPr>
            <a:xfrm>
              <a:off x="1406699" y="347012"/>
              <a:ext cx="1846863" cy="1108118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l-PL" dirty="0" smtClean="0"/>
                <a:t>Średnią</a:t>
              </a:r>
              <a:endParaRPr lang="pl-PL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l-PL" dirty="0" smtClean="0"/>
                <a:t>Medianą</a:t>
              </a:r>
              <a:endParaRPr lang="pl-PL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l-PL" dirty="0" smtClean="0"/>
                <a:t>Modelem (lasy losowe)</a:t>
              </a:r>
              <a:endParaRPr lang="pl-PL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l-PL" dirty="0" smtClean="0"/>
                <a:t>Według rozkładu</a:t>
              </a:r>
              <a:endParaRPr lang="pl-PL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l-PL" dirty="0"/>
                <a:t>Według innej zmiennej</a:t>
              </a:r>
            </a:p>
          </p:txBody>
        </p:sp>
        <p:sp>
          <p:nvSpPr>
            <p:cNvPr id="7" name="Prostokąt 6"/>
            <p:cNvSpPr/>
            <p:nvPr/>
          </p:nvSpPr>
          <p:spPr>
            <a:xfrm>
              <a:off x="950851" y="33967"/>
              <a:ext cx="1781951" cy="10432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l-PL" sz="1900" kern="1200" dirty="0"/>
            </a:p>
          </p:txBody>
        </p:sp>
      </p:grpSp>
      <p:sp>
        <p:nvSpPr>
          <p:cNvPr id="14" name="Prostokąt zaokrąglony 5">
            <a:extLst>
              <a:ext uri="{FF2B5EF4-FFF2-40B4-BE49-F238E27FC236}">
                <a16:creationId xmlns="" xmlns:a16="http://schemas.microsoft.com/office/drawing/2014/main" id="{BA4D2ADC-65DA-424E-8CB1-B9768FCC8E33}"/>
              </a:ext>
            </a:extLst>
          </p:cNvPr>
          <p:cNvSpPr/>
          <p:nvPr/>
        </p:nvSpPr>
        <p:spPr>
          <a:xfrm>
            <a:off x="6093548" y="2119319"/>
            <a:ext cx="3962064" cy="3006427"/>
          </a:xfrm>
          <a:prstGeom prst="roundRect">
            <a:avLst>
              <a:gd name="adj" fmla="val 1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 smtClean="0">
                <a:solidFill>
                  <a:schemeClr val="bg1"/>
                </a:solidFill>
              </a:rPr>
              <a:t>zwykłe </a:t>
            </a:r>
            <a:r>
              <a:rPr lang="pl-PL" sz="1600" dirty="0">
                <a:solidFill>
                  <a:schemeClr val="bg1"/>
                </a:solidFill>
              </a:rPr>
              <a:t>losowanie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 smtClean="0">
                <a:solidFill>
                  <a:schemeClr val="bg1"/>
                </a:solidFill>
              </a:rPr>
              <a:t>duże </a:t>
            </a:r>
            <a:r>
              <a:rPr lang="pl-PL" sz="1600" dirty="0">
                <a:solidFill>
                  <a:schemeClr val="bg1"/>
                </a:solidFill>
              </a:rPr>
              <a:t>zadłużenie </a:t>
            </a:r>
            <a:r>
              <a:rPr lang="pl-PL" sz="1600" dirty="0" smtClean="0">
                <a:solidFill>
                  <a:schemeClr val="bg1"/>
                </a:solidFill>
              </a:rPr>
              <a:t>początkowe</a:t>
            </a:r>
            <a:endParaRPr lang="pl-PL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 smtClean="0">
                <a:solidFill>
                  <a:schemeClr val="bg1"/>
                </a:solidFill>
              </a:rPr>
              <a:t>małe </a:t>
            </a:r>
            <a:r>
              <a:rPr lang="pl-PL" sz="1600" dirty="0">
                <a:solidFill>
                  <a:schemeClr val="bg1"/>
                </a:solidFill>
              </a:rPr>
              <a:t>zadłużenie </a:t>
            </a:r>
            <a:r>
              <a:rPr lang="pl-PL" sz="1600" dirty="0" smtClean="0">
                <a:solidFill>
                  <a:schemeClr val="bg1"/>
                </a:solidFill>
              </a:rPr>
              <a:t>początkowe</a:t>
            </a:r>
            <a:endParaRPr lang="pl-PL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 smtClean="0">
                <a:solidFill>
                  <a:schemeClr val="bg1"/>
                </a:solidFill>
              </a:rPr>
              <a:t>tylko </a:t>
            </a:r>
            <a:r>
              <a:rPr lang="pl-PL" sz="1600" dirty="0">
                <a:solidFill>
                  <a:schemeClr val="bg1"/>
                </a:solidFill>
              </a:rPr>
              <a:t>sprawy Cash </a:t>
            </a:r>
            <a:r>
              <a:rPr lang="pl-PL" sz="1600" dirty="0" err="1">
                <a:solidFill>
                  <a:schemeClr val="bg1"/>
                </a:solidFill>
              </a:rPr>
              <a:t>loan</a:t>
            </a:r>
            <a:endParaRPr lang="pl-PL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 smtClean="0">
                <a:solidFill>
                  <a:schemeClr val="bg1"/>
                </a:solidFill>
              </a:rPr>
              <a:t>tylko </a:t>
            </a:r>
            <a:r>
              <a:rPr lang="pl-PL" sz="1600" dirty="0">
                <a:solidFill>
                  <a:schemeClr val="bg1"/>
                </a:solidFill>
              </a:rPr>
              <a:t>sprawy </a:t>
            </a:r>
            <a:r>
              <a:rPr lang="pl-PL" sz="1600" dirty="0" err="1">
                <a:solidFill>
                  <a:schemeClr val="bg1"/>
                </a:solidFill>
              </a:rPr>
              <a:t>Credit</a:t>
            </a:r>
            <a:r>
              <a:rPr lang="pl-PL" sz="1600" dirty="0">
                <a:solidFill>
                  <a:schemeClr val="bg1"/>
                </a:solidFill>
              </a:rPr>
              <a:t> </a:t>
            </a:r>
            <a:r>
              <a:rPr lang="pl-PL" sz="1600" dirty="0" err="1">
                <a:solidFill>
                  <a:schemeClr val="bg1"/>
                </a:solidFill>
              </a:rPr>
              <a:t>card</a:t>
            </a:r>
            <a:endParaRPr lang="pl-PL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 smtClean="0">
                <a:solidFill>
                  <a:schemeClr val="bg1"/>
                </a:solidFill>
              </a:rPr>
              <a:t>długi </a:t>
            </a:r>
            <a:r>
              <a:rPr lang="pl-PL" sz="1600" dirty="0">
                <a:solidFill>
                  <a:schemeClr val="bg1"/>
                </a:solidFill>
              </a:rPr>
              <a:t>czas DPD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 smtClean="0">
                <a:solidFill>
                  <a:schemeClr val="bg1"/>
                </a:solidFill>
              </a:rPr>
              <a:t>mały </a:t>
            </a:r>
            <a:r>
              <a:rPr lang="pl-PL" sz="1600" dirty="0">
                <a:solidFill>
                  <a:schemeClr val="bg1"/>
                </a:solidFill>
              </a:rPr>
              <a:t>czas DPD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 smtClean="0">
                <a:solidFill>
                  <a:schemeClr val="bg1"/>
                </a:solidFill>
              </a:rPr>
              <a:t>sprawa </a:t>
            </a:r>
            <a:r>
              <a:rPr lang="pl-PL" sz="1600" dirty="0">
                <a:solidFill>
                  <a:schemeClr val="bg1"/>
                </a:solidFill>
              </a:rPr>
              <a:t>skierowana do komornika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 smtClean="0">
                <a:solidFill>
                  <a:schemeClr val="bg1"/>
                </a:solidFill>
              </a:rPr>
              <a:t>sprawa </a:t>
            </a:r>
            <a:r>
              <a:rPr lang="pl-PL" sz="1600" dirty="0">
                <a:solidFill>
                  <a:schemeClr val="bg1"/>
                </a:solidFill>
              </a:rPr>
              <a:t>nie skierowana do </a:t>
            </a:r>
            <a:r>
              <a:rPr lang="pl-PL" sz="1600" dirty="0" smtClean="0">
                <a:solidFill>
                  <a:schemeClr val="bg1"/>
                </a:solidFill>
              </a:rPr>
              <a:t>komornika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>
                <a:solidFill>
                  <a:schemeClr val="bg1"/>
                </a:solidFill>
              </a:rPr>
              <a:t>k</a:t>
            </a:r>
            <a:r>
              <a:rPr lang="pl-PL" sz="1600" dirty="0" smtClean="0">
                <a:solidFill>
                  <a:schemeClr val="bg1"/>
                </a:solidFill>
              </a:rPr>
              <a:t>ombinacja</a:t>
            </a:r>
            <a:endParaRPr lang="pl-PL" sz="1600" dirty="0">
              <a:solidFill>
                <a:schemeClr val="bg1"/>
              </a:solidFill>
            </a:endParaRPr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0987-C5F6-44C2-BC74-8C67A1B81E53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401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B09EADC-000A-408E-91B2-F37B366B67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DAB73E0-3605-4242-A3A3-97011B0B40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05CD009-A2DE-41AF-96F7-9839899362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259FD6D-2EFE-49BE-A74F-6EABB1B4F6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73E66BE-BA58-45AC-A80B-64D6806230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E0159A2-93D5-4777-A165-BC7103B376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E61A965-4347-49C0-BCD8-FE56F7B246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012500-45AA-4704-B516-74CFA76236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BE6585C-81FE-4FFD-8B90-3E13B4DA2E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AB0A814-1062-44B1-AE25-2CC282D4F0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A7A9244-7666-47F7-95AC-52A67C0368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38144A7-5451-4BCA-A0C8-1CD826F49E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FB2200-DA1C-467E-B0DA-10A9E1E474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P spid="14" grpId="0" animBg="1"/>
      <p:bldP spid="1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Założenia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Symbol zastępczy zawartości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l-PL" dirty="0" smtClean="0"/>
                  <a:t>Horyzont analizy: 12 miesięcy</a:t>
                </a:r>
              </a:p>
              <a:p>
                <a:r>
                  <a:rPr lang="pl-PL" dirty="0"/>
                  <a:t>Modelowana zmienna: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l-PL" sz="2400" b="0" i="0" smtClean="0">
                        <a:latin typeface="Cambria Math" panose="02040503050406030204" pitchFamily="18" charset="0"/>
                      </a:rPr>
                      <m:t>NPV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 =</m:t>
                    </m:r>
                    <m:nary>
                      <m:naryPr>
                        <m:chr m:val="∑"/>
                        <m:limLoc m:val="subSup"/>
                        <m:ctrlPr>
                          <a:rPr lang="pl-PL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pl-PL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  <m:e>
                        <m:f>
                          <m:fPr>
                            <m:ctrlPr>
                              <a:rPr lang="pl-PL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pl-PL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pl-PL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l-PL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4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pl-PL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pl-PL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l-PL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l-PL" sz="2400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f>
                                      <m:fPr>
                                        <m:ctrlPr>
                                          <a:rPr lang="pl-PL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l-PL" sz="24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num>
                                      <m:den>
                                        <m:r>
                                          <a:rPr lang="pl-PL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pl-PL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pl-PL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𝐶𝐹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l-PL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pl-PL" b="0" i="0" smtClean="0">
                        <a:latin typeface="Cambria Math" panose="02040503050406030204" pitchFamily="18" charset="0"/>
                      </a:rPr>
                      <m:t>suma</m:t>
                    </m:r>
                    <m:r>
                      <a:rPr lang="pl-P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l-PL" b="0" i="0" smtClean="0">
                        <a:latin typeface="Cambria Math" panose="02040503050406030204" pitchFamily="18" charset="0"/>
                      </a:rPr>
                      <m:t>wp</m:t>
                    </m:r>
                    <m:r>
                      <a:rPr lang="pl-PL" b="0" i="0" smtClean="0">
                        <a:latin typeface="Cambria Math" panose="02040503050406030204" pitchFamily="18" charset="0"/>
                      </a:rPr>
                      <m:t>ł</m:t>
                    </m:r>
                    <m:r>
                      <m:rPr>
                        <m:sty m:val="p"/>
                      </m:rPr>
                      <a:rPr lang="pl-PL" b="0" i="0" smtClean="0">
                        <a:latin typeface="Cambria Math" panose="02040503050406030204" pitchFamily="18" charset="0"/>
                      </a:rPr>
                      <m:t>at</m:t>
                    </m:r>
                    <m:r>
                      <a:rPr lang="pl-P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l-PL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pl-P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l-PL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pl-PL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pl-PL" b="0" i="0" smtClean="0">
                        <a:latin typeface="Cambria Math" panose="02040503050406030204" pitchFamily="18" charset="0"/>
                      </a:rPr>
                      <m:t>tym</m:t>
                    </m:r>
                    <m:r>
                      <a:rPr lang="pl-P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l-PL" b="0" i="0" smtClean="0">
                        <a:latin typeface="Cambria Math" panose="02040503050406030204" pitchFamily="18" charset="0"/>
                      </a:rPr>
                      <m:t>miesi</m:t>
                    </m:r>
                    <m:r>
                      <a:rPr lang="pl-PL" b="0" i="0" smtClean="0">
                        <a:latin typeface="Cambria Math" panose="02040503050406030204" pitchFamily="18" charset="0"/>
                      </a:rPr>
                      <m:t>ą</m:t>
                    </m:r>
                    <m:r>
                      <m:rPr>
                        <m:sty m:val="p"/>
                      </m:rPr>
                      <a:rPr lang="pl-PL" b="0" i="0" smtClean="0">
                        <a:latin typeface="Cambria Math" panose="02040503050406030204" pitchFamily="18" charset="0"/>
                      </a:rPr>
                      <m:t>cu</m:t>
                    </m:r>
                  </m:oMath>
                </a14:m>
                <a:endParaRPr lang="pl-PL" b="0" i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pl-P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l-PL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pl-PL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pl-PL" b="0" i="0" smtClean="0">
                        <a:latin typeface="Cambria Math" panose="02040503050406030204" pitchFamily="18" charset="0"/>
                      </a:rPr>
                      <m:t>stopa</m:t>
                    </m:r>
                    <m:r>
                      <m:rPr>
                        <m:nor/>
                      </m:rPr>
                      <a:rPr lang="pl-P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l-PL" b="0" i="0" smtClean="0">
                        <a:latin typeface="Cambria Math" panose="02040503050406030204" pitchFamily="18" charset="0"/>
                      </a:rPr>
                      <m:t>dyskonta</m:t>
                    </m:r>
                    <m:r>
                      <m:rPr>
                        <m:nor/>
                      </m:rPr>
                      <a:rPr lang="pl-PL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pl-PL" b="0" i="0" smtClean="0">
                        <a:latin typeface="Cambria Math" panose="02040503050406030204" pitchFamily="18" charset="0"/>
                      </a:rPr>
                      <m:t>przyj</m:t>
                    </m:r>
                    <m:r>
                      <m:rPr>
                        <m:nor/>
                      </m:rPr>
                      <a:rPr lang="pl-PL" b="0" i="0" smtClean="0">
                        <a:latin typeface="Cambria Math" panose="02040503050406030204" pitchFamily="18" charset="0"/>
                      </a:rPr>
                      <m:t>ę</m:t>
                    </m:r>
                    <m:r>
                      <m:rPr>
                        <m:nor/>
                      </m:rPr>
                      <a:rPr lang="pl-PL" b="0" i="0" smtClean="0">
                        <a:latin typeface="Cambria Math" panose="02040503050406030204" pitchFamily="18" charset="0"/>
                      </a:rPr>
                      <m:t>ta</m:t>
                    </m:r>
                    <m:r>
                      <a:rPr lang="pl-PL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pl-PL" b="0" i="0" smtClean="0">
                        <a:latin typeface="Cambria Math" panose="02040503050406030204" pitchFamily="18" charset="0"/>
                      </a:rPr>
                      <m:t>5%) </m:t>
                    </m:r>
                  </m:oMath>
                </a14:m>
                <a:endParaRPr lang="pl-PL" b="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pl-PL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pl-PL" b="0" i="0" smtClean="0">
                        <a:latin typeface="Cambria Math" panose="02040503050406030204" pitchFamily="18" charset="0"/>
                      </a:rPr>
                      <m:t>koszty</m:t>
                    </m:r>
                    <m:r>
                      <m:rPr>
                        <m:nor/>
                      </m:rPr>
                      <a:rPr lang="pl-PL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pl-PL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m:rPr>
                        <m:nor/>
                      </m:rPr>
                      <a:rPr lang="pl-P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l-PL" b="0" i="0" smtClean="0">
                        <a:latin typeface="Cambria Math" panose="02040503050406030204" pitchFamily="18" charset="0"/>
                      </a:rPr>
                      <m:t>nas</m:t>
                    </m:r>
                    <m:r>
                      <m:rPr>
                        <m:nor/>
                      </m:rPr>
                      <a:rPr lang="pl-PL" b="0" i="0" smtClean="0">
                        <a:latin typeface="Cambria Math" panose="02040503050406030204" pitchFamily="18" charset="0"/>
                      </a:rPr>
                      <m:t> 20% </m:t>
                    </m:r>
                    <m:r>
                      <m:rPr>
                        <m:nor/>
                      </m:rPr>
                      <a:rPr lang="pl-PL" b="0" i="0" smtClean="0">
                        <a:latin typeface="Cambria Math" panose="02040503050406030204" pitchFamily="18" charset="0"/>
                      </a:rPr>
                      <m:t>od</m:t>
                    </m:r>
                    <m:r>
                      <m:rPr>
                        <m:nor/>
                      </m:rPr>
                      <a:rPr lang="pl-P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l-PL" b="0" i="0" smtClean="0">
                        <a:latin typeface="Cambria Math" panose="02040503050406030204" pitchFamily="18" charset="0"/>
                      </a:rPr>
                      <m:t>wp</m:t>
                    </m:r>
                    <m:r>
                      <m:rPr>
                        <m:nor/>
                      </m:rPr>
                      <a:rPr lang="pl-PL" b="0" i="0" smtClean="0">
                        <a:latin typeface="Cambria Math" panose="02040503050406030204" pitchFamily="18" charset="0"/>
                      </a:rPr>
                      <m:t>ł</m:t>
                    </m:r>
                    <m:r>
                      <m:rPr>
                        <m:nor/>
                      </m:rPr>
                      <a:rPr lang="pl-PL" b="0" i="0" smtClean="0">
                        <a:latin typeface="Cambria Math" panose="02040503050406030204" pitchFamily="18" charset="0"/>
                      </a:rPr>
                      <m:t>at</m:t>
                    </m:r>
                    <m:r>
                      <m:rPr>
                        <m:nor/>
                      </m:rPr>
                      <a:rPr lang="pl-PL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b="0" dirty="0"/>
                  <a:t> </a:t>
                </a:r>
              </a:p>
              <a:p>
                <a:r>
                  <a:rPr lang="pl-PL" dirty="0"/>
                  <a:t>Stosowane odchylenie: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l-PL" sz="2400" b="0" i="0" smtClean="0">
                        <a:latin typeface="Cambria Math" panose="02040503050406030204" pitchFamily="18" charset="0"/>
                      </a:rPr>
                      <m:t>dev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l-PL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pl-PL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pl-PL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l-PL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num>
                      <m:den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pl-PL" b="0" dirty="0"/>
              </a:p>
              <a:p>
                <a:pPr lvl="1"/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𝑟𝑧𝑒𝑐𝑧𝑦𝑤𝑖𝑠𝑡𝑒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𝑤𝑎𝑟𝑡𝑜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ś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𝑐𝑖</m:t>
                    </m:r>
                  </m:oMath>
                </a14:m>
                <a:endParaRPr lang="pl-PL" b="0" dirty="0"/>
              </a:p>
              <a:p>
                <a:pPr lvl="1"/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𝑝𝑟𝑜𝑔𝑛𝑜𝑧𝑜𝑤𝑎𝑛𝑒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𝑤𝑎𝑟𝑡𝑜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ś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𝑐𝑖</m:t>
                    </m:r>
                  </m:oMath>
                </a14:m>
                <a:endParaRPr lang="pl-PL" b="0" dirty="0"/>
              </a:p>
              <a:p>
                <a:pPr marL="0" indent="0">
                  <a:buNone/>
                </a:pPr>
                <a:endParaRPr lang="pl-PL" b="0" dirty="0"/>
              </a:p>
              <a:p>
                <a:endParaRPr lang="pl-PL" dirty="0"/>
              </a:p>
            </p:txBody>
          </p:sp>
        </mc:Choice>
        <mc:Fallback>
          <p:sp>
            <p:nvSpPr>
              <p:cNvPr id="7" name="Symbol zastępczy zawartości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0987-C5F6-44C2-BC74-8C67A1B81E53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816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Korelacja liniowa pomiędzy zmiennymi</a:t>
            </a:r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81" y="1252224"/>
            <a:ext cx="7302322" cy="5467314"/>
          </a:xfrm>
        </p:spPr>
      </p:pic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0987-C5F6-44C2-BC74-8C67A1B81E53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850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 sieci neuronowych</a:t>
            </a:r>
            <a:br>
              <a:rPr lang="pl-PL" dirty="0"/>
            </a:br>
            <a:r>
              <a:rPr lang="pl-PL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Przeszukiwanie siatki </a:t>
            </a:r>
            <a:r>
              <a:rPr lang="pl-PL" sz="2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hiperparametrów</a:t>
            </a:r>
            <a:endParaRPr lang="pl-PL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pl-PL" sz="2000" dirty="0">
                    <a:solidFill>
                      <a:schemeClr val="accent1"/>
                    </a:solidFill>
                  </a:rPr>
                  <a:t>Przeszukiwana siatka (losowo):</a:t>
                </a:r>
              </a:p>
              <a:p>
                <a:pPr lvl="1"/>
                <a:r>
                  <a:rPr lang="pl-PL" sz="1400" dirty="0"/>
                  <a:t>Liczba ukrytych warstw: 1, 2, 3</a:t>
                </a:r>
              </a:p>
              <a:p>
                <a:pPr lvl="1"/>
                <a:r>
                  <a:rPr lang="pl-PL" sz="1400" dirty="0"/>
                  <a:t>Liczba neuronów w warstwach: 10, 20, 50, 100, (20, 5), (50, 20, 5)</a:t>
                </a:r>
              </a:p>
              <a:p>
                <a:pPr lvl="1"/>
                <a:r>
                  <a:rPr lang="pl-PL" sz="1400" dirty="0"/>
                  <a:t>Liczba epok: 5, 10, 15, 20, 25, 30, 100, 500, 1000</a:t>
                </a:r>
              </a:p>
              <a:p>
                <a:pPr lvl="1"/>
                <a:r>
                  <a:rPr lang="pl-PL" sz="1400" dirty="0" err="1"/>
                  <a:t>Regularyzacja</a:t>
                </a:r>
                <a:r>
                  <a:rPr lang="pl-PL" sz="1400" dirty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pl-PL" sz="1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l-PL" sz="14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m:rPr>
                            <m:nor/>
                          </m:rPr>
                          <a:rPr lang="pl-PL" sz="1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pl-PL" sz="14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l-PL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pl-PL" sz="1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l-PL" sz="14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m:rPr>
                            <m:nor/>
                          </m:rPr>
                          <a:rPr lang="pl-PL" sz="1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l-PL" sz="1400" dirty="0"/>
                  <a:t>, </a:t>
                </a:r>
                <a:r>
                  <a:rPr lang="pl-PL" sz="1400" dirty="0" err="1"/>
                  <a:t>dropout</a:t>
                </a:r>
                <a:endParaRPr lang="pl-PL" sz="1400" dirty="0"/>
              </a:p>
              <a:p>
                <a:pPr marL="457200" lvl="1" indent="0">
                  <a:buNone/>
                </a:pPr>
                <a:r>
                  <a:rPr lang="pl-PL" sz="1400" dirty="0"/>
                  <a:t>Kryterium stopu – MAE</a:t>
                </a:r>
              </a:p>
              <a:p>
                <a:r>
                  <a:rPr lang="pl-PL" sz="2000" dirty="0">
                    <a:solidFill>
                      <a:schemeClr val="accent1"/>
                    </a:solidFill>
                  </a:rPr>
                  <a:t>Wybrane parametry:</a:t>
                </a:r>
                <a:endParaRPr lang="pl-PL" sz="1600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pl-PL" sz="1400" dirty="0"/>
                  <a:t>Ukryte warstwy: 3</a:t>
                </a:r>
              </a:p>
              <a:p>
                <a:pPr lvl="1"/>
                <a:r>
                  <a:rPr lang="pl-PL" sz="1400" dirty="0"/>
                  <a:t>Liczba neuronów w warstwach: (50, 20, 5)</a:t>
                </a:r>
              </a:p>
              <a:p>
                <a:pPr lvl="1"/>
                <a:r>
                  <a:rPr lang="pl-PL" sz="1400" dirty="0"/>
                  <a:t>Liczba epok: 100</a:t>
                </a:r>
              </a:p>
              <a:p>
                <a:pPr lvl="1"/>
                <a:r>
                  <a:rPr lang="pl-PL" sz="1400" dirty="0" err="1"/>
                  <a:t>Regularyzacja</a:t>
                </a:r>
                <a:r>
                  <a:rPr lang="pl-PL" sz="1400" dirty="0"/>
                  <a:t>: </a:t>
                </a:r>
                <a:r>
                  <a:rPr lang="pl-PL" sz="1400" dirty="0" err="1"/>
                  <a:t>dropout</a:t>
                </a:r>
                <a:r>
                  <a:rPr lang="pl-PL" sz="1400" dirty="0"/>
                  <a:t> – 0,05;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pl-PL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m:rPr>
                            <m:nor/>
                          </m:rPr>
                          <a:rPr lang="pl-PL" sz="1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l-PL" sz="1400" dirty="0"/>
                  <a:t> – 0,000366;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pl-PL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m:rPr>
                            <m:nor/>
                          </m:rPr>
                          <a:rPr lang="pl-PL" sz="1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l-PL" sz="1400" dirty="0"/>
                  <a:t> – 0,000847</a:t>
                </a:r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84" t="-942" b="-204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0987-C5F6-44C2-BC74-8C67A1B81E53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436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 sieci neuronowych</a:t>
            </a:r>
            <a:br>
              <a:rPr lang="pl-PL" dirty="0"/>
            </a:b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Istotność parametrów</a:t>
            </a:r>
            <a:endParaRPr lang="pl-PL" dirty="0"/>
          </a:p>
        </p:txBody>
      </p:sp>
      <p:graphicFrame>
        <p:nvGraphicFramePr>
          <p:cNvPr id="16" name="Wykres 15"/>
          <p:cNvGraphicFramePr/>
          <p:nvPr>
            <p:extLst>
              <p:ext uri="{D42A27DB-BD31-4B8C-83A1-F6EECF244321}">
                <p14:modId xmlns:p14="http://schemas.microsoft.com/office/powerpoint/2010/main" val="4132279936"/>
              </p:ext>
            </p:extLst>
          </p:nvPr>
        </p:nvGraphicFramePr>
        <p:xfrm>
          <a:off x="-140455" y="1930400"/>
          <a:ext cx="10444766" cy="492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0987-C5F6-44C2-BC74-8C67A1B81E53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325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 sieci neuronowych</a:t>
            </a:r>
            <a:br>
              <a:rPr lang="pl-PL" dirty="0"/>
            </a:br>
            <a:r>
              <a:rPr lang="pl-PL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Odchylenia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0152987"/>
              </p:ext>
            </p:extLst>
          </p:nvPr>
        </p:nvGraphicFramePr>
        <p:xfrm>
          <a:off x="677691" y="2369593"/>
          <a:ext cx="8596311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654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86543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Zbiór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 err="1"/>
                        <a:t>dev</a:t>
                      </a:r>
                      <a:endParaRPr lang="pl-P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MAE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2800" dirty="0"/>
                        <a:t>Treningowy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>
                          <a:effectLst/>
                        </a:rPr>
                        <a:t>7,80%</a:t>
                      </a:r>
                      <a:endParaRPr lang="pl-P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>
                          <a:effectLst/>
                        </a:rPr>
                        <a:t>28035,41</a:t>
                      </a:r>
                      <a:endParaRPr lang="pl-PL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2800" dirty="0"/>
                        <a:t>Walidacyjny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>
                          <a:effectLst/>
                        </a:rPr>
                        <a:t>8,92%</a:t>
                      </a:r>
                      <a:endParaRPr lang="pl-P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>
                          <a:effectLst/>
                        </a:rPr>
                        <a:t>29165,56</a:t>
                      </a:r>
                      <a:endParaRPr lang="pl-PL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2800" dirty="0"/>
                        <a:t>Testowy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>
                          <a:effectLst/>
                        </a:rPr>
                        <a:t>11,21%</a:t>
                      </a:r>
                      <a:endParaRPr lang="pl-P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>
                          <a:effectLst/>
                        </a:rPr>
                        <a:t>40564,65</a:t>
                      </a:r>
                      <a:endParaRPr lang="pl-PL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0987-C5F6-44C2-BC74-8C67A1B81E53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169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 sieci neuronowych</a:t>
            </a:r>
            <a:br>
              <a:rPr lang="pl-PL" dirty="0"/>
            </a:br>
            <a:r>
              <a:rPr lang="pl-PL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Odchylenia modelu na zbiorze walidacyjnym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253" y="1770366"/>
            <a:ext cx="5575760" cy="3616198"/>
          </a:xfrm>
        </p:spPr>
      </p:pic>
      <p:sp>
        <p:nvSpPr>
          <p:cNvPr id="6" name="Symbol zastępczy zawartości 6"/>
          <p:cNvSpPr txBox="1">
            <a:spLocks/>
          </p:cNvSpPr>
          <p:nvPr/>
        </p:nvSpPr>
        <p:spPr>
          <a:xfrm>
            <a:off x="677334" y="2160589"/>
            <a:ext cx="330891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20 modeli</a:t>
            </a:r>
          </a:p>
          <a:p>
            <a:r>
              <a:rPr lang="pl-PL" dirty="0"/>
              <a:t>Te same parametry</a:t>
            </a:r>
          </a:p>
          <a:p>
            <a:r>
              <a:rPr lang="pl-PL" dirty="0"/>
              <a:t>‚</a:t>
            </a:r>
            <a:r>
              <a:rPr lang="pl-PL" dirty="0" smtClean="0"/>
              <a:t>Odchylenie </a:t>
            </a:r>
            <a:r>
              <a:rPr lang="pl-PL" dirty="0" err="1" smtClean="0"/>
              <a:t>dev</a:t>
            </a:r>
            <a:r>
              <a:rPr lang="pl-PL" dirty="0" smtClean="0"/>
              <a:t>’ </a:t>
            </a:r>
            <a:r>
              <a:rPr lang="pl-PL" dirty="0"/>
              <a:t>modelu: 0,01</a:t>
            </a:r>
          </a:p>
          <a:p>
            <a:pPr marL="0" indent="0">
              <a:buFont typeface="Wingdings 3" charset="2"/>
              <a:buNone/>
            </a:pPr>
            <a:endParaRPr lang="pl-PL" dirty="0"/>
          </a:p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0987-C5F6-44C2-BC74-8C67A1B81E53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435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seta">
  <a:themeElements>
    <a:clrScheme name="Ciepły niebieski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576</TotalTime>
  <Words>591</Words>
  <Application>Microsoft Office PowerPoint</Application>
  <PresentationFormat>Panoramiczny</PresentationFormat>
  <Paragraphs>196</Paragraphs>
  <Slides>17</Slides>
  <Notes>3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Trebuchet MS</vt:lpstr>
      <vt:lpstr>Wingdings 3</vt:lpstr>
      <vt:lpstr>Faseta</vt:lpstr>
      <vt:lpstr>Prognoza NPV portfela wierzytelności</vt:lpstr>
      <vt:lpstr>Zarys problemu</vt:lpstr>
      <vt:lpstr>Dane i podejście</vt:lpstr>
      <vt:lpstr>Założenia</vt:lpstr>
      <vt:lpstr>Korelacja liniowa pomiędzy zmiennymi</vt:lpstr>
      <vt:lpstr>Model sieci neuronowych Przeszukiwanie siatki hiperparametrów</vt:lpstr>
      <vt:lpstr>Model sieci neuronowych Istotność parametrów</vt:lpstr>
      <vt:lpstr>Model sieci neuronowych Odchylenia</vt:lpstr>
      <vt:lpstr>Model sieci neuronowych Odchylenia modelu na zbiorze walidacyjnym</vt:lpstr>
      <vt:lpstr>Model drzewa regresyjnego Przeszukiwanie siatki parametrów</vt:lpstr>
      <vt:lpstr>Model drzewa regresyjnego</vt:lpstr>
      <vt:lpstr>Model drzewa regresyjnego Odchylenia</vt:lpstr>
      <vt:lpstr>Rozkład dev dla obu modeli Na zbiorze testowym</vt:lpstr>
      <vt:lpstr>Porównanie odchyleń na zbiorze testowym</vt:lpstr>
      <vt:lpstr>Wnioski</vt:lpstr>
      <vt:lpstr>Ocena Modelu Analiza SWOT</vt:lpstr>
      <vt:lpstr>Dalsze analizy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Prognoza NPV portfela wierzytelności</dc:title>
  <dc:creator>Krzysztof Bazner</dc:creator>
  <cp:lastModifiedBy>Krzysztof Bazner</cp:lastModifiedBy>
  <cp:revision>45</cp:revision>
  <dcterms:created xsi:type="dcterms:W3CDTF">2020-01-23T13:20:20Z</dcterms:created>
  <dcterms:modified xsi:type="dcterms:W3CDTF">2020-01-26T15:22:03Z</dcterms:modified>
</cp:coreProperties>
</file>