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D8F79-32D7-4346-8DD5-A5372D9E2309}" type="datetimeFigureOut">
              <a:rPr lang="pl-PL" smtClean="0"/>
              <a:t>21.03.2022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C9070-3B41-4170-B850-296CEAB26D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6829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74E30F0-DD37-224C-A875-641D476CB079}" type="datetimeFigureOut">
              <a:rPr lang="pl-PL" smtClean="0"/>
              <a:t>21.03.2022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059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30F0-DD37-224C-A875-641D476CB079}" type="datetimeFigureOut">
              <a:rPr lang="pl-PL" smtClean="0"/>
              <a:t>21.03.2022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471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30F0-DD37-224C-A875-641D476CB079}" type="datetimeFigureOut">
              <a:rPr lang="pl-PL" smtClean="0"/>
              <a:t>21.03.2022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3579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30F0-DD37-224C-A875-641D476CB079}" type="datetimeFigureOut">
              <a:rPr lang="pl-PL" smtClean="0"/>
              <a:t>21.03.2022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8245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30F0-DD37-224C-A875-641D476CB079}" type="datetimeFigureOut">
              <a:rPr lang="pl-PL" smtClean="0"/>
              <a:t>21.03.2022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0625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30F0-DD37-224C-A875-641D476CB079}" type="datetimeFigureOut">
              <a:rPr lang="pl-PL" smtClean="0"/>
              <a:t>21.03.2022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9296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30F0-DD37-224C-A875-641D476CB079}" type="datetimeFigureOut">
              <a:rPr lang="pl-PL" smtClean="0"/>
              <a:t>21.03.2022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379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74E30F0-DD37-224C-A875-641D476CB079}" type="datetimeFigureOut">
              <a:rPr lang="pl-PL" smtClean="0"/>
              <a:t>21.03.2022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948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74E30F0-DD37-224C-A875-641D476CB079}" type="datetimeFigureOut">
              <a:rPr lang="pl-PL" smtClean="0"/>
              <a:t>21.03.2022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902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30F0-DD37-224C-A875-641D476CB079}" type="datetimeFigureOut">
              <a:rPr lang="pl-PL" smtClean="0"/>
              <a:t>21.03.2022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727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30F0-DD37-224C-A875-641D476CB079}" type="datetimeFigureOut">
              <a:rPr lang="pl-PL" smtClean="0"/>
              <a:t>21.03.2022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35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30F0-DD37-224C-A875-641D476CB079}" type="datetimeFigureOut">
              <a:rPr lang="pl-PL" smtClean="0"/>
              <a:t>21.03.2022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348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30F0-DD37-224C-A875-641D476CB079}" type="datetimeFigureOut">
              <a:rPr lang="pl-PL" smtClean="0"/>
              <a:t>21.03.2022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874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30F0-DD37-224C-A875-641D476CB079}" type="datetimeFigureOut">
              <a:rPr lang="pl-PL" smtClean="0"/>
              <a:t>21.03.2022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749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30F0-DD37-224C-A875-641D476CB079}" type="datetimeFigureOut">
              <a:rPr lang="pl-PL" smtClean="0"/>
              <a:t>21.03.2022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16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30F0-DD37-224C-A875-641D476CB079}" type="datetimeFigureOut">
              <a:rPr lang="pl-PL" smtClean="0"/>
              <a:t>21.03.2022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379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30F0-DD37-224C-A875-641D476CB079}" type="datetimeFigureOut">
              <a:rPr lang="pl-PL" smtClean="0"/>
              <a:t>21.03.2022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818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74E30F0-DD37-224C-A875-641D476CB079}" type="datetimeFigureOut">
              <a:rPr lang="pl-PL" smtClean="0"/>
              <a:t>21.03.2022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l-P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451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12505-F9E5-204E-9849-6C0C44E89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2976" y="2352582"/>
            <a:ext cx="5086047" cy="794388"/>
          </a:xfrm>
        </p:spPr>
        <p:txBody>
          <a:bodyPr/>
          <a:lstStyle/>
          <a:p>
            <a:pPr algn="ctr"/>
            <a:r>
              <a:rPr lang="pl-PL" dirty="0" err="1"/>
              <a:t>JavaFX</a:t>
            </a:r>
            <a:r>
              <a:rPr lang="pl-PL" dirty="0"/>
              <a:t> i Swing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1B810B2D-F076-4538-8BC0-C928AABEC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7871" y="3223911"/>
            <a:ext cx="4636256" cy="861420"/>
          </a:xfrm>
        </p:spPr>
        <p:txBody>
          <a:bodyPr/>
          <a:lstStyle/>
          <a:p>
            <a:pPr algn="ctr"/>
            <a:r>
              <a:rPr lang="pl-PL" cap="none" dirty="0"/>
              <a:t>Maciej Luciński i Szymon Kaszuba-Gałka</a:t>
            </a:r>
          </a:p>
        </p:txBody>
      </p:sp>
    </p:spTree>
    <p:extLst>
      <p:ext uri="{BB962C8B-B14F-4D97-AF65-F5344CB8AC3E}">
        <p14:creationId xmlns:p14="http://schemas.microsoft.com/office/powerpoint/2010/main" val="101929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ED5F8C-8E22-434F-A2FA-832086128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7000" y="3024468"/>
            <a:ext cx="6178000" cy="809063"/>
          </a:xfrm>
        </p:spPr>
        <p:txBody>
          <a:bodyPr/>
          <a:lstStyle/>
          <a:p>
            <a:r>
              <a:rPr lang="pl-PL" dirty="0"/>
              <a:t>Węzły i graf sceny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E3CDA7A-8428-4249-B0F7-AD0C848A73BD}"/>
              </a:ext>
            </a:extLst>
          </p:cNvPr>
          <p:cNvSpPr txBox="1"/>
          <p:nvPr/>
        </p:nvSpPr>
        <p:spPr>
          <a:xfrm>
            <a:off x="5265938" y="3900827"/>
            <a:ext cx="166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Terminologia</a:t>
            </a:r>
          </a:p>
        </p:txBody>
      </p:sp>
    </p:spTree>
    <p:extLst>
      <p:ext uri="{BB962C8B-B14F-4D97-AF65-F5344CB8AC3E}">
        <p14:creationId xmlns:p14="http://schemas.microsoft.com/office/powerpoint/2010/main" val="1585902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99A1B5-CDF5-48C1-9955-AD1BC55A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Węzły i graf sceny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D789927-1843-4283-A60F-2AD534DEE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Klasą bazową wszystkich węzłów jest </a:t>
            </a:r>
            <a:r>
              <a:rPr lang="pl-PL" dirty="0" err="1">
                <a:latin typeface="Consolas" panose="020B0609020204030204" pitchFamily="49" charset="0"/>
              </a:rPr>
              <a:t>Node</a:t>
            </a:r>
            <a:endParaRPr lang="pl-PL" dirty="0">
              <a:latin typeface="Consolas" panose="020B0609020204030204" pitchFamily="49" charset="0"/>
            </a:endParaRPr>
          </a:p>
          <a:p>
            <a:r>
              <a:rPr lang="pl-PL" dirty="0"/>
              <a:t>Pojedynczy element sceny to węzeł (np.: kontrolka przycisku)</a:t>
            </a:r>
          </a:p>
          <a:p>
            <a:r>
              <a:rPr lang="pl-PL" dirty="0"/>
              <a:t>Węzły mogą zawierać grupy innych węzłów i węzły potomne</a:t>
            </a:r>
          </a:p>
          <a:p>
            <a:r>
              <a:rPr lang="pl-PL" dirty="0"/>
              <a:t>Węzły zawierające inne węzły to węzeł gałęzi</a:t>
            </a:r>
          </a:p>
          <a:p>
            <a:r>
              <a:rPr lang="pl-PL" dirty="0"/>
              <a:t>Węzeł bez rodzica to </a:t>
            </a:r>
            <a:r>
              <a:rPr lang="pl-PL" dirty="0" err="1"/>
              <a:t>ilść</a:t>
            </a:r>
            <a:endParaRPr lang="pl-PL" dirty="0"/>
          </a:p>
          <a:p>
            <a:r>
              <a:rPr lang="pl-PL" dirty="0"/>
              <a:t>Kolekcja wszystkich węzłów tworzących scenę to graf sceny, który tworzy drzewo</a:t>
            </a:r>
          </a:p>
          <a:p>
            <a:r>
              <a:rPr lang="pl-PL" dirty="0"/>
              <a:t>Graf sceny posiada korzeń</a:t>
            </a:r>
          </a:p>
        </p:txBody>
      </p:sp>
    </p:spTree>
    <p:extLst>
      <p:ext uri="{BB962C8B-B14F-4D97-AF65-F5344CB8AC3E}">
        <p14:creationId xmlns:p14="http://schemas.microsoft.com/office/powerpoint/2010/main" val="3379855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EE97EB56-71F6-435D-9037-EA7884A0B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679B936-0081-4E19-87FA-00CBB9E0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5476" y="564645"/>
            <a:ext cx="4941047" cy="586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Graf </a:t>
            </a:r>
            <a:r>
              <a:rPr lang="en-US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sceny</a:t>
            </a: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US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przykład</a:t>
            </a:r>
            <a:endParaRPr 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06AA6E-8227-4323-8975-4F0224F11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F7419FD-2922-4878-B09F-E19B158E8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15" y="1153156"/>
            <a:ext cx="8026369" cy="5076678"/>
          </a:xfrm>
          <a:prstGeom prst="rect">
            <a:avLst/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464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79B3DA-A096-423B-AE3A-EE351590D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1800" y="3037060"/>
            <a:ext cx="5628400" cy="783879"/>
          </a:xfrm>
        </p:spPr>
        <p:txBody>
          <a:bodyPr/>
          <a:lstStyle/>
          <a:p>
            <a:r>
              <a:rPr lang="pl-PL" dirty="0"/>
              <a:t>Układy (layouty)</a:t>
            </a:r>
          </a:p>
        </p:txBody>
      </p:sp>
    </p:spTree>
    <p:extLst>
      <p:ext uri="{BB962C8B-B14F-4D97-AF65-F5344CB8AC3E}">
        <p14:creationId xmlns:p14="http://schemas.microsoft.com/office/powerpoint/2010/main" val="2650628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B45D51-0029-41AE-BAD1-857291A7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Układy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4D01C3C-70B0-48CF-B3D2-AC66602C0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Obsługują proces rozmieszczania innych elementów na scenie</a:t>
            </a:r>
          </a:p>
          <a:p>
            <a:r>
              <a:rPr lang="pl-PL" dirty="0"/>
              <a:t>Każdy z układów dziedziczy po klasie </a:t>
            </a:r>
            <a:r>
              <a:rPr lang="pl-PL" dirty="0" err="1">
                <a:latin typeface="Consolas" panose="020B0609020204030204" pitchFamily="49" charset="0"/>
              </a:rPr>
              <a:t>Node</a:t>
            </a:r>
            <a:endParaRPr lang="pl-PL" dirty="0">
              <a:latin typeface="Consolas" panose="020B0609020204030204" pitchFamily="49" charset="0"/>
            </a:endParaRPr>
          </a:p>
          <a:p>
            <a:r>
              <a:rPr lang="pl-PL" dirty="0"/>
              <a:t>Wszystkie są umieszczone w pakiecie </a:t>
            </a:r>
            <a:r>
              <a:rPr lang="pl-PL" dirty="0" err="1">
                <a:latin typeface="Consolas" panose="020B0609020204030204" pitchFamily="49" charset="0"/>
              </a:rPr>
              <a:t>javafx.scene.layout</a:t>
            </a:r>
            <a:endParaRPr lang="pl-PL" dirty="0">
              <a:latin typeface="Consolas" panose="020B0609020204030204" pitchFamily="49" charset="0"/>
            </a:endParaRPr>
          </a:p>
          <a:p>
            <a:r>
              <a:rPr lang="pl-PL" dirty="0"/>
              <a:t>Przykłady:</a:t>
            </a:r>
          </a:p>
          <a:p>
            <a:pPr lvl="1"/>
            <a:r>
              <a:rPr lang="pl-PL" b="1" dirty="0" err="1">
                <a:latin typeface="Consolas" panose="020B0609020204030204" pitchFamily="49" charset="0"/>
              </a:rPr>
              <a:t>FlowPane</a:t>
            </a:r>
            <a:r>
              <a:rPr lang="pl-PL" dirty="0"/>
              <a:t> – rozmieszcza elementy jeden za drugim</a:t>
            </a:r>
          </a:p>
          <a:p>
            <a:pPr lvl="1"/>
            <a:r>
              <a:rPr lang="pl-PL" b="1" dirty="0" err="1">
                <a:latin typeface="Consolas" panose="020B0609020204030204" pitchFamily="49" charset="0"/>
              </a:rPr>
              <a:t>GridPane</a:t>
            </a:r>
            <a:r>
              <a:rPr lang="pl-PL" dirty="0"/>
              <a:t> – tworzy siatkę pozwalając rozmieszczać elementy w wierszach i 				kolumnach.</a:t>
            </a:r>
          </a:p>
          <a:p>
            <a:pPr lvl="1"/>
            <a:r>
              <a:rPr lang="pl-PL" b="1" dirty="0" err="1">
                <a:latin typeface="Consolas" panose="020B0609020204030204" pitchFamily="49" charset="0"/>
              </a:rPr>
              <a:t>Vbox</a:t>
            </a:r>
            <a:r>
              <a:rPr lang="pl-PL" dirty="0"/>
              <a:t> – rozmieszcza elementy w jednej pionowej kolumnie</a:t>
            </a:r>
          </a:p>
        </p:txBody>
      </p:sp>
    </p:spTree>
    <p:extLst>
      <p:ext uri="{BB962C8B-B14F-4D97-AF65-F5344CB8AC3E}">
        <p14:creationId xmlns:p14="http://schemas.microsoft.com/office/powerpoint/2010/main" val="2459000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8D73A3-E678-431D-9C03-DDC0F73E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Inne layouty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490EA0F-6BBD-4195-B2BB-0EC0205F6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>
                <a:latin typeface="Consolas" panose="020B0609020204030204" pitchFamily="49" charset="0"/>
              </a:rPr>
              <a:t>Hbox</a:t>
            </a:r>
            <a:endParaRPr lang="pl-PL" dirty="0">
              <a:latin typeface="Consolas" panose="020B0609020204030204" pitchFamily="49" charset="0"/>
            </a:endParaRPr>
          </a:p>
          <a:p>
            <a:r>
              <a:rPr lang="pl-PL" dirty="0" err="1">
                <a:latin typeface="Consolas" panose="020B0609020204030204" pitchFamily="49" charset="0"/>
              </a:rPr>
              <a:t>BorderPane</a:t>
            </a:r>
            <a:endParaRPr lang="pl-PL" dirty="0">
              <a:latin typeface="Consolas" panose="020B0609020204030204" pitchFamily="49" charset="0"/>
            </a:endParaRPr>
          </a:p>
          <a:p>
            <a:r>
              <a:rPr lang="pl-PL" dirty="0" err="1">
                <a:latin typeface="Consolas" panose="020B0609020204030204" pitchFamily="49" charset="0"/>
              </a:rPr>
              <a:t>StackPane</a:t>
            </a:r>
            <a:endParaRPr lang="pl-PL" dirty="0">
              <a:latin typeface="Consolas" panose="020B0609020204030204" pitchFamily="49" charset="0"/>
            </a:endParaRPr>
          </a:p>
          <a:p>
            <a:r>
              <a:rPr lang="pl-PL" dirty="0" err="1">
                <a:latin typeface="Consolas" panose="020B0609020204030204" pitchFamily="49" charset="0"/>
              </a:rPr>
              <a:t>TextFlow</a:t>
            </a:r>
            <a:endParaRPr lang="pl-PL" dirty="0">
              <a:latin typeface="Consolas" panose="020B0609020204030204" pitchFamily="49" charset="0"/>
            </a:endParaRPr>
          </a:p>
          <a:p>
            <a:r>
              <a:rPr lang="pl-PL" dirty="0" err="1">
                <a:latin typeface="Consolas" panose="020B0609020204030204" pitchFamily="49" charset="0"/>
              </a:rPr>
              <a:t>AnchorPane</a:t>
            </a:r>
            <a:endParaRPr lang="pl-PL" dirty="0">
              <a:latin typeface="Consolas" panose="020B0609020204030204" pitchFamily="49" charset="0"/>
            </a:endParaRPr>
          </a:p>
          <a:p>
            <a:r>
              <a:rPr lang="pl-PL" dirty="0" err="1">
                <a:latin typeface="Consolas" panose="020B0609020204030204" pitchFamily="49" charset="0"/>
              </a:rPr>
              <a:t>TilePane</a:t>
            </a: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559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FBE9AD-24DD-47DE-B433-3E926F2D2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0347" y="2080620"/>
            <a:ext cx="6951306" cy="2696760"/>
          </a:xfrm>
        </p:spPr>
        <p:txBody>
          <a:bodyPr/>
          <a:lstStyle/>
          <a:p>
            <a:pPr algn="ctr"/>
            <a:r>
              <a:rPr lang="pl-PL" dirty="0"/>
              <a:t>Klasa Application</a:t>
            </a:r>
            <a:br>
              <a:rPr lang="pl-PL" dirty="0"/>
            </a:br>
            <a:r>
              <a:rPr lang="pl-PL" dirty="0"/>
              <a:t>i</a:t>
            </a:r>
            <a:br>
              <a:rPr lang="pl-PL" dirty="0"/>
            </a:br>
            <a:r>
              <a:rPr lang="pl-PL" dirty="0"/>
              <a:t>metody cyklu życia</a:t>
            </a:r>
          </a:p>
        </p:txBody>
      </p:sp>
    </p:spTree>
    <p:extLst>
      <p:ext uri="{BB962C8B-B14F-4D97-AF65-F5344CB8AC3E}">
        <p14:creationId xmlns:p14="http://schemas.microsoft.com/office/powerpoint/2010/main" val="959233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6CF38F-DC17-4B88-9309-FE38EDE6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Klasa Application i metody cyklu życia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20E621-A928-4973-99A8-D3F935941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Aplikacja musi być klasą pochodną klasy Application</a:t>
            </a:r>
          </a:p>
          <a:p>
            <a:r>
              <a:rPr lang="pl-PL" dirty="0"/>
              <a:t>Klasa Application jest zdefiniowana w pakiecie </a:t>
            </a:r>
            <a:r>
              <a:rPr lang="pl-PL" dirty="0" err="1">
                <a:latin typeface="Consolas" panose="020B0609020204030204" pitchFamily="49" charset="0"/>
              </a:rPr>
              <a:t>javafx.application</a:t>
            </a:r>
            <a:endParaRPr lang="pl-PL" dirty="0">
              <a:latin typeface="Consolas" panose="020B0609020204030204" pitchFamily="49" charset="0"/>
            </a:endParaRPr>
          </a:p>
          <a:p>
            <a:r>
              <a:rPr lang="pl-PL" dirty="0">
                <a:latin typeface="Century Gothic (tekst)"/>
              </a:rPr>
              <a:t>Definiuje trzy metody cyklu życia:</a:t>
            </a:r>
          </a:p>
          <a:p>
            <a:pPr lvl="1"/>
            <a:r>
              <a:rPr lang="pl-PL" dirty="0" err="1">
                <a:latin typeface="Consolas" panose="020B0609020204030204" pitchFamily="49" charset="0"/>
              </a:rPr>
              <a:t>init</a:t>
            </a:r>
            <a:r>
              <a:rPr lang="pl-PL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pl-PL" dirty="0">
                <a:latin typeface="Consolas" panose="020B0609020204030204" pitchFamily="49" charset="0"/>
              </a:rPr>
              <a:t>start()</a:t>
            </a:r>
          </a:p>
          <a:p>
            <a:pPr lvl="1"/>
            <a:r>
              <a:rPr lang="pl-PL" dirty="0">
                <a:latin typeface="Consolas" panose="020B0609020204030204" pitchFamily="49" charset="0"/>
              </a:rPr>
              <a:t>stop()</a:t>
            </a:r>
          </a:p>
        </p:txBody>
      </p:sp>
    </p:spTree>
    <p:extLst>
      <p:ext uri="{BB962C8B-B14F-4D97-AF65-F5344CB8AC3E}">
        <p14:creationId xmlns:p14="http://schemas.microsoft.com/office/powerpoint/2010/main" val="4106950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9F738F-2DE2-4AC5-B8D1-ABB2E2DDE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3974" y="2570934"/>
            <a:ext cx="8424051" cy="861420"/>
          </a:xfrm>
        </p:spPr>
        <p:txBody>
          <a:bodyPr/>
          <a:lstStyle/>
          <a:p>
            <a:r>
              <a:rPr lang="pl-PL" dirty="0"/>
              <a:t>Szkielet aplikacji </a:t>
            </a:r>
            <a:r>
              <a:rPr lang="pl-PL" dirty="0" err="1"/>
              <a:t>JavaFX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54687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EFA07D78-34BB-4CC7-85EA-A9D3C5A96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71" y="1024010"/>
            <a:ext cx="10194657" cy="480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3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A02941-68BE-45AB-950E-50076B50A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9761" y="2998290"/>
            <a:ext cx="5272478" cy="861420"/>
          </a:xfrm>
        </p:spPr>
        <p:txBody>
          <a:bodyPr/>
          <a:lstStyle/>
          <a:p>
            <a:r>
              <a:rPr lang="pl-PL" dirty="0"/>
              <a:t>Wprowadzenie</a:t>
            </a:r>
          </a:p>
        </p:txBody>
      </p:sp>
    </p:spTree>
    <p:extLst>
      <p:ext uri="{BB962C8B-B14F-4D97-AF65-F5344CB8AC3E}">
        <p14:creationId xmlns:p14="http://schemas.microsoft.com/office/powerpoint/2010/main" val="2771135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C55FDE3D-411F-4C0E-B856-1631A3FA8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785" y="1780551"/>
            <a:ext cx="9328429" cy="329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02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0A1FCADD-B34E-4597-B748-EA1F8BB8B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290" y="581164"/>
            <a:ext cx="8945419" cy="569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5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424BB7-ACDE-4493-9879-4EAB53DB5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Swing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FD3AB84-9D21-444E-8930-5EE0CE702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Powstał w 1997 roku</a:t>
            </a:r>
          </a:p>
          <a:p>
            <a:r>
              <a:rPr lang="pl-PL" dirty="0"/>
              <a:t>Jest nowszą, ulepszoną wersją biblioteki AWT (The </a:t>
            </a:r>
            <a:r>
              <a:rPr lang="pl-PL" dirty="0" err="1"/>
              <a:t>Abstract</a:t>
            </a:r>
            <a:r>
              <a:rPr lang="pl-PL" dirty="0"/>
              <a:t> </a:t>
            </a:r>
            <a:r>
              <a:rPr lang="pl-PL" dirty="0" err="1"/>
              <a:t>Window</a:t>
            </a:r>
            <a:r>
              <a:rPr lang="pl-PL" dirty="0"/>
              <a:t> Toolkit)</a:t>
            </a:r>
          </a:p>
        </p:txBody>
      </p:sp>
    </p:spTree>
    <p:extLst>
      <p:ext uri="{BB962C8B-B14F-4D97-AF65-F5344CB8AC3E}">
        <p14:creationId xmlns:p14="http://schemas.microsoft.com/office/powerpoint/2010/main" val="4268404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534C98-AE43-4C16-B7F1-EF6A270A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JavaFX</a:t>
            </a:r>
            <a:r>
              <a:rPr lang="pl-PL" dirty="0"/>
              <a:t> wersja 1.0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55F807-50CC-49B3-BEFE-C4137949B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Wydany w 2008 roku</a:t>
            </a:r>
          </a:p>
          <a:p>
            <a:r>
              <a:rPr lang="pl-PL" dirty="0"/>
              <a:t>Początkowo skupiał się głównie na rozbudowanych aplikacjach webowych</a:t>
            </a:r>
          </a:p>
          <a:p>
            <a:r>
              <a:rPr lang="pl-PL" dirty="0"/>
              <a:t>Był skryptowy</a:t>
            </a:r>
          </a:p>
        </p:txBody>
      </p:sp>
    </p:spTree>
    <p:extLst>
      <p:ext uri="{BB962C8B-B14F-4D97-AF65-F5344CB8AC3E}">
        <p14:creationId xmlns:p14="http://schemas.microsoft.com/office/powerpoint/2010/main" val="145958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8C9192-5E6A-487B-BB27-25B0ED2F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JavaFX</a:t>
            </a:r>
            <a:r>
              <a:rPr lang="pl-PL" dirty="0"/>
              <a:t> od wersji 2.0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077446-6732-41CA-8EB6-36F2B2548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Wydana w 2011 roku</a:t>
            </a:r>
          </a:p>
          <a:p>
            <a:r>
              <a:rPr lang="pl-PL" dirty="0"/>
              <a:t>Koniec języka skryptowego</a:t>
            </a:r>
          </a:p>
          <a:p>
            <a:r>
              <a:rPr lang="pl-PL" dirty="0"/>
              <a:t>Przeniesienie funkcjonalności </a:t>
            </a:r>
            <a:r>
              <a:rPr lang="pl-PL" dirty="0" err="1"/>
              <a:t>JavaFX</a:t>
            </a:r>
            <a:r>
              <a:rPr lang="pl-PL" dirty="0"/>
              <a:t> do Java API</a:t>
            </a:r>
          </a:p>
          <a:p>
            <a:r>
              <a:rPr lang="pl-PL" dirty="0"/>
              <a:t>Możliwość definiowania interfejsów użytkownika za pomocą FXML</a:t>
            </a:r>
          </a:p>
          <a:p>
            <a:r>
              <a:rPr lang="pl-PL" dirty="0"/>
              <a:t>Jest projektem open </a:t>
            </a:r>
            <a:r>
              <a:rPr lang="pl-PL" dirty="0" err="1"/>
              <a:t>source</a:t>
            </a:r>
            <a:endParaRPr lang="pl-PL" dirty="0"/>
          </a:p>
          <a:p>
            <a:r>
              <a:rPr lang="pl-PL" dirty="0"/>
              <a:t>Dostępna niezależnie od Javy 11</a:t>
            </a:r>
          </a:p>
          <a:p>
            <a:r>
              <a:rPr lang="pl-PL" dirty="0"/>
              <a:t>Współpracuje z </a:t>
            </a:r>
            <a:r>
              <a:rPr lang="pl-PL" dirty="0" err="1"/>
              <a:t>CSSem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2277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FDF5DF-7BD7-491D-A6F3-C1081151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Pakiety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8C9112F-4C80-4D2A-9C53-1CF8E6FD9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Cała zawartość platformy </a:t>
            </a:r>
            <a:r>
              <a:rPr lang="pl-PL" dirty="0" err="1"/>
              <a:t>JavaFX</a:t>
            </a:r>
            <a:r>
              <a:rPr lang="pl-PL" dirty="0"/>
              <a:t> została umieszczona w pakietach, których nazwy zaczynają się od </a:t>
            </a:r>
            <a:r>
              <a:rPr lang="pl-PL" dirty="0" err="1"/>
              <a:t>javafx</a:t>
            </a:r>
            <a:r>
              <a:rPr lang="pl-PL" dirty="0"/>
              <a:t>. </a:t>
            </a:r>
          </a:p>
          <a:p>
            <a:r>
              <a:rPr lang="pl-PL" dirty="0"/>
              <a:t>Od JDK 9 pakiety zostały zorganizowane w moduły:</a:t>
            </a:r>
          </a:p>
          <a:p>
            <a:pPr lvl="1"/>
            <a:r>
              <a:rPr lang="pl-PL" dirty="0" err="1"/>
              <a:t>javafx.base</a:t>
            </a:r>
            <a:endParaRPr lang="pl-PL" dirty="0"/>
          </a:p>
          <a:p>
            <a:pPr lvl="1"/>
            <a:r>
              <a:rPr lang="pl-PL" dirty="0" err="1"/>
              <a:t>javafx.graphics</a:t>
            </a:r>
            <a:endParaRPr lang="pl-PL" dirty="0"/>
          </a:p>
          <a:p>
            <a:pPr lvl="1"/>
            <a:r>
              <a:rPr lang="pl-PL" dirty="0" err="1"/>
              <a:t>javafx.controls</a:t>
            </a:r>
            <a:endParaRPr lang="pl-PL" dirty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9354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8C2557-9566-4881-8B3E-F6F20BD39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2813" y="2602182"/>
            <a:ext cx="6586373" cy="826818"/>
          </a:xfrm>
        </p:spPr>
        <p:txBody>
          <a:bodyPr/>
          <a:lstStyle/>
          <a:p>
            <a:r>
              <a:rPr lang="pl-PL" dirty="0"/>
              <a:t>Klasy </a:t>
            </a:r>
            <a:r>
              <a:rPr lang="pl-PL" dirty="0" err="1"/>
              <a:t>Stage</a:t>
            </a:r>
            <a:r>
              <a:rPr lang="pl-PL" dirty="0"/>
              <a:t> i </a:t>
            </a:r>
            <a:r>
              <a:rPr lang="pl-PL" dirty="0" err="1"/>
              <a:t>Scene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41285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AEAE6D-7F9D-467A-9EE5-30C2C01E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Klasa </a:t>
            </a:r>
            <a:r>
              <a:rPr lang="pl-PL" dirty="0" err="1"/>
              <a:t>Stage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2C44C1-6FE1-44E5-AB53-BC98CA0E4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Jest to obszar roboczy</a:t>
            </a:r>
          </a:p>
          <a:p>
            <a:r>
              <a:rPr lang="pl-PL" dirty="0"/>
              <a:t>Jest kontenerem najwyższego poziomu</a:t>
            </a:r>
          </a:p>
          <a:p>
            <a:r>
              <a:rPr lang="pl-PL" dirty="0"/>
              <a:t>Reprezentuje okno aplikacji</a:t>
            </a:r>
          </a:p>
          <a:p>
            <a:r>
              <a:rPr lang="pl-PL" dirty="0"/>
              <a:t>Główny obszar roboczy</a:t>
            </a:r>
          </a:p>
        </p:txBody>
      </p:sp>
    </p:spTree>
    <p:extLst>
      <p:ext uri="{BB962C8B-B14F-4D97-AF65-F5344CB8AC3E}">
        <p14:creationId xmlns:p14="http://schemas.microsoft.com/office/powerpoint/2010/main" val="106904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C9CD3D-5B5A-4EE4-A713-FE57554B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Klasa </a:t>
            </a:r>
            <a:r>
              <a:rPr lang="pl-PL" dirty="0" err="1"/>
              <a:t>Scene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4600A6-EFF3-44C4-A560-D7B5E11B6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Jest pojemnikiem dla wszystkich pozostałych elementów</a:t>
            </a:r>
          </a:p>
          <a:p>
            <a:r>
              <a:rPr lang="pl-PL" dirty="0"/>
              <a:t>Tworzy widok danego okna</a:t>
            </a:r>
          </a:p>
        </p:txBody>
      </p:sp>
    </p:spTree>
    <p:extLst>
      <p:ext uri="{BB962C8B-B14F-4D97-AF65-F5344CB8AC3E}">
        <p14:creationId xmlns:p14="http://schemas.microsoft.com/office/powerpoint/2010/main" val="3146994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 (sala konferencyjna)">
  <a:themeElements>
    <a:clrScheme name="Pomarańczowoczerwon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Jon (sala konferencyjna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 (sala konferencyjna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157</TotalTime>
  <Words>329</Words>
  <Application>Microsoft Office PowerPoint</Application>
  <PresentationFormat>Panoramiczny</PresentationFormat>
  <Paragraphs>69</Paragraphs>
  <Slides>21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Gothic</vt:lpstr>
      <vt:lpstr>Century Gothic (tekst)</vt:lpstr>
      <vt:lpstr>Consolas</vt:lpstr>
      <vt:lpstr>Wingdings 3</vt:lpstr>
      <vt:lpstr>Jon (sala konferencyjna)</vt:lpstr>
      <vt:lpstr>JavaFX i Swing</vt:lpstr>
      <vt:lpstr>Wprowadzenie</vt:lpstr>
      <vt:lpstr>Swing</vt:lpstr>
      <vt:lpstr>JavaFX wersja 1.0</vt:lpstr>
      <vt:lpstr>JavaFX od wersji 2.0</vt:lpstr>
      <vt:lpstr>Pakiety</vt:lpstr>
      <vt:lpstr>Klasy Stage i Scene</vt:lpstr>
      <vt:lpstr>Klasa Stage</vt:lpstr>
      <vt:lpstr>Klasa Scene</vt:lpstr>
      <vt:lpstr>Węzły i graf sceny</vt:lpstr>
      <vt:lpstr>Węzły i graf sceny</vt:lpstr>
      <vt:lpstr>Graf sceny - przykład</vt:lpstr>
      <vt:lpstr>Układy (layouty)</vt:lpstr>
      <vt:lpstr>Układy</vt:lpstr>
      <vt:lpstr>Inne layouty</vt:lpstr>
      <vt:lpstr>Klasa Application i metody cyklu życia</vt:lpstr>
      <vt:lpstr>Klasa Application i metody cyklu życia</vt:lpstr>
      <vt:lpstr>Szkielet aplikacji JavaFX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Szymon Kaszuba-Gałka</dc:creator>
  <cp:lastModifiedBy>Maciej Luciński</cp:lastModifiedBy>
  <cp:revision>14</cp:revision>
  <dcterms:created xsi:type="dcterms:W3CDTF">2022-03-20T11:44:04Z</dcterms:created>
  <dcterms:modified xsi:type="dcterms:W3CDTF">2022-03-21T12:48:59Z</dcterms:modified>
</cp:coreProperties>
</file>