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2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Relationship Target="../media/image06.png" Type="http://schemas.openxmlformats.org/officeDocument/2006/relationships/image" Id="rId6"/><Relationship Target="../media/image08.png" Type="http://schemas.openxmlformats.org/officeDocument/2006/relationships/image" Id="rId5"/><Relationship Target="../media/image07.png" Type="http://schemas.openxmlformats.org/officeDocument/2006/relationships/image" Id="rId8"/><Relationship Target="../media/image05.png" Type="http://schemas.openxmlformats.org/officeDocument/2006/relationships/image" Id="rId7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4.png" Type="http://schemas.openxmlformats.org/officeDocument/2006/relationships/image" Id="rId4"/><Relationship Target="../media/image04.png" Type="http://schemas.openxmlformats.org/officeDocument/2006/relationships/image" Id="rId3"/><Relationship Target="../media/image13.png" Type="http://schemas.openxmlformats.org/officeDocument/2006/relationships/image" Id="rId9"/><Relationship Target="../media/image11.png" Type="http://schemas.openxmlformats.org/officeDocument/2006/relationships/image" Id="rId6"/><Relationship Target="../media/image09.png" Type="http://schemas.openxmlformats.org/officeDocument/2006/relationships/image" Id="rId5"/><Relationship Target="../media/image10.png" Type="http://schemas.openxmlformats.org/officeDocument/2006/relationships/image" Id="rId8"/><Relationship Target="../media/image12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3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2470098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Calabash-android workshop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4556262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Lesson 3: Test UI elements and use assertion steps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26" name="Shape 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251825"/>
            <a:ext cy="2582224" cx="17020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152400" x="2730500"/>
            <a:ext cy="1329300" cx="5143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UI element names</a:t>
            </a:r>
          </a:p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2675300" x="1893050"/>
            <a:ext cy="1143000" cx="3830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CheckBox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34" name="Shape 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4625"/>
            <a:ext cy="2409099" cx="1586049"/>
          </a:xfrm>
          <a:prstGeom prst="rect">
            <a:avLst/>
          </a:prstGeom>
        </p:spPr>
      </p:pic>
      <p:pic>
        <p:nvPicPr>
          <p:cNvPr id="35" name="Shape 35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2357800" x="333475"/>
            <a:ext cy="1778000" cx="1454949"/>
          </a:xfrm>
          <a:prstGeom prst="rect">
            <a:avLst/>
          </a:prstGeom>
        </p:spPr>
      </p:pic>
      <p:pic>
        <p:nvPicPr>
          <p:cNvPr id="36" name="Shape 3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4430150" x="333475"/>
            <a:ext cy="1483949" cx="2223625"/>
          </a:xfrm>
          <a:prstGeom prst="rect">
            <a:avLst/>
          </a:prstGeom>
        </p:spPr>
      </p:pic>
      <p:sp>
        <p:nvSpPr>
          <p:cNvPr id="37" name="Shape 37"/>
          <p:cNvSpPr txBox="1"/>
          <p:nvPr/>
        </p:nvSpPr>
        <p:spPr>
          <a:xfrm>
            <a:off y="4826250" x="25571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EditText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857489" x="4504288"/>
            <a:ext cy="1143000" cx="1123850"/>
          </a:xfrm>
          <a:prstGeom prst="rect">
            <a:avLst/>
          </a:prstGeom>
        </p:spPr>
      </p:pic>
      <p:sp>
        <p:nvSpPr>
          <p:cNvPr id="39" name="Shape 39"/>
          <p:cNvSpPr txBox="1"/>
          <p:nvPr/>
        </p:nvSpPr>
        <p:spPr>
          <a:xfrm>
            <a:off y="3018200" x="58286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ImageButton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4483350" x="4504300"/>
            <a:ext cy="1142999" cx="1123850"/>
          </a:xfrm>
          <a:prstGeom prst="rect">
            <a:avLst/>
          </a:prstGeom>
        </p:spPr>
      </p:pic>
      <p:sp>
        <p:nvSpPr>
          <p:cNvPr id="41" name="Shape 41"/>
          <p:cNvSpPr txBox="1"/>
          <p:nvPr/>
        </p:nvSpPr>
        <p:spPr>
          <a:xfrm>
            <a:off y="4826250" x="58286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ImageView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46" name="Shape 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551500" x="368300"/>
            <a:ext cy="1112825" cx="1165550"/>
          </a:xfrm>
          <a:prstGeom prst="rect">
            <a:avLst/>
          </a:prstGeom>
        </p:spPr>
      </p:pic>
      <p:sp>
        <p:nvSpPr>
          <p:cNvPr id="47" name="Shape 47"/>
          <p:cNvSpPr txBox="1"/>
          <p:nvPr/>
        </p:nvSpPr>
        <p:spPr>
          <a:xfrm>
            <a:off y="650712" x="211325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ProgressBar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2074000" x="286075"/>
            <a:ext cy="1608474" cx="2098500"/>
          </a:xfrm>
          <a:prstGeom prst="rect">
            <a:avLst/>
          </a:prstGeom>
        </p:spPr>
      </p:pic>
      <p:sp>
        <p:nvSpPr>
          <p:cNvPr id="49" name="Shape 49"/>
          <p:cNvSpPr txBox="1"/>
          <p:nvPr/>
        </p:nvSpPr>
        <p:spPr>
          <a:xfrm>
            <a:off y="2649625" x="22178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RadioButton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y="3682475" x="438475"/>
            <a:ext cy="1608475" cx="849549"/>
          </a:xfrm>
          <a:prstGeom prst="rect">
            <a:avLst/>
          </a:prstGeom>
        </p:spPr>
      </p:pic>
      <p:sp>
        <p:nvSpPr>
          <p:cNvPr id="51" name="Shape 51"/>
          <p:cNvSpPr txBox="1"/>
          <p:nvPr/>
        </p:nvSpPr>
        <p:spPr>
          <a:xfrm>
            <a:off y="4046875" x="22178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TextView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y="551487" x="4701775"/>
            <a:ext cy="1112825" cx="1749949"/>
          </a:xfrm>
          <a:prstGeom prst="rect">
            <a:avLst/>
          </a:prstGeom>
        </p:spPr>
      </p:pic>
      <p:sp>
        <p:nvSpPr>
          <p:cNvPr id="53" name="Shape 53"/>
          <p:cNvSpPr txBox="1"/>
          <p:nvPr/>
        </p:nvSpPr>
        <p:spPr>
          <a:xfrm>
            <a:off y="650725" x="64517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TimePicker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y="2166825" x="4701775"/>
            <a:ext cy="2112199" cx="2098499"/>
          </a:xfrm>
          <a:prstGeom prst="rect">
            <a:avLst/>
          </a:prstGeom>
        </p:spPr>
      </p:pic>
      <p:sp>
        <p:nvSpPr>
          <p:cNvPr id="55" name="Shape 55"/>
          <p:cNvSpPr txBox="1"/>
          <p:nvPr/>
        </p:nvSpPr>
        <p:spPr>
          <a:xfrm>
            <a:off y="2857150" x="68002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DatePicker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y="5711875" x="368300"/>
            <a:ext cy="649025" cx="2098500"/>
          </a:xfrm>
          <a:prstGeom prst="rect">
            <a:avLst/>
          </a:prstGeom>
        </p:spPr>
      </p:pic>
      <p:sp>
        <p:nvSpPr>
          <p:cNvPr id="57" name="Shape 57"/>
          <p:cNvSpPr txBox="1"/>
          <p:nvPr/>
        </p:nvSpPr>
        <p:spPr>
          <a:xfrm>
            <a:off y="5711862" x="261117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Spinner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y="5825175" x="4389275"/>
            <a:ext cy="649024" cx="2411000"/>
          </a:xfrm>
          <a:prstGeom prst="rect">
            <a:avLst/>
          </a:prstGeom>
        </p:spPr>
      </p:pic>
      <p:sp>
        <p:nvSpPr>
          <p:cNvPr id="59" name="Shape 59"/>
          <p:cNvSpPr txBox="1"/>
          <p:nvPr/>
        </p:nvSpPr>
        <p:spPr>
          <a:xfrm>
            <a:off y="5921087" x="7024725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000" lang="en-GB"/>
              <a:t>Button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52400" x="2730500"/>
            <a:ext cy="1329300" cx="5143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Layout - xml file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66" name="Shape 6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4625"/>
            <a:ext cy="2409099" cx="1586049"/>
          </a:xfrm>
          <a:prstGeom prst="rect">
            <a:avLst/>
          </a:prstGeom>
        </p:spPr>
      </p:pic>
      <p:sp>
        <p:nvSpPr>
          <p:cNvPr id="67" name="Shape 67"/>
          <p:cNvSpPr txBox="1"/>
          <p:nvPr/>
        </p:nvSpPr>
        <p:spPr>
          <a:xfrm>
            <a:off y="1930400" x="298350"/>
            <a:ext cy="4613399" cx="85473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	&lt;LinearLayout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	android:layout_width="match_parent"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	android:layout_height="match_parent"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	android:orientation="vertical" 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	 &lt;TextView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		 android:id="@+id/TextView1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android:layout_width="match_parent"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android:layout_height="wrap_content"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android:layout_marginBottom="@dimen/margin_vertical"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android:layout_marginLeft="@dimen/margin_horizontal"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android:layout_marginRight="@dimen/margin_horizontal"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android:layout_marginTop="@dimen/margin_vertical"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android:text="sample text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android:textAppearance="@style/TtlTextAppearance.Small" /&gt;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	&lt;EditText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android:id="@+id/nickname"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android:layout_width="match_parent"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android:layout_height="wrap_content"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android:inputType="text|textCapWords"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android:maxLines="1"</a:t>
            </a:r>
          </a:p>
          <a:p>
            <a:pPr rtl="0" lvl="0" indent="0" marL="45720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-GB"/>
              <a:t>        	android:textAppearance="@style/TtlTextAppearance.Medium" /&gt;</a:t>
            </a:r>
          </a:p>
          <a:p>
            <a:pPr rtl="0" lvl="0">
              <a:spcBef>
                <a:spcPts val="0"/>
              </a:spcBef>
              <a:buNone/>
            </a:pPr>
            <a:r>
              <a:rPr lang="en-GB"/>
              <a:t>    	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347450" x="457200"/>
            <a:ext cy="5220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&lt;Spinner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android:id="@+id/card_type"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android:layout_width="match_parent"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android:layout_height="wrap_content"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android:layout_marginTop="@dimen/margin_vertical" /&gt;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	&lt;CheckBox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android:id="@+id/use_home_address_checkbox"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android:layout_width="match_parent"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android:layout_height="wrap_content"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android:text="@string/add_edit_cards_use_home_address_checkbox"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android:textAppearance="@style/TtlTextAppearance.Medium" /&gt;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&lt;Button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android:id="@+id/save_button"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style="@style/Button.CallToAction"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android:layout_width="match_parent"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android:layout_height="wrap_content"</a:t>
            </a:r>
          </a:p>
          <a:p>
            <a:pPr rtl="0"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    	android:text="@string/add_edit_cards_save_button" /&gt;   		 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sz="1400" lang="en-GB">
                <a:solidFill>
                  <a:srgbClr val="000000"/>
                </a:solidFill>
              </a:rPr>
              <a:t>    &lt;/LinearLayout&gt;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52400" x="2730500"/>
            <a:ext cy="1329300" cx="5143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-GB"/>
              <a:t>Assert UI elements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52400" x="152400"/>
            <a:ext cy="1778000" cx="2578099"/>
          </a:xfrm>
          <a:prstGeom prst="rect">
            <a:avLst/>
          </a:prstGeom>
        </p:spPr>
      </p:pic>
      <p:pic>
        <p:nvPicPr>
          <p:cNvPr id="79" name="Shape 7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52400" x="7304625"/>
            <a:ext cy="2409099" cx="1586049"/>
          </a:xfrm>
          <a:prstGeom prst="rect">
            <a:avLst/>
          </a:prstGeom>
        </p:spPr>
      </p:pic>
      <p:sp>
        <p:nvSpPr>
          <p:cNvPr id="80" name="Shape 80"/>
          <p:cNvSpPr txBox="1"/>
          <p:nvPr/>
        </p:nvSpPr>
        <p:spPr>
          <a:xfrm>
            <a:off y="2561500" x="298350"/>
            <a:ext cy="3982199" cx="85922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-GB"/>
              <a:t>Step: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/>
              <a:t>Then the view with id "</a:t>
            </a:r>
            <a:r>
              <a:rPr sz="2400" lang="en-GB">
                <a:solidFill>
                  <a:srgbClr val="FF0000"/>
                </a:solidFill>
              </a:rPr>
              <a:t>id_element</a:t>
            </a:r>
            <a:r>
              <a:rPr sz="2400" lang="en-GB"/>
              <a:t>" should have property "</a:t>
            </a:r>
            <a:r>
              <a:rPr sz="2400" lang="en-GB">
                <a:solidFill>
                  <a:srgbClr val="6AA84F"/>
                </a:solidFill>
              </a:rPr>
              <a:t>attr_name</a:t>
            </a:r>
            <a:r>
              <a:rPr sz="2400" lang="en-GB"/>
              <a:t>" = "</a:t>
            </a:r>
            <a:r>
              <a:rPr sz="2400" lang="en-GB">
                <a:solidFill>
                  <a:srgbClr val="1155CC"/>
                </a:solidFill>
              </a:rPr>
              <a:t>attr_value</a:t>
            </a:r>
            <a:r>
              <a:rPr sz="2400" lang="en-GB"/>
              <a:t>"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FF0000"/>
                </a:solidFill>
              </a:rPr>
              <a:t>id_element </a:t>
            </a:r>
            <a:r>
              <a:rPr sz="2400" lang="en-GB"/>
              <a:t>- value of field android:id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sz="2400" lang="en-GB">
                <a:solidFill>
                  <a:srgbClr val="6AA84F"/>
                </a:solidFill>
              </a:rPr>
              <a:t>attr_name </a:t>
            </a:r>
            <a:r>
              <a:rPr sz="2400" lang="en-GB"/>
              <a:t>- attribute name for check e.g: text, contentDescription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-GB">
                <a:solidFill>
                  <a:srgbClr val="1155CC"/>
                </a:solidFill>
              </a:rPr>
              <a:t>attr_value </a:t>
            </a:r>
            <a:r>
              <a:rPr sz="2400" lang="en-GB"/>
              <a:t>- expected value of attribute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