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jp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2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2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2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2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2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2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2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" name="Shape 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24" name="Shape 2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112250"/>
            <a:ext cy="2586425" cx="1702949"/>
          </a:xfrm>
          <a:prstGeom prst="rect">
            <a:avLst/>
          </a:prstGeom>
        </p:spPr>
      </p:pic>
      <p:sp>
        <p:nvSpPr>
          <p:cNvPr id="25" name="Shape 25"/>
          <p:cNvSpPr txBox="1"/>
          <p:nvPr/>
        </p:nvSpPr>
        <p:spPr>
          <a:xfrm>
            <a:off y="2613450" x="1207650"/>
            <a:ext cy="3000000" cx="7105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b="1" sz="4800" lang="en-GB"/>
              <a:t>Calabash-android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4800" lang="en-GB"/>
              <a:t>workshop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800"/>
          </a:p>
          <a:p>
            <a:pPr algn="ctr" rtl="0" lvl="0">
              <a:spcBef>
                <a:spcPts val="0"/>
              </a:spcBef>
              <a:buNone/>
            </a:pPr>
            <a:r>
              <a:rPr sz="3000" lang="en-GB">
                <a:solidFill>
                  <a:srgbClr val="666666"/>
                </a:solidFill>
              </a:rPr>
              <a:t>Lesson 6: Write additional testing steps.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74650" x="2673050"/>
            <a:ext cy="1143000" cx="6013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Additional steps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2655900" x="457200"/>
            <a:ext cy="3813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Location: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../calabash_workspace/features/step_definitions/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" name="Shape 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33" name="Shape 3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274650" x="2673050"/>
            <a:ext cy="1143000" cx="6013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Step construction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2655900" x="457200"/>
            <a:ext cy="42020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n-GB">
                <a:solidFill>
                  <a:srgbClr val="FF0000"/>
                </a:solidFill>
              </a:rPr>
              <a:t>Then</a:t>
            </a:r>
            <a:r>
              <a:rPr sz="2400" lang="en-GB"/>
              <a:t> /^I enter </a:t>
            </a:r>
            <a:r>
              <a:rPr sz="2400" lang="en-GB">
                <a:solidFill>
                  <a:srgbClr val="4A86E8"/>
                </a:solidFill>
              </a:rPr>
              <a:t>"([^\"]*)"</a:t>
            </a:r>
            <a:r>
              <a:rPr sz="2400" lang="en-GB"/>
              <a:t> into input field number</a:t>
            </a:r>
            <a:r>
              <a:rPr sz="2400" lang="en-GB">
                <a:solidFill>
                  <a:srgbClr val="00FF00"/>
                </a:solidFill>
              </a:rPr>
              <a:t> </a:t>
            </a:r>
            <a:r>
              <a:rPr sz="2400" lang="en-GB">
                <a:solidFill>
                  <a:srgbClr val="6AA84F"/>
                </a:solidFill>
              </a:rPr>
              <a:t>(\d+)</a:t>
            </a:r>
            <a:r>
              <a:rPr sz="2400" lang="en-GB"/>
              <a:t>$/ do |</a:t>
            </a:r>
            <a:r>
              <a:rPr sz="2400" lang="en-GB">
                <a:solidFill>
                  <a:srgbClr val="FF00FF"/>
                </a:solidFill>
              </a:rPr>
              <a:t>text, number</a:t>
            </a:r>
            <a:r>
              <a:rPr sz="2400" lang="en-GB"/>
              <a:t>|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n-GB"/>
              <a:t>  performAction('enter_text_into_numbered_field',</a:t>
            </a:r>
            <a:r>
              <a:rPr sz="2400" lang="en-GB">
                <a:solidFill>
                  <a:srgbClr val="FF00FF"/>
                </a:solidFill>
              </a:rPr>
              <a:t>text</a:t>
            </a:r>
            <a:r>
              <a:rPr sz="2400" lang="en-GB"/>
              <a:t>, </a:t>
            </a:r>
            <a:r>
              <a:rPr sz="2400" lang="en-GB">
                <a:solidFill>
                  <a:srgbClr val="FF00FF"/>
                </a:solidFill>
              </a:rPr>
              <a:t>number</a:t>
            </a:r>
            <a:r>
              <a:rPr sz="2400" lang="en-GB"/>
              <a:t>)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n-GB"/>
              <a:t>end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GB">
                <a:solidFill>
                  <a:srgbClr val="FF0000"/>
                </a:solidFill>
              </a:rPr>
              <a:t>Then - can be alternatively: When, And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GB">
                <a:solidFill>
                  <a:srgbClr val="4A86E8"/>
                </a:solidFill>
              </a:rPr>
              <a:t>"([^\"]*)" - input text argument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GB">
                <a:solidFill>
                  <a:srgbClr val="6AA84F"/>
                </a:solidFill>
              </a:rPr>
              <a:t>(\d+) - input digit argument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GB">
                <a:solidFill>
                  <a:srgbClr val="FF00FF"/>
                </a:solidFill>
              </a:rPr>
              <a:t>text, number - variables store arguments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41" name="Shape 4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  <p:cxnSp>
        <p:nvCxnSpPr>
          <p:cNvPr id="42" name="Shape 42"/>
          <p:cNvCxnSpPr>
            <a:stCxn id="39" idx="1"/>
            <a:endCxn id="39" idx="3"/>
          </p:cNvCxnSpPr>
          <p:nvPr/>
        </p:nvCxnSpPr>
        <p:spPr>
          <a:xfrm>
            <a:off y="4756949" x="457200"/>
            <a:ext cy="0" cx="8229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50" x="2673050"/>
            <a:ext cy="1143000" cx="6013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try … catch block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2274900" x="457200"/>
            <a:ext cy="3813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Example: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A61C00"/>
                </a:solidFill>
              </a:rPr>
              <a:t>Then /^I handle exception$/ do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A61C00"/>
                </a:solidFill>
              </a:rPr>
              <a:t>	begin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A61C00"/>
                </a:solidFill>
              </a:rPr>
              <a:t>		performAction(“press”,”aaaa”)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A61C00"/>
                </a:solidFill>
              </a:rPr>
              <a:t>	rescue -&gt; e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A61C00"/>
                </a:solidFill>
              </a:rPr>
              <a:t>		raise “Neither element contain this text”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A61C00"/>
                </a:solidFill>
              </a:rPr>
              <a:t>	end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A61C00"/>
                </a:solidFill>
              </a:rPr>
              <a:t>end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9" name="Shape 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50" name="Shape 5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74650" x="2673050"/>
            <a:ext cy="1143000" cx="6013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Macro function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2655900" x="457200"/>
            <a:ext cy="3813599" cx="8496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600" lang="en-GB"/>
              <a:t>Example:</a:t>
            </a:r>
          </a:p>
          <a:p>
            <a:pPr rtl="0" lvl="0">
              <a:spcBef>
                <a:spcPts val="0"/>
              </a:spcBef>
              <a:buNone/>
            </a:pPr>
            <a:r>
              <a:rPr sz="2600" lang="en-GB">
                <a:solidFill>
                  <a:srgbClr val="A61C00"/>
                </a:solidFill>
              </a:rPr>
              <a:t>Then /^I use macro function$/ do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600" lang="en-GB">
                <a:solidFill>
                  <a:srgbClr val="A61C00"/>
                </a:solidFill>
              </a:rPr>
              <a:t>macro(‘I enter "testText" into input field number 1’)</a:t>
            </a:r>
          </a:p>
          <a:p>
            <a:pPr rtl="0" lvl="0">
              <a:spcBef>
                <a:spcPts val="0"/>
              </a:spcBef>
              <a:buNone/>
            </a:pPr>
            <a:r>
              <a:rPr sz="2600" lang="en-GB">
                <a:solidFill>
                  <a:srgbClr val="A61C00"/>
                </a:solidFill>
              </a:rPr>
              <a:t>end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58" name="Shape 5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74650" x="2673050"/>
            <a:ext cy="1143000" cx="6013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Use Query in step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2274900" x="457200"/>
            <a:ext cy="3813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Example: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-GB">
                <a:solidFill>
                  <a:srgbClr val="A61C00"/>
                </a:solidFill>
              </a:rPr>
              <a:t>When /^I enter "([^\"]*)" to use query function$/ do |text|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A61C00"/>
                </a:solidFill>
              </a:rPr>
              <a:t>		elementsArray = query(“TextView”)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A61C00"/>
                </a:solidFill>
              </a:rPr>
              <a:t>		unless(elementsArray[0].include? text)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A61C00"/>
                </a:solidFill>
              </a:rPr>
              <a:t>			raise “Text not found”</a:t>
            </a:r>
          </a:p>
          <a:p>
            <a:pPr rtl="0" lvl="0" indent="457200" marL="45720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-GB">
                <a:solidFill>
                  <a:srgbClr val="A61C00"/>
                </a:solidFill>
              </a:rPr>
              <a:t>end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A61C00"/>
                </a:solidFill>
              </a:rPr>
              <a:t>end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5" name="Shape 6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66" name="Shape 6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74650" x="2673050"/>
            <a:ext cy="1143000" cx="6013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ListView and Query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2154200" x="457200"/>
            <a:ext cy="43152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Example:  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-GB">
                <a:solidFill>
                  <a:srgbClr val="CC4125"/>
                </a:solidFill>
              </a:rPr>
              <a:t>Then /^I use loop$/ do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-GB">
                <a:solidFill>
                  <a:srgbClr val="CC4125"/>
                </a:solidFill>
              </a:rPr>
              <a:t>      #query("Button").each { |x| puts x }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-GB">
                <a:solidFill>
                  <a:srgbClr val="CC4125"/>
                </a:solidFill>
              </a:rPr>
              <a:t>      query("Button").each do |x|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-GB">
                <a:solidFill>
                  <a:srgbClr val="CC4125"/>
                </a:solidFill>
              </a:rPr>
              <a:t>   	 		touch(x)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-GB">
                <a:solidFill>
                  <a:srgbClr val="CC4125"/>
                </a:solidFill>
              </a:rPr>
              <a:t>   	 		performAction("go_back")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-GB">
                <a:solidFill>
                  <a:srgbClr val="CC4125"/>
                </a:solidFill>
              </a:rPr>
              <a:t>      end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CC4125"/>
                </a:solidFill>
              </a:rPr>
              <a:t>  end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74" name="Shape 7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74650" x="2673050"/>
            <a:ext cy="1143000" cx="6013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Handle listView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697000" x="457200"/>
            <a:ext cy="4263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GB"/>
              <a:t>Example:  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n-GB">
                <a:solidFill>
                  <a:srgbClr val="CC4125"/>
                </a:solidFill>
              </a:rPr>
              <a:t>Then /^I handle listView$/ do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n-GB">
                <a:solidFill>
                  <a:srgbClr val="CC4125"/>
                </a:solidFill>
              </a:rPr>
              <a:t>result = performAction('get_list_item_text')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n-GB">
                <a:solidFill>
                  <a:srgbClr val="CC4125"/>
                </a:solidFill>
              </a:rPr>
              <a:t>  response_table = result['bonusInformation']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n-GB">
                <a:solidFill>
                  <a:srgbClr val="CC4125"/>
                </a:solidFill>
              </a:rPr>
              <a:t>  response_table.each_with_index do | </a:t>
            </a:r>
            <a:r>
              <a:rPr b="1" sz="2400" lang="en-GB">
                <a:solidFill>
                  <a:srgbClr val="CC4125"/>
                </a:solidFill>
              </a:rPr>
              <a:t>row_data</a:t>
            </a:r>
            <a:r>
              <a:rPr sz="2400" lang="en-GB">
                <a:solidFill>
                  <a:srgbClr val="CC4125"/>
                </a:solidFill>
              </a:rPr>
              <a:t>, index |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n-GB">
                <a:solidFill>
                  <a:srgbClr val="CC4125"/>
                </a:solidFill>
              </a:rPr>
              <a:t>    </a:t>
            </a:r>
            <a:r>
              <a:rPr b="1" sz="2400" lang="en-GB">
                <a:solidFill>
                  <a:srgbClr val="CC4125"/>
                </a:solidFill>
              </a:rPr>
              <a:t>row_data </a:t>
            </a:r>
            <a:r>
              <a:rPr sz="2400" lang="en-GB">
                <a:solidFill>
                  <a:srgbClr val="CC4125"/>
                </a:solidFill>
              </a:rPr>
              <a:t>= JSON.parse( </a:t>
            </a:r>
            <a:r>
              <a:rPr b="1" sz="2400" lang="en-GB">
                <a:solidFill>
                  <a:srgbClr val="CC4125"/>
                </a:solidFill>
              </a:rPr>
              <a:t>row_data </a:t>
            </a:r>
            <a:r>
              <a:rPr sz="2400" lang="en-GB">
                <a:solidFill>
                  <a:srgbClr val="CC4125"/>
                </a:solidFill>
              </a:rPr>
              <a:t>)</a:t>
            </a:r>
          </a:p>
          <a:p>
            <a:pPr rtl="0" lvl="0" indent="0" mar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n-GB">
                <a:solidFill>
                  <a:srgbClr val="CC4125"/>
                </a:solidFill>
              </a:rPr>
              <a:t>    response_table[index] = </a:t>
            </a:r>
            <a:r>
              <a:rPr b="1" sz="2400" lang="en-GB">
                <a:solidFill>
                  <a:srgbClr val="CC4125"/>
                </a:solidFill>
              </a:rPr>
              <a:t>row_data</a:t>
            </a:r>
          </a:p>
          <a:p>
            <a:pPr rtl="0" lvl="0" indent="0" mar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n-GB">
                <a:solidFill>
                  <a:srgbClr val="CC4125"/>
                </a:solidFill>
              </a:rPr>
              <a:t>    </a:t>
            </a:r>
            <a:r>
              <a:rPr b="1" sz="2400" lang="en-GB">
                <a:solidFill>
                  <a:srgbClr val="CC4125"/>
                </a:solidFill>
              </a:rPr>
              <a:t>row </a:t>
            </a:r>
            <a:r>
              <a:rPr sz="2400" lang="en-GB">
                <a:solidFill>
                  <a:srgbClr val="CC4125"/>
                </a:solidFill>
              </a:rPr>
              <a:t>= response_table[index]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n-GB">
                <a:solidFill>
                  <a:srgbClr val="CC4125"/>
                </a:solidFill>
              </a:rPr>
              <a:t>   firstColumn = </a:t>
            </a:r>
            <a:r>
              <a:rPr b="1" sz="2400" lang="en-GB">
                <a:solidFill>
                  <a:srgbClr val="CC4125"/>
                </a:solidFill>
              </a:rPr>
              <a:t>row</a:t>
            </a:r>
            <a:r>
              <a:rPr sz="2400" lang="en-GB">
                <a:solidFill>
                  <a:srgbClr val="CC4125"/>
                </a:solidFill>
              </a:rPr>
              <a:t>[“first_column”]</a:t>
            </a:r>
          </a:p>
          <a:p>
            <a:pPr rtl="0" lvl="0" indent="0" mar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n-GB">
                <a:solidFill>
                  <a:srgbClr val="CC4125"/>
                </a:solidFill>
              </a:rPr>
              <a:t>   secondColumn = </a:t>
            </a:r>
            <a:r>
              <a:rPr b="1" sz="2400" lang="en-GB">
                <a:solidFill>
                  <a:srgbClr val="CC4125"/>
                </a:solidFill>
              </a:rPr>
              <a:t>row</a:t>
            </a:r>
            <a:r>
              <a:rPr sz="2400" lang="en-GB">
                <a:solidFill>
                  <a:srgbClr val="CC4125"/>
                </a:solidFill>
              </a:rPr>
              <a:t>[“second_column”]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n-GB">
                <a:solidFill>
                  <a:srgbClr val="CC4125"/>
                </a:solidFill>
              </a:rPr>
              <a:t>  end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GB">
                <a:solidFill>
                  <a:srgbClr val="CC4125"/>
                </a:solidFill>
              </a:rPr>
              <a:t> end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76200" x="152400"/>
            <a:ext cy="1778000" cx="2578099"/>
          </a:xfrm>
          <a:prstGeom prst="rect">
            <a:avLst/>
          </a:prstGeom>
        </p:spPr>
      </p:pic>
      <p:pic>
        <p:nvPicPr>
          <p:cNvPr id="82" name="Shape 8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