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jp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http://docs.seleniumhq.org/" Type="http://schemas.openxmlformats.org/officeDocument/2006/relationships/hyperlink" TargetMode="External" Id="rId3"/><Relationship Target="../media/image02.jpg" Type="http://schemas.openxmlformats.org/officeDocument/2006/relationships/image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4"/><Relationship Target="../media/image01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4"/><Relationship Target="../media/image01.jpg" Type="http://schemas.openxmlformats.org/officeDocument/2006/relationships/image" Id="rId3"/><Relationship Target="../media/image04.pn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4"/><Relationship Target="../media/image01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4"/><Relationship Target="../media/image01.jpg" Type="http://schemas.openxmlformats.org/officeDocument/2006/relationships/image" Id="rId3"/><Relationship Target="../media/image05.png" Type="http://schemas.openxmlformats.org/officeDocument/2006/relationships/image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rubydoc.info/gems/selenium-webdriver/" Type="http://schemas.openxmlformats.org/officeDocument/2006/relationships/hyperlink" TargetMode="External" Id="rId4"/><Relationship Target="http://docs.seleniumhq.org/docs/" Type="http://schemas.openxmlformats.org/officeDocument/2006/relationships/hyperlink" TargetMode="External" Id="rId3"/><Relationship Target="../media/image02.jpg" Type="http://schemas.openxmlformats.org/officeDocument/2006/relationships/image" Id="rId6"/><Relationship Target="../media/image01.jpg" Type="http://schemas.openxmlformats.org/officeDocument/2006/relationships/image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" name="Shape 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24" name="Shape 2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112250"/>
            <a:ext cy="2586425" cx="1702949"/>
          </a:xfrm>
          <a:prstGeom prst="rect">
            <a:avLst/>
          </a:prstGeom>
        </p:spPr>
      </p:pic>
      <p:sp>
        <p:nvSpPr>
          <p:cNvPr id="25" name="Shape 25"/>
          <p:cNvSpPr txBox="1"/>
          <p:nvPr/>
        </p:nvSpPr>
        <p:spPr>
          <a:xfrm>
            <a:off y="2613450" x="1207650"/>
            <a:ext cy="3000000" cx="7105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b="1" sz="4800" lang="en-GB"/>
              <a:t>Calabash-android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4800" lang="en-GB"/>
              <a:t>workshop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4800"/>
          </a:p>
          <a:p>
            <a:pPr algn="ctr" rtl="0" lvl="0">
              <a:spcBef>
                <a:spcPts val="0"/>
              </a:spcBef>
              <a:buNone/>
            </a:pPr>
            <a:r>
              <a:rPr sz="3000" lang="en-GB">
                <a:solidFill>
                  <a:srgbClr val="666666"/>
                </a:solidFill>
              </a:rPr>
              <a:t>Lesson 8: Work with Selenium under Calabash-android.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274650" x="2673050"/>
            <a:ext cy="1143000" cx="45417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Selenium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3044400" x="346225"/>
            <a:ext cy="2655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/>
              <a:t>Selenium </a:t>
            </a:r>
            <a:r>
              <a:rPr lang="en-GB"/>
              <a:t>is a suite of tools to automate web browsers across many platforms.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u="sng" lang="en-GB">
                <a:solidFill>
                  <a:schemeClr val="hlink"/>
                </a:solidFill>
                <a:hlinkClick r:id="rId3"/>
              </a:rPr>
              <a:t>http://docs.seleniumhq.org/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" name="Shape 3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33" name="Shape 3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52400" x="7309425"/>
            <a:ext cy="2503499" cx="16447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274650" x="2673050"/>
            <a:ext cy="1882199" cx="44951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Configure to work with Calabash-android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40" name="Shape 4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309425"/>
            <a:ext cy="2503499" cx="1644775"/>
          </a:xfrm>
          <a:prstGeom prst="rect">
            <a:avLst/>
          </a:prstGeom>
        </p:spPr>
      </p:pic>
      <p:sp>
        <p:nvSpPr>
          <p:cNvPr id="41" name="Shape 41"/>
          <p:cNvSpPr txBox="1"/>
          <p:nvPr/>
        </p:nvSpPr>
        <p:spPr>
          <a:xfrm>
            <a:off y="2648500" x="469775"/>
            <a:ext cy="3617699" cx="8100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000" lang="en-GB"/>
              <a:t>Install gem:</a:t>
            </a:r>
          </a:p>
          <a:p>
            <a:pPr rtl="0" lvl="0">
              <a:spcBef>
                <a:spcPts val="0"/>
              </a:spcBef>
              <a:buNone/>
            </a:pPr>
            <a:r>
              <a:rPr sz="3000" lang="en-GB"/>
              <a:t>gem install selenium</a:t>
            </a:r>
          </a:p>
          <a:p>
            <a:pPr rtl="0" lvl="0">
              <a:spcBef>
                <a:spcPts val="0"/>
              </a:spcBef>
              <a:buNone/>
            </a:pPr>
            <a:r>
              <a:rPr sz="3000" lang="en-GB"/>
              <a:t>gem install selenium-webdriver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rtl="0" lvl="0">
              <a:spcBef>
                <a:spcPts val="0"/>
              </a:spcBef>
              <a:buNone/>
            </a:pPr>
            <a:r>
              <a:rPr b="1" sz="3000" lang="en-GB"/>
              <a:t>Attach requirements to step definition file:</a:t>
            </a:r>
          </a:p>
          <a:p>
            <a:pPr rtl="0" lvl="0">
              <a:spcBef>
                <a:spcPts val="0"/>
              </a:spcBef>
              <a:buNone/>
            </a:pPr>
            <a:r>
              <a:rPr sz="3000" lang="en-GB"/>
              <a:t>require 'rubygems'</a:t>
            </a:r>
          </a:p>
          <a:p>
            <a:pPr>
              <a:spcBef>
                <a:spcPts val="0"/>
              </a:spcBef>
              <a:buNone/>
            </a:pPr>
            <a:r>
              <a:rPr sz="3000" lang="en-GB"/>
              <a:t>require 'selenium-webdriver'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74650" x="2673050"/>
            <a:ext cy="1143000" cx="60138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Selenium - Ruby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48" name="Shape 4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309425"/>
            <a:ext cy="2503499" cx="1644775"/>
          </a:xfrm>
          <a:prstGeom prst="rect">
            <a:avLst/>
          </a:prstGeom>
        </p:spPr>
      </p:pic>
      <p:pic>
        <p:nvPicPr>
          <p:cNvPr id="49" name="Shape 49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2224300" x="152400"/>
            <a:ext cy="4457974" cx="71297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74650" x="2673050"/>
            <a:ext cy="2000100" cx="46365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UI elements in WebSite and Android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2274900" x="457200"/>
            <a:ext cy="45830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-GB">
                <a:solidFill>
                  <a:srgbClr val="000000"/>
                </a:solidFill>
              </a:rPr>
              <a:t>&lt;input id="input" type="text" /&gt;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>
                <a:solidFill>
                  <a:srgbClr val="000000"/>
                </a:solidFill>
              </a:rPr>
              <a:t>	</a:t>
            </a:r>
            <a:r>
              <a:rPr b="1" sz="1800" lang="en-GB">
                <a:solidFill>
                  <a:srgbClr val="000000"/>
                </a:solidFill>
              </a:rPr>
              <a:t>EditText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-GB">
                <a:solidFill>
                  <a:srgbClr val="000000"/>
                </a:solidFill>
              </a:rPr>
              <a:t>&lt;label&gt;MyLabel&lt;/label&gt;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>
                <a:solidFill>
                  <a:srgbClr val="000000"/>
                </a:solidFill>
              </a:rPr>
              <a:t>	</a:t>
            </a:r>
            <a:r>
              <a:rPr b="1" sz="1800" lang="en-GB">
                <a:solidFill>
                  <a:srgbClr val="000000"/>
                </a:solidFill>
              </a:rPr>
              <a:t>TextView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-GB">
                <a:solidFill>
                  <a:srgbClr val="000000"/>
                </a:solidFill>
              </a:rPr>
              <a:t>&lt;select id="select"&gt;&lt;option value=”A”&gt;option1&lt;/option&gt;&lt;/select&gt;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>
                <a:solidFill>
                  <a:srgbClr val="000000"/>
                </a:solidFill>
              </a:rPr>
              <a:t>	</a:t>
            </a:r>
            <a:r>
              <a:rPr b="1" sz="1800" lang="en-GB">
                <a:solidFill>
                  <a:srgbClr val="000000"/>
                </a:solidFill>
              </a:rPr>
              <a:t>Spinner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-GB">
                <a:solidFill>
                  <a:srgbClr val="000000"/>
                </a:solidFill>
              </a:rPr>
              <a:t>&lt;button type=”button”&gt;mybutton&lt;/button&gt;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>
                <a:solidFill>
                  <a:srgbClr val="000000"/>
                </a:solidFill>
              </a:rPr>
              <a:t>	&lt;input id="button" type="submit"/&gt;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>
                <a:solidFill>
                  <a:srgbClr val="000000"/>
                </a:solidFill>
              </a:rPr>
              <a:t>	</a:t>
            </a:r>
            <a:r>
              <a:rPr b="1" sz="1800" lang="en-GB">
                <a:solidFill>
                  <a:srgbClr val="000000"/>
                </a:solidFill>
              </a:rPr>
              <a:t>Button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-GB">
                <a:solidFill>
                  <a:srgbClr val="000000"/>
                </a:solidFill>
              </a:rPr>
              <a:t>&lt;input id="mycheckbox" type="checkbox" /&gt;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>
                <a:solidFill>
                  <a:srgbClr val="000000"/>
                </a:solidFill>
              </a:rPr>
              <a:t>	</a:t>
            </a:r>
            <a:r>
              <a:rPr b="1" sz="1800" lang="en-GB">
                <a:solidFill>
                  <a:srgbClr val="000000"/>
                </a:solidFill>
              </a:rPr>
              <a:t>CheckBox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57" name="Shape 5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309425"/>
            <a:ext cy="2503499" cx="16447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74650" x="2673050"/>
            <a:ext cy="1084800" cx="46365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Finding elements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2274900" x="457200"/>
            <a:ext cy="10848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-GB">
                <a:solidFill>
                  <a:srgbClr val="000000"/>
                </a:solidFill>
              </a:rPr>
              <a:t>Example: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GB">
                <a:solidFill>
                  <a:srgbClr val="000000"/>
                </a:solidFill>
              </a:rPr>
              <a:t>driver.find_element(:id =&gt; 'myButton')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64" name="Shape 6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65" name="Shape 6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309425"/>
            <a:ext cy="2503499" cx="1644775"/>
          </a:xfrm>
          <a:prstGeom prst="rect">
            <a:avLst/>
          </a:prstGeom>
        </p:spPr>
      </p:pic>
      <p:pic>
        <p:nvPicPr>
          <p:cNvPr id="66" name="Shape 66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3173775" x="457200"/>
            <a:ext cy="3434849" cx="594374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74650" x="2673050"/>
            <a:ext cy="1143000" cx="60138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Documentation: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3036900" x="228600"/>
            <a:ext cy="3116700" cx="8686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-GB">
                <a:solidFill>
                  <a:schemeClr val="hlink"/>
                </a:solidFill>
                <a:hlinkClick r:id="rId3"/>
              </a:rPr>
              <a:t>http://docs.seleniumhq.org/docs/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-GB">
                <a:solidFill>
                  <a:schemeClr val="hlink"/>
                </a:solidFill>
                <a:hlinkClick r:id="rId4"/>
              </a:rPr>
              <a:t>http://rubydoc.info/gems/selenium-webdriver/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4125"/>
              </a:solidFill>
            </a:endParaRPr>
          </a:p>
        </p:txBody>
      </p:sp>
      <p:pic>
        <p:nvPicPr>
          <p:cNvPr id="73" name="Shape 7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76200" x="152400"/>
            <a:ext cy="1778000" cx="2578099"/>
          </a:xfrm>
          <a:prstGeom prst="rect">
            <a:avLst/>
          </a:prstGeom>
        </p:spPr>
      </p:pic>
      <p:pic>
        <p:nvPicPr>
          <p:cNvPr id="74" name="Shape 74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152400" x="7309425"/>
            <a:ext cy="2503499" cx="16447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