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9"/>
  </p:notesMasterIdLst>
  <p:sldIdLst>
    <p:sldId id="256" r:id="rId2"/>
    <p:sldId id="257" r:id="rId3"/>
    <p:sldId id="276" r:id="rId4"/>
    <p:sldId id="277" r:id="rId5"/>
    <p:sldId id="275" r:id="rId6"/>
    <p:sldId id="258" r:id="rId7"/>
    <p:sldId id="272" r:id="rId8"/>
    <p:sldId id="259" r:id="rId9"/>
    <p:sldId id="273" r:id="rId10"/>
    <p:sldId id="274" r:id="rId11"/>
    <p:sldId id="263" r:id="rId12"/>
    <p:sldId id="264" r:id="rId13"/>
    <p:sldId id="278" r:id="rId14"/>
    <p:sldId id="266" r:id="rId15"/>
    <p:sldId id="279" r:id="rId16"/>
    <p:sldId id="268" r:id="rId17"/>
    <p:sldId id="261" r:id="rId18"/>
  </p:sldIdLst>
  <p:sldSz cx="9144000" cy="6858000" type="screen4x3"/>
  <p:notesSz cx="6562725" cy="8686800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A1"/>
    <a:srgbClr val="A719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133" autoAdjust="0"/>
  </p:normalViewPr>
  <p:slideViewPr>
    <p:cSldViewPr snapToObjects="1">
      <p:cViewPr varScale="1">
        <p:scale>
          <a:sx n="62" d="100"/>
          <a:sy n="62" d="100"/>
        </p:scale>
        <p:origin x="140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43213" cy="4349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17925" y="0"/>
            <a:ext cx="2843213" cy="4349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4FC198-5468-47D0-89D2-9A1AB0C15A23}" type="datetimeFigureOut">
              <a:rPr lang="pl-PL" smtClean="0"/>
              <a:t>12.11.2019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27150" y="1085850"/>
            <a:ext cx="3908425" cy="2932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55638" y="4179888"/>
            <a:ext cx="5251450" cy="34210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251825"/>
            <a:ext cx="2843213" cy="434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17925" y="8251825"/>
            <a:ext cx="2843213" cy="434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650ED-7A0D-4E7F-8EB3-D4BA474B14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7558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6650ED-7A0D-4E7F-8EB3-D4BA474B1418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45928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52" name="Picture 12" descr="pasek3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22425"/>
            <a:ext cx="1655763" cy="523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1655763" y="1628775"/>
            <a:ext cx="7524750" cy="5229225"/>
          </a:xfrm>
          <a:prstGeom prst="rect">
            <a:avLst/>
          </a:prstGeom>
          <a:solidFill>
            <a:srgbClr val="A7190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873250" y="2130425"/>
            <a:ext cx="7089775" cy="2019300"/>
          </a:xfrm>
        </p:spPr>
        <p:txBody>
          <a:bodyPr/>
          <a:lstStyle>
            <a:lvl1pPr algn="ctr"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73250" y="5697538"/>
            <a:ext cx="7089775" cy="900112"/>
          </a:xfrm>
        </p:spPr>
        <p:txBody>
          <a:bodyPr anchor="b"/>
          <a:lstStyle>
            <a:lvl1pPr marL="0" indent="0" algn="ctr">
              <a:buFontTx/>
              <a:buNone/>
              <a:defRPr sz="2000">
                <a:solidFill>
                  <a:srgbClr val="FFD3A1"/>
                </a:solidFill>
              </a:defRPr>
            </a:lvl1pPr>
          </a:lstStyle>
          <a:p>
            <a:r>
              <a:rPr lang="pl-PL"/>
              <a:t>Kliknij, aby edytować styl wzorca podtytułu</a:t>
            </a:r>
          </a:p>
        </p:txBody>
      </p:sp>
      <p:pic>
        <p:nvPicPr>
          <p:cNvPr id="35856" name="Picture 16" descr="logo pl duz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17463"/>
            <a:ext cx="7742238" cy="1646238"/>
          </a:xfrm>
          <a:prstGeom prst="rect">
            <a:avLst/>
          </a:prstGeom>
          <a:noFill/>
        </p:spPr>
      </p:pic>
    </p:spTree>
  </p:cSld>
  <p:clrMapOvr>
    <a:masterClrMapping/>
  </p:clrMapOvr>
  <p:transition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</p:cSld>
  <p:clrMapOvr>
    <a:masterClrMapping/>
  </p:clrMapOvr>
  <p:transition>
    <p:randomBa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931025" y="630238"/>
            <a:ext cx="2105025" cy="6111875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611188" y="630238"/>
            <a:ext cx="6167437" cy="611187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</p:cSld>
  <p:clrMapOvr>
    <a:masterClrMapping/>
  </p:clrMapOvr>
  <p:transition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</p:cSld>
  <p:clrMapOvr>
    <a:masterClrMapping/>
  </p:clrMapOvr>
  <p:transition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</p:cSld>
  <p:clrMapOvr>
    <a:masterClrMapping/>
  </p:clrMapOvr>
  <p:transition>
    <p:randomBa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11188" y="1881188"/>
            <a:ext cx="4135437" cy="4860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899025" y="1881188"/>
            <a:ext cx="4137025" cy="4860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</p:cSld>
  <p:clrMapOvr>
    <a:masterClrMapping/>
  </p:clrMapOvr>
  <p:transition>
    <p:randomBa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</p:cSld>
  <p:clrMapOvr>
    <a:masterClrMapping/>
  </p:clrMapOvr>
  <p:transition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</p:spTree>
  </p:cSld>
  <p:clrMapOvr>
    <a:masterClrMapping/>
  </p:clrMapOvr>
  <p:transition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</p:cSld>
  <p:clrMapOvr>
    <a:masterClrMapping/>
  </p:clrMapOvr>
  <p:transition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</p:cSld>
  <p:clrMapOvr>
    <a:masterClrMapping/>
  </p:clrMapOvr>
  <p:transition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503238" y="481013"/>
            <a:ext cx="8640762" cy="1292225"/>
          </a:xfrm>
          <a:prstGeom prst="rect">
            <a:avLst/>
          </a:prstGeom>
          <a:solidFill>
            <a:srgbClr val="A7190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 flipH="1">
            <a:off x="0" y="1773238"/>
            <a:ext cx="503238" cy="5084762"/>
          </a:xfrm>
          <a:prstGeom prst="rect">
            <a:avLst/>
          </a:prstGeom>
          <a:solidFill>
            <a:srgbClr val="A7190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923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630238"/>
            <a:ext cx="8424862" cy="103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/>
              <a:t>Kliknij, aby edytować styl wzorca tytułu</a:t>
            </a:r>
          </a:p>
        </p:txBody>
      </p:sp>
      <p:sp>
        <p:nvSpPr>
          <p:cNvPr id="923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881188"/>
            <a:ext cx="8424862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pic>
        <p:nvPicPr>
          <p:cNvPr id="9234" name="Picture 18" descr="logo pl male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-1588" y="-19050"/>
            <a:ext cx="2341563" cy="50006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>
    <p:randomBar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l.wikipedia.org/wiki/Piksel" TargetMode="External"/><Relationship Id="rId2" Type="http://schemas.openxmlformats.org/officeDocument/2006/relationships/hyperlink" Target="https://slideplayer.pl/slide/13926406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l.wikipedia.org/wiki/Pr%C3%B3bkowanie" TargetMode="External"/><Relationship Id="rId5" Type="http://schemas.openxmlformats.org/officeDocument/2006/relationships/hyperlink" Target="https://pl.wikipedia.org/wiki/Aliasing_(przetwarzanie_sygna%C5%82%C3%B3w)" TargetMode="External"/><Relationship Id="rId4" Type="http://schemas.openxmlformats.org/officeDocument/2006/relationships/hyperlink" Target="https://pl.wikipedia.org/wiki/Rzutnia_(geometria)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Generowanie realistycznych obrazów scen 3-D za pomocą metody śledzenia promieni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73249" y="5733256"/>
            <a:ext cx="7089775" cy="900112"/>
          </a:xfrm>
        </p:spPr>
        <p:txBody>
          <a:bodyPr/>
          <a:lstStyle/>
          <a:p>
            <a:pPr algn="l"/>
            <a:r>
              <a:rPr lang="pl-PL" dirty="0"/>
              <a:t>Promotor: Dr inż. Jacek Cichosz	     Wykonał: Paweł Szynal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873250" y="4581128"/>
            <a:ext cx="7089775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2000">
                <a:solidFill>
                  <a:srgbClr val="FFD3A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l"/>
            <a:endParaRPr lang="pl-PL" kern="0" dirty="0"/>
          </a:p>
          <a:p>
            <a:pPr algn="l"/>
            <a:endParaRPr lang="pl-PL" kern="0" dirty="0"/>
          </a:p>
          <a:p>
            <a:pPr algn="l"/>
            <a:endParaRPr lang="pl-PL" kern="0" dirty="0"/>
          </a:p>
          <a:p>
            <a:pPr algn="l"/>
            <a:endParaRPr lang="pl-PL" kern="0" dirty="0"/>
          </a:p>
          <a:p>
            <a:pPr algn="l"/>
            <a:endParaRPr lang="pl-PL" kern="0" dirty="0"/>
          </a:p>
          <a:p>
            <a:pPr algn="l"/>
            <a:endParaRPr lang="pl-PL" kern="0" dirty="0"/>
          </a:p>
          <a:p>
            <a:pPr algn="l"/>
            <a:r>
              <a:rPr lang="pl-PL" kern="0" dirty="0"/>
              <a:t>Zagadnienie kierunkowe: Nr. 7</a:t>
            </a:r>
          </a:p>
          <a:p>
            <a:pPr algn="l"/>
            <a:r>
              <a:rPr lang="pl-PL" kern="0" dirty="0"/>
              <a:t>Wydział: Elektroniki</a:t>
            </a:r>
          </a:p>
          <a:p>
            <a:pPr algn="l"/>
            <a:r>
              <a:rPr lang="pl-PL" kern="0" dirty="0"/>
              <a:t>Kierunek: Informatyka</a:t>
            </a:r>
          </a:p>
          <a:p>
            <a:pPr algn="l"/>
            <a:r>
              <a:rPr lang="pl-PL" kern="0" dirty="0"/>
              <a:t>Specjalizacja: Inżynieria systemów informatycznych</a:t>
            </a:r>
          </a:p>
          <a:p>
            <a:pPr algn="l"/>
            <a:br>
              <a:rPr lang="pl-PL" kern="0" dirty="0"/>
            </a:br>
            <a:endParaRPr lang="pl-PL" kern="0" dirty="0"/>
          </a:p>
        </p:txBody>
      </p:sp>
    </p:spTree>
  </p:cSld>
  <p:clrMapOvr>
    <a:masterClrMapping/>
  </p:clrMapOvr>
  <p:transition>
    <p:randomBa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Ray casting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076302-B927-4531-A146-59F0EB333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188" y="1881188"/>
            <a:ext cx="8424862" cy="4788171"/>
          </a:xfrm>
        </p:spPr>
        <p:txBody>
          <a:bodyPr/>
          <a:lstStyle/>
          <a:p>
            <a:pPr marL="0" indent="0">
              <a:buNone/>
            </a:pPr>
            <a:r>
              <a:rPr lang="pl-PL" b="1" dirty="0"/>
              <a:t>Algorytm: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800" dirty="0"/>
              <a:t>Wyprowadzenie promienia z kamery w kierunku rzutni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800" dirty="0"/>
              <a:t>Znalezienie pierwszego punktu przecięcia z obiektem sceny.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800" dirty="0"/>
              <a:t>Ustalenie jasności punktu na podstawie wektora normalnego płaszczyzny, do której należy punkt</a:t>
            </a:r>
            <a:r>
              <a:rPr lang="pl-PL" sz="25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F1A827-90FB-428B-82DC-12450C11762D}"/>
              </a:ext>
            </a:extLst>
          </p:cNvPr>
          <p:cNvSpPr txBox="1"/>
          <p:nvPr/>
        </p:nvSpPr>
        <p:spPr>
          <a:xfrm>
            <a:off x="-36512" y="6311226"/>
            <a:ext cx="5760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500" dirty="0">
                <a:solidFill>
                  <a:schemeClr val="bg1"/>
                </a:solidFill>
              </a:rPr>
              <a:t>9</a:t>
            </a:r>
          </a:p>
          <a:p>
            <a:pPr algn="ctr"/>
            <a:endParaRPr lang="pl-PL" sz="25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D10649-C150-444B-99FE-A93837A62D02}"/>
              </a:ext>
            </a:extLst>
          </p:cNvPr>
          <p:cNvSpPr txBox="1"/>
          <p:nvPr/>
        </p:nvSpPr>
        <p:spPr>
          <a:xfrm>
            <a:off x="7812360" y="514958"/>
            <a:ext cx="13316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2500" dirty="0">
                <a:solidFill>
                  <a:schemeClr val="bg1"/>
                </a:solidFill>
              </a:rPr>
              <a:t>9/16</a:t>
            </a:r>
          </a:p>
          <a:p>
            <a:pPr algn="ctr"/>
            <a:endParaRPr lang="pl-PL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765516"/>
      </p:ext>
    </p:extLst>
  </p:cSld>
  <p:clrMapOvr>
    <a:masterClrMapping/>
  </p:clrMapOvr>
  <p:transition>
    <p:randomBa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Metoda śledzenia promieni (</a:t>
            </a:r>
            <a:r>
              <a:rPr lang="pl-PL" i="1" dirty="0"/>
              <a:t>raytracing</a:t>
            </a:r>
            <a:r>
              <a:rPr lang="pl-PL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Opracowana przez T. Whitted’a w roku 1980.</a:t>
            </a:r>
          </a:p>
          <a:p>
            <a:r>
              <a:rPr lang="pl-PL" dirty="0"/>
              <a:t>Analizowane są tylko promienie, które docierają do oka przez piksele powierzchni obrazu.</a:t>
            </a:r>
          </a:p>
          <a:p>
            <a:r>
              <a:rPr lang="pl-PL" dirty="0"/>
              <a:t>Metoda śledzenia promieni działa w kierunku przeciwnym do rzeczywistego kierunku biegu promini.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0218F4-5C2C-4947-9D82-4CFB0F3ABBDE}"/>
              </a:ext>
            </a:extLst>
          </p:cNvPr>
          <p:cNvSpPr txBox="1"/>
          <p:nvPr/>
        </p:nvSpPr>
        <p:spPr>
          <a:xfrm>
            <a:off x="0" y="6311226"/>
            <a:ext cx="6477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500" dirty="0">
                <a:solidFill>
                  <a:schemeClr val="bg1"/>
                </a:solidFill>
              </a:rPr>
              <a:t>10</a:t>
            </a:r>
          </a:p>
          <a:p>
            <a:endParaRPr lang="pl-PL" sz="25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D13429-DD30-423D-B28C-ACBBACF8164E}"/>
              </a:ext>
            </a:extLst>
          </p:cNvPr>
          <p:cNvSpPr txBox="1"/>
          <p:nvPr/>
        </p:nvSpPr>
        <p:spPr>
          <a:xfrm>
            <a:off x="7812360" y="514958"/>
            <a:ext cx="13316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2500" dirty="0">
                <a:solidFill>
                  <a:schemeClr val="bg1"/>
                </a:solidFill>
              </a:rPr>
              <a:t>10/16</a:t>
            </a:r>
          </a:p>
          <a:p>
            <a:pPr algn="ctr"/>
            <a:endParaRPr lang="pl-PL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098860"/>
      </p:ext>
    </p:extLst>
  </p:cSld>
  <p:clrMapOvr>
    <a:masterClrMapping/>
  </p:clrMapOvr>
  <p:transition>
    <p:randomBa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pl-PL" dirty="0"/>
              <a:t>Metoda śledzenia promieni (</a:t>
            </a:r>
            <a:r>
              <a:rPr lang="pl-PL" i="1" dirty="0"/>
              <a:t>raytracing</a:t>
            </a:r>
            <a:r>
              <a:rPr lang="pl-PL" dirty="0"/>
              <a:t>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E91B68-3F1B-4C51-BDA8-BFFD2F107A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469" y="1980801"/>
            <a:ext cx="8322067" cy="45365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5BF748-76F1-4120-ABBB-8E102210EB6A}"/>
              </a:ext>
            </a:extLst>
          </p:cNvPr>
          <p:cNvSpPr txBox="1"/>
          <p:nvPr/>
        </p:nvSpPr>
        <p:spPr>
          <a:xfrm>
            <a:off x="-36512" y="6311226"/>
            <a:ext cx="6477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500" dirty="0">
                <a:solidFill>
                  <a:schemeClr val="bg1"/>
                </a:solidFill>
              </a:rPr>
              <a:t>11</a:t>
            </a:r>
          </a:p>
          <a:p>
            <a:endParaRPr lang="pl-PL" sz="25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A037C0-BBA0-4285-AC85-7F40E852F56F}"/>
              </a:ext>
            </a:extLst>
          </p:cNvPr>
          <p:cNvSpPr txBox="1"/>
          <p:nvPr/>
        </p:nvSpPr>
        <p:spPr>
          <a:xfrm>
            <a:off x="7812360" y="514958"/>
            <a:ext cx="13316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2500" dirty="0">
                <a:solidFill>
                  <a:schemeClr val="bg1"/>
                </a:solidFill>
              </a:rPr>
              <a:t>11/16</a:t>
            </a:r>
          </a:p>
          <a:p>
            <a:pPr algn="ctr"/>
            <a:endParaRPr lang="pl-PL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066227"/>
      </p:ext>
    </p:extLst>
  </p:cSld>
  <p:clrMapOvr>
    <a:masterClrMapping/>
  </p:clrMapOvr>
  <p:transition>
    <p:randomBa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pl-PL" dirty="0"/>
              <a:t>Metoda śledzenia promieni (</a:t>
            </a:r>
            <a:r>
              <a:rPr lang="pl-PL" i="1" dirty="0"/>
              <a:t>raytracing</a:t>
            </a:r>
            <a:r>
              <a:rPr lang="pl-PL" dirty="0"/>
              <a:t>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BBCE39-5AE1-48AE-B064-A9199DE2F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800" dirty="0"/>
              <a:t>Analizję prowadzi się od środka rzutowania.</a:t>
            </a:r>
            <a:br>
              <a:rPr lang="pl-PL" sz="2800" dirty="0"/>
            </a:br>
            <a:r>
              <a:rPr lang="pl-PL" sz="2800" dirty="0"/>
              <a:t>Każde napotkanie obiektu przez promień wymaga analizy</a:t>
            </a:r>
          </a:p>
          <a:p>
            <a:r>
              <a:rPr lang="pl-PL" sz="2800" dirty="0"/>
              <a:t>Jeśli obiekt jest przezroczysty, to wyznacza się promień załamany</a:t>
            </a:r>
          </a:p>
          <a:p>
            <a:r>
              <a:rPr lang="pl-PL" sz="2800" dirty="0"/>
              <a:t>Barwa każdego przeprowadzonego węzła jest liczna jako funkcja barwy potomków.</a:t>
            </a:r>
          </a:p>
          <a:p>
            <a:r>
              <a:rPr lang="pl-PL" sz="2800" dirty="0"/>
              <a:t>Koniec metody jest sztywno przypisany, jako odpowiedni poziom rekurencji.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015F83-1A9E-4ECB-A0B2-48B42E66A695}"/>
              </a:ext>
            </a:extLst>
          </p:cNvPr>
          <p:cNvSpPr txBox="1"/>
          <p:nvPr/>
        </p:nvSpPr>
        <p:spPr>
          <a:xfrm>
            <a:off x="-36512" y="6311226"/>
            <a:ext cx="6477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500" dirty="0">
                <a:solidFill>
                  <a:schemeClr val="bg1"/>
                </a:solidFill>
              </a:rPr>
              <a:t>12</a:t>
            </a:r>
          </a:p>
          <a:p>
            <a:endParaRPr lang="pl-PL" sz="25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0DBDAB-AF37-4F71-9763-436EC75FC8A5}"/>
              </a:ext>
            </a:extLst>
          </p:cNvPr>
          <p:cNvSpPr txBox="1"/>
          <p:nvPr/>
        </p:nvSpPr>
        <p:spPr>
          <a:xfrm>
            <a:off x="7812360" y="514958"/>
            <a:ext cx="13316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2500" dirty="0">
                <a:solidFill>
                  <a:schemeClr val="bg1"/>
                </a:solidFill>
              </a:rPr>
              <a:t>12/16</a:t>
            </a:r>
          </a:p>
          <a:p>
            <a:pPr algn="ctr"/>
            <a:endParaRPr lang="pl-PL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660737"/>
      </p:ext>
    </p:extLst>
  </p:cSld>
  <p:clrMapOvr>
    <a:masterClrMapping/>
  </p:clrMapOvr>
  <p:transition>
    <p:randomBa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pl-PL" dirty="0"/>
              <a:t>Metody śledzenia promieni (</a:t>
            </a:r>
            <a:r>
              <a:rPr lang="pl-PL" i="1" dirty="0"/>
              <a:t>raytracing</a:t>
            </a:r>
            <a:r>
              <a:rPr lang="pl-PL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500" b="1" dirty="0"/>
              <a:t>Śledzenie klasyczne (Whitteda), </a:t>
            </a:r>
            <a:r>
              <a:rPr lang="pl-PL" sz="2500" dirty="0"/>
              <a:t>polegające na analizie pojedynczego promienia poczynając od obserwatora.</a:t>
            </a:r>
          </a:p>
          <a:p>
            <a:r>
              <a:rPr lang="pl-PL" sz="2500" b="1" dirty="0"/>
              <a:t>Śledzenie stochastyczne</a:t>
            </a:r>
            <a:r>
              <a:rPr lang="pl-PL" sz="2500" dirty="0"/>
              <a:t>, kiedy promienie wysyłane są na zasadzie próbkowania pewnego obszaru. Światła są modelowane na zasadzie funkcji prawdopodobieństwa, która jest określona w którym, kierunku odbije się promień.</a:t>
            </a:r>
          </a:p>
          <a:p>
            <a:r>
              <a:rPr lang="pl-PL" sz="2500" b="1" dirty="0"/>
              <a:t>Śledzenie dwukierunkowe: </a:t>
            </a:r>
            <a:r>
              <a:rPr lang="pl-PL" sz="2500" dirty="0"/>
              <a:t>Analiza jest przeprowadzona w obu kierunkach: poczynając od obserwatora i poczynając od źródła światła.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E84602-CE6A-4377-AB97-DE8C283A41CB}"/>
              </a:ext>
            </a:extLst>
          </p:cNvPr>
          <p:cNvSpPr txBox="1"/>
          <p:nvPr/>
        </p:nvSpPr>
        <p:spPr>
          <a:xfrm>
            <a:off x="-36512" y="6311226"/>
            <a:ext cx="6477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500" dirty="0">
                <a:solidFill>
                  <a:schemeClr val="bg1"/>
                </a:solidFill>
              </a:rPr>
              <a:t>13</a:t>
            </a:r>
          </a:p>
          <a:p>
            <a:endParaRPr lang="pl-PL" sz="25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C7D013-4259-4958-ADCE-90A9F8EDC7ED}"/>
              </a:ext>
            </a:extLst>
          </p:cNvPr>
          <p:cNvSpPr txBox="1"/>
          <p:nvPr/>
        </p:nvSpPr>
        <p:spPr>
          <a:xfrm>
            <a:off x="7812360" y="514958"/>
            <a:ext cx="13316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2500" dirty="0">
                <a:solidFill>
                  <a:schemeClr val="bg1"/>
                </a:solidFill>
              </a:rPr>
              <a:t>13/16</a:t>
            </a:r>
          </a:p>
          <a:p>
            <a:pPr algn="ctr"/>
            <a:endParaRPr lang="pl-PL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872453"/>
      </p:ext>
    </p:extLst>
  </p:cSld>
  <p:clrMapOvr>
    <a:masterClrMapping/>
  </p:clrMapOvr>
  <p:transition>
    <p:randomBa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pl-PL" dirty="0"/>
              <a:t>Metoda śledzenia promieni (</a:t>
            </a:r>
            <a:r>
              <a:rPr lang="pl-PL" i="1" dirty="0"/>
              <a:t>raytracing</a:t>
            </a:r>
            <a:r>
              <a:rPr lang="pl-PL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b="1" dirty="0"/>
              <a:t>Wady:</a:t>
            </a:r>
          </a:p>
          <a:p>
            <a:r>
              <a:rPr lang="pl-PL" sz="2500" dirty="0"/>
              <a:t>Powstają efekty aliasingowe, powodowane nieskończenie wąskich promieni</a:t>
            </a:r>
          </a:p>
          <a:p>
            <a:r>
              <a:rPr lang="pl-PL" sz="2500" dirty="0"/>
              <a:t>„małe” obiekty mogą zostać pominięte</a:t>
            </a:r>
          </a:p>
          <a:p>
            <a:r>
              <a:rPr lang="pl-PL" sz="2500" dirty="0"/>
              <a:t>Ostre krawędzie zazwyczaj są zniekształcone</a:t>
            </a:r>
          </a:p>
          <a:p>
            <a:r>
              <a:rPr lang="pl-PL" sz="2500" dirty="0"/>
              <a:t>Złożoność obliczeniowa metody jest „znaczna”</a:t>
            </a:r>
          </a:p>
          <a:p>
            <a:pPr marL="0" indent="0">
              <a:buNone/>
            </a:pPr>
            <a:endParaRPr lang="pl-PL" sz="2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6E2BE2-7C98-4774-AE17-06913271B616}"/>
              </a:ext>
            </a:extLst>
          </p:cNvPr>
          <p:cNvSpPr txBox="1"/>
          <p:nvPr/>
        </p:nvSpPr>
        <p:spPr>
          <a:xfrm>
            <a:off x="-36512" y="6311226"/>
            <a:ext cx="6477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500" dirty="0">
                <a:solidFill>
                  <a:schemeClr val="bg1"/>
                </a:solidFill>
              </a:rPr>
              <a:t>14</a:t>
            </a:r>
          </a:p>
          <a:p>
            <a:endParaRPr lang="pl-PL" sz="25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5F4DB5-9370-48FB-8883-522BEF24CDD3}"/>
              </a:ext>
            </a:extLst>
          </p:cNvPr>
          <p:cNvSpPr txBox="1"/>
          <p:nvPr/>
        </p:nvSpPr>
        <p:spPr>
          <a:xfrm>
            <a:off x="7812360" y="514958"/>
            <a:ext cx="13316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2500" dirty="0">
                <a:solidFill>
                  <a:schemeClr val="bg1"/>
                </a:solidFill>
              </a:rPr>
              <a:t>14/16</a:t>
            </a:r>
          </a:p>
          <a:p>
            <a:pPr algn="ctr"/>
            <a:endParaRPr lang="pl-PL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848824"/>
      </p:ext>
    </p:extLst>
  </p:cSld>
  <p:clrMapOvr>
    <a:masterClrMapping/>
  </p:clrMapOvr>
  <p:transition>
    <p:randomBa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Bibliografia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sz="2800" dirty="0"/>
          </a:p>
          <a:p>
            <a:pPr marL="0" indent="0">
              <a:buNone/>
            </a:pPr>
            <a:r>
              <a:rPr lang="pl-PL" sz="2800" dirty="0"/>
              <a:t>Grafika komputerowa: Wykład Dr. hab. Inż Michał Kruk: </a:t>
            </a:r>
            <a:r>
              <a:rPr lang="pl-PL" sz="2800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https://slideplayer.pl/slide/13926406/</a:t>
            </a:r>
            <a:endParaRPr lang="pl-PL" sz="2800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pl-PL" sz="2800" i="1" dirty="0"/>
          </a:p>
          <a:p>
            <a:pPr marL="0" indent="0">
              <a:buNone/>
            </a:pPr>
            <a:r>
              <a:rPr lang="pl-PL" sz="2800" i="1" dirty="0"/>
              <a:t>Wikipedia:</a:t>
            </a:r>
          </a:p>
          <a:p>
            <a:pPr lvl="1"/>
            <a:r>
              <a:rPr lang="pl-PL" sz="2400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https://pl.wikipedia.org/wiki/Piksel</a:t>
            </a:r>
            <a:endParaRPr lang="pl-PL" sz="2400" dirty="0">
              <a:solidFill>
                <a:srgbClr val="00B0F0"/>
              </a:solidFill>
            </a:endParaRPr>
          </a:p>
          <a:p>
            <a:pPr lvl="1"/>
            <a:r>
              <a:rPr lang="pl-PL" sz="2400" dirty="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https://pl.wikipedia.org/wiki/Rzutnia_(geometria)</a:t>
            </a:r>
            <a:endParaRPr lang="pl-PL" sz="2400" dirty="0">
              <a:solidFill>
                <a:srgbClr val="00B0F0"/>
              </a:solidFill>
            </a:endParaRPr>
          </a:p>
          <a:p>
            <a:pPr lvl="1"/>
            <a:r>
              <a:rPr lang="pl-PL" sz="2400" dirty="0">
                <a:solidFill>
                  <a:srgbClr val="00B0F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https://pl.wikipedia.org/wiki/Aliasing_(przetwarzanie_sygna%C5%82%C3%B3w)</a:t>
            </a:r>
            <a:endParaRPr lang="pl-PL" sz="2400" dirty="0">
              <a:solidFill>
                <a:srgbClr val="00B0F0"/>
              </a:solidFill>
            </a:endParaRPr>
          </a:p>
          <a:p>
            <a:pPr lvl="1"/>
            <a:r>
              <a:rPr lang="pl-PL" sz="2400" dirty="0">
                <a:solidFill>
                  <a:srgbClr val="00B0F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https://pl.wikipedia.org/wiki/Pr%C3%B3bkowanie</a:t>
            </a:r>
            <a:endParaRPr lang="pl-PL" sz="2400" i="1" dirty="0">
              <a:solidFill>
                <a:srgbClr val="00B0F0"/>
              </a:solidFill>
            </a:endParaRPr>
          </a:p>
          <a:p>
            <a:endParaRPr lang="pl-PL" sz="2800" i="1" dirty="0"/>
          </a:p>
          <a:p>
            <a:pPr marL="0" indent="0">
              <a:buNone/>
            </a:pPr>
            <a:endParaRPr lang="pl-PL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0EAD0A-909B-4C64-8C22-B4DC0B190A1D}"/>
              </a:ext>
            </a:extLst>
          </p:cNvPr>
          <p:cNvSpPr txBox="1"/>
          <p:nvPr/>
        </p:nvSpPr>
        <p:spPr>
          <a:xfrm>
            <a:off x="-36512" y="6311226"/>
            <a:ext cx="6477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500" dirty="0">
                <a:solidFill>
                  <a:schemeClr val="bg1"/>
                </a:solidFill>
              </a:rPr>
              <a:t>15</a:t>
            </a:r>
          </a:p>
          <a:p>
            <a:endParaRPr lang="pl-PL" sz="25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CB0064-5DB4-4A27-8941-5F1CB4175D2B}"/>
              </a:ext>
            </a:extLst>
          </p:cNvPr>
          <p:cNvSpPr txBox="1"/>
          <p:nvPr/>
        </p:nvSpPr>
        <p:spPr>
          <a:xfrm>
            <a:off x="7812360" y="514958"/>
            <a:ext cx="13316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2500" dirty="0">
                <a:solidFill>
                  <a:schemeClr val="bg1"/>
                </a:solidFill>
              </a:rPr>
              <a:t>15/16</a:t>
            </a:r>
          </a:p>
          <a:p>
            <a:pPr algn="ctr"/>
            <a:endParaRPr lang="pl-PL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071451"/>
      </p:ext>
    </p:extLst>
  </p:cSld>
  <p:clrMapOvr>
    <a:masterClrMapping/>
  </p:clrMapOvr>
  <p:transition>
    <p:randomBa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Dziękuję za uwagę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l-PL" dirty="0"/>
          </a:p>
          <a:p>
            <a:pPr marL="0" indent="0" algn="ctr">
              <a:buNone/>
            </a:pPr>
            <a:endParaRPr lang="pl-PL" dirty="0"/>
          </a:p>
          <a:p>
            <a:pPr marL="0" indent="0" algn="ctr">
              <a:buNone/>
            </a:pPr>
            <a:r>
              <a:rPr lang="pl-PL" sz="4000" dirty="0"/>
              <a:t>Czas na pytania ?</a:t>
            </a:r>
          </a:p>
          <a:p>
            <a:pPr marL="0" indent="0" algn="ctr">
              <a:buNone/>
            </a:pPr>
            <a:endParaRPr lang="pl-PL" dirty="0"/>
          </a:p>
          <a:p>
            <a:pPr marL="0" indent="0" algn="ctr">
              <a:buNone/>
            </a:pPr>
            <a:endParaRPr lang="pl-PL" dirty="0"/>
          </a:p>
          <a:p>
            <a:pPr marL="0" indent="0" algn="ctr">
              <a:buNone/>
            </a:pPr>
            <a:endParaRPr lang="pl-PL" dirty="0"/>
          </a:p>
          <a:p>
            <a:pPr marL="0" indent="0" algn="ctr">
              <a:buNone/>
            </a:pPr>
            <a:r>
              <a:rPr lang="pl-PL" dirty="0"/>
              <a:t>Paweł Szynal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42E88E-19C5-4698-BE63-BBFF2AC94A1A}"/>
              </a:ext>
            </a:extLst>
          </p:cNvPr>
          <p:cNvSpPr txBox="1"/>
          <p:nvPr/>
        </p:nvSpPr>
        <p:spPr>
          <a:xfrm>
            <a:off x="-36512" y="6311226"/>
            <a:ext cx="6477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500" dirty="0">
                <a:solidFill>
                  <a:schemeClr val="bg1"/>
                </a:solidFill>
              </a:rPr>
              <a:t>16</a:t>
            </a:r>
          </a:p>
          <a:p>
            <a:endParaRPr lang="pl-PL" sz="25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12422C-EBB2-4E73-A558-49C4283EB6BB}"/>
              </a:ext>
            </a:extLst>
          </p:cNvPr>
          <p:cNvSpPr txBox="1"/>
          <p:nvPr/>
        </p:nvSpPr>
        <p:spPr>
          <a:xfrm>
            <a:off x="7812360" y="514958"/>
            <a:ext cx="13316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2500" dirty="0">
                <a:solidFill>
                  <a:schemeClr val="bg1"/>
                </a:solidFill>
              </a:rPr>
              <a:t>16/16</a:t>
            </a:r>
          </a:p>
          <a:p>
            <a:pPr algn="ctr"/>
            <a:endParaRPr lang="pl-PL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98607"/>
      </p:ext>
    </p:extLst>
  </p:cSld>
  <p:clrMapOvr>
    <a:masterClrMapping/>
  </p:clrMapOvr>
  <p:transition>
    <p:randomBa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Plan prezentacji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188" y="2204864"/>
            <a:ext cx="8424862" cy="453724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sz="2500" dirty="0"/>
              <a:t>Wprowadzenie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500" dirty="0"/>
              <a:t>Przedstawienie problemu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500" dirty="0"/>
              <a:t>Metoda próbkowanie przestrzeni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500" dirty="0"/>
              <a:t>Ray casting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500" dirty="0"/>
              <a:t>Metoda śledzenia promieni (</a:t>
            </a:r>
            <a:r>
              <a:rPr lang="pl-PL" sz="2500" i="1" dirty="0"/>
              <a:t>raytracing</a:t>
            </a:r>
            <a:r>
              <a:rPr lang="pl-PL" sz="25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500" dirty="0"/>
              <a:t>Podsumowanie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500" dirty="0"/>
              <a:t>Bibliografia</a:t>
            </a:r>
          </a:p>
          <a:p>
            <a:pPr marL="0" indent="0">
              <a:buNone/>
            </a:pPr>
            <a:endParaRPr lang="pl-PL" sz="2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B0F512-4054-4EE1-83F8-7B6902D02BAE}"/>
              </a:ext>
            </a:extLst>
          </p:cNvPr>
          <p:cNvSpPr txBox="1"/>
          <p:nvPr/>
        </p:nvSpPr>
        <p:spPr>
          <a:xfrm>
            <a:off x="-36512" y="6311226"/>
            <a:ext cx="5760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500" dirty="0">
                <a:solidFill>
                  <a:schemeClr val="bg1"/>
                </a:solidFill>
              </a:rPr>
              <a:t>1</a:t>
            </a:r>
          </a:p>
          <a:p>
            <a:pPr algn="ctr"/>
            <a:endParaRPr lang="pl-PL" sz="25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6B6F5E-D3DF-4ECC-9C1F-CE9E5EABC279}"/>
              </a:ext>
            </a:extLst>
          </p:cNvPr>
          <p:cNvSpPr txBox="1"/>
          <p:nvPr/>
        </p:nvSpPr>
        <p:spPr>
          <a:xfrm>
            <a:off x="7812360" y="514958"/>
            <a:ext cx="13316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2500" dirty="0">
                <a:solidFill>
                  <a:schemeClr val="bg1"/>
                </a:solidFill>
              </a:rPr>
              <a:t>1/16</a:t>
            </a:r>
          </a:p>
          <a:p>
            <a:pPr algn="ctr"/>
            <a:endParaRPr lang="pl-PL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999211"/>
      </p:ext>
    </p:extLst>
  </p:cSld>
  <p:clrMapOvr>
    <a:masterClrMapping/>
  </p:clrMapOvr>
  <p:transition>
    <p:randomBa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Rzutnia (geometria)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3968FF-81C7-4EF3-A7C4-E8BB2B3A9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b="1" dirty="0"/>
              <a:t>Rzutnia:</a:t>
            </a:r>
            <a:r>
              <a:rPr lang="pl-PL" dirty="0"/>
              <a:t> powierzchnia, na której w wyniku rzutu powstaje odwzorowanie przestrzeni trójwymiarowej.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3DE618-2312-4834-A2E1-9F9E3113A258}"/>
              </a:ext>
            </a:extLst>
          </p:cNvPr>
          <p:cNvSpPr txBox="1"/>
          <p:nvPr/>
        </p:nvSpPr>
        <p:spPr>
          <a:xfrm>
            <a:off x="-36512" y="6311226"/>
            <a:ext cx="5760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500" dirty="0">
                <a:solidFill>
                  <a:schemeClr val="bg1"/>
                </a:solidFill>
              </a:rPr>
              <a:t>2</a:t>
            </a:r>
          </a:p>
          <a:p>
            <a:pPr algn="ctr"/>
            <a:endParaRPr lang="pl-PL" sz="25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C5F13A-8685-4DA7-A03E-B3D71B0DB718}"/>
              </a:ext>
            </a:extLst>
          </p:cNvPr>
          <p:cNvSpPr txBox="1"/>
          <p:nvPr/>
        </p:nvSpPr>
        <p:spPr>
          <a:xfrm>
            <a:off x="7812360" y="514958"/>
            <a:ext cx="13316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2500" dirty="0">
                <a:solidFill>
                  <a:schemeClr val="bg1"/>
                </a:solidFill>
              </a:rPr>
              <a:t>2/16</a:t>
            </a:r>
          </a:p>
          <a:p>
            <a:pPr algn="ctr"/>
            <a:endParaRPr lang="pl-PL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38338"/>
      </p:ext>
    </p:extLst>
  </p:cSld>
  <p:clrMapOvr>
    <a:masterClrMapping/>
  </p:clrMapOvr>
  <p:transition>
    <p:randomBa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0" dirty="0"/>
              <a:t>Piksel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3968FF-81C7-4EF3-A7C4-E8BB2B3A9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Zbitka angielskich słów pics (skrót od pictures) i element),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Najmniejszy (przedstawiający konkretny kolor) element obrazu wyświetlanego na ekranie (monitora komputerowego)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8D065E-DD73-4282-9770-1C331D90A040}"/>
              </a:ext>
            </a:extLst>
          </p:cNvPr>
          <p:cNvSpPr txBox="1"/>
          <p:nvPr/>
        </p:nvSpPr>
        <p:spPr>
          <a:xfrm>
            <a:off x="-36512" y="6311226"/>
            <a:ext cx="5760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500" dirty="0">
                <a:solidFill>
                  <a:schemeClr val="bg1"/>
                </a:solidFill>
              </a:rPr>
              <a:t>3</a:t>
            </a:r>
          </a:p>
          <a:p>
            <a:pPr algn="ctr"/>
            <a:endParaRPr lang="pl-PL" sz="25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370256-2D2A-4ED3-A429-035DCC5AF9ED}"/>
              </a:ext>
            </a:extLst>
          </p:cNvPr>
          <p:cNvSpPr txBox="1"/>
          <p:nvPr/>
        </p:nvSpPr>
        <p:spPr>
          <a:xfrm>
            <a:off x="7812360" y="514958"/>
            <a:ext cx="13316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2500" dirty="0">
                <a:solidFill>
                  <a:schemeClr val="bg1"/>
                </a:solidFill>
              </a:rPr>
              <a:t>3/16</a:t>
            </a:r>
          </a:p>
          <a:p>
            <a:pPr algn="ctr"/>
            <a:endParaRPr lang="pl-PL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315869"/>
      </p:ext>
    </p:extLst>
  </p:cSld>
  <p:clrMapOvr>
    <a:masterClrMapping/>
  </p:clrMapOvr>
  <p:transition>
    <p:randomBa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Aliasing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3968FF-81C7-4EF3-A7C4-E8BB2B3A9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F1C749D-F311-4901-88DC-C5540DC15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86" y="2424894"/>
            <a:ext cx="8867134" cy="2948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CC88E8-E944-4E7A-B3AE-8D140A44F76D}"/>
              </a:ext>
            </a:extLst>
          </p:cNvPr>
          <p:cNvSpPr txBox="1"/>
          <p:nvPr/>
        </p:nvSpPr>
        <p:spPr>
          <a:xfrm>
            <a:off x="-36512" y="6311226"/>
            <a:ext cx="5760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500" dirty="0">
                <a:solidFill>
                  <a:schemeClr val="bg1"/>
                </a:solidFill>
              </a:rPr>
              <a:t>4</a:t>
            </a:r>
          </a:p>
          <a:p>
            <a:pPr algn="ctr"/>
            <a:endParaRPr lang="pl-PL" sz="25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750831-0965-4484-8921-A070B70E6570}"/>
              </a:ext>
            </a:extLst>
          </p:cNvPr>
          <p:cNvSpPr txBox="1"/>
          <p:nvPr/>
        </p:nvSpPr>
        <p:spPr>
          <a:xfrm>
            <a:off x="7812360" y="514958"/>
            <a:ext cx="13316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2500" dirty="0">
                <a:solidFill>
                  <a:schemeClr val="bg1"/>
                </a:solidFill>
              </a:rPr>
              <a:t>4/16</a:t>
            </a:r>
          </a:p>
          <a:p>
            <a:pPr algn="ctr"/>
            <a:endParaRPr lang="pl-PL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308643"/>
      </p:ext>
    </p:extLst>
  </p:cSld>
  <p:clrMapOvr>
    <a:masterClrMapping/>
  </p:clrMapOvr>
  <p:transition>
    <p:randomBa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Przedstawienie problemu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3968FF-81C7-4EF3-A7C4-E8BB2B3A9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75142B-60DF-45BA-BBE2-F8D12A8FD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768" y="2045102"/>
            <a:ext cx="5176463" cy="46970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A93C9B1-0149-4C58-919B-39CCEB4B905F}"/>
              </a:ext>
            </a:extLst>
          </p:cNvPr>
          <p:cNvSpPr txBox="1"/>
          <p:nvPr/>
        </p:nvSpPr>
        <p:spPr>
          <a:xfrm>
            <a:off x="-36512" y="6311226"/>
            <a:ext cx="5760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500" dirty="0">
                <a:solidFill>
                  <a:schemeClr val="bg1"/>
                </a:solidFill>
              </a:rPr>
              <a:t>5</a:t>
            </a:r>
          </a:p>
          <a:p>
            <a:pPr algn="ctr"/>
            <a:endParaRPr lang="pl-PL" sz="25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B569A5-7CC0-4BB2-8070-7E35B7D41DAA}"/>
              </a:ext>
            </a:extLst>
          </p:cNvPr>
          <p:cNvSpPr txBox="1"/>
          <p:nvPr/>
        </p:nvSpPr>
        <p:spPr>
          <a:xfrm>
            <a:off x="7812360" y="514958"/>
            <a:ext cx="13316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2500" dirty="0">
                <a:solidFill>
                  <a:schemeClr val="bg1"/>
                </a:solidFill>
              </a:rPr>
              <a:t>5/16</a:t>
            </a:r>
          </a:p>
          <a:p>
            <a:pPr algn="ctr"/>
            <a:endParaRPr lang="pl-PL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776459"/>
      </p:ext>
    </p:extLst>
  </p:cSld>
  <p:clrMapOvr>
    <a:masterClrMapping/>
  </p:clrMapOvr>
  <p:transition>
    <p:randomBa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Metoda próbkowanie przestrzeni</a:t>
            </a:r>
            <a:endParaRPr lang="pl-PL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sz="2800" b="1" dirty="0"/>
              <a:t>Założenie: </a:t>
            </a:r>
          </a:p>
          <a:p>
            <a:pPr marL="0" indent="0">
              <a:buNone/>
            </a:pPr>
            <a:r>
              <a:rPr lang="pl-PL" sz="2500" dirty="0"/>
              <a:t>Źródło światła reprezentowane jest przez pęk promieni, biegnących w różnych kierunkach (dyskretyzacja źródła światła).</a:t>
            </a:r>
          </a:p>
          <a:p>
            <a:pPr marL="0" indent="0">
              <a:buNone/>
            </a:pPr>
            <a:r>
              <a:rPr lang="pl-PL" sz="2800" b="1" dirty="0"/>
              <a:t>Algorytm: 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000" dirty="0"/>
              <a:t>Analizuje się poszczególne promienie emitowane przez źródło światła w kierunku od źródła światłą od rzutni.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000" dirty="0"/>
              <a:t>Wylicza się kolejne kierunki odbicia analizowanych promieni od ścian obiektów, aż do wyznaczenia kierunku ostatniego odbicia promienia.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000" dirty="0"/>
              <a:t>Prosta wyznaczona przez ostatni kierunek odbicia analizowanego promienia przecina rzutni bądź nie.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9C00A4-19A7-4270-A0AA-6AD022A43075}"/>
              </a:ext>
            </a:extLst>
          </p:cNvPr>
          <p:cNvSpPr txBox="1"/>
          <p:nvPr/>
        </p:nvSpPr>
        <p:spPr>
          <a:xfrm>
            <a:off x="-36512" y="6311226"/>
            <a:ext cx="5760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500" dirty="0">
                <a:solidFill>
                  <a:schemeClr val="bg1"/>
                </a:solidFill>
              </a:rPr>
              <a:t>6</a:t>
            </a:r>
          </a:p>
          <a:p>
            <a:pPr algn="ctr"/>
            <a:endParaRPr lang="pl-PL" sz="25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A9BEDC-D712-4482-A495-4A3B9CD7291A}"/>
              </a:ext>
            </a:extLst>
          </p:cNvPr>
          <p:cNvSpPr txBox="1"/>
          <p:nvPr/>
        </p:nvSpPr>
        <p:spPr>
          <a:xfrm>
            <a:off x="7812360" y="514958"/>
            <a:ext cx="13316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2500" dirty="0">
                <a:solidFill>
                  <a:schemeClr val="bg1"/>
                </a:solidFill>
              </a:rPr>
              <a:t>6/16</a:t>
            </a:r>
          </a:p>
          <a:p>
            <a:pPr algn="ctr"/>
            <a:endParaRPr lang="pl-PL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721877"/>
      </p:ext>
    </p:extLst>
  </p:cSld>
  <p:clrMapOvr>
    <a:masterClrMapping/>
  </p:clrMapOvr>
  <p:transition>
    <p:randomBa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Metoda próbkowania przestrzeni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B1AE72E-D1E8-4A3B-B6C8-00FADFAB70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9950" y="1934489"/>
            <a:ext cx="5224100" cy="489654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C92B6E-77DE-4CA2-9CE0-712D77B7801C}"/>
              </a:ext>
            </a:extLst>
          </p:cNvPr>
          <p:cNvSpPr txBox="1"/>
          <p:nvPr/>
        </p:nvSpPr>
        <p:spPr>
          <a:xfrm>
            <a:off x="-36512" y="6311226"/>
            <a:ext cx="5760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500" dirty="0">
                <a:solidFill>
                  <a:schemeClr val="bg1"/>
                </a:solidFill>
              </a:rPr>
              <a:t>7</a:t>
            </a:r>
          </a:p>
          <a:p>
            <a:pPr algn="ctr"/>
            <a:endParaRPr lang="pl-PL" sz="25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958CC8-F0AC-436C-9FCA-5D75677D2166}"/>
              </a:ext>
            </a:extLst>
          </p:cNvPr>
          <p:cNvSpPr txBox="1"/>
          <p:nvPr/>
        </p:nvSpPr>
        <p:spPr>
          <a:xfrm>
            <a:off x="7812360" y="514958"/>
            <a:ext cx="13316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2500" dirty="0">
                <a:solidFill>
                  <a:schemeClr val="bg1"/>
                </a:solidFill>
              </a:rPr>
              <a:t>7/16</a:t>
            </a:r>
          </a:p>
          <a:p>
            <a:pPr algn="ctr"/>
            <a:endParaRPr lang="pl-PL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712866"/>
      </p:ext>
    </p:extLst>
  </p:cSld>
  <p:clrMapOvr>
    <a:masterClrMapping/>
  </p:clrMapOvr>
  <p:transition>
    <p:randomBa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Ray 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544" y="1881188"/>
            <a:ext cx="8424862" cy="4860925"/>
          </a:xfrm>
        </p:spPr>
        <p:txBody>
          <a:bodyPr/>
          <a:lstStyle/>
          <a:p>
            <a:pPr marL="0" indent="0">
              <a:buNone/>
            </a:pPr>
            <a:r>
              <a:rPr lang="pl-PL" b="1" i="1" dirty="0"/>
              <a:t>Ray casting </a:t>
            </a:r>
            <a:r>
              <a:rPr lang="pl-PL" dirty="0"/>
              <a:t>(rzutowanie promieni):</a:t>
            </a:r>
            <a:br>
              <a:rPr lang="pl-PL" sz="2800" dirty="0"/>
            </a:br>
            <a:r>
              <a:rPr lang="pl-PL" sz="2800" dirty="0"/>
              <a:t>To starsza i uproszczona wersja metody </a:t>
            </a:r>
            <a:r>
              <a:rPr lang="pl-PL" sz="2800" b="1" i="1" dirty="0"/>
              <a:t>ray tracing</a:t>
            </a:r>
            <a:r>
              <a:rPr lang="pl-PL" sz="2800" dirty="0"/>
              <a:t>.</a:t>
            </a:r>
          </a:p>
          <a:p>
            <a:pPr marL="0" indent="0">
              <a:buNone/>
            </a:pPr>
            <a:endParaRPr lang="pl-PL" sz="2800" dirty="0"/>
          </a:p>
          <a:p>
            <a:r>
              <a:rPr lang="pl-PL" sz="2800" dirty="0"/>
              <a:t>Promienie są śledzone wyłącznie do napotkania pierwszej powierzchni obiektu.</a:t>
            </a:r>
          </a:p>
          <a:p>
            <a:r>
              <a:rPr lang="pl-PL" sz="2800" dirty="0"/>
              <a:t>Nie są uwzględniane zjawiska odbicia, refleksji.</a:t>
            </a:r>
          </a:p>
          <a:p>
            <a:r>
              <a:rPr lang="pl-PL" sz="2800" dirty="0"/>
              <a:t>Metoda o wiele mniej dokładna, ale bardzo szybka.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AFFF19-AEE3-44A9-A77E-41C8E77954BE}"/>
              </a:ext>
            </a:extLst>
          </p:cNvPr>
          <p:cNvSpPr txBox="1"/>
          <p:nvPr/>
        </p:nvSpPr>
        <p:spPr>
          <a:xfrm>
            <a:off x="-36512" y="6311226"/>
            <a:ext cx="5760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5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D40B8B-74F5-4FDA-8881-C21B6E8BFC24}"/>
              </a:ext>
            </a:extLst>
          </p:cNvPr>
          <p:cNvSpPr txBox="1"/>
          <p:nvPr/>
        </p:nvSpPr>
        <p:spPr>
          <a:xfrm>
            <a:off x="7812360" y="514958"/>
            <a:ext cx="13316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2500" dirty="0">
                <a:solidFill>
                  <a:schemeClr val="bg1"/>
                </a:solidFill>
              </a:rPr>
              <a:t>8/16</a:t>
            </a:r>
          </a:p>
          <a:p>
            <a:pPr algn="ctr"/>
            <a:endParaRPr lang="pl-PL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878213"/>
      </p:ext>
    </p:extLst>
  </p:cSld>
  <p:clrMapOvr>
    <a:masterClrMapping/>
  </p:clrMapOvr>
  <p:transition>
    <p:randomBar/>
  </p:transition>
</p:sld>
</file>

<file path=ppt/theme/theme1.xml><?xml version="1.0" encoding="utf-8"?>
<a:theme xmlns:a="http://schemas.openxmlformats.org/drawingml/2006/main" name="szablon1-PL">
  <a:themeElements>
    <a:clrScheme name="1_Projekt domyślny 1">
      <a:dk1>
        <a:srgbClr val="000000"/>
      </a:dk1>
      <a:lt1>
        <a:srgbClr val="FFFFFF"/>
      </a:lt1>
      <a:dk2>
        <a:srgbClr val="FFEBD5"/>
      </a:dk2>
      <a:lt2>
        <a:srgbClr val="78120A"/>
      </a:lt2>
      <a:accent1>
        <a:srgbClr val="E32213"/>
      </a:accent1>
      <a:accent2>
        <a:srgbClr val="FFD3A1"/>
      </a:accent2>
      <a:accent3>
        <a:srgbClr val="FFFFFF"/>
      </a:accent3>
      <a:accent4>
        <a:srgbClr val="000000"/>
      </a:accent4>
      <a:accent5>
        <a:srgbClr val="EFABAA"/>
      </a:accent5>
      <a:accent6>
        <a:srgbClr val="E7BF91"/>
      </a:accent6>
      <a:hlink>
        <a:srgbClr val="FFD9AF"/>
      </a:hlink>
      <a:folHlink>
        <a:srgbClr val="FFB25D"/>
      </a:folHlink>
    </a:clrScheme>
    <a:fontScheme name="1_Projekt domyślny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rojekt domyślny 1">
        <a:dk1>
          <a:srgbClr val="000000"/>
        </a:dk1>
        <a:lt1>
          <a:srgbClr val="FFFFFF"/>
        </a:lt1>
        <a:dk2>
          <a:srgbClr val="FFEBD5"/>
        </a:dk2>
        <a:lt2>
          <a:srgbClr val="78120A"/>
        </a:lt2>
        <a:accent1>
          <a:srgbClr val="E32213"/>
        </a:accent1>
        <a:accent2>
          <a:srgbClr val="FFD3A1"/>
        </a:accent2>
        <a:accent3>
          <a:srgbClr val="FFFFFF"/>
        </a:accent3>
        <a:accent4>
          <a:srgbClr val="000000"/>
        </a:accent4>
        <a:accent5>
          <a:srgbClr val="EFABAA"/>
        </a:accent5>
        <a:accent6>
          <a:srgbClr val="E7BF91"/>
        </a:accent6>
        <a:hlink>
          <a:srgbClr val="FFD9AF"/>
        </a:hlink>
        <a:folHlink>
          <a:srgbClr val="FFB2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szablon1-PL</Template>
  <TotalTime>727</TotalTime>
  <Words>598</Words>
  <Application>Microsoft Office PowerPoint</Application>
  <PresentationFormat>On-screen Show (4:3)</PresentationFormat>
  <Paragraphs>118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Trebuchet MS</vt:lpstr>
      <vt:lpstr>szablon1-PL</vt:lpstr>
      <vt:lpstr>Generowanie realistycznych obrazów scen 3-D za pomocą metody śledzenia promieni</vt:lpstr>
      <vt:lpstr>Plan prezentacji</vt:lpstr>
      <vt:lpstr>Rzutnia (geometria)</vt:lpstr>
      <vt:lpstr>Piksel</vt:lpstr>
      <vt:lpstr>Aliasing</vt:lpstr>
      <vt:lpstr>Przedstawienie problemu</vt:lpstr>
      <vt:lpstr>Metoda próbkowanie przestrzeni</vt:lpstr>
      <vt:lpstr>Metoda próbkowania przestrzeni</vt:lpstr>
      <vt:lpstr>Ray casting</vt:lpstr>
      <vt:lpstr>Ray casting</vt:lpstr>
      <vt:lpstr>Metoda śledzenia promieni (raytracing)</vt:lpstr>
      <vt:lpstr>Metoda śledzenia promieni (raytracing)</vt:lpstr>
      <vt:lpstr>Metoda śledzenia promieni (raytracing)</vt:lpstr>
      <vt:lpstr>Metody śledzenia promieni (raytracing)</vt:lpstr>
      <vt:lpstr>Metoda śledzenia promieni (raytracing)</vt:lpstr>
      <vt:lpstr>Bibliografia</vt:lpstr>
      <vt:lpstr>Dziękuję za uwagę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Alkilowanie benzenu α-olefinami</dc:title>
  <dc:creator>user</dc:creator>
  <cp:lastModifiedBy>Pawel Szynal</cp:lastModifiedBy>
  <cp:revision>28</cp:revision>
  <dcterms:created xsi:type="dcterms:W3CDTF">2012-10-01T11:41:48Z</dcterms:created>
  <dcterms:modified xsi:type="dcterms:W3CDTF">2019-11-12T13:56:41Z</dcterms:modified>
</cp:coreProperties>
</file>