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sldIdLst>
    <p:sldId id="256" r:id="rId2"/>
    <p:sldId id="257" r:id="rId3"/>
    <p:sldId id="258" r:id="rId4"/>
    <p:sldId id="262" r:id="rId5"/>
    <p:sldId id="276" r:id="rId6"/>
    <p:sldId id="277" r:id="rId7"/>
    <p:sldId id="278" r:id="rId8"/>
    <p:sldId id="274" r:id="rId9"/>
    <p:sldId id="279" r:id="rId10"/>
    <p:sldId id="280" r:id="rId11"/>
    <p:sldId id="272" r:id="rId12"/>
    <p:sldId id="259" r:id="rId13"/>
    <p:sldId id="270" r:id="rId14"/>
    <p:sldId id="268" r:id="rId15"/>
    <p:sldId id="261" r:id="rId16"/>
  </p:sldIdLst>
  <p:sldSz cx="9144000" cy="6858000" type="screen4x3"/>
  <p:notesSz cx="6562725" cy="86868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A1"/>
    <a:srgbClr val="A71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16" autoAdjust="0"/>
    <p:restoredTop sz="94660"/>
  </p:normalViewPr>
  <p:slideViewPr>
    <p:cSldViewPr snapToObjects="1">
      <p:cViewPr>
        <p:scale>
          <a:sx n="125" d="100"/>
          <a:sy n="125" d="100"/>
        </p:scale>
        <p:origin x="1272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17925" y="0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514423-A060-41A4-B8BB-CF39DFBBC888}" type="datetimeFigureOut">
              <a:rPr lang="pl-PL" smtClean="0"/>
              <a:t>03.12.2019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27150" y="1085850"/>
            <a:ext cx="3908425" cy="2932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55638" y="4179888"/>
            <a:ext cx="5251450" cy="34210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251825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17925" y="8251825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E1F5B-EEED-4607-9691-4F72865A4F8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2939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E1F5B-EEED-4607-9691-4F72865A4F86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38539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52" name="Picture 12" descr="pasek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22425"/>
            <a:ext cx="1655763" cy="523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1655763" y="1628775"/>
            <a:ext cx="7524750" cy="5229225"/>
          </a:xfrm>
          <a:prstGeom prst="rect">
            <a:avLst/>
          </a:prstGeom>
          <a:solidFill>
            <a:srgbClr val="A7190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873250" y="2130425"/>
            <a:ext cx="7089775" cy="2019300"/>
          </a:xfrm>
        </p:spPr>
        <p:txBody>
          <a:bodyPr/>
          <a:lstStyle>
            <a:lvl1pPr algn="ctr"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73250" y="5697538"/>
            <a:ext cx="7089775" cy="900112"/>
          </a:xfrm>
        </p:spPr>
        <p:txBody>
          <a:bodyPr anchor="b"/>
          <a:lstStyle>
            <a:lvl1pPr marL="0" indent="0" algn="ctr">
              <a:buFontTx/>
              <a:buNone/>
              <a:defRPr sz="2000">
                <a:solidFill>
                  <a:srgbClr val="FFD3A1"/>
                </a:solidFill>
              </a:defRPr>
            </a:lvl1pPr>
          </a:lstStyle>
          <a:p>
            <a:r>
              <a:rPr lang="pl-PL"/>
              <a:t>Kliknij, aby edytować styl wzorca podtytułu</a:t>
            </a:r>
          </a:p>
        </p:txBody>
      </p:sp>
      <p:pic>
        <p:nvPicPr>
          <p:cNvPr id="35856" name="Picture 16" descr="logo pl duz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17463"/>
            <a:ext cx="7742238" cy="1646238"/>
          </a:xfrm>
          <a:prstGeom prst="rect">
            <a:avLst/>
          </a:prstGeom>
          <a:noFill/>
        </p:spPr>
      </p:pic>
    </p:spTree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</p:cSld>
  <p:clrMapOvr>
    <a:masterClrMapping/>
  </p:clrMapOvr>
  <p:transition>
    <p:randomBa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931025" y="630238"/>
            <a:ext cx="2105025" cy="611187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611188" y="630238"/>
            <a:ext cx="6167437" cy="611187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11188" y="1881188"/>
            <a:ext cx="4135437" cy="4860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899025" y="1881188"/>
            <a:ext cx="4137025" cy="4860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</p:spTree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503238" y="481013"/>
            <a:ext cx="8640762" cy="1292225"/>
          </a:xfrm>
          <a:prstGeom prst="rect">
            <a:avLst/>
          </a:prstGeom>
          <a:solidFill>
            <a:srgbClr val="A7190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 flipH="1">
            <a:off x="0" y="1773238"/>
            <a:ext cx="503238" cy="5084762"/>
          </a:xfrm>
          <a:prstGeom prst="rect">
            <a:avLst/>
          </a:prstGeom>
          <a:solidFill>
            <a:srgbClr val="A7190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923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630238"/>
            <a:ext cx="8424862" cy="103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/>
              <a:t>Kliknij, aby edytować styl wzorca tytułu</a:t>
            </a:r>
          </a:p>
        </p:txBody>
      </p:sp>
      <p:sp>
        <p:nvSpPr>
          <p:cNvPr id="923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881188"/>
            <a:ext cx="8424862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pic>
        <p:nvPicPr>
          <p:cNvPr id="9234" name="Picture 18" descr="logo pl male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-1588" y="-19050"/>
            <a:ext cx="2341563" cy="50006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randomBa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cnet.com/how-to/how-to-track-your-heart-rate-with-a-smartphon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Aplikacja do symulacji </a:t>
            </a:r>
            <a:br>
              <a:rPr lang="pl-PL" dirty="0"/>
            </a:br>
            <a:r>
              <a:rPr lang="pl-PL" dirty="0"/>
              <a:t>cyklu hemodynamicznego serca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73249" y="5733256"/>
            <a:ext cx="7089775" cy="900112"/>
          </a:xfrm>
        </p:spPr>
        <p:txBody>
          <a:bodyPr/>
          <a:lstStyle/>
          <a:p>
            <a:pPr algn="l"/>
            <a:r>
              <a:rPr lang="pl-PL" dirty="0"/>
              <a:t>Promotor: Dr inż. Jacek Cichosz	     Wykonał: Paweł Szynal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873250" y="4329914"/>
            <a:ext cx="7089775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000">
                <a:solidFill>
                  <a:srgbClr val="FFD3A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/>
            <a:endParaRPr lang="pl-PL" kern="0" dirty="0"/>
          </a:p>
          <a:p>
            <a:pPr algn="l"/>
            <a:endParaRPr lang="pl-PL" kern="0" dirty="0"/>
          </a:p>
          <a:p>
            <a:pPr algn="l"/>
            <a:endParaRPr lang="pl-PL" kern="0" dirty="0"/>
          </a:p>
          <a:p>
            <a:pPr algn="l"/>
            <a:endParaRPr lang="pl-PL" kern="0" dirty="0"/>
          </a:p>
          <a:p>
            <a:pPr algn="l"/>
            <a:endParaRPr lang="pl-PL" kern="0" dirty="0"/>
          </a:p>
          <a:p>
            <a:pPr algn="l"/>
            <a:endParaRPr lang="pl-PL" kern="0" dirty="0"/>
          </a:p>
          <a:p>
            <a:pPr algn="l"/>
            <a:endParaRPr lang="pl-PL" kern="0" dirty="0"/>
          </a:p>
          <a:p>
            <a:pPr algn="l"/>
            <a:r>
              <a:rPr lang="pl-PL" kern="0" dirty="0"/>
              <a:t>Wydział: Elektroniki</a:t>
            </a:r>
          </a:p>
          <a:p>
            <a:pPr algn="l"/>
            <a:r>
              <a:rPr lang="pl-PL" kern="0" dirty="0"/>
              <a:t>Kierunek: Informatyka</a:t>
            </a:r>
          </a:p>
          <a:p>
            <a:pPr algn="l"/>
            <a:r>
              <a:rPr lang="pl-PL" kern="0" dirty="0"/>
              <a:t>Specjalizacja: Inżynieria systemów informatycznych</a:t>
            </a:r>
          </a:p>
          <a:p>
            <a:pPr algn="l"/>
            <a:br>
              <a:rPr lang="pl-PL" kern="0" dirty="0"/>
            </a:br>
            <a:endParaRPr lang="pl-PL" kern="0" dirty="0"/>
          </a:p>
        </p:txBody>
      </p:sp>
    </p:spTree>
  </p:cSld>
  <p:clrMapOvr>
    <a:masterClrMapping/>
  </p:clrMapOvr>
  <p:transition>
    <p:randomBa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Symulacja pracy serca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352" y="2132856"/>
            <a:ext cx="7454533" cy="435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906934"/>
      </p:ext>
    </p:extLst>
  </p:cSld>
  <p:clrMapOvr>
    <a:masterClrMapping/>
  </p:clrMapOvr>
  <p:transition>
    <p:randomBa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 Serca</a:t>
            </a:r>
            <a:endParaRPr lang="pl-PL" sz="2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6DF40-1079-439D-92CD-C06E01D4F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8" y="1881189"/>
            <a:ext cx="8424862" cy="4346574"/>
          </a:xfrm>
        </p:spPr>
        <p:txBody>
          <a:bodyPr/>
          <a:lstStyle/>
          <a:p>
            <a:endParaRPr lang="pl-P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677585-1813-41DB-A960-3C69849F1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423" y="1881189"/>
            <a:ext cx="3347153" cy="472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21877"/>
      </p:ext>
    </p:extLst>
  </p:cSld>
  <p:clrMapOvr>
    <a:masterClrMapping/>
  </p:clrMapOvr>
  <p:transition>
    <p:randomBa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Wireframe</a:t>
            </a:r>
          </a:p>
        </p:txBody>
      </p:sp>
      <p:sp>
        <p:nvSpPr>
          <p:cNvPr id="5" name="Rectangle 4"/>
          <p:cNvSpPr/>
          <p:nvPr/>
        </p:nvSpPr>
        <p:spPr>
          <a:xfrm>
            <a:off x="2304525" y="622867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>
                <a:hlinkClick r:id="rId2"/>
              </a:rPr>
              <a:t>https://www.cnet.com/how-to/how-to-track-your-heart-rate-with-a-smartphone/</a:t>
            </a:r>
            <a:endParaRPr lang="pl-PL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B3578FE-F3EE-4F4C-881F-B6233E6A2C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5576" y="1857264"/>
            <a:ext cx="5890998" cy="4860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A7EB1F-2837-447E-BA56-B5330335D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2049" y="1857263"/>
            <a:ext cx="3829050" cy="486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712866"/>
      </p:ext>
    </p:extLst>
  </p:cSld>
  <p:clrMapOvr>
    <a:masterClrMapping/>
  </p:clrMapOvr>
  <p:transition>
    <p:randomBa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Możliwości rozwoju aplikacji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Symulacje oparte na interfejsach czujników medycznych</a:t>
            </a:r>
          </a:p>
          <a:p>
            <a:pPr marL="0" indent="0">
              <a:buNone/>
            </a:pPr>
            <a:endParaRPr lang="pl-PL" dirty="0"/>
          </a:p>
          <a:p>
            <a:r>
              <a:rPr lang="pl-PL" dirty="0"/>
              <a:t>Symulace oparte na środowisku wirtualnym</a:t>
            </a:r>
          </a:p>
          <a:p>
            <a:endParaRPr lang="pl-PL" dirty="0"/>
          </a:p>
          <a:p>
            <a:r>
              <a:rPr lang="pl-PL" dirty="0"/>
              <a:t>Symulacje oparte na manekinie</a:t>
            </a:r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</p:txBody>
      </p:sp>
      <p:sp>
        <p:nvSpPr>
          <p:cNvPr id="4" name="AutoShape 2" descr="Znalezione obrazy dla zapytania Uni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22960838"/>
      </p:ext>
    </p:extLst>
  </p:cSld>
  <p:clrMapOvr>
    <a:masterClrMapping/>
  </p:clrMapOvr>
  <p:transition>
    <p:randomBa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Bibliografia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sz="2000" dirty="0"/>
          </a:p>
          <a:p>
            <a:r>
              <a:rPr lang="en-US" sz="2000" dirty="0"/>
              <a:t>Betts, J. Gordon (2013). </a:t>
            </a:r>
            <a:r>
              <a:rPr lang="en-US" sz="1500" dirty="0"/>
              <a:t>Anatomy &amp; physiology. pp. 787–846. ISBN 1-938168-13-5. Retrieved 11 August 2014</a:t>
            </a:r>
            <a:endParaRPr lang="pl-PL" sz="1500" dirty="0"/>
          </a:p>
          <a:p>
            <a:r>
              <a:rPr lang="pl-PL" sz="2000" dirty="0"/>
              <a:t>“Anatomia człowieka“, Adam Bochenek i Michał Reicher, </a:t>
            </a:r>
            <a:r>
              <a:rPr lang="pl-PL" sz="1500" dirty="0"/>
              <a:t>PZWL wyd. VII, Warszawa 1999</a:t>
            </a:r>
          </a:p>
          <a:p>
            <a:endParaRPr lang="pl-PL" sz="1500" dirty="0"/>
          </a:p>
          <a:p>
            <a:r>
              <a:rPr lang="pl-PL" sz="2000" dirty="0"/>
              <a:t>Dokumetnacja Unity </a:t>
            </a:r>
            <a:r>
              <a:rPr lang="pl-PL" sz="1000" dirty="0"/>
              <a:t>(thttps://docs.unity3d.com/Manual/index.html)</a:t>
            </a:r>
          </a:p>
          <a:p>
            <a:endParaRPr lang="pl-PL" sz="1000" i="1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27071451"/>
      </p:ext>
    </p:extLst>
  </p:cSld>
  <p:clrMapOvr>
    <a:masterClrMapping/>
  </p:clrMapOvr>
  <p:transition>
    <p:randomBa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Dziękuję za uwagę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dirty="0"/>
          </a:p>
          <a:p>
            <a:pPr marL="0" indent="0" algn="ctr">
              <a:buNone/>
            </a:pPr>
            <a:endParaRPr lang="pl-PL" dirty="0"/>
          </a:p>
          <a:p>
            <a:pPr marL="0" indent="0" algn="ctr">
              <a:buNone/>
            </a:pPr>
            <a:endParaRPr lang="pl-PL" dirty="0"/>
          </a:p>
          <a:p>
            <a:pPr marL="0" indent="0" algn="ctr">
              <a:buNone/>
            </a:pPr>
            <a:r>
              <a:rPr lang="pl-PL" dirty="0"/>
              <a:t>Czas na prezentację aplikacji</a:t>
            </a:r>
          </a:p>
          <a:p>
            <a:pPr marL="0" indent="0" algn="ctr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9798607"/>
      </p:ext>
    </p:extLst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prezentacji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2204864"/>
            <a:ext cx="8424862" cy="453724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sz="2500" dirty="0"/>
              <a:t>Wprowadzenie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500" dirty="0"/>
              <a:t>Przedtawienie tematu pracy dyplomowej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500" dirty="0"/>
              <a:t>Metody realizacji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500" dirty="0"/>
              <a:t>Cykl hemodynamiczny serca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500" dirty="0"/>
              <a:t>Symulacja pracy serca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500" dirty="0"/>
              <a:t>Model serca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500" dirty="0"/>
              <a:t>Możliwości rozwoju aplikacji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500" dirty="0"/>
              <a:t>Prezentacja aplikacji</a:t>
            </a:r>
          </a:p>
          <a:p>
            <a:pPr marL="0" indent="0">
              <a:buNone/>
            </a:pPr>
            <a:endParaRPr lang="pl-PL" sz="2500" dirty="0"/>
          </a:p>
          <a:p>
            <a:pPr marL="0" indent="0">
              <a:buNone/>
            </a:pPr>
            <a:endParaRPr lang="pl-PL" sz="2500" dirty="0"/>
          </a:p>
        </p:txBody>
      </p:sp>
    </p:spTree>
    <p:extLst>
      <p:ext uri="{BB962C8B-B14F-4D97-AF65-F5344CB8AC3E}">
        <p14:creationId xmlns:p14="http://schemas.microsoft.com/office/powerpoint/2010/main" val="1496999211"/>
      </p:ext>
    </p:extLst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Wprowadzenie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dirty="0"/>
          </a:p>
          <a:p>
            <a:pPr marL="0" indent="0" algn="ctr">
              <a:buNone/>
            </a:pPr>
            <a:r>
              <a:rPr lang="pl-PL" dirty="0"/>
              <a:t>Aplikacja do symulacji</a:t>
            </a:r>
          </a:p>
          <a:p>
            <a:pPr marL="0" indent="0" algn="ctr">
              <a:buNone/>
            </a:pPr>
            <a:r>
              <a:rPr lang="pl-PL" dirty="0"/>
              <a:t> cyklu hemodynamicznego serca</a:t>
            </a:r>
          </a:p>
          <a:p>
            <a:pPr marL="0" indent="0" algn="ctr">
              <a:buNone/>
            </a:pPr>
            <a:r>
              <a:rPr lang="pl-PL" sz="2000" dirty="0"/>
              <a:t>(</a:t>
            </a:r>
            <a:r>
              <a:rPr lang="en-US" sz="2000" dirty="0"/>
              <a:t>Application for simulation of hemodynamic cardiac cycle</a:t>
            </a:r>
            <a:r>
              <a:rPr lang="pl-PL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49776459"/>
      </p:ext>
    </p:extLst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Wybór metod realizacji celu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998133"/>
            <a:ext cx="3335912" cy="1754044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094" y="4085022"/>
            <a:ext cx="1298848" cy="1298848"/>
          </a:xfrm>
          <a:prstGeom prst="rect">
            <a:avLst/>
          </a:prstGeom>
        </p:spPr>
      </p:pic>
      <p:pic>
        <p:nvPicPr>
          <p:cNvPr id="3086" name="Picture 14" descr="Znalezione obrazy dla zapytania RESHARPER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194" y="4085022"/>
            <a:ext cx="1283218" cy="128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Znalezione obrazy dla zapytania: Blender logo\&quot;">
            <a:extLst>
              <a:ext uri="{FF2B5EF4-FFF2-40B4-BE49-F238E27FC236}">
                <a16:creationId xmlns:a16="http://schemas.microsoft.com/office/drawing/2014/main" id="{30DC250A-9E8B-4DCB-B9DD-86C31241F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814" y="2098346"/>
            <a:ext cx="1578353" cy="157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355794"/>
      </p:ext>
    </p:extLst>
  </p:cSld>
  <p:clrMapOvr>
    <a:masterClrMapping/>
  </p:clrMapOvr>
  <p:transition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9AA79-84F8-4955-8BDF-7C9700527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Cykl hemodynamiczny serca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50E457B-65B8-4422-A925-0504DD0A7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400" dirty="0"/>
              <a:t>Cykl hemodynamiczny serca nazywany jest również cyklem pracy serca i jest to działanie ludzkiego serca od zakończenia jednego uderzenia serca do początku następnego. Składa się z dwóch okresów zachodzących naprzemiennie. W pierwszy okres w którym mięsień sercowy rozluźnia się i wypełnia krwią nazywany jest rozkurczem. Po nim następuje okres silnego skurczu i pompowania krwi którego nazywa się skurczem. </a:t>
            </a:r>
          </a:p>
        </p:txBody>
      </p:sp>
    </p:spTree>
    <p:extLst>
      <p:ext uri="{BB962C8B-B14F-4D97-AF65-F5344CB8AC3E}">
        <p14:creationId xmlns:p14="http://schemas.microsoft.com/office/powerpoint/2010/main" val="1479245927"/>
      </p:ext>
    </p:extLst>
  </p:cSld>
  <p:clrMapOvr>
    <a:masterClrMapping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85E71-9051-4A38-80CF-490ADA501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B2652-DE25-41AF-8280-A06BD4AF7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2E8C681-AF02-42E9-BFFE-62375CFD3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4" y="-79424"/>
            <a:ext cx="5959005" cy="13877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29931572"/>
      </p:ext>
    </p:extLst>
  </p:cSld>
  <p:clrMapOvr>
    <a:masterClrMapping/>
  </p:clrMapOvr>
  <p:transition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71BA8-CB6F-4ED6-B09B-324EF1BB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A5A0C6-B4B5-49E2-B213-BABE7F4EDA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53" y="-5583568"/>
            <a:ext cx="5355499" cy="12472106"/>
          </a:xfrm>
        </p:spPr>
      </p:pic>
    </p:spTree>
    <p:extLst>
      <p:ext uri="{BB962C8B-B14F-4D97-AF65-F5344CB8AC3E}">
        <p14:creationId xmlns:p14="http://schemas.microsoft.com/office/powerpoint/2010/main" val="1446275775"/>
      </p:ext>
    </p:extLst>
  </p:cSld>
  <p:clrMapOvr>
    <a:masterClrMapping/>
  </p:clrMapOvr>
  <p:transition>
    <p:randomBa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Symulacja pracy serca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352" y="2132856"/>
            <a:ext cx="7454533" cy="435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765516"/>
      </p:ext>
    </p:extLst>
  </p:cSld>
  <p:clrMapOvr>
    <a:masterClrMapping/>
  </p:clrMapOvr>
  <p:transition>
    <p:randomBa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1F685-4357-4914-8D43-9C82EC377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0" dirty="0"/>
              <a:t>Skróty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40187-D0FB-4317-B300-77F25EA88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ECG: </a:t>
            </a:r>
            <a:r>
              <a:rPr lang="pl-PL" sz="2500" dirty="0"/>
              <a:t>Elektrokardiografia</a:t>
            </a:r>
          </a:p>
          <a:p>
            <a:r>
              <a:rPr lang="pl-PL" dirty="0"/>
              <a:t>ABP: </a:t>
            </a:r>
            <a:r>
              <a:rPr lang="pl-PL" sz="2500" dirty="0"/>
              <a:t>Ambulatoryjne monitorowanie ciśnienia krwi</a:t>
            </a:r>
          </a:p>
          <a:p>
            <a:r>
              <a:rPr lang="pl-PL" dirty="0"/>
              <a:t>Kapnografia: </a:t>
            </a:r>
            <a:r>
              <a:rPr lang="pl-PL" sz="2500" dirty="0"/>
              <a:t>monitorowanie stężenia lub ciśnienia cząstkowego dwutlenku węgla</a:t>
            </a:r>
          </a:p>
          <a:p>
            <a:r>
              <a:rPr lang="pl-PL" dirty="0"/>
              <a:t>SpO2:</a:t>
            </a:r>
            <a:r>
              <a:rPr lang="pl-PL" sz="2500" dirty="0"/>
              <a:t> wartość tętniczej saturacji tlenem. Odnosi się również do ilości hemoglobiny we krwi.</a:t>
            </a:r>
          </a:p>
          <a:p>
            <a:r>
              <a:rPr lang="pl-PL" dirty="0"/>
              <a:t>ETCO2: </a:t>
            </a:r>
            <a:r>
              <a:rPr lang="pl-PL" sz="2500" dirty="0"/>
              <a:t>poziom dwutlenku węgla uwalnianego pod koniec rozkurczu</a:t>
            </a:r>
          </a:p>
          <a:p>
            <a:r>
              <a:rPr lang="pl-PL" dirty="0"/>
              <a:t>AWRR: </a:t>
            </a:r>
            <a:r>
              <a:rPr lang="pl-PL" sz="2500" dirty="0"/>
              <a:t>częstotliwość dróg oddechowych</a:t>
            </a:r>
          </a:p>
          <a:p>
            <a:endParaRPr lang="pl-PL" sz="2500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50776690"/>
      </p:ext>
    </p:extLst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szablon1-PL">
  <a:themeElements>
    <a:clrScheme name="1_Projekt domyślny 1">
      <a:dk1>
        <a:srgbClr val="000000"/>
      </a:dk1>
      <a:lt1>
        <a:srgbClr val="FFFFFF"/>
      </a:lt1>
      <a:dk2>
        <a:srgbClr val="FFEBD5"/>
      </a:dk2>
      <a:lt2>
        <a:srgbClr val="78120A"/>
      </a:lt2>
      <a:accent1>
        <a:srgbClr val="E32213"/>
      </a:accent1>
      <a:accent2>
        <a:srgbClr val="FFD3A1"/>
      </a:accent2>
      <a:accent3>
        <a:srgbClr val="FFFFFF"/>
      </a:accent3>
      <a:accent4>
        <a:srgbClr val="000000"/>
      </a:accent4>
      <a:accent5>
        <a:srgbClr val="EFABAA"/>
      </a:accent5>
      <a:accent6>
        <a:srgbClr val="E7BF91"/>
      </a:accent6>
      <a:hlink>
        <a:srgbClr val="FFD9AF"/>
      </a:hlink>
      <a:folHlink>
        <a:srgbClr val="FFB25D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szablon1-PL</Template>
  <TotalTime>797</TotalTime>
  <Words>294</Words>
  <Application>Microsoft Office PowerPoint</Application>
  <PresentationFormat>On-screen Show (4:3)</PresentationFormat>
  <Paragraphs>62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Trebuchet MS</vt:lpstr>
      <vt:lpstr>szablon1-PL</vt:lpstr>
      <vt:lpstr>Aplikacja do symulacji  cyklu hemodynamicznego serca</vt:lpstr>
      <vt:lpstr>Plan prezentacji</vt:lpstr>
      <vt:lpstr>Wprowadzenie</vt:lpstr>
      <vt:lpstr>Wybór metod realizacji celu</vt:lpstr>
      <vt:lpstr>Cykl hemodynamiczny serca</vt:lpstr>
      <vt:lpstr>PowerPoint Presentation</vt:lpstr>
      <vt:lpstr>PowerPoint Presentation</vt:lpstr>
      <vt:lpstr>Symulacja pracy serca</vt:lpstr>
      <vt:lpstr>Skróty</vt:lpstr>
      <vt:lpstr>Symulacja pracy serca</vt:lpstr>
      <vt:lpstr>Model Serca</vt:lpstr>
      <vt:lpstr>Wireframe</vt:lpstr>
      <vt:lpstr>Możliwości rozwoju aplikacji</vt:lpstr>
      <vt:lpstr>Bibliografia</vt:lpstr>
      <vt:lpstr>Dziękuję za uwagę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Alkilowanie benzenu α-olefinami</dc:title>
  <dc:creator>user</dc:creator>
  <cp:lastModifiedBy>Pawel Szynal</cp:lastModifiedBy>
  <cp:revision>30</cp:revision>
  <dcterms:created xsi:type="dcterms:W3CDTF">2012-10-01T11:41:48Z</dcterms:created>
  <dcterms:modified xsi:type="dcterms:W3CDTF">2019-12-03T12:15:10Z</dcterms:modified>
</cp:coreProperties>
</file>