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2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C6C9"/>
    <a:srgbClr val="E6F4F1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B2E2D0-1709-CB14-5731-DBC9DC802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C023ECE-50D5-8560-2F1E-52644C534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7DFCFA-27E9-3F70-D9C8-2A298525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7D9D-B8CA-49AC-A071-AA11649DF2E6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522004-2A86-C9C1-A13A-EDB90BA2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628766C-515F-6CEB-F0DF-F432B78D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5886-B3C0-4312-8462-69D6705222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04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C2B7C5-296A-9E2F-C383-404159C4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1F955B6-DCBA-35B6-9523-C6893E3A0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0221CE-5822-8B19-DD29-1181C143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7D9D-B8CA-49AC-A071-AA11649DF2E6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52F50F-62CC-F058-4C0D-C5D29C6F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44582C7-D3A3-FCED-114C-559F5F03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5886-B3C0-4312-8462-69D6705222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677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57A417B-B6E7-13D3-FDB9-9794BEA70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B2D9C00-00CF-FE79-53D8-8B817D1BF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72DE80-D220-8778-8A94-77F182AA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7D9D-B8CA-49AC-A071-AA11649DF2E6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77C587-0BB8-8EFD-610E-89E27D17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5633E4A-82A3-9DC9-F3A5-1EBBDA6F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5886-B3C0-4312-8462-69D6705222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081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C7F772-6EC1-B838-B763-3CED623C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61E077-2000-99AE-D3E0-F8537F0AB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D97218C-1D9B-EE8E-5424-E9847C78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7D9D-B8CA-49AC-A071-AA11649DF2E6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17385BE-C616-7F5A-230F-25F38973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1DCD2DD-1F64-2E67-60B0-65BFA505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5886-B3C0-4312-8462-69D6705222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552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0BE6D2-E83E-BE74-AE3A-1C8D3923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D79BC80-8706-FEE0-B365-C83F411A6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9547905-A77A-E6FD-58DA-923604F9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7D9D-B8CA-49AC-A071-AA11649DF2E6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C65C6C-1D01-E3D2-8F22-CC632AC6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9FCE73B-AE18-96FF-BC8B-D04CEF23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5886-B3C0-4312-8462-69D6705222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489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4A205A-FC7B-7A31-D169-5194BD21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E19F16-DE30-D57A-A2BD-86D87F919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3A03A9F-FE31-B5FA-9DCD-31238400B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DC1010D-B3BF-7028-03C3-9958619E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7D9D-B8CA-49AC-A071-AA11649DF2E6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D1011AA-086E-2573-D5F2-5C4F78CB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C49D1BB-7840-1FF8-57BA-758DEED3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5886-B3C0-4312-8462-69D6705222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72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6ECD44-65DC-E346-7EDC-042881A1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0850BA6-D6C0-8057-F451-4D650EAB5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93604A0-85DB-FE4D-1C89-D5EDB80F4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6E1DF88-6065-B184-018E-026FC2030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48D50C8-B6D0-D358-BF16-84CEA672D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9FAF7BB-02EA-D8E0-F3E5-2F609BB2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7D9D-B8CA-49AC-A071-AA11649DF2E6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5243F7F-D431-DE0F-BC46-B5B911AD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E299692-1DD4-4B7E-E5C4-289633D4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5886-B3C0-4312-8462-69D6705222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283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0885D6-0468-B877-3139-C0B6440E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DF6090D-2679-A60C-FC05-188E89E5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7D9D-B8CA-49AC-A071-AA11649DF2E6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A553B88-9E6F-994D-A699-FFFC3AFD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8A237F9-FE95-BF0B-D452-5AA3FBAB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5886-B3C0-4312-8462-69D6705222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812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BE56350-AFE9-9C9C-93B7-DBD04302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7D9D-B8CA-49AC-A071-AA11649DF2E6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0A9ECDB-F4DB-E4F7-8443-F025B2C8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76A9DBF-9320-09A9-88E6-65DE7876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5886-B3C0-4312-8462-69D6705222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498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A1DC35-AD33-C3F7-6352-610B8033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3CF944-68B1-7430-4049-1980AD0FB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E4BF9BD-2EF0-5430-A4E3-F9E7B7B3B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97D4F13-0540-3797-55E1-373F9AEC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7D9D-B8CA-49AC-A071-AA11649DF2E6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E90F778-8A27-6CEF-C040-60B31E94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E282A53-DE66-FE8E-DF64-BD21EF48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5886-B3C0-4312-8462-69D6705222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21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DB0A7D-E278-3473-279C-3362D249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5188D35-BCC4-48EE-00B5-D8ED50C07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8957E8B-5B2F-551B-5BAA-1E9987B59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3F1BE71-2AF4-0BBB-F96B-BF2CC0C3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7D9D-B8CA-49AC-A071-AA11649DF2E6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BF3B7EB-A362-CD4D-64AB-71E00605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CB902D3-AFF2-5AC1-3F9A-F11E0773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5886-B3C0-4312-8462-69D6705222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938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B731612-1A13-DB54-D4D4-E71E99A5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670BAA-0833-8D94-2FE7-DE0BA8DDB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3336AA-F0B6-9A2A-BC71-FCEAD3094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627D9D-B8CA-49AC-A071-AA11649DF2E6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251B53-B8C2-198A-ED76-CC02E46E6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7EB556E-7EC9-78DE-D67C-3BAF03ADB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95886-B3C0-4312-8462-69D6705222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714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hyperlink" Target="https://iconduck.com/icons/27594/laravel" TargetMode="External"/><Relationship Id="rId7" Type="http://schemas.openxmlformats.org/officeDocument/2006/relationships/hyperlink" Target="https://seeklogo.com/vector-logo/406884/google-meet" TargetMode="External"/><Relationship Id="rId2" Type="http://schemas.openxmlformats.org/officeDocument/2006/relationships/hyperlink" Target="https://en.m.wikipedia.org/wiki/File:React-icon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reelogopng.com/discord-logo-png" TargetMode="External"/><Relationship Id="rId5" Type="http://schemas.openxmlformats.org/officeDocument/2006/relationships/hyperlink" Target="https://www.stickpng.com/img/icons-logos-emojis/tech-companies/github-logo" TargetMode="External"/><Relationship Id="rId4" Type="http://schemas.openxmlformats.org/officeDocument/2006/relationships/hyperlink" Target="https://github.com/logo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B00249C2-9DE3-26AB-52A2-F95B8A06B756}"/>
              </a:ext>
            </a:extLst>
          </p:cNvPr>
          <p:cNvSpPr txBox="1"/>
          <p:nvPr/>
        </p:nvSpPr>
        <p:spPr>
          <a:xfrm>
            <a:off x="773408" y="992094"/>
            <a:ext cx="3616913" cy="27951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FlexiStore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Automatizált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bérlési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rendszer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903FFEC-016C-C9E6-1FB1-3231A56BCD89}"/>
              </a:ext>
            </a:extLst>
          </p:cNvPr>
          <p:cNvSpPr txBox="1"/>
          <p:nvPr/>
        </p:nvSpPr>
        <p:spPr>
          <a:xfrm>
            <a:off x="996287" y="4121253"/>
            <a:ext cx="3125337" cy="113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Fullstack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fejlesztés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React + Laravel</a:t>
            </a:r>
          </a:p>
        </p:txBody>
      </p:sp>
      <p:pic>
        <p:nvPicPr>
          <p:cNvPr id="5" name="Kép 4" descr="A képen szöveg, képernyőkép, szoftver, Számítógépes ikon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E847BC8-9FB7-A8A0-BD66-C62E55A0C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51" y="1273269"/>
            <a:ext cx="5708649" cy="4281486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7EFC9D3-52DD-F237-4C8D-01D8F649F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1" y="347663"/>
            <a:ext cx="698500" cy="77470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F33E771D-C358-9816-6F63-1338683BF312}"/>
              </a:ext>
            </a:extLst>
          </p:cNvPr>
          <p:cNvSpPr txBox="1"/>
          <p:nvPr/>
        </p:nvSpPr>
        <p:spPr>
          <a:xfrm>
            <a:off x="773408" y="5010411"/>
            <a:ext cx="4011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rgbClr val="50C6C9"/>
                </a:solidFill>
              </a:rPr>
              <a:t>Flexistore.hu</a:t>
            </a:r>
          </a:p>
        </p:txBody>
      </p:sp>
    </p:spTree>
    <p:extLst>
      <p:ext uri="{BB962C8B-B14F-4D97-AF65-F5344CB8AC3E}">
        <p14:creationId xmlns:p14="http://schemas.microsoft.com/office/powerpoint/2010/main" val="3491186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DE7D90DA-C0F4-91F7-1D06-9FAE94D6BCEB}"/>
              </a:ext>
            </a:extLst>
          </p:cNvPr>
          <p:cNvSpPr txBox="1"/>
          <p:nvPr/>
        </p:nvSpPr>
        <p:spPr>
          <a:xfrm>
            <a:off x="2106460" y="475989"/>
            <a:ext cx="7979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solidFill>
                  <a:srgbClr val="50C6C9"/>
                </a:solidFill>
              </a:rPr>
              <a:t>Csomagautomaták böngészése: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C882097-535B-5C57-07A3-DF3032556BCF}"/>
              </a:ext>
            </a:extLst>
          </p:cNvPr>
          <p:cNvSpPr txBox="1"/>
          <p:nvPr/>
        </p:nvSpPr>
        <p:spPr>
          <a:xfrm>
            <a:off x="1189973" y="2417523"/>
            <a:ext cx="452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81FE9A6-CD2E-7844-1D5F-4C00CE2B8C40}"/>
              </a:ext>
            </a:extLst>
          </p:cNvPr>
          <p:cNvSpPr txBox="1"/>
          <p:nvPr/>
        </p:nvSpPr>
        <p:spPr>
          <a:xfrm>
            <a:off x="663879" y="1590805"/>
            <a:ext cx="651353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rgbClr val="50C6C9"/>
                </a:solidFill>
                <a:effectLst/>
              </a:rPr>
              <a:t>• </a:t>
            </a:r>
            <a:r>
              <a:rPr lang="hu-HU" sz="3200" dirty="0">
                <a:solidFill>
                  <a:srgbClr val="50C6C9"/>
                </a:solidFill>
              </a:rPr>
              <a:t>Csomagautomaták listázása</a:t>
            </a:r>
            <a:endParaRPr kumimoji="0" lang="hu-HU" altLang="hu-HU" sz="3200" b="0" i="0" u="none" strike="noStrike" cap="none" normalizeH="0" baseline="0" dirty="0">
              <a:ln>
                <a:noFill/>
              </a:ln>
              <a:solidFill>
                <a:srgbClr val="50C6C9"/>
              </a:solidFill>
              <a:effectLst/>
            </a:endParaRPr>
          </a:p>
          <a:p>
            <a:r>
              <a:rPr lang="hu-HU" sz="3200" dirty="0">
                <a:solidFill>
                  <a:srgbClr val="50C6C9"/>
                </a:solidFill>
              </a:rPr>
              <a:t>• Átvételi pont kiválasztása</a:t>
            </a:r>
            <a:endParaRPr kumimoji="0" lang="hu-HU" altLang="hu-HU" sz="3200" b="0" i="0" u="none" strike="noStrike" cap="none" normalizeH="0" baseline="0" dirty="0">
              <a:ln>
                <a:noFill/>
              </a:ln>
              <a:solidFill>
                <a:srgbClr val="50C6C9"/>
              </a:solidFill>
              <a:effectLst/>
            </a:endParaRPr>
          </a:p>
          <a:p>
            <a:endParaRPr lang="hu-HU" dirty="0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0697DDE8-0B27-A3BE-BCCE-ED15EFC66EAA}"/>
              </a:ext>
            </a:extLst>
          </p:cNvPr>
          <p:cNvSpPr/>
          <p:nvPr/>
        </p:nvSpPr>
        <p:spPr>
          <a:xfrm>
            <a:off x="6864263" y="1803748"/>
            <a:ext cx="4271375" cy="444674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50C6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C81E01E-9480-00C5-7CF1-389FB90D3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1" y="347663"/>
            <a:ext cx="698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0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84363E0D-F99D-499D-C451-804D4C268EE6}"/>
              </a:ext>
            </a:extLst>
          </p:cNvPr>
          <p:cNvSpPr txBox="1"/>
          <p:nvPr/>
        </p:nvSpPr>
        <p:spPr>
          <a:xfrm>
            <a:off x="2555310" y="475989"/>
            <a:ext cx="6739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solidFill>
                  <a:srgbClr val="50C6C9"/>
                </a:solidFill>
              </a:rPr>
              <a:t>Forráskód kiemelt példák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6A7932C-81A8-17D4-8FF4-B2BB680EC68C}"/>
              </a:ext>
            </a:extLst>
          </p:cNvPr>
          <p:cNvSpPr txBox="1"/>
          <p:nvPr/>
        </p:nvSpPr>
        <p:spPr>
          <a:xfrm>
            <a:off x="563670" y="1590806"/>
            <a:ext cx="50730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50C6C9"/>
                </a:solidFill>
                <a:effectLst/>
                <a:latin typeface="Arial" panose="020B0604020202020204" pitchFamily="34" charset="0"/>
              </a:rPr>
              <a:t>Frontend komponensek (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50C6C9"/>
                </a:solidFill>
                <a:effectLst/>
                <a:latin typeface="Arial" panose="020B0604020202020204" pitchFamily="34" charset="0"/>
              </a:rPr>
              <a:t>CartCheckout.jsx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50C6C9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endParaRPr lang="hu-HU" sz="2800" dirty="0">
              <a:solidFill>
                <a:srgbClr val="50C6C9"/>
              </a:solidFill>
            </a:endParaRPr>
          </a:p>
          <a:p>
            <a:endParaRPr lang="hu-HU" dirty="0"/>
          </a:p>
          <a:p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E94295BC-B074-8AD2-F3F5-88DC7379CA9C}"/>
              </a:ext>
            </a:extLst>
          </p:cNvPr>
          <p:cNvSpPr/>
          <p:nvPr/>
        </p:nvSpPr>
        <p:spPr>
          <a:xfrm>
            <a:off x="4722313" y="1809101"/>
            <a:ext cx="7302674" cy="471695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50C6C9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A6B6463F-B31E-3CBE-093E-D3F3E9A86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1" y="347663"/>
            <a:ext cx="698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5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4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9790C6-FE53-2E3D-ABA3-FE956A4B3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5A65B5A8-6234-5E07-437A-CBD7959C16E3}"/>
              </a:ext>
            </a:extLst>
          </p:cNvPr>
          <p:cNvSpPr txBox="1"/>
          <p:nvPr/>
        </p:nvSpPr>
        <p:spPr>
          <a:xfrm>
            <a:off x="2555310" y="475989"/>
            <a:ext cx="6739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solidFill>
                  <a:srgbClr val="50C6C9"/>
                </a:solidFill>
              </a:rPr>
              <a:t>Forráskód kiemelt példák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FE2F055-5CBC-4B0F-6752-1B6C4F68E43F}"/>
              </a:ext>
            </a:extLst>
          </p:cNvPr>
          <p:cNvSpPr txBox="1"/>
          <p:nvPr/>
        </p:nvSpPr>
        <p:spPr>
          <a:xfrm>
            <a:off x="563670" y="1590806"/>
            <a:ext cx="50730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50C6C9"/>
                </a:solidFill>
                <a:effectLst/>
                <a:latin typeface="Arial" panose="020B0604020202020204" pitchFamily="34" charset="0"/>
              </a:rPr>
              <a:t>Backend kontrollerek (</a:t>
            </a:r>
            <a:r>
              <a:rPr kumimoji="0" lang="hu-HU" altLang="hu-HU" sz="2800" b="0" i="0" u="none" strike="noStrike" cap="none" normalizeH="0" baseline="0" dirty="0" err="1">
                <a:ln>
                  <a:noFill/>
                </a:ln>
                <a:solidFill>
                  <a:srgbClr val="50C6C9"/>
                </a:solidFill>
                <a:effectLst/>
                <a:latin typeface="Arial" panose="020B0604020202020204" pitchFamily="34" charset="0"/>
              </a:rPr>
              <a:t>OrderController.php</a:t>
            </a: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50C6C9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endParaRPr lang="hu-HU" sz="2800" dirty="0">
              <a:solidFill>
                <a:srgbClr val="50C6C9"/>
              </a:solidFill>
            </a:endParaRPr>
          </a:p>
          <a:p>
            <a:endParaRPr lang="hu-HU" dirty="0"/>
          </a:p>
          <a:p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F1A7A9A1-4E90-D107-E434-14A3CE028498}"/>
              </a:ext>
            </a:extLst>
          </p:cNvPr>
          <p:cNvSpPr/>
          <p:nvPr/>
        </p:nvSpPr>
        <p:spPr>
          <a:xfrm>
            <a:off x="4722313" y="1809101"/>
            <a:ext cx="7302674" cy="471695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50C6C9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54114D7-A23A-AB11-77E3-BBA36A4A5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1" y="347663"/>
            <a:ext cx="698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44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ACBA744-906C-CDEE-3D98-E74E3B163B65}"/>
              </a:ext>
            </a:extLst>
          </p:cNvPr>
          <p:cNvSpPr txBox="1"/>
          <p:nvPr/>
        </p:nvSpPr>
        <p:spPr>
          <a:xfrm>
            <a:off x="1628383" y="513567"/>
            <a:ext cx="99832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solidFill>
                  <a:srgbClr val="50C6C9"/>
                </a:solidFill>
              </a:rPr>
              <a:t>Csapatmunka és fejlesztési eszközök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135270B-A73C-9B34-794F-6F918242272D}"/>
              </a:ext>
            </a:extLst>
          </p:cNvPr>
          <p:cNvSpPr txBox="1"/>
          <p:nvPr/>
        </p:nvSpPr>
        <p:spPr>
          <a:xfrm>
            <a:off x="814191" y="2267211"/>
            <a:ext cx="87431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rgbClr val="50C6C9"/>
                </a:solidFill>
              </a:rPr>
              <a:t>• </a:t>
            </a:r>
            <a:r>
              <a:rPr lang="hu-HU" sz="2800" dirty="0" err="1">
                <a:solidFill>
                  <a:srgbClr val="50C6C9"/>
                </a:solidFill>
              </a:rPr>
              <a:t>Git</a:t>
            </a:r>
            <a:r>
              <a:rPr lang="hu-HU" sz="2800" dirty="0">
                <a:solidFill>
                  <a:srgbClr val="50C6C9"/>
                </a:solidFill>
              </a:rPr>
              <a:t> és GitHub használata verziókezelésre</a:t>
            </a:r>
          </a:p>
          <a:p>
            <a:r>
              <a:rPr lang="hu-HU" sz="2800" dirty="0">
                <a:solidFill>
                  <a:srgbClr val="50C6C9"/>
                </a:solidFill>
              </a:rPr>
              <a:t>• Visual </a:t>
            </a:r>
            <a:r>
              <a:rPr lang="hu-HU" sz="2800" dirty="0" err="1">
                <a:solidFill>
                  <a:srgbClr val="50C6C9"/>
                </a:solidFill>
              </a:rPr>
              <a:t>Studio</a:t>
            </a:r>
            <a:r>
              <a:rPr lang="hu-HU" sz="2800" dirty="0">
                <a:solidFill>
                  <a:srgbClr val="50C6C9"/>
                </a:solidFill>
              </a:rPr>
              <a:t> </a:t>
            </a:r>
            <a:r>
              <a:rPr lang="hu-HU" sz="2800" dirty="0" err="1">
                <a:solidFill>
                  <a:srgbClr val="50C6C9"/>
                </a:solidFill>
              </a:rPr>
              <a:t>Code</a:t>
            </a:r>
            <a:r>
              <a:rPr lang="hu-HU" sz="2800" dirty="0">
                <a:solidFill>
                  <a:srgbClr val="50C6C9"/>
                </a:solidFill>
              </a:rPr>
              <a:t> fejlesztőkörnyezet</a:t>
            </a:r>
            <a:br>
              <a:rPr lang="hu-HU" sz="2800" dirty="0">
                <a:solidFill>
                  <a:srgbClr val="50C6C9"/>
                </a:solidFill>
              </a:rPr>
            </a:br>
            <a:r>
              <a:rPr lang="hu-HU" sz="2800" dirty="0">
                <a:solidFill>
                  <a:srgbClr val="50C6C9"/>
                </a:solidFill>
              </a:rPr>
              <a:t>• </a:t>
            </a:r>
            <a:r>
              <a:rPr lang="hu-HU" sz="2800" dirty="0" err="1">
                <a:solidFill>
                  <a:srgbClr val="50C6C9"/>
                </a:solidFill>
              </a:rPr>
              <a:t>Discord</a:t>
            </a:r>
            <a:r>
              <a:rPr lang="hu-HU" sz="2800" dirty="0">
                <a:solidFill>
                  <a:srgbClr val="50C6C9"/>
                </a:solidFill>
              </a:rPr>
              <a:t> és Google </a:t>
            </a:r>
            <a:r>
              <a:rPr lang="hu-HU" sz="2800" dirty="0" err="1">
                <a:solidFill>
                  <a:srgbClr val="50C6C9"/>
                </a:solidFill>
              </a:rPr>
              <a:t>Meet</a:t>
            </a:r>
            <a:r>
              <a:rPr lang="hu-HU" sz="2800" dirty="0">
                <a:solidFill>
                  <a:srgbClr val="50C6C9"/>
                </a:solidFill>
              </a:rPr>
              <a:t> kommunikáció</a:t>
            </a:r>
            <a:br>
              <a:rPr lang="hu-HU" sz="2800" dirty="0">
                <a:solidFill>
                  <a:srgbClr val="50C6C9"/>
                </a:solidFill>
              </a:rPr>
            </a:br>
            <a:r>
              <a:rPr lang="hu-HU" sz="2800" dirty="0">
                <a:solidFill>
                  <a:srgbClr val="50C6C9"/>
                </a:solidFill>
              </a:rPr>
              <a:t>• Telefonos egyeztetések</a:t>
            </a:r>
          </a:p>
        </p:txBody>
      </p:sp>
      <p:pic>
        <p:nvPicPr>
          <p:cNvPr id="5" name="Kép 4" descr="A képen clipart, kör, Grafika, művészet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8261409-CB09-D293-A3B9-28661D1CC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1" y="5354346"/>
            <a:ext cx="1309639" cy="990087"/>
          </a:xfrm>
          <a:prstGeom prst="rect">
            <a:avLst/>
          </a:prstGeom>
        </p:spPr>
      </p:pic>
      <p:pic>
        <p:nvPicPr>
          <p:cNvPr id="9" name="Kép 8" descr="A képen Grafika, Betűtípus, embléma, szimbólu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C5D3AF78-1B1F-7CAE-EE9A-13932E27A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87" y="5354346"/>
            <a:ext cx="1051968" cy="990087"/>
          </a:xfrm>
          <a:prstGeom prst="rect">
            <a:avLst/>
          </a:prstGeom>
        </p:spPr>
      </p:pic>
      <p:pic>
        <p:nvPicPr>
          <p:cNvPr id="10" name="Kép 9" descr="A képen clipart, szimbólum, Grafika, sziluett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6DD9591F-04D3-9341-4A96-4EF2E37F0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468" y="5354346"/>
            <a:ext cx="1373625" cy="936851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0300B179-F07A-BDC8-7DA6-8E9E04CB8A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1" y="347663"/>
            <a:ext cx="698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97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709BB304-4C54-C132-BB35-D69DCD53CB52}"/>
              </a:ext>
            </a:extLst>
          </p:cNvPr>
          <p:cNvSpPr txBox="1"/>
          <p:nvPr/>
        </p:nvSpPr>
        <p:spPr>
          <a:xfrm>
            <a:off x="2392471" y="701458"/>
            <a:ext cx="7415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err="1">
                <a:solidFill>
                  <a:srgbClr val="50C6C9"/>
                </a:solidFill>
              </a:rPr>
              <a:t>FlexiStore</a:t>
            </a:r>
            <a:r>
              <a:rPr lang="hu-HU" sz="4400" dirty="0">
                <a:solidFill>
                  <a:srgbClr val="50C6C9"/>
                </a:solidFill>
              </a:rPr>
              <a:t> project </a:t>
            </a:r>
            <a:r>
              <a:rPr lang="hu-HU" sz="4400" dirty="0" err="1">
                <a:solidFill>
                  <a:srgbClr val="50C6C9"/>
                </a:solidFill>
              </a:rPr>
              <a:t>summary</a:t>
            </a:r>
            <a:endParaRPr lang="hu-HU" sz="4400" dirty="0">
              <a:solidFill>
                <a:srgbClr val="50C6C9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798FD44-ADCA-9A46-BBFF-F7FB0805F99F}"/>
              </a:ext>
            </a:extLst>
          </p:cNvPr>
          <p:cNvSpPr txBox="1"/>
          <p:nvPr/>
        </p:nvSpPr>
        <p:spPr>
          <a:xfrm>
            <a:off x="1327757" y="1903367"/>
            <a:ext cx="993314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 err="1">
                <a:solidFill>
                  <a:srgbClr val="50C6C9"/>
                </a:solidFill>
              </a:rPr>
              <a:t>FlexiStore</a:t>
            </a:r>
            <a:r>
              <a:rPr lang="en-US" sz="2800" dirty="0">
                <a:solidFill>
                  <a:srgbClr val="50C6C9"/>
                </a:solidFill>
              </a:rPr>
              <a:t> is a web-based automated rental system.</a:t>
            </a:r>
            <a:endParaRPr kumimoji="0" lang="hu-HU" altLang="hu-HU" sz="2800" b="0" i="0" u="none" strike="noStrike" cap="none" normalizeH="0" baseline="0" dirty="0">
              <a:ln>
                <a:noFill/>
              </a:ln>
              <a:solidFill>
                <a:srgbClr val="50C6C9"/>
              </a:solidFill>
              <a:effectLst/>
              <a:latin typeface="Arial" panose="020B0604020202020204" pitchFamily="34" charset="0"/>
            </a:endParaRPr>
          </a:p>
          <a:p>
            <a:endParaRPr lang="hu-HU" sz="2800" dirty="0">
              <a:solidFill>
                <a:srgbClr val="50C6C9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>
                <a:solidFill>
                  <a:srgbClr val="50C6C9"/>
                </a:solidFill>
              </a:rPr>
              <a:t>It offers a user-friendly rental experience.</a:t>
            </a:r>
            <a:endParaRPr kumimoji="0" lang="hu-HU" altLang="hu-HU" sz="2800" b="0" i="0" u="none" strike="noStrike" cap="none" normalizeH="0" baseline="0" dirty="0">
              <a:ln>
                <a:noFill/>
              </a:ln>
              <a:solidFill>
                <a:srgbClr val="50C6C9"/>
              </a:solidFill>
              <a:effectLst/>
              <a:latin typeface="Arial" panose="020B0604020202020204" pitchFamily="34" charset="0"/>
            </a:endParaRPr>
          </a:p>
          <a:p>
            <a:endParaRPr lang="hu-HU" sz="2800" dirty="0">
              <a:solidFill>
                <a:srgbClr val="50C6C9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>
                <a:solidFill>
                  <a:srgbClr val="50C6C9"/>
                </a:solidFill>
              </a:rPr>
              <a:t>Technologies used: React frontend, Laravel backend, MySQL database.</a:t>
            </a:r>
            <a:endParaRPr kumimoji="0" lang="hu-HU" altLang="hu-HU" sz="2800" b="0" i="0" u="none" strike="noStrike" cap="none" normalizeH="0" baseline="0" dirty="0">
              <a:ln>
                <a:noFill/>
              </a:ln>
              <a:solidFill>
                <a:srgbClr val="50C6C9"/>
              </a:solidFill>
              <a:effectLst/>
              <a:latin typeface="Arial" panose="020B0604020202020204" pitchFamily="34" charset="0"/>
            </a:endParaRPr>
          </a:p>
          <a:p>
            <a:endParaRPr lang="hu-HU" sz="2800" dirty="0">
              <a:solidFill>
                <a:srgbClr val="50C6C9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>
                <a:solidFill>
                  <a:srgbClr val="50C6C9"/>
                </a:solidFill>
              </a:rPr>
              <a:t>It includes an admin dashboard and user management.</a:t>
            </a:r>
            <a:endParaRPr kumimoji="0" lang="hu-HU" altLang="hu-HU" sz="2800" b="0" i="0" u="none" strike="noStrike" cap="none" normalizeH="0" baseline="0" dirty="0">
              <a:ln>
                <a:noFill/>
              </a:ln>
              <a:solidFill>
                <a:srgbClr val="50C6C9"/>
              </a:solidFill>
              <a:effectLst/>
              <a:latin typeface="Arial" panose="020B0604020202020204" pitchFamily="34" charset="0"/>
            </a:endParaRPr>
          </a:p>
          <a:p>
            <a:endParaRPr lang="hu-HU" sz="1800" dirty="0">
              <a:solidFill>
                <a:srgbClr val="50C6C9"/>
              </a:solidFill>
            </a:endParaRP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35668C3-5D61-96C1-4B98-6D486FF16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1" y="347663"/>
            <a:ext cx="698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3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2EBA751F-29F5-A2B3-BB66-5FEFB25B52A2}"/>
              </a:ext>
            </a:extLst>
          </p:cNvPr>
          <p:cNvSpPr txBox="1"/>
          <p:nvPr/>
        </p:nvSpPr>
        <p:spPr>
          <a:xfrm>
            <a:off x="1816274" y="801666"/>
            <a:ext cx="5010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800" dirty="0">
                <a:solidFill>
                  <a:srgbClr val="50C6C9"/>
                </a:solidFill>
              </a:rPr>
              <a:t>Köszönjük a figyelmet!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7C024FB-DB55-BD05-F920-10890242E1ED}"/>
              </a:ext>
            </a:extLst>
          </p:cNvPr>
          <p:cNvSpPr txBox="1"/>
          <p:nvPr/>
        </p:nvSpPr>
        <p:spPr>
          <a:xfrm>
            <a:off x="1716066" y="2668044"/>
            <a:ext cx="90062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>
                <a:solidFill>
                  <a:srgbClr val="50C6C9"/>
                </a:solidFill>
              </a:rPr>
              <a:t>Szirony Balázs Gábor &amp; Gombkötő Gábor</a:t>
            </a:r>
            <a:br>
              <a:rPr lang="hu-HU" sz="3600" dirty="0">
                <a:solidFill>
                  <a:srgbClr val="50C6C9"/>
                </a:solidFill>
              </a:rPr>
            </a:br>
            <a:r>
              <a:rPr lang="hu-HU" sz="3600" dirty="0" err="1">
                <a:solidFill>
                  <a:srgbClr val="50C6C9"/>
                </a:solidFill>
              </a:rPr>
              <a:t>Fullstack</a:t>
            </a:r>
            <a:r>
              <a:rPr lang="hu-HU" sz="3600" dirty="0">
                <a:solidFill>
                  <a:srgbClr val="50C6C9"/>
                </a:solidFill>
              </a:rPr>
              <a:t> fejlesztők</a:t>
            </a:r>
            <a:br>
              <a:rPr lang="hu-HU" sz="3600" dirty="0">
                <a:solidFill>
                  <a:srgbClr val="50C6C9"/>
                </a:solidFill>
              </a:rPr>
            </a:br>
            <a:r>
              <a:rPr lang="hu-HU" sz="3600" dirty="0">
                <a:solidFill>
                  <a:srgbClr val="50C6C9"/>
                </a:solidFill>
              </a:rPr>
              <a:t>Vizsgaremek 2025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843BEED-E328-1704-C66C-9AA9E75F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1" y="347663"/>
            <a:ext cx="698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11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3BE4DF50-322E-F970-35CA-840DF89990C1}"/>
              </a:ext>
            </a:extLst>
          </p:cNvPr>
          <p:cNvSpPr txBox="1"/>
          <p:nvPr/>
        </p:nvSpPr>
        <p:spPr>
          <a:xfrm>
            <a:off x="1265129" y="392317"/>
            <a:ext cx="5736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solidFill>
                  <a:srgbClr val="50C6C9"/>
                </a:solidFill>
              </a:rPr>
              <a:t>Források: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CBE9D82-4368-4825-5A1B-AB514D0D7777}"/>
              </a:ext>
            </a:extLst>
          </p:cNvPr>
          <p:cNvSpPr txBox="1"/>
          <p:nvPr/>
        </p:nvSpPr>
        <p:spPr>
          <a:xfrm>
            <a:off x="1265129" y="1991638"/>
            <a:ext cx="7315200" cy="301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u-HU" u="sng" dirty="0">
                <a:solidFill>
                  <a:srgbClr val="467886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https://flexistore.hu/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hu-HU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https://en.m.wikipedia.org/wiki/File:React-icon.svg</a:t>
            </a:r>
            <a:endParaRPr lang="hu-H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hu-HU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https://iconduck.com/icons/27594/laravel</a:t>
            </a:r>
            <a:endParaRPr lang="hu-H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hu-HU" sz="18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https://github.com/logos</a:t>
            </a:r>
            <a:endParaRPr lang="hu-HU" sz="1800" u="sng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hu-HU" dirty="0" err="1">
                <a:hlinkClick r:id="rId5"/>
              </a:rPr>
              <a:t>Github</a:t>
            </a:r>
            <a:r>
              <a:rPr lang="hu-HU" dirty="0">
                <a:hlinkClick r:id="rId5"/>
              </a:rPr>
              <a:t> </a:t>
            </a:r>
            <a:r>
              <a:rPr lang="hu-HU" dirty="0" err="1">
                <a:hlinkClick r:id="rId5"/>
              </a:rPr>
              <a:t>Logo</a:t>
            </a:r>
            <a:r>
              <a:rPr lang="hu-HU" dirty="0">
                <a:hlinkClick r:id="rId5"/>
              </a:rPr>
              <a:t> </a:t>
            </a:r>
            <a:r>
              <a:rPr lang="hu-HU" dirty="0" err="1">
                <a:hlinkClick r:id="rId5"/>
              </a:rPr>
              <a:t>transparent</a:t>
            </a:r>
            <a:r>
              <a:rPr lang="hu-HU" dirty="0">
                <a:hlinkClick r:id="rId5"/>
              </a:rPr>
              <a:t> PNG – </a:t>
            </a:r>
            <a:r>
              <a:rPr lang="hu-HU" dirty="0" err="1">
                <a:hlinkClick r:id="rId5"/>
              </a:rPr>
              <a:t>StickPNG</a:t>
            </a:r>
            <a:endParaRPr lang="hu-HU" dirty="0"/>
          </a:p>
          <a:p>
            <a:pPr>
              <a:buNone/>
            </a:pPr>
            <a:r>
              <a:rPr lang="en-US" dirty="0">
                <a:hlinkClick r:id="rId6"/>
              </a:rPr>
              <a:t>Discord Logo PNG With Transparent Background</a:t>
            </a:r>
            <a:endParaRPr lang="hu-HU" u="sng" dirty="0">
              <a:solidFill>
                <a:srgbClr val="467886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hlinkClick r:id="rId7"/>
              </a:rPr>
              <a:t>Google Meet Logo PNG Vector (PDF) Free Download</a:t>
            </a:r>
            <a:endParaRPr lang="hu-HU" u="sng" dirty="0">
              <a:solidFill>
                <a:srgbClr val="467886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hu-HU" u="sng" dirty="0">
              <a:solidFill>
                <a:srgbClr val="467886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7048740-2B3B-D681-272D-7A5C9103E9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1" y="347663"/>
            <a:ext cx="698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5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402E58ED-2B88-8BEB-D5FC-79E0E98ED60A}"/>
              </a:ext>
            </a:extLst>
          </p:cNvPr>
          <p:cNvSpPr txBox="1"/>
          <p:nvPr/>
        </p:nvSpPr>
        <p:spPr>
          <a:xfrm>
            <a:off x="2617940" y="638827"/>
            <a:ext cx="6901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solidFill>
                  <a:srgbClr val="50C6C9"/>
                </a:solidFill>
              </a:rPr>
              <a:t>A </a:t>
            </a:r>
            <a:r>
              <a:rPr lang="hu-HU" sz="4400" dirty="0" err="1">
                <a:solidFill>
                  <a:srgbClr val="50C6C9"/>
                </a:solidFill>
              </a:rPr>
              <a:t>FlexiStore</a:t>
            </a:r>
            <a:r>
              <a:rPr lang="hu-HU" sz="4400" dirty="0">
                <a:solidFill>
                  <a:srgbClr val="50C6C9"/>
                </a:solidFill>
              </a:rPr>
              <a:t> célja: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56736E8-29F9-821B-7F99-AEBC0D500B14}"/>
              </a:ext>
            </a:extLst>
          </p:cNvPr>
          <p:cNvSpPr txBox="1"/>
          <p:nvPr/>
        </p:nvSpPr>
        <p:spPr>
          <a:xfrm>
            <a:off x="438411" y="1803748"/>
            <a:ext cx="56575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rgbClr val="50C6C9"/>
                </a:solidFill>
              </a:rPr>
              <a:t>• Automatizált csomagátvételi rendszer</a:t>
            </a:r>
          </a:p>
          <a:p>
            <a:r>
              <a:rPr lang="hu-HU" sz="2800" dirty="0">
                <a:solidFill>
                  <a:srgbClr val="50C6C9"/>
                </a:solidFill>
              </a:rPr>
              <a:t>• Felhasználóbarát bérlési folyamat</a:t>
            </a:r>
          </a:p>
          <a:p>
            <a:r>
              <a:rPr lang="hu-HU" sz="2800" dirty="0">
                <a:solidFill>
                  <a:srgbClr val="50C6C9"/>
                </a:solidFill>
              </a:rPr>
              <a:t>• Reszponzív webes felület</a:t>
            </a:r>
          </a:p>
          <a:p>
            <a:r>
              <a:rPr lang="hu-HU" sz="2800" dirty="0">
                <a:solidFill>
                  <a:srgbClr val="50C6C9"/>
                </a:solidFill>
              </a:rPr>
              <a:t>• Adminisztrációs rendszer: termék- és felhasználókezelés</a:t>
            </a:r>
          </a:p>
        </p:txBody>
      </p:sp>
      <p:pic>
        <p:nvPicPr>
          <p:cNvPr id="5" name="Kép 4" descr="A képen szöveg, képernyőkép, szoftver, Webla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1EBC612-0911-E286-78F3-5C7F5ABC0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23" y="1788090"/>
            <a:ext cx="3086100" cy="41148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BD975BBA-57D2-AD97-3E32-FA0FABC45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1" y="347663"/>
            <a:ext cx="698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3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1922EF19-0551-9221-312B-B0CCAEC53CB7}"/>
              </a:ext>
            </a:extLst>
          </p:cNvPr>
          <p:cNvSpPr txBox="1"/>
          <p:nvPr/>
        </p:nvSpPr>
        <p:spPr>
          <a:xfrm>
            <a:off x="2542784" y="488515"/>
            <a:ext cx="68767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solidFill>
                  <a:srgbClr val="50C6C9"/>
                </a:solidFill>
              </a:rPr>
              <a:t>Technológiai háttér: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E6F7461-91A6-9577-D6D8-07E978F68BB7}"/>
              </a:ext>
            </a:extLst>
          </p:cNvPr>
          <p:cNvSpPr txBox="1"/>
          <p:nvPr/>
        </p:nvSpPr>
        <p:spPr>
          <a:xfrm>
            <a:off x="626301" y="1853852"/>
            <a:ext cx="54696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rgbClr val="50C6C9"/>
                </a:solidFill>
              </a:rPr>
              <a:t>• Frontend: React.js (</a:t>
            </a:r>
            <a:r>
              <a:rPr lang="hu-HU" sz="3200" dirty="0" err="1">
                <a:solidFill>
                  <a:srgbClr val="50C6C9"/>
                </a:solidFill>
              </a:rPr>
              <a:t>Vite</a:t>
            </a:r>
            <a:r>
              <a:rPr lang="hu-HU" sz="3200" dirty="0">
                <a:solidFill>
                  <a:srgbClr val="50C6C9"/>
                </a:solidFill>
              </a:rPr>
              <a:t>)</a:t>
            </a:r>
          </a:p>
          <a:p>
            <a:r>
              <a:rPr lang="hu-HU" sz="3200" dirty="0">
                <a:solidFill>
                  <a:srgbClr val="50C6C9"/>
                </a:solidFill>
              </a:rPr>
              <a:t>• Backend: </a:t>
            </a:r>
            <a:r>
              <a:rPr lang="hu-HU" sz="3200" dirty="0" err="1">
                <a:solidFill>
                  <a:srgbClr val="50C6C9"/>
                </a:solidFill>
              </a:rPr>
              <a:t>Laravel</a:t>
            </a:r>
            <a:r>
              <a:rPr lang="hu-HU" sz="3200" dirty="0">
                <a:solidFill>
                  <a:srgbClr val="50C6C9"/>
                </a:solidFill>
              </a:rPr>
              <a:t> 10</a:t>
            </a:r>
          </a:p>
          <a:p>
            <a:r>
              <a:rPr lang="hu-HU" sz="3200" dirty="0">
                <a:solidFill>
                  <a:srgbClr val="50C6C9"/>
                </a:solidFill>
              </a:rPr>
              <a:t>• Adatbázis: </a:t>
            </a:r>
            <a:r>
              <a:rPr lang="hu-HU" sz="3200" dirty="0" err="1">
                <a:solidFill>
                  <a:srgbClr val="50C6C9"/>
                </a:solidFill>
              </a:rPr>
              <a:t>MySQL</a:t>
            </a:r>
            <a:endParaRPr lang="hu-HU" sz="3200" dirty="0">
              <a:solidFill>
                <a:srgbClr val="50C6C9"/>
              </a:solidFill>
            </a:endParaRPr>
          </a:p>
          <a:p>
            <a:r>
              <a:rPr lang="hu-HU" sz="3200" dirty="0">
                <a:solidFill>
                  <a:srgbClr val="50C6C9"/>
                </a:solidFill>
              </a:rPr>
              <a:t>• Verziókezelés: </a:t>
            </a:r>
            <a:r>
              <a:rPr lang="hu-HU" sz="3200" dirty="0" err="1">
                <a:solidFill>
                  <a:srgbClr val="50C6C9"/>
                </a:solidFill>
              </a:rPr>
              <a:t>Git</a:t>
            </a:r>
            <a:r>
              <a:rPr lang="hu-HU" sz="3200" dirty="0">
                <a:solidFill>
                  <a:srgbClr val="50C6C9"/>
                </a:solidFill>
              </a:rPr>
              <a:t> + GitHub</a:t>
            </a:r>
          </a:p>
          <a:p>
            <a:r>
              <a:rPr lang="hu-HU" sz="3200" dirty="0">
                <a:solidFill>
                  <a:srgbClr val="50C6C9"/>
                </a:solidFill>
              </a:rPr>
              <a:t>• Projektmenedzsment: Agilis fejlesztés, </a:t>
            </a:r>
            <a:r>
              <a:rPr lang="hu-HU" sz="3200" dirty="0" err="1">
                <a:solidFill>
                  <a:srgbClr val="50C6C9"/>
                </a:solidFill>
              </a:rPr>
              <a:t>Pair</a:t>
            </a:r>
            <a:r>
              <a:rPr lang="hu-HU" sz="3200" dirty="0">
                <a:solidFill>
                  <a:srgbClr val="50C6C9"/>
                </a:solidFill>
              </a:rPr>
              <a:t> </a:t>
            </a:r>
            <a:r>
              <a:rPr lang="hu-HU" sz="3200" dirty="0" err="1">
                <a:solidFill>
                  <a:srgbClr val="50C6C9"/>
                </a:solidFill>
              </a:rPr>
              <a:t>Programming</a:t>
            </a:r>
            <a:endParaRPr lang="hu-HU" sz="3200" dirty="0">
              <a:solidFill>
                <a:srgbClr val="50C6C9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45E059D-3F2A-C155-C867-1D949DD96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1" y="347663"/>
            <a:ext cx="698500" cy="774700"/>
          </a:xfrm>
          <a:prstGeom prst="rect">
            <a:avLst/>
          </a:prstGeom>
        </p:spPr>
      </p:pic>
      <p:pic>
        <p:nvPicPr>
          <p:cNvPr id="6" name="Kép 5" descr="A képen minta, Szimmetria, tervezés, kock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62E89645-F0C3-5EBC-31B0-152318C0D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910" y="5765561"/>
            <a:ext cx="622266" cy="622266"/>
          </a:xfrm>
          <a:prstGeom prst="rect">
            <a:avLst/>
          </a:prstGeom>
        </p:spPr>
      </p:pic>
      <p:pic>
        <p:nvPicPr>
          <p:cNvPr id="8" name="Kép 7" descr="A képen Grafika, kör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84816FD1-6CB7-D3D2-132D-BF5D2D30C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1" y="5765561"/>
            <a:ext cx="701001" cy="607922"/>
          </a:xfrm>
          <a:prstGeom prst="rect">
            <a:avLst/>
          </a:prstGeom>
        </p:spPr>
      </p:pic>
      <p:pic>
        <p:nvPicPr>
          <p:cNvPr id="10" name="Kép 9" descr="A képen clipart, szimbólum, Grafika, sziluett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A71D798B-27D3-FDAE-9EB6-B20AA45657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984" y="5765561"/>
            <a:ext cx="891343" cy="60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7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5A6DC691-5897-61D8-089A-6B5D9FE615BD}"/>
              </a:ext>
            </a:extLst>
          </p:cNvPr>
          <p:cNvSpPr txBox="1"/>
          <p:nvPr/>
        </p:nvSpPr>
        <p:spPr>
          <a:xfrm>
            <a:off x="2880986" y="249733"/>
            <a:ext cx="75281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solidFill>
                  <a:srgbClr val="50C6C9"/>
                </a:solidFill>
              </a:rPr>
              <a:t>A rendszer működése: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F2FD7C4-E998-07F7-3065-D78E15F5053B}"/>
              </a:ext>
            </a:extLst>
          </p:cNvPr>
          <p:cNvSpPr txBox="1"/>
          <p:nvPr/>
        </p:nvSpPr>
        <p:spPr>
          <a:xfrm>
            <a:off x="501041" y="2167004"/>
            <a:ext cx="64759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rgbClr val="50C6C9"/>
                </a:solidFill>
              </a:rPr>
              <a:t>A </a:t>
            </a:r>
            <a:r>
              <a:rPr lang="hu-HU" sz="2800" dirty="0" err="1">
                <a:solidFill>
                  <a:srgbClr val="50C6C9"/>
                </a:solidFill>
              </a:rPr>
              <a:t>FlexiStore</a:t>
            </a:r>
            <a:r>
              <a:rPr lang="hu-HU" sz="2800" dirty="0">
                <a:solidFill>
                  <a:srgbClr val="50C6C9"/>
                </a:solidFill>
              </a:rPr>
              <a:t> átfogó működést biztosít a regisztrációtól a rendelés teljesítéséig.</a:t>
            </a:r>
            <a:br>
              <a:rPr lang="hu-HU" sz="2800" dirty="0">
                <a:solidFill>
                  <a:srgbClr val="50C6C9"/>
                </a:solidFill>
              </a:rPr>
            </a:br>
            <a:r>
              <a:rPr lang="hu-HU" sz="2800" dirty="0">
                <a:solidFill>
                  <a:srgbClr val="50C6C9"/>
                </a:solidFill>
              </a:rPr>
              <a:t>Reszponzív felületen, modern technológiákkal támogatja a felhasználók élményét</a:t>
            </a:r>
            <a:endParaRPr lang="hu-HU" sz="2800" dirty="0"/>
          </a:p>
        </p:txBody>
      </p:sp>
      <p:pic>
        <p:nvPicPr>
          <p:cNvPr id="5" name="Kép 4" descr="A képen szöveg, képernyőkép, szoftver, Számítógépes ikon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D56E0FE3-3C3F-9926-DC6B-33D32E35B6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894" y="2848413"/>
            <a:ext cx="4572000" cy="34290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4C056298-1F58-AF68-5A4D-0B932F018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1" y="347663"/>
            <a:ext cx="698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5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7E69339D-F279-DE25-6D84-9930BB56274F}"/>
              </a:ext>
            </a:extLst>
          </p:cNvPr>
          <p:cNvSpPr txBox="1"/>
          <p:nvPr/>
        </p:nvSpPr>
        <p:spPr>
          <a:xfrm>
            <a:off x="1553227" y="388307"/>
            <a:ext cx="98830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solidFill>
                  <a:srgbClr val="50C6C9"/>
                </a:solidFill>
              </a:rPr>
              <a:t>Felhasználói belépés és regisztráció: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957257F-E854-F431-B961-9D3A2835275A}"/>
              </a:ext>
            </a:extLst>
          </p:cNvPr>
          <p:cNvSpPr txBox="1"/>
          <p:nvPr/>
        </p:nvSpPr>
        <p:spPr>
          <a:xfrm>
            <a:off x="388306" y="1741118"/>
            <a:ext cx="62003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rgbClr val="50C6C9"/>
                </a:solidFill>
              </a:rPr>
              <a:t>• Új felhasználók regisztrálása</a:t>
            </a:r>
          </a:p>
          <a:p>
            <a:r>
              <a:rPr lang="hu-HU" sz="3200" dirty="0">
                <a:solidFill>
                  <a:srgbClr val="50C6C9"/>
                </a:solidFill>
              </a:rPr>
              <a:t>• Bejelentkezés meglévő fiókkal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5B48E213-8E5F-B43F-2894-D689EBFED217}"/>
              </a:ext>
            </a:extLst>
          </p:cNvPr>
          <p:cNvSpPr/>
          <p:nvPr/>
        </p:nvSpPr>
        <p:spPr>
          <a:xfrm>
            <a:off x="3501023" y="3613759"/>
            <a:ext cx="4221272" cy="2855934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50C6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9D48C331-D9CE-3711-1417-153F7274E1A1}"/>
              </a:ext>
            </a:extLst>
          </p:cNvPr>
          <p:cNvSpPr/>
          <p:nvPr/>
        </p:nvSpPr>
        <p:spPr>
          <a:xfrm>
            <a:off x="8855901" y="1361906"/>
            <a:ext cx="2192054" cy="4020855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50C6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E6781169-0D87-3E76-1281-47EC5018B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1" y="347663"/>
            <a:ext cx="698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3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180C1675-399D-CF9B-B446-D99988DD587B}"/>
              </a:ext>
            </a:extLst>
          </p:cNvPr>
          <p:cNvSpPr txBox="1"/>
          <p:nvPr/>
        </p:nvSpPr>
        <p:spPr>
          <a:xfrm>
            <a:off x="1803749" y="350729"/>
            <a:ext cx="9219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solidFill>
                  <a:srgbClr val="50C6C9"/>
                </a:solidFill>
              </a:rPr>
              <a:t>Termékek böngészése és rendelés: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832C554-C724-8327-C2EA-B02524D619AC}"/>
              </a:ext>
            </a:extLst>
          </p:cNvPr>
          <p:cNvSpPr txBox="1"/>
          <p:nvPr/>
        </p:nvSpPr>
        <p:spPr>
          <a:xfrm>
            <a:off x="438411" y="1803748"/>
            <a:ext cx="56575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rgbClr val="50C6C9"/>
                </a:solidFill>
              </a:rPr>
              <a:t>• Termékek listázása</a:t>
            </a:r>
          </a:p>
          <a:p>
            <a:r>
              <a:rPr lang="hu-HU" sz="2800" dirty="0">
                <a:solidFill>
                  <a:srgbClr val="50C6C9"/>
                </a:solidFill>
              </a:rPr>
              <a:t>• Kosár használata</a:t>
            </a:r>
          </a:p>
          <a:p>
            <a:r>
              <a:rPr lang="hu-HU" sz="2800" dirty="0">
                <a:solidFill>
                  <a:srgbClr val="50C6C9"/>
                </a:solidFill>
              </a:rPr>
              <a:t>• Rendelés leadása</a:t>
            </a: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DEF0BD9-B911-9A54-4B03-318EF72FAAB8}"/>
              </a:ext>
            </a:extLst>
          </p:cNvPr>
          <p:cNvSpPr/>
          <p:nvPr/>
        </p:nvSpPr>
        <p:spPr>
          <a:xfrm>
            <a:off x="8530225" y="1343416"/>
            <a:ext cx="2179528" cy="4171167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50C6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32FAD0EB-2B64-A1D5-1D40-5309B17E3DD4}"/>
              </a:ext>
            </a:extLst>
          </p:cNvPr>
          <p:cNvSpPr/>
          <p:nvPr/>
        </p:nvSpPr>
        <p:spPr>
          <a:xfrm>
            <a:off x="3661776" y="3260767"/>
            <a:ext cx="4434213" cy="3175348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50C6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62A01FB8-3594-5ED4-2AFF-673C74945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1" y="347663"/>
            <a:ext cx="698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7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9C3B9BF3-24F5-5FF0-879A-EB46E7B902AC}"/>
              </a:ext>
            </a:extLst>
          </p:cNvPr>
          <p:cNvSpPr txBox="1"/>
          <p:nvPr/>
        </p:nvSpPr>
        <p:spPr>
          <a:xfrm>
            <a:off x="2906038" y="438410"/>
            <a:ext cx="78162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solidFill>
                  <a:srgbClr val="50C6C9"/>
                </a:solidFill>
              </a:rPr>
              <a:t>Adminisztrációs funkciók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BFA32D4-C823-B074-6E61-CE3FFE53CDFF}"/>
              </a:ext>
            </a:extLst>
          </p:cNvPr>
          <p:cNvSpPr txBox="1"/>
          <p:nvPr/>
        </p:nvSpPr>
        <p:spPr>
          <a:xfrm>
            <a:off x="470352" y="1565753"/>
            <a:ext cx="837302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50C6C9"/>
                </a:solidFill>
                <a:effectLst/>
                <a:latin typeface="Arial" panose="020B0604020202020204" pitchFamily="34" charset="0"/>
              </a:rPr>
              <a:t>Termék kezelése (létrehozás, szerkesztés, törlés)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50C6C9"/>
                </a:solidFill>
                <a:effectLst/>
                <a:latin typeface="Arial" panose="020B0604020202020204" pitchFamily="34" charset="0"/>
              </a:rPr>
              <a:t>Felhasználók kezelése (listázás, jogosultságok)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50C6C9"/>
                </a:solidFill>
                <a:effectLst/>
                <a:latin typeface="Arial" panose="020B0604020202020204" pitchFamily="34" charset="0"/>
              </a:rPr>
              <a:t>Csomagautomaták kezelése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800" b="0" i="0" u="none" strike="noStrike" cap="none" normalizeH="0" baseline="0" dirty="0">
                <a:ln>
                  <a:noFill/>
                </a:ln>
                <a:solidFill>
                  <a:srgbClr val="50C6C9"/>
                </a:solidFill>
                <a:effectLst/>
                <a:latin typeface="Arial" panose="020B0604020202020204" pitchFamily="34" charset="0"/>
              </a:rPr>
              <a:t>Rendelések nyomon követése</a:t>
            </a:r>
          </a:p>
          <a:p>
            <a:endParaRPr lang="hu-HU" dirty="0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F2B41495-C841-E911-BFFF-C24278F28B2A}"/>
              </a:ext>
            </a:extLst>
          </p:cNvPr>
          <p:cNvSpPr/>
          <p:nvPr/>
        </p:nvSpPr>
        <p:spPr>
          <a:xfrm>
            <a:off x="5874707" y="2793304"/>
            <a:ext cx="5611660" cy="346971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rgbClr val="50C6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1E0EAB57-582B-1C0B-D9AE-7C2B87DD28E5}"/>
              </a:ext>
            </a:extLst>
          </p:cNvPr>
          <p:cNvSpPr/>
          <p:nvPr/>
        </p:nvSpPr>
        <p:spPr>
          <a:xfrm>
            <a:off x="626301" y="3770334"/>
            <a:ext cx="4597052" cy="290603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50C6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BA28C0D-26AE-5FDC-C91D-839960D16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1" y="347663"/>
            <a:ext cx="698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0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5F1BDB73-1753-6140-36C5-1289D6F30C2B}"/>
              </a:ext>
            </a:extLst>
          </p:cNvPr>
          <p:cNvSpPr txBox="1"/>
          <p:nvPr/>
        </p:nvSpPr>
        <p:spPr>
          <a:xfrm>
            <a:off x="1440494" y="363255"/>
            <a:ext cx="10020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solidFill>
                  <a:srgbClr val="50C6C9"/>
                </a:solidFill>
              </a:rPr>
              <a:t>Tesztelés és automatizált ellenőrzések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C303654-48C4-5AEC-332F-47C87A436FDE}"/>
              </a:ext>
            </a:extLst>
          </p:cNvPr>
          <p:cNvSpPr txBox="1"/>
          <p:nvPr/>
        </p:nvSpPr>
        <p:spPr>
          <a:xfrm>
            <a:off x="513566" y="1640910"/>
            <a:ext cx="59498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50C6C9"/>
                </a:solidFill>
                <a:effectLst/>
                <a:latin typeface="Arial" panose="020B0604020202020204" pitchFamily="34" charset="0"/>
              </a:rPr>
              <a:t>End-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50C6C9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50C6C9"/>
                </a:solidFill>
                <a:effectLst/>
                <a:latin typeface="Arial" panose="020B0604020202020204" pitchFamily="34" charset="0"/>
              </a:rPr>
              <a:t>-end (E2E) tesztelés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rgbClr val="50C6C9"/>
                </a:solidFill>
                <a:effectLst/>
                <a:latin typeface="Arial" panose="020B0604020202020204" pitchFamily="34" charset="0"/>
              </a:rPr>
              <a:t>Cypress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50C6C9"/>
                </a:solidFill>
                <a:effectLst/>
                <a:latin typeface="Arial" panose="020B0604020202020204" pitchFamily="34" charset="0"/>
              </a:rPr>
              <a:t>-szel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50C6C9"/>
                </a:solidFill>
                <a:effectLst/>
                <a:latin typeface="Arial" panose="020B0604020202020204" pitchFamily="34" charset="0"/>
              </a:rPr>
              <a:t>Regisztráció, belépés, rendelési folyamat tesztelése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50C6C9"/>
                </a:solidFill>
                <a:effectLst/>
                <a:latin typeface="Arial" panose="020B0604020202020204" pitchFamily="34" charset="0"/>
              </a:rPr>
              <a:t>Hibakezelés és értesítések ellenőrzése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rgbClr val="50C6C9"/>
                </a:solidFill>
                <a:effectLst/>
                <a:latin typeface="Arial" panose="020B0604020202020204" pitchFamily="34" charset="0"/>
              </a:rPr>
              <a:t>Stabil működés garantálása automatizáltan</a:t>
            </a: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04537A83-5E30-0793-E625-31EF8BC8F182}"/>
              </a:ext>
            </a:extLst>
          </p:cNvPr>
          <p:cNvSpPr/>
          <p:nvPr/>
        </p:nvSpPr>
        <p:spPr>
          <a:xfrm>
            <a:off x="6638795" y="2091847"/>
            <a:ext cx="4935254" cy="3908120"/>
          </a:xfrm>
          <a:prstGeom prst="roundRect">
            <a:avLst/>
          </a:prstGeom>
          <a:noFill/>
          <a:ln w="38100">
            <a:solidFill>
              <a:srgbClr val="50C6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B6C8064-19B8-EF94-8E54-1C773109866A}"/>
              </a:ext>
            </a:extLst>
          </p:cNvPr>
          <p:cNvSpPr txBox="1"/>
          <p:nvPr/>
        </p:nvSpPr>
        <p:spPr>
          <a:xfrm>
            <a:off x="7164888" y="3626068"/>
            <a:ext cx="458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err="1">
                <a:solidFill>
                  <a:srgbClr val="50C6C9"/>
                </a:solidFill>
              </a:rPr>
              <a:t>Cypress</a:t>
            </a:r>
            <a:r>
              <a:rPr lang="hu-HU" sz="3600" dirty="0">
                <a:solidFill>
                  <a:srgbClr val="50C6C9"/>
                </a:solidFill>
              </a:rPr>
              <a:t> Video ide…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7168574-1E29-E9F4-55A3-58300BD88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1" y="347663"/>
            <a:ext cx="6985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7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4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F690B4-CA16-F270-4C31-9C32DF183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4EAB2849-BC61-0D2D-3253-BC8D46D9E1BB}"/>
              </a:ext>
            </a:extLst>
          </p:cNvPr>
          <p:cNvSpPr txBox="1"/>
          <p:nvPr/>
        </p:nvSpPr>
        <p:spPr>
          <a:xfrm>
            <a:off x="2755725" y="347663"/>
            <a:ext cx="100208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 err="1">
                <a:solidFill>
                  <a:srgbClr val="50C6C9"/>
                </a:solidFill>
              </a:rPr>
              <a:t>Cypress</a:t>
            </a:r>
            <a:r>
              <a:rPr lang="hu-HU" sz="4400" dirty="0">
                <a:solidFill>
                  <a:srgbClr val="50C6C9"/>
                </a:solidFill>
              </a:rPr>
              <a:t> tesztkód példa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55490CB-0251-529F-0A5E-1970F72E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1" y="347663"/>
            <a:ext cx="698500" cy="7747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C19B1061-F166-7A58-91DA-41DB9DDE14E6}"/>
              </a:ext>
            </a:extLst>
          </p:cNvPr>
          <p:cNvSpPr/>
          <p:nvPr/>
        </p:nvSpPr>
        <p:spPr>
          <a:xfrm>
            <a:off x="1778696" y="1352811"/>
            <a:ext cx="8254652" cy="473483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>
            <a:solidFill>
              <a:srgbClr val="50C6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131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355</Words>
  <Application>Microsoft Office PowerPoint</Application>
  <PresentationFormat>Szélesvásznú</PresentationFormat>
  <Paragraphs>65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Gábor Gombkötő</dc:creator>
  <cp:lastModifiedBy>Gábor Gombkötő</cp:lastModifiedBy>
  <cp:revision>26</cp:revision>
  <dcterms:created xsi:type="dcterms:W3CDTF">2025-04-28T10:26:40Z</dcterms:created>
  <dcterms:modified xsi:type="dcterms:W3CDTF">2025-04-28T18:13:44Z</dcterms:modified>
</cp:coreProperties>
</file>